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330" r:id="rId6"/>
    <p:sldId id="259" r:id="rId7"/>
    <p:sldId id="328" r:id="rId8"/>
    <p:sldId id="297" r:id="rId9"/>
    <p:sldId id="334" r:id="rId10"/>
    <p:sldId id="335" r:id="rId11"/>
    <p:sldId id="336" r:id="rId12"/>
    <p:sldId id="338" r:id="rId13"/>
    <p:sldId id="329" r:id="rId14"/>
    <p:sldId id="339" r:id="rId15"/>
    <p:sldId id="333" r:id="rId16"/>
    <p:sldId id="340" r:id="rId17"/>
    <p:sldId id="341" r:id="rId18"/>
    <p:sldId id="343" r:id="rId19"/>
    <p:sldId id="344" r:id="rId20"/>
    <p:sldId id="342" r:id="rId21"/>
    <p:sldId id="332" r:id="rId22"/>
    <p:sldId id="345" r:id="rId23"/>
    <p:sldId id="346" r:id="rId24"/>
    <p:sldId id="274" r:id="rId25"/>
    <p:sldId id="347" r:id="rId26"/>
    <p:sldId id="348" r:id="rId27"/>
    <p:sldId id="349" r:id="rId28"/>
    <p:sldId id="275" r:id="rId29"/>
    <p:sldId id="350" r:id="rId30"/>
    <p:sldId id="351" r:id="rId31"/>
    <p:sldId id="352" r:id="rId32"/>
    <p:sldId id="263" r:id="rId33"/>
    <p:sldId id="327" r:id="rId34"/>
    <p:sldId id="353" r:id="rId35"/>
    <p:sldId id="257" r:id="rId36"/>
    <p:sldId id="354" r:id="rId37"/>
    <p:sldId id="306" r:id="rId38"/>
    <p:sldId id="355" r:id="rId39"/>
    <p:sldId id="264" r:id="rId40"/>
    <p:sldId id="265" r:id="rId41"/>
    <p:sldId id="356" r:id="rId42"/>
    <p:sldId id="357" r:id="rId43"/>
    <p:sldId id="358" r:id="rId4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BC48F-F0B6-1652-75A3-8B3F76F8AEC3}" v="17" dt="2025-09-25T12:49:40.423"/>
    <p1510:client id="{EB0C0FBA-C70D-47D0-D491-C0BDD441C579}" v="35" dt="2025-09-25T12:25:52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5. 1. 2026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8C7F26-F325-DA7F-99F4-F74CAF9A0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5DEDF5B-91D4-105F-4D56-D67B5894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03162B0E-F1B7-C5CE-ED51-C58008B7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F2057-F260-C828-6B1C-E839BA2C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E47FAD0-0718-ED21-3F3E-62C442798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8D574AB-B2D1-429C-D344-016BD2DE7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0BB30C5-7FB7-CD55-8DA3-73BB67147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8810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2779ED9-E022-0DF0-C01A-B5FA2FC63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15081-D1F4-443D-AC90-4F37FA0A09F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sk-SK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C727360-0CCF-C5EB-4648-2DDA1000A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0E84DD1-06EA-14F9-D515-DA6F8A862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4D2CB-7EA4-B80C-BABD-7ADF7CB0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315D5BC-E211-2F34-CACB-8EA986955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15081-D1F4-443D-AC90-4F37FA0A09F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sk-SK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03A2902-7676-871F-EDC8-4C93B50AC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BE794F5-899D-DB20-208C-DFCA530EF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3556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B4D4D15-92DB-311B-0BEB-648340098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A828234-25E0-C08C-548C-14DBD9466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8CCF33-7EF7-CCC7-84F5-E8562D2D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C4086-A75A-655D-3010-B7704B24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D417C67-DC94-02F4-5F6C-1F849B82F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6677014-0BA2-6A86-B357-E63894146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6B7E467-C60B-BEDD-5DD4-F8047F917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9595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0274-1A71-7926-897B-A0C8D0B3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2108A43-4A4C-576B-504D-48A0BC386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917CFA0-97F3-4E37-0B32-3D1061CBD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9699F59-5121-2F72-EC2A-A42014453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4624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1C942-198A-BF0E-E849-A0AADE4E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71DA27C-C77B-3A09-5C0D-394451326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92E56-F169-4CED-A4E4-C04996809CDA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sk-SK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283E81-F913-E407-1864-FF40F2898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E1C498-2FFC-391D-48EA-20BB30899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54113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230E11-5662-C4A1-8732-977C6896F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00D04-A40C-4CF7-872E-B532877C65EE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sk-SK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12F626E-F986-4F2C-5FE3-C2F909E2E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E162E91-7640-31CB-207F-85A8C7740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81F922C-91D1-6BD4-8513-C544605C0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39834C-D374-4F02-9925-EA7ABEEFAD2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sk-SK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BA32152-6E9F-8DE1-9EF9-0CD189DD1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E0D41FB-5384-9319-C2B4-A9E4DC79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BB1FE1B-D554-746F-4A2E-EB13596AF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86F25F-4C3A-40EB-BB0D-580B9B17012F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sk-SK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02F945B-E2AB-7AD8-8BEF-E392E7D8F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7FEBD99-8E90-404C-0641-24A144E1D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BC5D8F3-9B51-4F67-53FD-B2BE22ED1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735B982-3404-4FFB-BB71-62764B1E7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8E8188F-3621-0879-40FD-3EFA65287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5A6EE00-289A-FA89-0CAA-F74B81059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C467F-0149-4EF7-8918-9B76819C329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A290BA4-83BD-0DFE-2447-0A4FBF8FE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E738ADF-1DCD-4DCB-ECCF-91405526F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37BD-0C7F-A991-DFE6-956B73CF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18FC038-47BD-C17C-703E-942BC7039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C467F-0149-4EF7-8918-9B76819C329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BF32EC9-97DC-CB0A-EDB3-63E9C3261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1F26AB4-9061-2434-98BF-C6AE6A0CF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00132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1AC71-0EBE-C1F7-0515-D2F4DD57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F0983B1-F225-F30E-1021-2F45F7893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C467F-0149-4EF7-8918-9B76819C329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 altLang="sk-SK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6B5314A-EC8B-8CFC-4A33-60979A8C6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1C11F6C-A5E6-950C-303E-ABFA967D6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517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CF77-85B0-FB47-957E-D8C70EDA4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47F62B0-8439-27B8-5851-48EE9DAAC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F966756-A5D6-B5B1-D172-2D97A8FA9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62EABE6-4339-A757-41B6-37B4ED580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597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E192-86BD-067E-2DD0-DC0F1AEB8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0CB63B1-4EF1-93AE-B2E3-A66D2D5D2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5DF9F7F-71B3-1F3C-592B-8095C8DEF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67E09C8-439D-90D7-1C90-496A9B1CB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5298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8CC5-8DF4-900E-B561-75374BDF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C858558-E140-B82F-2B55-541932EB4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B18F783-12B8-B350-37F5-9CC94749D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65212A4-0223-7983-6780-D035ED0C4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7485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BD00-D842-4E34-7058-DAA88A5A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C44888-EE02-0955-5B29-70B237A52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FAE60-AD2C-4098-BC97-78F1D4B0AE73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sk-SK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7116481-2972-39ED-07C4-5B051F8E7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BD2C0AA-4B6B-333D-8EF6-C6D89C9E0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818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DC52608-C632-17EB-DDAB-A237F9F52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96DF067-A35A-98D8-18C3-19B44EF09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B3D9CA9-64B5-D664-0326-DA08133D3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E81C5-359C-B0E8-62C0-7DE2FDB8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CDEA633-F7B4-5A32-B358-F896C533D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9CB0CC5-69E0-971D-6220-29A6FD531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BF8FDE2-545F-795E-928F-45B8880AD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7362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7B34-9A06-E80A-DB6A-5196D391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9497621-9BD7-8B31-D81F-6197FB02E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48242-FBBD-4477-9E1E-F45A94C91585}" type="slidenum">
              <a:rPr lang="cs-CZ" alt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sk-SK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399DC60-2752-4F8F-E0F8-806F53879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883BA0D-2128-7DB6-9C81-4896BF090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3400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5. 1. 2026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sk-SK" sz="3600" dirty="0">
                <a:latin typeface="Arial"/>
                <a:cs typeface="Arial"/>
              </a:rPr>
              <a:t>SLUŽBY INFORMAČNEJ SPOLOČNOSTI A ZODPOVEDNOSŤ ICH POSKYTOVATEĽOV</a:t>
            </a:r>
            <a:endParaRPr lang="sk-SK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741488"/>
            <a:ext cx="6498672" cy="1676871"/>
          </a:xfrm>
        </p:spPr>
        <p:txBody>
          <a:bodyPr/>
          <a:lstStyle/>
          <a:p>
            <a:pPr algn="ctr"/>
            <a:r>
              <a:rPr lang="sk-SK" dirty="0"/>
              <a:t>JUDr. Laura Bachňáková Rózenfeldová, PhD.</a:t>
            </a:r>
          </a:p>
          <a:p>
            <a:pPr algn="ctr"/>
            <a:r>
              <a:rPr lang="sk-SK" dirty="0"/>
              <a:t>Katedra obchodného práva a hospodárskeho práva, Právnická fakulta UPJŠ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B30D7415-C3AC-69E8-2F42-115719BCE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2424" y="448057"/>
            <a:ext cx="7882128" cy="1417319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PRÍKLADY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BAC32F4-08E0-1D04-24A2-7F1CB6A5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2424" y="2103120"/>
            <a:ext cx="8257032" cy="3986531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predaj tovaru online (nie dodanie tovaru)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 poskytujúce online informácie alebo komerčnú komunikáciu prostredníctvom elektronickej pošty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poskytujúce nástroje umožňujúce vyhľadávanie, prístup a získavanie údajov 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pozostávajúce z prenosu informácií prostredníctvom komunikačnej siete, v poskytovaní prístupu do komunikačnej siete alebo v ukladaní informácií poskytnutých príjemcom služby na hosťovskom počítači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služby, ktoré sú prenášané z bodu do bodu, napríklad video na požiadanie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FC1F-5540-B29E-13FB-931ADAD1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B035B2-E716-1A1E-BD88-5148CFCFD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10695432" cy="3516842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SPROSTREDKOVATEĽSKÉ SLUŽBY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DEC9292-8004-09C6-48A1-043879EC3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SPROSTREDKOVATEĽSKÁ SLUŽBA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3C3872-14C9-1F63-65F0-12E71E2071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2650" y="1609343"/>
            <a:ext cx="7886700" cy="384048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sprostredkovateľská služba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sa v kontexte Aktu o digitálnych službách používa na označenie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konkrétneho druhu služby informačnej spoločnosti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ktorá je obsahovo bližšie konkretizovaná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čl. 3 písm. g) Aktu o digitálnych službách medzi sprostredkovateľské služby zaraďuje nasledujúce služby informačnej spoločnosti: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služba „obyčajný prenos“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mere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conduit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resp.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púhy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kanál), ktorá pozostáva z prenosu informácií poskytovaných príjemcom služby v komunikačnej sieti alebo z poskytovania prístupu ku komunikačnej sieti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služba „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resp. ukladanie informácií v pamäti), ktorá pozostáva z prenosu informácií poskytovaných príjemcom služby v komunikačnej sieti, pri ktorom sa tieto informácie automaticky, dočasne a prechodne uchovávajú, vykonávaná výlučne na účely zefektívnenia ďalšieho prenosu informácií k iným príjemcom na ich žiadosť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služba „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(uloženie informácií na hostiteľskom počítači), ktorá pozostáva z uchovávania informácií poskytovaných príjemcom služby na jeho žiadosť</a:t>
            </a:r>
          </a:p>
        </p:txBody>
      </p:sp>
    </p:spTree>
    <p:extLst>
      <p:ext uri="{BB962C8B-B14F-4D97-AF65-F5344CB8AC3E}">
        <p14:creationId xmlns:p14="http://schemas.microsoft.com/office/powerpoint/2010/main" val="20063002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85334-2A62-5AA3-9907-8810A1C6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AE33ED-5FAF-155C-C97D-C3304C006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ZODPOVEDNOSŤ POSKYTOVATEĽOV SPROSTREDKOVATEĽSKÝCH SLUŽIEB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635145-35A6-AFB5-203A-FAA7FF99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75AAE1-DA5E-17F7-6EB4-E341EF534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 Nova Cond" panose="020B0506020202020204" pitchFamily="34" charset="0"/>
              </a:rPr>
              <a:t>KONCEPCIA ZODPOVEDNOSTI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9B7A24-83E0-B4DE-188A-5A63AE607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3776" y="1609343"/>
            <a:ext cx="10314432" cy="412394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právna úprava: </a:t>
            </a:r>
          </a:p>
          <a:p>
            <a:pPr lvl="1" algn="just" fontAlgn="base">
              <a:lnSpc>
                <a:spcPct val="100000"/>
              </a:lnSpc>
            </a:pPr>
            <a:r>
              <a:rPr lang="sk-SK" sz="16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články 12 až 15 Smernice o elektronickom obchode / zákon č. 22/2004 Z. z. o elektronickom obchode</a:t>
            </a:r>
          </a:p>
          <a:p>
            <a:pPr lvl="1" algn="just" fontAlgn="base">
              <a:lnSpc>
                <a:spcPct val="100000"/>
              </a:lnSpc>
            </a:pPr>
            <a:r>
              <a:rPr lang="sk-SK" sz="1600" b="1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články 4 až 6 Aktu o digitálnych službách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vytvorenie tzv. </a:t>
            </a: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režimov bezpečných prístavov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(</a:t>
            </a:r>
            <a:r>
              <a:rPr lang="sk-SK" sz="1600" i="1" dirty="0" err="1">
                <a:latin typeface="Arial Nova Cond" panose="020B0506020202020204" pitchFamily="34" charset="0"/>
                <a:ea typeface="Calibri" panose="020F0502020204030204" pitchFamily="34" charset="0"/>
              </a:rPr>
              <a:t>safe</a:t>
            </a:r>
            <a:r>
              <a:rPr lang="sk-SK" sz="1600" i="1" dirty="0">
                <a:latin typeface="Arial Nova Cond" panose="020B0506020202020204" pitchFamily="34" charset="0"/>
                <a:ea typeface="Calibri" panose="020F0502020204030204" pitchFamily="34" charset="0"/>
              </a:rPr>
              <a:t> </a:t>
            </a:r>
            <a:r>
              <a:rPr lang="sk-SK" sz="1600" i="1" dirty="0" err="1">
                <a:latin typeface="Arial Nova Cond" panose="020B0506020202020204" pitchFamily="34" charset="0"/>
                <a:ea typeface="Calibri" panose="020F0502020204030204" pitchFamily="34" charset="0"/>
              </a:rPr>
              <a:t>harbours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), ktorých podstatou je </a:t>
            </a: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ustanovenie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</a:t>
            </a: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troch výnimiek zo zodpovednosti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právna úprava </a:t>
            </a:r>
            <a:r>
              <a:rPr lang="sk-SK" sz="1600" dirty="0"/>
              <a:t>vymedzuje prípady, kedy poskytovateľ sprostredkovateľskej služby </a:t>
            </a:r>
            <a:r>
              <a:rPr lang="sk-SK" sz="1600" b="1" dirty="0"/>
              <a:t>nemôže niesť zodpovednosť za nezákonný obsah sprístupňovaný jeho používateľmi</a:t>
            </a:r>
          </a:p>
          <a:p>
            <a:pPr lvl="1" algn="just" fontAlgn="base">
              <a:lnSpc>
                <a:spcPct val="100000"/>
              </a:lnSpc>
            </a:pPr>
            <a:r>
              <a:rPr lang="sk-SK" sz="1600" dirty="0"/>
              <a:t>právna úprava sa však nemôže vykladať tým spôsobom, že poskytuje pozitívny základ na stanovenie toho, v akých prípadoch môže poskytovateľ niesť zodpovednosť za nezákonný obsah - uvedené môžu ustanoviť výlučne normy práva EÚ alebo vnútroštátneho práva jej členských štátov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/>
              <a:t>výnimky sa uplatňujú </a:t>
            </a:r>
            <a:r>
              <a:rPr lang="sk-SK" sz="1600" b="1" dirty="0"/>
              <a:t>horizontálne</a:t>
            </a:r>
            <a:r>
              <a:rPr lang="sk-SK" sz="1600" dirty="0"/>
              <a:t>, tzn. na akýkoľvek druh zodpovednosti, ktorá môže v tejto súvislosti vzniknúť (civilnoprávna, administratívnoprávna, trestnoprávna)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600" dirty="0"/>
              <a:t>výnimky sa vzťahujú </a:t>
            </a:r>
            <a:r>
              <a:rPr lang="sk-SK" sz="1600" b="1" dirty="0"/>
              <a:t>na akúkoľvek kategóriu nezákonného obsahu</a:t>
            </a:r>
            <a:r>
              <a:rPr lang="sk-SK" sz="1600" dirty="0"/>
              <a:t>, bez ohľadu na povahu takéhoto obsahu</a:t>
            </a:r>
            <a:endParaRPr lang="sk-SK" sz="1600" dirty="0">
              <a:latin typeface="Arial Nova Con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15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5C94C06-7847-C52C-AC86-BCFBD9F4B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089808-59F4-4D94-16D1-5AFAB549F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 Nova Cond" panose="020B0506020202020204" pitchFamily="34" charset="0"/>
              </a:rPr>
              <a:t>KONCEPCIA ZODPOVEDNOSTI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F3B7167-48B1-EAD4-B58C-636C37C9E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3776" y="1609343"/>
            <a:ext cx="10314432" cy="412394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aplikáciu výnimiek zo zodpovednosti vylučuje skutočnosť, ak činnosť poskytovateľa sprostredkovateľských služieb nemá výlučne neutrálnu povahu, tzn. nie je obmedzená výlučne na neutrálne poskytovanie služieb </a:t>
            </a:r>
            <a:r>
              <a:rPr lang="sk-SK" sz="2400" b="1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čisto technickým a automatickým spracovaním informácií </a:t>
            </a:r>
            <a:r>
              <a:rPr lang="sk-SK" sz="24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poskytnutých príjemcom služby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STFangsong" panose="020B0503020204020204" pitchFamily="2" charset="-122"/>
                <a:cs typeface="Times New Roman" panose="02020603050405020304" pitchFamily="18" charset="0"/>
              </a:rPr>
              <a:t>aktívna úloha poskytovateľa, ktorá mu umožňuje sa s takýmito informáciami oboznamovať alebo ich kontrolovať, má za následok nemožnosť aplikácie jednotlivých výnimiek zo zodpovednosti</a:t>
            </a:r>
          </a:p>
        </p:txBody>
      </p:sp>
    </p:spTree>
    <p:extLst>
      <p:ext uri="{BB962C8B-B14F-4D97-AF65-F5344CB8AC3E}">
        <p14:creationId xmlns:p14="http://schemas.microsoft.com/office/powerpoint/2010/main" val="6686012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A61C-307F-E1BD-1FDD-C4D275C1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0BCDC6-232C-C809-0012-24C5F7738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VÝNIMKA OBYČAJNÝ PRENOS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5FE1A4F-7615-56F1-2CB6-E5F3E7DB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B77FF92-0459-F514-5BE1-21BCE2624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440" y="740663"/>
            <a:ext cx="9432727" cy="868679"/>
          </a:xfrm>
        </p:spPr>
        <p:txBody>
          <a:bodyPr/>
          <a:lstStyle/>
          <a:p>
            <a:r>
              <a:rPr lang="sk-SK" sz="3200" b="1" dirty="0">
                <a:latin typeface="Arial Nova Cond" panose="020B0506020202020204" pitchFamily="34" charset="0"/>
              </a:rPr>
              <a:t>OBYČAJNÝ PRENOS</a:t>
            </a:r>
            <a:endParaRPr lang="cs-CZ" alt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77F7C68-4289-F1A8-7578-560B4D946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2650" y="1609343"/>
            <a:ext cx="7886700" cy="384048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/>
              <a:t>služba </a:t>
            </a:r>
            <a:r>
              <a:rPr lang="sk-SK" sz="1800" b="1" dirty="0"/>
              <a:t>obyčajný prenos </a:t>
            </a:r>
            <a:r>
              <a:rPr lang="sk-SK" sz="1800" dirty="0"/>
              <a:t>(</a:t>
            </a:r>
            <a:r>
              <a:rPr lang="sk-SK" sz="1800" dirty="0" err="1"/>
              <a:t>mere</a:t>
            </a:r>
            <a:r>
              <a:rPr lang="sk-SK" sz="1800" dirty="0"/>
              <a:t> </a:t>
            </a:r>
            <a:r>
              <a:rPr lang="sk-SK" sz="1800" dirty="0" err="1"/>
              <a:t>conduit</a:t>
            </a:r>
            <a:r>
              <a:rPr lang="sk-SK" sz="1800" dirty="0"/>
              <a:t>, resp. </a:t>
            </a:r>
            <a:r>
              <a:rPr lang="sk-SK" sz="1800" dirty="0" err="1"/>
              <a:t>púhy</a:t>
            </a:r>
            <a:r>
              <a:rPr lang="sk-SK" sz="1800" dirty="0"/>
              <a:t> kanál) pozostáva z prenosu informácií poskytovaných príjemcom služby v komunikačnej sieti alebo z poskytovania prístupu ku komunikačnej sieti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/>
              <a:t>výnimka spočíva vo </a:t>
            </a:r>
            <a:r>
              <a:rPr lang="sk-SK" sz="1800" b="1" dirty="0"/>
              <a:t>vylúčení zodpovednosti poskytovateľa za informácie, ktoré sú predmetom prenosu alebo prístupu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/>
              <a:t>poskytovateľ nezodpovedá za splnenia nasledujúcich podmienok: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arenR"/>
            </a:pPr>
            <a:r>
              <a:rPr lang="sk-SK" sz="1800" b="1" dirty="0"/>
              <a:t>neiniciuje prenos </a:t>
            </a:r>
            <a:r>
              <a:rPr lang="sk-SK" sz="1800" dirty="0"/>
              <a:t>(pasivita pri začatí prenosu informácií)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arenR"/>
            </a:pPr>
            <a:r>
              <a:rPr lang="sk-SK" sz="1800" b="1" dirty="0"/>
              <a:t>nevyberá príjemcu prenosu</a:t>
            </a:r>
            <a:r>
              <a:rPr lang="sk-SK" sz="1800" dirty="0"/>
              <a:t> (pasivita pri určení príjemcu informácie)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arenR"/>
            </a:pPr>
            <a:r>
              <a:rPr lang="sk-SK" sz="1800" b="1" dirty="0"/>
              <a:t>nevyberá ani neupravuje informácie, ktoré sú prenášané</a:t>
            </a:r>
            <a:r>
              <a:rPr lang="sk-SK" sz="1800" dirty="0"/>
              <a:t> (pasivita vo vzťahu k obsahu prenášaných informácií)</a:t>
            </a:r>
          </a:p>
          <a:p>
            <a:pPr lvl="2">
              <a:lnSpc>
                <a:spcPct val="100000"/>
              </a:lnSpc>
            </a:pPr>
            <a:r>
              <a:rPr lang="sk-SK" sz="1600" dirty="0"/>
              <a:t>to neplatí pre manipulácie technickej povahy, ku ktorým dochádza počas prenosu alebo prístupu, ak sa takýmito manipuláciami nemení integrita informácií, ktoré sú predmetom prenosu alebo ku ktorým sa poskytuje prístup</a:t>
            </a:r>
          </a:p>
        </p:txBody>
      </p:sp>
    </p:spTree>
    <p:extLst>
      <p:ext uri="{BB962C8B-B14F-4D97-AF65-F5344CB8AC3E}">
        <p14:creationId xmlns:p14="http://schemas.microsoft.com/office/powerpoint/2010/main" val="38342310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A56ED8AA-28AF-9261-B56C-2A2BE9D39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752" y="1216153"/>
            <a:ext cx="6303836" cy="1052383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PRÍKLADY</a:t>
            </a:r>
            <a:endParaRPr lang="sk-SK" alt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97126F6-0032-066A-1875-251CF8B9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624" y="2377440"/>
            <a:ext cx="7360920" cy="407822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typickým príkladom tejto služby je </a:t>
            </a:r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poskytovanie služieb internetového pripojenia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ďalšie príklady podľa Odôvodenia 29 Aktu o digitálnych službách zahŕňajú „</a:t>
            </a:r>
            <a:r>
              <a:rPr lang="sk-SK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kategórie služieb, ako sú internetové prepojovacie uzly, bezdrôtové prístupové body, virtuálne súkromné siete, služby a prekladače DNS, správcovia domén najvyššej úrovne, registrátori, certifikačné orgány, ktoré vydávajú digitálne certifikáty, internetová telefónia a iné interpersonálne komunikačné služby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ADBBA-FB01-5900-85C5-EF4BF9868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3B4073-5D20-D4CB-8028-3FF4009EE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752" y="740665"/>
            <a:ext cx="6303836" cy="914399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ÚLOHA</a:t>
            </a:r>
            <a:endParaRPr lang="sk-SK" alt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211575C-CB68-9F25-4A1E-8BA0B587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624" y="1801368"/>
            <a:ext cx="7360920" cy="4654296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spadne do rámca tejto výnimky aj prípad prevádzkovania miestnej verejnej bezdrôtovej siete umožňujúcej bezodplatný a anonymný prístup k internetu v rámci podniku prevádzkovateľa (v kaviarni), ktorej cieľom je prilákanie potenciálnych zákazníkov do podniku?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posúďte naplnenie jednotlivých pojmových znakov služby informačnej spoločnosti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posúďte naplnenie definície sprostredkovateľskej služby obyčajného prenosu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posúďte prípad, kedy by prostredníctvom takejto siete došlo k protiprávnemu konaniu, napríklad k neoprávnenému stiahnutiu audiovizuálnych diel bez súhlasu ich autorov, k distribuovaniu detskej pornografie alebo k sprístupňovaniu extrémistického materiálu na sociálnych sieťach – vo vzťahu ku ktorým subjektom možno vyvodiť zodpovednosť?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tomu pozri: Rozsudok Súdneho dvora vo veci C-484/14 </a:t>
            </a:r>
            <a:r>
              <a:rPr lang="sk-SK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Fadden</a:t>
            </a:r>
            <a:endParaRPr lang="sk-SK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k-SK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>
            <a:extLst>
              <a:ext uri="{FF2B5EF4-FFF2-40B4-BE49-F238E27FC236}">
                <a16:creationId xmlns:a16="http://schemas.microsoft.com/office/drawing/2014/main" id="{AF594CD1-8A04-5165-AE36-18A5D47C6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6424" y="585927"/>
            <a:ext cx="9560743" cy="1339658"/>
          </a:xfrm>
        </p:spPr>
        <p:txBody>
          <a:bodyPr>
            <a:normAutofit/>
          </a:bodyPr>
          <a:lstStyle/>
          <a:p>
            <a:r>
              <a:rPr lang="sk-SK" b="1" dirty="0">
                <a:latin typeface="Arial Nova Cond" panose="020B0506020202020204" pitchFamily="34" charset="0"/>
              </a:rPr>
              <a:t>OBSAH</a:t>
            </a:r>
            <a:endParaRPr lang="sk-SK" altLang="sk-SK" dirty="0"/>
          </a:p>
        </p:txBody>
      </p:sp>
      <p:sp>
        <p:nvSpPr>
          <p:cNvPr id="5123" name="Zástupný objekt pre obsah 4">
            <a:extLst>
              <a:ext uri="{FF2B5EF4-FFF2-40B4-BE49-F238E27FC236}">
                <a16:creationId xmlns:a16="http://schemas.microsoft.com/office/drawing/2014/main" id="{D3B98AE6-A852-4843-4705-7021D1F50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253101"/>
            <a:ext cx="9055216" cy="2645096"/>
          </a:xfrm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Pojem služba informačnej spoločnosti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Pojem sprostredkovateľská služba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Koncept zodpovednosti poskytovateľov sprostredkovateľských služieb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Výnimky zo zodpovednosti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>
                <a:latin typeface="Arial Nova Cond" panose="020B0506020202020204" pitchFamily="34" charset="0"/>
                <a:cs typeface="David" panose="020F0502020204030204" pitchFamily="34" charset="-79"/>
              </a:rPr>
              <a:t>Zákaz všeobecnej povinnosti monitorovať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E1C8-B282-479C-1E69-A3B309A3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23B75A-8C25-B141-8895-BF4A7C79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VÝNIMKA KEŠING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AD11BE-3D27-37E2-8BB5-A7E7AC24D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832" y="585927"/>
            <a:ext cx="9725335" cy="1339658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KEŠING</a:t>
            </a:r>
            <a:endParaRPr lang="sk-SK" altLang="sk-SK" sz="4400" dirty="0">
              <a:latin typeface="Arial" panose="020B060402020202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01A9137-BA4E-22EE-4F34-CC965FD51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2314" y="1645921"/>
            <a:ext cx="8218487" cy="380390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služba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resp. ukladanie informácií v pamäti) pozostáva z prenosu informácií poskytovaných príjemcom služby v komunikačnej sieti, pri ktorom sa tieto informácie automaticky, dočasne a prechodne uchovávajú, vykonávaná výlučne na účely zefektívnenia ďalšieho prenosu informácií k iným príjemcom na ich žiadosť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výnimka spočíva vo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vylúčení zodpovednosti poskytovateľa za automatické, dočasné a prechodné uchovávanie informácií uskutočňované výlučne na účely zefektívnenia alebo lepšieho zabezpečenia ďalšieho prenosu informácií k iným príjemcom služby na ich žiadosť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53E5-E24B-ECE0-92C7-4EE528389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66BEDB4-42E2-D815-E45E-A85BA0EF1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832" y="521208"/>
            <a:ext cx="9725335" cy="1404377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KEŠING</a:t>
            </a:r>
            <a:endParaRPr lang="sk-SK" altLang="sk-SK" sz="4400" dirty="0">
              <a:latin typeface="Arial" panose="020B060402020202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1DCA50-1F5B-3635-F9A8-BA9497A64B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5466" y="1609343"/>
            <a:ext cx="10764702" cy="4087369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poskytovateľ nezodpovedá za splnenia nasledujúcich podmienok: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neupravuje informácie 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(pasivita vo vzťahu k obsahu prenášaných informácií);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dodržiava podmienky prístupu k informáciám;</a:t>
            </a:r>
            <a:endParaRPr lang="sk-SK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dodržiava pravidlá týkajúce sa aktualizácie informácií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, ktoré sú špecifikované spôsobom všeobecne uznávaným a používaným v odvetví;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nezasahuje do zákonného používania technológie, ktorá je všeobecne uznávaná a používaná v príslušnom odvetví, na získavanie údajov o používaní informácií a </a:t>
            </a:r>
            <a:endParaRPr lang="sk-SK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poskytovateľ urýchlene koná, aby odstránil informácie, ktoré uchováva, alebo k nim znemožnil prístup, hneď ako získa skutočnú vedomosť o tom, že informácie boli na pôvodnom zdroji prenosu odstránené zo siete alebo k nim bol znemožnený prístup, alebo že ich odstránenie alebo znemožnenie prístupu k nim nariadil justičný alebo správny orgán.</a:t>
            </a:r>
          </a:p>
          <a:p>
            <a:pPr lvl="2"/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ochrana poskytovaná výnimkou </a:t>
            </a:r>
            <a:r>
              <a:rPr lang="sk-SK" sz="1700" dirty="0" err="1"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 tak </a:t>
            </a:r>
            <a:r>
              <a:rPr lang="sk-SK" sz="1700" b="1" dirty="0">
                <a:latin typeface="Arial" panose="020B0604020202020204" pitchFamily="34" charset="0"/>
                <a:cs typeface="Arial" panose="020B0604020202020204" pitchFamily="34" charset="0"/>
              </a:rPr>
              <a:t>nie je absolútna</a:t>
            </a: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, ale možno ju stratiť</a:t>
            </a:r>
          </a:p>
        </p:txBody>
      </p:sp>
    </p:spTree>
    <p:extLst>
      <p:ext uri="{BB962C8B-B14F-4D97-AF65-F5344CB8AC3E}">
        <p14:creationId xmlns:p14="http://schemas.microsoft.com/office/powerpoint/2010/main" val="462256932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B428-42BC-C553-8567-EBE17CE8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BF061A03-D8D8-2522-C817-311182AF0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752" y="1216153"/>
            <a:ext cx="6303836" cy="1052383"/>
          </a:xfrm>
        </p:spPr>
        <p:txBody>
          <a:bodyPr/>
          <a:lstStyle/>
          <a:p>
            <a:r>
              <a:rPr lang="sk-SK" b="1" dirty="0">
                <a:latin typeface="Arial Nova Cond" panose="020B0506020202020204" pitchFamily="34" charset="0"/>
              </a:rPr>
              <a:t>PRÍKLADY</a:t>
            </a:r>
            <a:endParaRPr lang="sk-SK" alt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E024FF1-A0E2-459F-3221-67AADDB8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9624" y="2377440"/>
            <a:ext cx="7360920" cy="4078224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medzi príklady služieb spadajúcich do rámca výnimky </a:t>
            </a:r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kešing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možno zaradiť výhradné poskytovanie sietí sprístupňovania obsahu, reverzných proxy serverov alebo proxy serverov na úpravu obsahu, ktorých účelom je zabezpečenie hladkého a efektívneho prenosu informácií na internete</a:t>
            </a:r>
          </a:p>
          <a:p>
            <a:pPr fontAlgn="auto">
              <a:spcAft>
                <a:spcPts val="0"/>
              </a:spcAft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184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AC6CC-D4C4-2BF6-3746-2AC0BCFC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23D093-6BC9-DC45-67DD-999251CD5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VÝNIMKA HOSTING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0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C8CE2C6-330E-D241-0C56-8FE9FC906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968" y="585927"/>
            <a:ext cx="9780199" cy="1339658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HOSTING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14FDEB2-4CA8-1320-1A13-7FB8859A7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2336" y="1207009"/>
            <a:ext cx="9637014" cy="433425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sk-SK" alt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služba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(uloženie informácií na hostiteľskom počítači) pozostáva z uchovávania informácií poskytovaných príjemcom služby na jeho žiadosť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výnimka spočíva vo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vylúčení zodpovednosti poskytovateľa za informácie uchovávané na žiadosť príjemcu služby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poskytovateľ nezodpovedá za splnenia nasledujúcich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alternatívne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formulovaných podmienok: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poskytovateľ nemá skutočnú vedomosť o nezákonnej činnosti alebo nezákonnom obsahu a vzhľadom na nároky na náhradu škody si nie je vedomý skutočností alebo okolností, z ktorých by bolo zrejmé, že ide o nezákonnú činnosť alebo nezákonný obsah alebo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poskytovateľ po získaní takejto vedomosti alebo povedomia urýchlene koná, aby nezákonný obsah odstránil alebo znemožnil k nemu prístup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0A2E9-C72D-BF13-4FC8-18021C71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DA03E5-64D6-14C7-468E-5B7F40635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1912" y="585927"/>
            <a:ext cx="9085255" cy="1339658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NEUTRÁLNE POSKYTOVANIE SLUŽBY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A4985B-D6A3-2C68-03A4-603F34DE4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4094" y="1207009"/>
            <a:ext cx="9085256" cy="433425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sk-SK" alt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služba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je poskytovaná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neutrálne, na základe výlučne technického, automatického a pasívneho spracúvania údajov poskytnutých tretími stranami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predpoklad nemožno považovať za splnený v prípade, ak poskytovateľ „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má aktívnu úlohu takej povahy, že je možné konštatovať, že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[spracúvané]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údaje pozná alebo má nad nimi kontrolu.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k tomu pozri: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C-324/09 L’Oréal a i.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 spojených veciach C-236/08 až 238/08 Google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a Google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 spojených veciach C-682/18 a C-683/18 YouTube a 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Cyando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72405"/>
      </p:ext>
    </p:extLst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C44D-4C5C-DBD7-4906-AF1C3645B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4D9DFF-F1A3-C237-2A76-ECA30A01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1680" y="804671"/>
            <a:ext cx="8655487" cy="1120913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SKUTOČNÁ VEDOMOSŤ O NEZÁKONNOSTI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46FA55-6D23-6575-5750-297EE5B7C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925585"/>
            <a:ext cx="8850630" cy="36156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to, aby sa výnimka zo zodpovednosti neuplatnila postačuje, aby si poskytovateľ bol vedomý skutočností alebo okolností, na základe ktorých by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obozretný hospodársky subjekt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musel konštatovať protiprávnosť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to platí bez ohľadu na spôsob, akým sa poskytovateľ o prítomnosti nezákonnej činnosti alebo nezákonného obsahu na svojej platforme dozvedel (na základe vlastného vyšetrovania, notifikácia treťou stranou, a pod.)</a:t>
            </a:r>
          </a:p>
          <a:p>
            <a:pPr lvl="1" algn="just"/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 prípade oznámenia tretej strany ale takéto oznámenie nemôže automaticky viesť k vylúčeniu nároku na oslobodenie od zodpovednosti, lebo oznámenia údajne nezákonných činností alebo informácií sa môžu ukázať ako nedostatočne presné a podložené</a:t>
            </a:r>
          </a:p>
        </p:txBody>
      </p:sp>
    </p:spTree>
    <p:extLst>
      <p:ext uri="{BB962C8B-B14F-4D97-AF65-F5344CB8AC3E}">
        <p14:creationId xmlns:p14="http://schemas.microsoft.com/office/powerpoint/2010/main" val="794623961"/>
      </p:ext>
    </p:extLst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8EE8-4F85-603B-10D2-30B502BFC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E579229-9932-B2E6-FDE2-5E10B1B3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1680" y="804671"/>
            <a:ext cx="8655487" cy="1120913"/>
          </a:xfrm>
        </p:spPr>
        <p:txBody>
          <a:bodyPr/>
          <a:lstStyle/>
          <a:p>
            <a:r>
              <a:rPr lang="sk-SK" sz="3600" b="1" dirty="0">
                <a:latin typeface="Arial Nova Cond" panose="020B0506020202020204" pitchFamily="34" charset="0"/>
              </a:rPr>
              <a:t>SKUTOČNÁ VEDOMOSŤ O NEZÁKONNOSTI</a:t>
            </a:r>
            <a:endParaRPr lang="sk-SK" altLang="sk-SK" sz="3600" dirty="0"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AEE6298-23DE-D06E-FB93-E1EECAE8F2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20" y="1925585"/>
            <a:ext cx="8850630" cy="36156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dispozícia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výlučne abstraktnou vedomosťou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o prítomnosti nezákonného obsahu na platforme prevádzkovanej poskytovateľom nemá za následok vylúčenie aplikácie výnimky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vedomosť o konkrétnej nezákonnej činnosti alebo nezákonnom obsahu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môže spôsobiť nemožnosť jej aplikácie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na konštatovanie skutočnosti, že prevádzkovateľ platformy na zdieľanie obsahu online disponuje konkrétnou vedomosťou o nezákonných činnostiach alebo nezákonnom obsahu na svojej platforme,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nepostačujú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nasledujúce skutočnosti: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vykonávanie automatizovaného indexovania obsahu nahrávaného na platformu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prítomnosť funkcie vyhľadávania na platforme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odporúčanie videí na základe profilu alebo preferencií používateľov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35508"/>
      </p:ext>
    </p:ext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E7D2B60-2B7F-E0AA-72AB-B2D358CF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912" y="365760"/>
            <a:ext cx="7257288" cy="1261872"/>
          </a:xfrm>
        </p:spPr>
        <p:txBody>
          <a:bodyPr/>
          <a:lstStyle/>
          <a:p>
            <a:r>
              <a:rPr lang="sk-SK" altLang="sk-SK" sz="3200" b="1" dirty="0">
                <a:latin typeface="Arial" panose="020B0604020202020204" pitchFamily="34" charset="0"/>
              </a:rPr>
              <a:t>POVINNOSŤ URÝCHLENE KONAŤ ​</a:t>
            </a:r>
            <a:br>
              <a:rPr lang="sk-SK" altLang="sk-SK" sz="3200" b="1" dirty="0">
                <a:latin typeface="Arial" panose="020B0604020202020204" pitchFamily="34" charset="0"/>
              </a:rPr>
            </a:br>
            <a:r>
              <a:rPr lang="sk-SK" altLang="sk-SK" sz="3200" b="1" dirty="0">
                <a:latin typeface="Arial" panose="020B0604020202020204" pitchFamily="34" charset="0"/>
              </a:rPr>
              <a:t>PRI ZISTENÍ NEZÁKONNOSTI</a:t>
            </a:r>
            <a:endParaRPr lang="cs-CZ" altLang="sk-SK" sz="3200" b="1" dirty="0">
              <a:latin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EFA738C-D321-BD08-DE6A-D947F6E52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5216" y="1728216"/>
            <a:ext cx="10707624" cy="384048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urýchlene = bez zbytočného odkladu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pri posudzovaní splnenia tohto predpokladu sa prihliadne na: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povahu nezákonného obsahu alebo informácie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presnosť notifikácie oznamovateľa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okolnosti, za ktorých sa zamestnanec poskytovateľa po prvýkrát dozvedel o dotknutom obsahu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akékoľvek odmietnutie konať zo strany poskytovateľa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množstvo oznámení zasielaných poskytovateľovi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zdroje, ktoré má poskytovateľ k dispozícii na účely riešenia predmetných oznámení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sk-SK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10695432" cy="3516842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SLUŽBY INFORMAČNEJ SPOLOČNOSTI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F63D723E-CF80-FFDA-5011-E3F9A0792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1256" y="1114999"/>
            <a:ext cx="6843332" cy="924113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PRÍKLADY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F5F1914-9B1C-B772-EB39-5F015DAE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4371" y="2287926"/>
            <a:ext cx="8147226" cy="2235350"/>
          </a:xfrm>
        </p:spPr>
        <p:txBody>
          <a:bodyPr/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medzi príklady služieb spadajúcich do rámca výnimky </a:t>
            </a:r>
            <a:r>
              <a:rPr lang="sk-SK" dirty="0" err="1">
                <a:solidFill>
                  <a:schemeClr val="tx1"/>
                </a:solidFill>
              </a:rPr>
              <a:t>hosting</a:t>
            </a:r>
            <a:r>
              <a:rPr lang="sk-SK" dirty="0">
                <a:solidFill>
                  <a:schemeClr val="tx1"/>
                </a:solidFill>
              </a:rPr>
              <a:t> možno zaradiť také kategórie služieb ako </a:t>
            </a:r>
            <a:r>
              <a:rPr lang="sk-SK" dirty="0" err="1">
                <a:solidFill>
                  <a:schemeClr val="tx1"/>
                </a:solidFill>
              </a:rPr>
              <a:t>cloud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computing</a:t>
            </a:r>
            <a:r>
              <a:rPr lang="sk-SK" dirty="0">
                <a:solidFill>
                  <a:schemeClr val="tx1"/>
                </a:solidFill>
              </a:rPr>
              <a:t>, webový </a:t>
            </a:r>
            <a:r>
              <a:rPr lang="sk-SK" dirty="0" err="1">
                <a:solidFill>
                  <a:schemeClr val="tx1"/>
                </a:solidFill>
              </a:rPr>
              <a:t>hosting</a:t>
            </a:r>
            <a:r>
              <a:rPr lang="sk-SK" dirty="0">
                <a:solidFill>
                  <a:schemeClr val="tx1"/>
                </a:solidFill>
              </a:rPr>
              <a:t>, služby platených odkazov alebo služby umožňujúce výmenu informácií a obsahu online vrátane ukladania a zdieľania súborov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tx1"/>
                </a:solidFill>
              </a:rPr>
              <a:t>ÚLOHA: </a:t>
            </a:r>
            <a:r>
              <a:rPr lang="sk-SK" dirty="0">
                <a:solidFill>
                  <a:schemeClr val="tx1"/>
                </a:solidFill>
              </a:rPr>
              <a:t>uveďte príklady platforiem pre ukladanie a zdieľanie súborov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fontAlgn="auto">
              <a:spcAft>
                <a:spcPts val="0"/>
              </a:spcAft>
              <a:defRPr/>
            </a:pPr>
            <a:endParaRPr lang="sk-SK" b="1" dirty="0"/>
          </a:p>
        </p:txBody>
      </p:sp>
      <p:pic>
        <p:nvPicPr>
          <p:cNvPr id="1026" name="Picture 2" descr="facebook logo png, facebook icon transparent png 18930698 PNG">
            <a:extLst>
              <a:ext uri="{FF2B5EF4-FFF2-40B4-BE49-F238E27FC236}">
                <a16:creationId xmlns:a16="http://schemas.microsoft.com/office/drawing/2014/main" id="{94FE3E19-5DE6-747D-F0AE-2CD825B3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43" y="4442254"/>
            <a:ext cx="2004151" cy="18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logo Images - Free Download on Freepik">
            <a:extLst>
              <a:ext uri="{FF2B5EF4-FFF2-40B4-BE49-F238E27FC236}">
                <a16:creationId xmlns:a16="http://schemas.microsoft.com/office/drawing/2014/main" id="{00AD7A20-5E2B-AB39-216A-531A6E75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94" y="4625208"/>
            <a:ext cx="1682865" cy="15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C9F7E963-8AC3-30D5-0AB0-5116D571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91" y="4188055"/>
            <a:ext cx="2404872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ázok, na ktorom je grafika, snímka obrazovky, logo, písmo&#10;&#10;Obsah vygenerovaný pomocou AI môže byť nesprávny.">
            <a:extLst>
              <a:ext uri="{FF2B5EF4-FFF2-40B4-BE49-F238E27FC236}">
                <a16:creationId xmlns:a16="http://schemas.microsoft.com/office/drawing/2014/main" id="{2D9CE57D-0B8E-4223-1461-DA393722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3" y="4296646"/>
            <a:ext cx="3374137" cy="22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0AB9-A25E-2CB3-594A-3A7ACC1D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33B7A9-5EB1-59B5-0A78-4980CB311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POROVNANIE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1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159545A7-7603-0748-1505-244F3A02A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4" y="1120140"/>
            <a:ext cx="10113263" cy="4617720"/>
          </a:xfrm>
        </p:spPr>
      </p:pic>
    </p:spTree>
    <p:extLst>
      <p:ext uri="{BB962C8B-B14F-4D97-AF65-F5344CB8AC3E}">
        <p14:creationId xmlns:p14="http://schemas.microsoft.com/office/powerpoint/2010/main" val="3620704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A945F-5094-1D3A-723F-1BE02AE15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894FD5-C8A9-7E17-EB6C-BD584889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DOBROVOĽNÉ VYŠETROVANIA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40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3DA6EE3-65EA-F524-88AB-F26B227FD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85926"/>
            <a:ext cx="8457367" cy="2065833"/>
          </a:xfrm>
        </p:spPr>
        <p:txBody>
          <a:bodyPr/>
          <a:lstStyle/>
          <a:p>
            <a:r>
              <a:rPr lang="sk-SK" altLang="sk-SK" sz="3600" b="1" dirty="0">
                <a:latin typeface="Arial" panose="020B0604020202020204" pitchFamily="34" charset="0"/>
                <a:cs typeface="Arial" panose="020B0604020202020204" pitchFamily="34" charset="0"/>
              </a:rPr>
              <a:t>DOBROVOĽNÉ VYŠETROVANIA Z VLASTNEJ INICIATÍVY A DODRŽIAVANIE PRÁVNYCH PREDPISOV</a:t>
            </a:r>
            <a:endParaRPr lang="cs-CZ" alt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A873B0-A3CD-2330-684B-B12E9BDEC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09800" y="2734056"/>
            <a:ext cx="7772400" cy="35905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sk-SK" sz="2000" b="1" dirty="0"/>
              <a:t>Čl. 7 Aktu o digitálnych službách:</a:t>
            </a:r>
          </a:p>
          <a:p>
            <a:pPr marL="0" indent="0" algn="just">
              <a:buNone/>
            </a:pPr>
            <a:r>
              <a:rPr lang="sk-SK" sz="2000" dirty="0"/>
              <a:t>Poskytovatelia sprostredkovateľských služieb sa nepovažujú za nespôsobilých na výnimky zo zodpovednosti uvedené v článkoch 4, 5 a 6 len z toho dôvodu, že v dobrej viere a svedomite vykonávajú dobrovoľné vyšetrovania z vlastnej iniciatívy alebo prijímajú iné opatrenia zamerané na odhaľovanie, identifikáciu a odstraňovanie nezákonného obsahu alebo prijímajú opatrenia potrebné na dosiahnutie súladu s požiadavkami práva Únie a vnútroštátneho práva v súlade s právom Únie vrátane požiadaviek stanovených v tomto nariadení.</a:t>
            </a:r>
          </a:p>
          <a:p>
            <a:pPr>
              <a:buFontTx/>
              <a:buNone/>
            </a:pPr>
            <a:endParaRPr lang="cs-CZ" altLang="sk-SK" dirty="0"/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B94A-6568-D70A-DC06-9BEFF2FC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F00A8C-516E-0886-43EB-68396BFCF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ZÁKAZ VŠEOBECNEJ </a:t>
            </a:r>
            <a:b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</a:b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POVINNOSTI MONITOROVAŤ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70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CC32FCA-7267-151C-B80A-6EFA205F6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2848" y="585927"/>
            <a:ext cx="8454319" cy="1339658"/>
          </a:xfrm>
        </p:spPr>
        <p:txBody>
          <a:bodyPr/>
          <a:lstStyle/>
          <a:p>
            <a:r>
              <a:rPr lang="sk-SK" altLang="sk-SK" sz="4000" b="1" dirty="0">
                <a:latin typeface="Arial" panose="020B0604020202020204" pitchFamily="34" charset="0"/>
              </a:rPr>
              <a:t>ZÁKAZ VŠEOBECNEJ POVINNOSTI MONITOROVAŤ</a:t>
            </a:r>
            <a:endParaRPr lang="cs-CZ" altLang="sk-SK" sz="4000" b="1" dirty="0"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4B4C4D-AD96-457B-E2D3-F59F906D3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63750" y="2060575"/>
            <a:ext cx="8147050" cy="4065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/>
              <a:t>koncepciu výnimiek zo zodpovednosti poskytovateľov sprostredkovateľských služieb dopĺňa úprava </a:t>
            </a:r>
            <a:r>
              <a:rPr lang="sk-SK" sz="1800" b="1" dirty="0"/>
              <a:t>zákazu uloženia všeobecnej povinnosti monitorovať informácie, ktoré títo poskytovatelia prenášajú alebo uchovávajú, ako aj povinnosti aktívne zisťovať skutočnosti alebo okolnosti naznačujúce nezákonnú činnosť </a:t>
            </a:r>
            <a:r>
              <a:rPr lang="sk-SK" sz="1800" dirty="0"/>
              <a:t>(čl. 8 Aktu o digitálnych službách)</a:t>
            </a:r>
            <a:endParaRPr lang="sk-SK" sz="18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/>
              <a:t>Recitál 30 Aktu o digitálnych službách v tejto súvislosti spomína aj nemožnosť uloženia povinnosti poskytovateľov prijímať proaktívne opatrenia v súvislosti s nezákonným obsahom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800" dirty="0"/>
              <a:t>tento zákaz sa netýka prípadu uloženia povinností monitorovať informácie </a:t>
            </a:r>
            <a:r>
              <a:rPr lang="sk-SK" sz="1800" b="1" dirty="0"/>
              <a:t>v konkrétnom prípade</a:t>
            </a:r>
            <a:r>
              <a:rPr lang="sk-SK" sz="1800" dirty="0"/>
              <a:t>, najmä na základe </a:t>
            </a:r>
            <a:r>
              <a:rPr lang="sk-SK" sz="1800" b="1" dirty="0"/>
              <a:t>príkazov</a:t>
            </a:r>
            <a:r>
              <a:rPr lang="sk-SK" sz="1800" dirty="0"/>
              <a:t> vydaných príslušnými vnútroštátnymi orgánmi v súlade s vnútroštátnym právom, právom Európskej únie a jeho interpretáciou zo strany Súdneho dvora, ako aj v súlade s týmto nariadením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D179AEE-2FF6-4AB9-69DD-0E84BCF39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032" y="585927"/>
            <a:ext cx="8125135" cy="1339658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</a:rPr>
              <a:t>Z JUDIKATÚRY SÚDNEHO DVORA I.</a:t>
            </a:r>
            <a:endParaRPr lang="cs-CZ" altLang="sk-SK" b="1" dirty="0"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1F687CC-FC80-1116-DA15-B0CF352BA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002536"/>
            <a:ext cx="9055216" cy="373075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sk-SK" sz="2500" b="1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C-324/09 L’Oréal a 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SD sa zaoberal oprávnenosťou uloženia súdneho príkazu spoločnosti eBay, ktorého účelom bolo predchádzanie budúcich porušení práv k ochranným známkam, ktorých majiteľom je spoločnosť L’Oréal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uloženie opatrení na dosiahnutie uvedeného účelu spočívajúcich v aktívnom monitorovaní všetkých údajov každého z používateľov platformy eBay Súdny dvor považoval za nesúladné so zákazom všeobecnej povinnosti monitorovať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7116B03-625F-77C9-A244-5E1A4F8C9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B85CE70-5FE4-28A9-38F8-B8A1307AC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032" y="585927"/>
            <a:ext cx="8125135" cy="1339658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</a:rPr>
              <a:t>Z JUDIKATÚRY SÚDNEHO DVORA II.</a:t>
            </a:r>
            <a:endParaRPr lang="cs-CZ" altLang="sk-SK" b="1" dirty="0"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C68E05E-710F-F917-D13C-E6ED95DE3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002536"/>
            <a:ext cx="9055216" cy="35661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C-70/10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snaha o uloženie povinnosti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poskytovateľovi internetového pripojenia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prijať opatrenia na znemožnenie alebo zablokovanie akejkoľvek formy odosielania alebo prijímania súborov obsahujúcich chránené autorské diela prostredníctvom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programov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konkrétne sa požadovalo zavedenie systému filtrovania celej elektronickej komunikácie prebiehajúcej v rámci služieb poskytovateľa, najmä využitím programov P2P, ktorý sa bude uplatňovať na všetkých jeho zákazníkov, preventívne, výlučne na jeho náklady a bez časového obmedzenia, spôsobilý identifikovať v sieti tohto poskytovateľa obeh elektronických súborov obsahujúcich chránené diela (...), s cieľom blokovať prenos súborov, ktorých výmena porušuje autorské právo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SD: „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opatrenia požadované dotknutým poskytovateľom on-line služby nemôžu spočívať v aktívnom monitorovaní všetkých údajov každého z jeho klientov, aby sa zabránilo akýmkoľvek budúcim porušeniam práv duševného vlastníctva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súčasne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zásah do viacerých základných práv</a:t>
            </a:r>
          </a:p>
        </p:txBody>
      </p:sp>
    </p:spTree>
    <p:extLst>
      <p:ext uri="{BB962C8B-B14F-4D97-AF65-F5344CB8AC3E}">
        <p14:creationId xmlns:p14="http://schemas.microsoft.com/office/powerpoint/2010/main" val="4610826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6A081D-01C5-FCDC-68C1-74D43B39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A52A3ED-B325-28BD-CA98-75A1B5E74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2032" y="585927"/>
            <a:ext cx="8125135" cy="1339658"/>
          </a:xfrm>
        </p:spPr>
        <p:txBody>
          <a:bodyPr/>
          <a:lstStyle/>
          <a:p>
            <a:r>
              <a:rPr lang="sk-SK" altLang="sk-SK" b="1" dirty="0">
                <a:latin typeface="Arial" panose="020B0604020202020204" pitchFamily="34" charset="0"/>
              </a:rPr>
              <a:t>Z JUDIKATÚRY SÚDNEHO DVORA III.</a:t>
            </a:r>
            <a:endParaRPr lang="cs-CZ" altLang="sk-SK" b="1" dirty="0">
              <a:latin typeface="Arial" panose="020B06040202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3A014B2-6AFC-D7A1-05ED-99171F629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1951" y="2002536"/>
            <a:ext cx="9055216" cy="35661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Rozsudok Súdneho dvora vo veci C-360/10 SABAM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snaha o uloženie povinnosti prevádzkovateľovi sociálnej siete okamžite upustiť od nepovoleného sprístupňovania akéhokoľvek autorskoprávne chráneného diela 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konkrétne sa požadovalo zavedenie systému filtrovania informácií ukladaných na jeho serveroch používateľmi jeho služieb, ktorý sa bude uplatňovať bez rozdielu na všetkých jeho používateľov, preventívne, výlučne na jeho náklady a bez časového obmedzenia, ktorý je spôsobilý identifikovať elektronické súbory obsahujúce hudobné, kinematografické alebo audiovizuálne dielo, o ktorom navrhovateľ tvrdí, že k nemu má práva duševného vlastníctva, s cieľom blokovať sprístupnenie uvedených súborov, ktorých výmena porušuje autorské právo, verejnosti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obdobne SD konštatoval, že uloženie takejto povinnosti by znamenalo uloženie všeobecnej povinnosti monitorovať </a:t>
            </a:r>
          </a:p>
        </p:txBody>
      </p:sp>
    </p:spTree>
    <p:extLst>
      <p:ext uri="{BB962C8B-B14F-4D97-AF65-F5344CB8AC3E}">
        <p14:creationId xmlns:p14="http://schemas.microsoft.com/office/powerpoint/2010/main" val="38244691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D254F02-6B5D-3D89-8713-B0A4BA8FA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" y="585927"/>
            <a:ext cx="10255687" cy="13396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sk-SK" b="1" dirty="0">
                <a:latin typeface="Arial Nova Cond" panose="020B0506020202020204" pitchFamily="34" charset="0"/>
              </a:rPr>
              <a:t>DEFINÍCIA</a:t>
            </a:r>
            <a:endParaRPr lang="sk-SK" altLang="sk-SK" b="1" dirty="0">
              <a:ea typeface="Calibri Light"/>
              <a:cs typeface="Calibri Ligh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6442084-AD85-7735-6531-B892FFFC6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28216"/>
            <a:ext cx="9055216" cy="316998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autonómny pojem práva EÚ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čl. 1 ods. 1 písm. b) Smernice (EÚ) 2015/1535 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pod </a:t>
            </a:r>
            <a:r>
              <a:rPr lang="sk-SK" sz="1800" b="1" dirty="0">
                <a:latin typeface="Arial Nova Cond" panose="020B0506020202020204" pitchFamily="34" charset="0"/>
                <a:ea typeface="Calibri" panose="020F0502020204030204" pitchFamily="34" charset="0"/>
              </a:rPr>
              <a:t>pojmom služba informačnej spoločnosti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 („</a:t>
            </a:r>
            <a:r>
              <a:rPr lang="sk-SK" sz="1800" i="1" dirty="0">
                <a:latin typeface="Arial Nova Cond" panose="020B0506020202020204" pitchFamily="34" charset="0"/>
                <a:ea typeface="Calibri" panose="020F0502020204030204" pitchFamily="34" charset="0"/>
              </a:rPr>
              <a:t>SIS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“) rozumie </a:t>
            </a:r>
            <a:r>
              <a:rPr lang="sk-SK" sz="1800" i="1" dirty="0">
                <a:latin typeface="Arial Nova Cond" panose="020B0506020202020204" pitchFamily="34" charset="0"/>
                <a:ea typeface="Calibri" panose="020F0502020204030204" pitchFamily="34" charset="0"/>
              </a:rPr>
              <a:t>„každú službu, ktorá sa bežne poskytuje za odmenu, na diaľku, elektronickým spôsobom a na základe individuálnej žiadosti príjemcu služieb“ 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k-SK" sz="1800" b="1" dirty="0">
                <a:latin typeface="Arial Nova Cond" panose="020B0506020202020204" pitchFamily="34" charset="0"/>
                <a:ea typeface="Calibri" panose="020F0502020204030204" pitchFamily="34" charset="0"/>
              </a:rPr>
              <a:t>pojmové znaky: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>
                <a:latin typeface="Arial Nova Cond" panose="020B0506020202020204" pitchFamily="34" charset="0"/>
              </a:rPr>
              <a:t>odplatnosť služby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 err="1">
                <a:latin typeface="Arial Nova Cond" panose="020B0506020202020204" pitchFamily="34" charset="0"/>
              </a:rPr>
              <a:t>dištančnosť</a:t>
            </a:r>
            <a:r>
              <a:rPr lang="sk-SK" sz="1800" dirty="0">
                <a:latin typeface="Arial Nova Cond" panose="020B0506020202020204" pitchFamily="34" charset="0"/>
              </a:rPr>
              <a:t> služby 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>
                <a:latin typeface="Arial Nova Cond" panose="020B0506020202020204" pitchFamily="34" charset="0"/>
              </a:rPr>
              <a:t>elektronický spôsob poskytovania služby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dirty="0">
                <a:latin typeface="Arial Nova Cond" panose="020B0506020202020204" pitchFamily="34" charset="0"/>
              </a:rPr>
              <a:t>iniciatíva k poskytovaniu služby vyplýva z individuálnej žiadosti príjemcu služby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k-SK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86D34-B38C-E3AA-7500-20D85B44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8BAF51-7344-2ACB-DFB6-BE0371757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504"/>
            <a:ext cx="10695432" cy="3595963"/>
          </a:xfrm>
        </p:spPr>
        <p:txBody>
          <a:bodyPr/>
          <a:lstStyle/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>
              <a:buNone/>
            </a:pPr>
            <a:endParaRPr lang="sk-SK" sz="4000" b="1" dirty="0">
              <a:solidFill>
                <a:schemeClr val="bg1"/>
              </a:solidFill>
              <a:latin typeface="Arial Nova Cond" panose="020B0506020202020204" pitchFamily="34" charset="0"/>
              <a:cs typeface="David" panose="020F0502020204030204" pitchFamily="34" charset="-79"/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chemeClr val="bg1"/>
                </a:solidFill>
                <a:latin typeface="Arial Nova Cond" panose="020B0506020202020204" pitchFamily="34" charset="0"/>
                <a:cs typeface="David" panose="020F0502020204030204" pitchFamily="34" charset="-79"/>
              </a:rPr>
              <a:t>ĎAKUJEM ZA POZORNOSŤ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C486324-7959-DA23-891C-27C3BA146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ODPLATNOSŤ SIS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915FF8-166F-4693-305B-3493BD66B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393820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dirty="0">
                <a:latin typeface="Arial Nova Cond" panose="020B0506020202020204" pitchFamily="34" charset="0"/>
                <a:ea typeface="Calibri" panose="020F0502020204030204" pitchFamily="34" charset="0"/>
              </a:rPr>
              <a:t>Článok 57 Zmluvy o fungovaní Európskej únie: „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V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zmysle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zmlúv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sa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za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služby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považujú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plnenia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,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ktoré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sa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bežne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poskytujú</a:t>
            </a:r>
            <a:r>
              <a:rPr lang="en-GB" b="1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za </a:t>
            </a:r>
            <a:r>
              <a:rPr lang="en-GB" b="1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odplatu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pokiaľ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ich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neupravujú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ustanovenia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o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voľnom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pohybe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tovaru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kapitálu</a:t>
            </a:r>
            <a:r>
              <a:rPr lang="en-GB" i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a </a:t>
            </a:r>
            <a:r>
              <a:rPr lang="en-GB" i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osôb</a:t>
            </a:r>
            <a:r>
              <a:rPr lang="en-GB" dirty="0">
                <a:latin typeface="Arial Nova Cond" panose="020B0506020202020204" pitchFamily="34" charset="0"/>
                <a:cs typeface="Times New Roman" panose="02020603050405020304" pitchFamily="18" charset="0"/>
              </a:rPr>
              <a:t>.</a:t>
            </a:r>
            <a:r>
              <a:rPr lang="sk-SK" dirty="0">
                <a:latin typeface="Arial Nova Cond" panose="020B0506020202020204" pitchFamily="34" charset="0"/>
                <a:cs typeface="Times New Roman" panose="02020603050405020304" pitchFamily="18" charset="0"/>
              </a:rPr>
              <a:t>“</a:t>
            </a:r>
            <a:endParaRPr lang="sk-SK" dirty="0"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dirty="0"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Článok 4 ods. 1 Smernice Európskeho parlamentu a Rady 2006/123</a:t>
            </a:r>
            <a:r>
              <a:rPr lang="sk-SK" dirty="0">
                <a:latin typeface="Arial Nova Cond" panose="020B0506020202020204" pitchFamily="34" charset="0"/>
                <a:ea typeface="Calibri" panose="020F0502020204030204" pitchFamily="34" charset="0"/>
              </a:rPr>
              <a:t>/ES o službách na vnútornom trhu charakterizuje službu ako </a:t>
            </a:r>
            <a:r>
              <a:rPr lang="sk-SK" b="1" dirty="0">
                <a:latin typeface="Arial Nova Cond" panose="020B0506020202020204" pitchFamily="34" charset="0"/>
                <a:ea typeface="Calibri" panose="020F0502020204030204" pitchFamily="34" charset="0"/>
              </a:rPr>
              <a:t>akúkoľvek samostatne zárobkovú hospodársku činnosť, ktorá je obyčajne poskytovaná za odplatu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dirty="0">
                <a:latin typeface="Arial Nova Cond" panose="020B0506020202020204" pitchFamily="34" charset="0"/>
              </a:rPr>
              <a:t>potrebný </a:t>
            </a:r>
            <a:r>
              <a:rPr lang="sk-SK" b="1" dirty="0">
                <a:latin typeface="Arial Nova Cond" panose="020B0506020202020204" pitchFamily="34" charset="0"/>
              </a:rPr>
              <a:t>extenzívny výklad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721F-E829-277B-0579-16326CA4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B55575-C472-04DD-2BDE-09AD335E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ODPLATNOSŤ SIS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437D18F-9140-2C79-DF64-EFA8FA08D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413023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</a:rPr>
              <a:t>Smernica 2000/31/ES o elektronickom obchode: „</a:t>
            </a:r>
            <a:r>
              <a:rPr lang="sk-SK" sz="1600" i="1" dirty="0">
                <a:latin typeface="Arial Nova Cond" panose="020B0506020202020204" pitchFamily="34" charset="0"/>
              </a:rPr>
              <a:t>služby informačnej spoločnosti zahŕňajú celú škálu ekonomických činností, ku ktorým dochádza online </a:t>
            </a:r>
            <a:r>
              <a:rPr lang="sk-SK" sz="1600" dirty="0">
                <a:latin typeface="Arial Nova Cond" panose="020B0506020202020204" pitchFamily="34" charset="0"/>
              </a:rPr>
              <a:t>[ktoré] </a:t>
            </a:r>
            <a:r>
              <a:rPr lang="sk-SK" sz="1600" i="1" dirty="0">
                <a:latin typeface="Arial Nova Cond" panose="020B0506020202020204" pitchFamily="34" charset="0"/>
              </a:rPr>
              <a:t>nie sú výlučne obmedzené na služby, ktoré vedú k vzniku zmluvného vzťahu online, ale sa rozširujú aj na služby, ktoré nie sú platené ich príjemcami, pokiaľ predstavujú ekonomickú činnosť.</a:t>
            </a:r>
            <a:r>
              <a:rPr lang="sk-SK" sz="1600" dirty="0">
                <a:latin typeface="Arial Nova Cond" panose="020B0506020202020204" pitchFamily="34" charset="0"/>
              </a:rPr>
              <a:t>“</a:t>
            </a:r>
          </a:p>
          <a:p>
            <a:pPr lvl="1" algn="just"/>
            <a:r>
              <a:rPr lang="sk-SK" sz="1600" dirty="0">
                <a:latin typeface="Arial Nova Cond" panose="020B0506020202020204" pitchFamily="34" charset="0"/>
              </a:rPr>
              <a:t>odplatnosť daná </a:t>
            </a:r>
            <a:r>
              <a:rPr lang="sk-SK" sz="1600" b="1" dirty="0">
                <a:latin typeface="Arial Nova Cond" panose="020B0506020202020204" pitchFamily="34" charset="0"/>
              </a:rPr>
              <a:t>nielen v prípade priamej kompenzácie </a:t>
            </a:r>
            <a:r>
              <a:rPr lang="sk-SK" sz="1600" dirty="0">
                <a:latin typeface="Arial Nova Cond" panose="020B0506020202020204" pitchFamily="34" charset="0"/>
              </a:rPr>
              <a:t>za poskytnutie služby zo strany príjemcu služby, ale aj v prípade, ak príjemca službu využíva v princípe bezodplatne, pričom poskytnutie služby je jej poskytovateľovi </a:t>
            </a:r>
            <a:r>
              <a:rPr lang="sk-SK" sz="1600" b="1" dirty="0">
                <a:latin typeface="Arial Nova Cond" panose="020B0506020202020204" pitchFamily="34" charset="0"/>
              </a:rPr>
              <a:t>kompenzované treťou stranou</a:t>
            </a:r>
          </a:p>
          <a:p>
            <a:pPr lvl="1" algn="just"/>
            <a:r>
              <a:rPr lang="sk-SK" sz="1600" dirty="0">
                <a:latin typeface="Arial Nova Cond" panose="020B0506020202020204" pitchFamily="34" charset="0"/>
              </a:rPr>
              <a:t>Rozsudok Súdneho dvora vo veci C-291/13 </a:t>
            </a:r>
            <a:r>
              <a:rPr lang="sk-SK" sz="1600" dirty="0" err="1">
                <a:latin typeface="Arial Nova Cond" panose="020B0506020202020204" pitchFamily="34" charset="0"/>
              </a:rPr>
              <a:t>Papasavvas</a:t>
            </a:r>
            <a:r>
              <a:rPr lang="sk-SK" sz="1600" dirty="0">
                <a:latin typeface="Arial Nova Cond" panose="020B0506020202020204" pitchFamily="34" charset="0"/>
              </a:rPr>
              <a:t> - pojem informačnej spoločnosti „</a:t>
            </a:r>
            <a:r>
              <a:rPr lang="sk-SK" sz="1600" i="1" dirty="0">
                <a:latin typeface="Arial Nova Cond" panose="020B0506020202020204" pitchFamily="34" charset="0"/>
              </a:rPr>
              <a:t>zahŕňa služby poskytujúce online informácie, za ktoré nie je poskytovateľ odmenený príjemcom služieb, ale príjmami plynúcimi z reklamy, ktorá sa objavuje na internetovej stránke.</a:t>
            </a:r>
            <a:r>
              <a:rPr lang="sk-SK" sz="1600" dirty="0">
                <a:latin typeface="Arial Nova Cond" panose="020B0506020202020204" pitchFamily="34" charset="0"/>
              </a:rPr>
              <a:t>“</a:t>
            </a:r>
          </a:p>
          <a:p>
            <a:pPr lvl="1" algn="just"/>
            <a:r>
              <a:rPr lang="sk-SK" sz="1600" dirty="0">
                <a:latin typeface="Arial Nova Cond" panose="020B0506020202020204" pitchFamily="34" charset="0"/>
              </a:rPr>
              <a:t>príklady uvedeného zahŕňajú služby poskytujúce online informácie alebo komerčnú komunikáciu, ako aj služby poskytujúce nástroje umožňujúce vyhľadávanie, prístup a získavanie údajov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16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odplatnosť nebude daná v prípade absencie akejkoľvek ekonomickej činnosti,</a:t>
            </a:r>
            <a:r>
              <a:rPr lang="sk-SK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 najmä</a:t>
            </a:r>
            <a:r>
              <a:rPr lang="sk-SK" sz="16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v prípade súkromných aktivít fyzických osôb konajúcich mimo rámca svojho podnikania alebo povolania, napríklad pri odosielaní súkromných emailov, fotografií, videí alebo iného obsahu iným fyzickým osobám</a:t>
            </a:r>
            <a:endParaRPr lang="en-GB" sz="1600" dirty="0">
              <a:latin typeface="Arial Nova Cond" panose="020B0506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5998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5107-7322-FAD9-0B62-7B83DE76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5351475-CDE6-C651-FEE0-375CE73E6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DIŠTANČNOSŤ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BF8C5BB-570E-1E2A-33E3-3DD5DEDD2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4185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Smernica (EÚ) 2015/1535 v článku 1, ods. 1, písm. b) ustanovuje, že služba je poskytovaná na diaľku, ak je poskytovaná </a:t>
            </a:r>
            <a:r>
              <a:rPr lang="sk-SK" sz="1800" b="1" dirty="0">
                <a:latin typeface="Arial Nova Cond" panose="020B0506020202020204" pitchFamily="34" charset="0"/>
                <a:ea typeface="Calibri" panose="020F0502020204030204" pitchFamily="34" charset="0"/>
              </a:rPr>
              <a:t>bez súčasnej prítomnosti oboch strán 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(poskytovateľa a príjemcu) pri poskytnutí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predpoklad nie je splnený v prípade využívania elektronických prístrojov pri poskytovaní služby za súčasnej fyzickej prítomnosti dotknutých strán, napríklad: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lekárska prehliadka alebo ošetrenie v lekárskej ambulancii za použitia elektronického zariadenia, pri ktorých je pacient fyzicky prítomný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nahliadnutie do elektronického katalógu v predajni, ak sa v nej zákazník nachádza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rezervácia letenky v cestovnej kancelárii za fyzickej prítomnosti klienta, uskutočnená prostredníctvom počítačovej siete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elektronické hry sprístupňované v herni elektronických hier (video-</a:t>
            </a:r>
            <a:r>
              <a:rPr lang="sk-SK" sz="1800" dirty="0" err="1">
                <a:latin typeface="Arial Nova Cond" panose="020B0506020202020204" pitchFamily="34" charset="0"/>
                <a:ea typeface="Calibri" panose="020F0502020204030204" pitchFamily="34" charset="0"/>
              </a:rPr>
              <a:t>arcade</a:t>
            </a:r>
            <a:r>
              <a:rPr lang="sk-SK" sz="1800" dirty="0">
                <a:latin typeface="Arial Nova Cond" panose="020B0506020202020204" pitchFamily="34" charset="0"/>
                <a:ea typeface="Calibri" panose="020F0502020204030204" pitchFamily="34" charset="0"/>
              </a:rPr>
              <a:t>), ak je zákazník fyzicky prítomný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9699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57E5-0310-C90B-88E3-B2A660C1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38E3414-F54C-1AF3-5B2D-2B6939B5C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3" y="704088"/>
            <a:ext cx="8502650" cy="10789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SLUŽBA POSKYTOVANÁ ELEKTRONICKY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4BAA53-14FC-7D8C-94FD-B32F1B22C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557338"/>
            <a:ext cx="8785225" cy="43313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1600" b="1" dirty="0">
                <a:latin typeface="Arial Nova Cond" panose="020B0506020202020204" pitchFamily="34" charset="0"/>
                <a:ea typeface="Calibri" panose="020F0502020204030204" pitchFamily="34" charset="0"/>
              </a:rPr>
              <a:t>elektronickým spôsobom poskytovania služby 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sa rozumie „ak sa z miesta pôvodu odošle a na mieste určenia prijíma prostredníctvom elektronického zariadenia, určeného na spracovávanie (vrátane digitálneho komprimovania) a uskladňovanie údajov a je úplne vysielaná, prenášaná a prijímaná po drôte, prostredníctvom rádiových vĺn, optickým spôsobom, alebo inými elektromagnetickými prostriedkami.“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predpoklad nespĺňajú napríklad: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služby s materiálnym obsahom, aj keď sú poskytované prostredníctvom elektronických zariadení: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automaty na vydávanie hotovosti alebo cestovných lístkov (bankovky, železničné cestovné lístky),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prístup do cestnej siete, na parkoviská a pod. umožňovaný za úhradu, aj keď sa na vstupe/výstupe nachádzajú elektronické zariadenia, ktoré kontrolujú vstup a/alebo zabezpečujú správnosť úhrady,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off-line služby: distribuovanie CD </a:t>
            </a:r>
            <a:r>
              <a:rPr lang="sk-SK" sz="1600" dirty="0" err="1">
                <a:latin typeface="Arial Nova Cond" panose="020B0506020202020204" pitchFamily="34" charset="0"/>
                <a:ea typeface="Calibri" panose="020F0502020204030204" pitchFamily="34" charset="0"/>
              </a:rPr>
              <a:t>romov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alebo softvérov na disketách,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služby, ktoré sa neposkytujú prostredníctvom elektronických </a:t>
            </a:r>
            <a:r>
              <a:rPr lang="sk-SK" sz="1600" dirty="0" err="1">
                <a:latin typeface="Arial Nova Cond" panose="020B0506020202020204" pitchFamily="34" charset="0"/>
                <a:ea typeface="Calibri" panose="020F0502020204030204" pitchFamily="34" charset="0"/>
              </a:rPr>
              <a:t>spracovávacích</a:t>
            </a:r>
            <a:r>
              <a:rPr lang="sk-SK" sz="1600" dirty="0">
                <a:latin typeface="Arial Nova Cond" panose="020B0506020202020204" pitchFamily="34" charset="0"/>
                <a:ea typeface="Calibri" panose="020F0502020204030204" pitchFamily="34" charset="0"/>
              </a:rPr>
              <a:t> / inventarizačných systémov,“ napríklad konzultácie s lekárom alebo právnikom prostredníctvom telefónu, priamy predaj cez telefón a pod.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9253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41B1E-E232-F42B-8B9C-953F836E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750F803-C5E2-F470-97B2-33EC8D666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575" y="704088"/>
            <a:ext cx="8166037" cy="10789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>
                <a:latin typeface="Arial Nova Cond" panose="020B0506020202020204" pitchFamily="34" charset="0"/>
              </a:rPr>
              <a:t>SLUŽBA POSKYTOVANÁ ELEKTRONICKY</a:t>
            </a:r>
            <a:endParaRPr lang="cs-CZ" sz="40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07C8ADE-9C86-8FA5-A8DE-F96BFF638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9" y="1911096"/>
            <a:ext cx="8785225" cy="3163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Calibri" panose="020F0502020204030204" pitchFamily="34" charset="0"/>
              </a:rPr>
              <a:t>iniciatíva na poskytnutie SIS vychádza z </a:t>
            </a:r>
            <a:r>
              <a:rPr lang="sk-SK" sz="2400" b="1" dirty="0">
                <a:latin typeface="Arial Nova Cond" panose="020B0506020202020204" pitchFamily="34" charset="0"/>
                <a:ea typeface="Calibri" panose="020F0502020204030204" pitchFamily="34" charset="0"/>
              </a:rPr>
              <a:t>individuálnej žiadosti príjemcu</a:t>
            </a:r>
            <a:r>
              <a:rPr lang="sk-SK" sz="2400" dirty="0">
                <a:latin typeface="Arial Nova Cond" panose="020B0506020202020204" pitchFamily="34" charset="0"/>
                <a:ea typeface="Calibri" panose="020F0502020204030204" pitchFamily="34" charset="0"/>
              </a:rPr>
              <a:t> služieb, tzn. poskytnutie služby prostredníctvom „prenosu údajov na individuálnu žiadosť“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400" dirty="0">
                <a:latin typeface="Arial Nova Cond" panose="020B0506020202020204" pitchFamily="34" charset="0"/>
                <a:ea typeface="Calibri" panose="020F0502020204030204" pitchFamily="34" charset="0"/>
              </a:rPr>
              <a:t>predpoklad nie je naplnený v prípadoch poskytovania služieb bez individuálnej žiadosti príjemcu prostredníctvom vysielania údajov určených na súčasný príjem neobmedzeným počtom prijímačov, napríklad služieb televízneho alebo rozhlasového vysielania alebo teletextu 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37640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6dbb7df9d95beed59ba2f9ffda681efa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f4dd824d3f7c4fa31296ce3889d4578d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5913F-A975-46EE-AD1F-585D8F37072D}">
  <ds:schemaRefs>
    <ds:schemaRef ds:uri="8579d8c0-f4a4-46e1-afa1-8fb8e6f3aea2"/>
    <ds:schemaRef ds:uri="http://purl.org/dc/dcmitype/"/>
    <ds:schemaRef ds:uri="e43f6a51-8160-47b7-9684-358882b461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EF7BD-6018-4969-937D-3F1B4E5C9D1A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2813</Words>
  <Application>Microsoft Office PowerPoint</Application>
  <PresentationFormat>Širokouhlá</PresentationFormat>
  <Paragraphs>211</Paragraphs>
  <Slides>40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6" baseType="lpstr">
      <vt:lpstr>Arial</vt:lpstr>
      <vt:lpstr>Arial Nova Cond</vt:lpstr>
      <vt:lpstr>Calibri</vt:lpstr>
      <vt:lpstr>Calibri Light</vt:lpstr>
      <vt:lpstr>Wingdings</vt:lpstr>
      <vt:lpstr>Motív balíka Office</vt:lpstr>
      <vt:lpstr>SLUŽBY INFORMAČNEJ SPOLOČNOSTI A ZODPOVEDNOSŤ ICH POSKYTOVATEĽOV</vt:lpstr>
      <vt:lpstr>OBSAH</vt:lpstr>
      <vt:lpstr>Prezentácia programu PowerPoint</vt:lpstr>
      <vt:lpstr>DEFINÍCIA</vt:lpstr>
      <vt:lpstr>ODPLATNOSŤ SIS</vt:lpstr>
      <vt:lpstr>ODPLATNOSŤ SIS</vt:lpstr>
      <vt:lpstr>DIŠTANČNOSŤ</vt:lpstr>
      <vt:lpstr>SLUŽBA POSKYTOVANÁ ELEKTRONICKY</vt:lpstr>
      <vt:lpstr>SLUŽBA POSKYTOVANÁ ELEKTRONICKY</vt:lpstr>
      <vt:lpstr>PRÍKLADY</vt:lpstr>
      <vt:lpstr>Prezentácia programu PowerPoint</vt:lpstr>
      <vt:lpstr>SPROSTREDKOVATEĽSKÁ SLUŽBA</vt:lpstr>
      <vt:lpstr>Prezentácia programu PowerPoint</vt:lpstr>
      <vt:lpstr>KONCEPCIA ZODPOVEDNOSTI</vt:lpstr>
      <vt:lpstr>KONCEPCIA ZODPOVEDNOSTI</vt:lpstr>
      <vt:lpstr>Prezentácia programu PowerPoint</vt:lpstr>
      <vt:lpstr>OBYČAJNÝ PRENOS</vt:lpstr>
      <vt:lpstr>PRÍKLADY</vt:lpstr>
      <vt:lpstr>ÚLOHA</vt:lpstr>
      <vt:lpstr>Prezentácia programu PowerPoint</vt:lpstr>
      <vt:lpstr>KEŠING</vt:lpstr>
      <vt:lpstr>KEŠING</vt:lpstr>
      <vt:lpstr>PRÍKLADY</vt:lpstr>
      <vt:lpstr>Prezentácia programu PowerPoint</vt:lpstr>
      <vt:lpstr>HOSTING</vt:lpstr>
      <vt:lpstr>NEUTRÁLNE POSKYTOVANIE SLUŽBY</vt:lpstr>
      <vt:lpstr>SKUTOČNÁ VEDOMOSŤ O NEZÁKONNOSTI</vt:lpstr>
      <vt:lpstr>SKUTOČNÁ VEDOMOSŤ O NEZÁKONNOSTI</vt:lpstr>
      <vt:lpstr>POVINNOSŤ URÝCHLENE KONAŤ ​ PRI ZISTENÍ NEZÁKONNOSTI</vt:lpstr>
      <vt:lpstr>PRÍKLADY</vt:lpstr>
      <vt:lpstr>Prezentácia programu PowerPoint</vt:lpstr>
      <vt:lpstr>Prezentácia programu PowerPoint</vt:lpstr>
      <vt:lpstr>Prezentácia programu PowerPoint</vt:lpstr>
      <vt:lpstr>DOBROVOĽNÉ VYŠETROVANIA Z VLASTNEJ INICIATÍVY A DODRŽIAVANIE PRÁVNYCH PREDPISOV</vt:lpstr>
      <vt:lpstr>Prezentácia programu PowerPoint</vt:lpstr>
      <vt:lpstr>ZÁKAZ VŠEOBECNEJ POVINNOSTI MONITOROVAŤ</vt:lpstr>
      <vt:lpstr>Z JUDIKATÚRY SÚDNEHO DVORA I.</vt:lpstr>
      <vt:lpstr>Z JUDIKATÚRY SÚDNEHO DVORA II.</vt:lpstr>
      <vt:lpstr>Z JUDIKATÚRY SÚDNEHO DVORA III.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Simona Rudohradská</cp:lastModifiedBy>
  <cp:revision>16</cp:revision>
  <dcterms:created xsi:type="dcterms:W3CDTF">2025-03-26T10:23:24Z</dcterms:created>
  <dcterms:modified xsi:type="dcterms:W3CDTF">2026-01-05T12:01:04Z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</Properties>
</file>