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256" r:id="rId5"/>
    <p:sldId id="1149" r:id="rId6"/>
    <p:sldId id="1247" r:id="rId7"/>
    <p:sldId id="1246" r:id="rId8"/>
    <p:sldId id="1185" r:id="rId9"/>
    <p:sldId id="1184" r:id="rId10"/>
    <p:sldId id="1187" r:id="rId11"/>
    <p:sldId id="1250" r:id="rId12"/>
    <p:sldId id="1188" r:id="rId13"/>
    <p:sldId id="1249" r:id="rId14"/>
    <p:sldId id="1179" r:id="rId15"/>
    <p:sldId id="1180" r:id="rId16"/>
    <p:sldId id="1189" r:id="rId17"/>
    <p:sldId id="1190" r:id="rId18"/>
    <p:sldId id="1191" r:id="rId19"/>
    <p:sldId id="1192" r:id="rId20"/>
    <p:sldId id="1194" r:id="rId21"/>
    <p:sldId id="1195" r:id="rId22"/>
    <p:sldId id="1251" r:id="rId23"/>
    <p:sldId id="1252" r:id="rId24"/>
    <p:sldId id="1253" r:id="rId25"/>
    <p:sldId id="1245" r:id="rId26"/>
    <p:sldId id="1199" r:id="rId27"/>
    <p:sldId id="1254" r:id="rId28"/>
    <p:sldId id="1255" r:id="rId29"/>
    <p:sldId id="1256" r:id="rId30"/>
    <p:sldId id="1203" r:id="rId31"/>
    <p:sldId id="1204" r:id="rId32"/>
    <p:sldId id="1232" r:id="rId33"/>
    <p:sldId id="1257" r:id="rId34"/>
    <p:sldId id="1183" r:id="rId35"/>
    <p:sldId id="1182" r:id="rId36"/>
    <p:sldId id="1258" r:id="rId37"/>
    <p:sldId id="1178" r:id="rId38"/>
    <p:sldId id="1259" r:id="rId39"/>
    <p:sldId id="1260" r:id="rId40"/>
    <p:sldId id="1261" r:id="rId41"/>
    <p:sldId id="1262" r:id="rId42"/>
    <p:sldId id="1244" r:id="rId43"/>
    <p:sldId id="1268" r:id="rId44"/>
    <p:sldId id="1270" r:id="rId45"/>
    <p:sldId id="1271" r:id="rId46"/>
    <p:sldId id="1273" r:id="rId47"/>
    <p:sldId id="1295" r:id="rId48"/>
    <p:sldId id="1276" r:id="rId49"/>
    <p:sldId id="1277" r:id="rId50"/>
    <p:sldId id="305" r:id="rId5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955E41B8-7D4D-46A8-89A0-9C471E7992A2}">
          <p14:sldIdLst>
            <p14:sldId id="256"/>
            <p14:sldId id="1149"/>
            <p14:sldId id="1247"/>
            <p14:sldId id="1246"/>
            <p14:sldId id="1185"/>
            <p14:sldId id="1184"/>
            <p14:sldId id="1187"/>
            <p14:sldId id="1250"/>
            <p14:sldId id="1188"/>
            <p14:sldId id="1249"/>
            <p14:sldId id="1179"/>
            <p14:sldId id="1180"/>
            <p14:sldId id="1189"/>
            <p14:sldId id="1190"/>
            <p14:sldId id="1191"/>
            <p14:sldId id="1192"/>
            <p14:sldId id="1194"/>
            <p14:sldId id="1195"/>
            <p14:sldId id="1251"/>
            <p14:sldId id="1252"/>
            <p14:sldId id="1253"/>
            <p14:sldId id="1245"/>
            <p14:sldId id="1199"/>
            <p14:sldId id="1254"/>
            <p14:sldId id="1255"/>
            <p14:sldId id="1256"/>
            <p14:sldId id="1203"/>
            <p14:sldId id="1204"/>
            <p14:sldId id="1232"/>
            <p14:sldId id="1257"/>
            <p14:sldId id="1183"/>
            <p14:sldId id="1182"/>
            <p14:sldId id="1258"/>
            <p14:sldId id="1178"/>
            <p14:sldId id="1259"/>
            <p14:sldId id="1260"/>
            <p14:sldId id="1261"/>
            <p14:sldId id="1262"/>
            <p14:sldId id="1244"/>
            <p14:sldId id="1268"/>
            <p14:sldId id="1270"/>
            <p14:sldId id="1271"/>
            <p14:sldId id="1273"/>
            <p14:sldId id="1295"/>
            <p14:sldId id="1276"/>
            <p14:sldId id="1277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A76"/>
    <a:srgbClr val="001351"/>
    <a:srgbClr val="261E6A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Stredný štýl 3 - zvýrazneni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vetlý štýl 1 - zvýrazneni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28455-33D0-42D4-ADAF-4B131F0087BE}" type="datetimeFigureOut">
              <a:rPr lang="sk-SK" smtClean="0"/>
              <a:t>3. 4. 2026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336E0-5F89-4E9B-A4F6-2E27AF0536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916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0CCF7-8D15-E852-274D-44853AC75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C902A6D5-D6E5-DA2F-411A-1AD651A82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814EA8F-882E-5500-2F4E-3B9669D4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773843D-3C64-B4C6-E4D1-22F429013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336E0-5F89-4E9B-A4F6-2E27AF0536F6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6156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7F885-E329-F641-C494-F4F61D964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D635E3-BE2E-1E53-693A-C78897F59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535B7E6-83ED-B29F-9C87-36B778EF2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2B7600B-432B-2B4A-B110-EBC9052E3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336E0-5F89-4E9B-A4F6-2E27AF0536F6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64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6B6273A0-CB70-4DCA-951C-22AD261E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3160" b="1256"/>
          <a:stretch/>
        </p:blipFill>
        <p:spPr>
          <a:xfrm>
            <a:off x="-62144" y="-1"/>
            <a:ext cx="12254144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0D75A8-EF0D-42B5-81F7-D4A43EF185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9328" y="1258349"/>
            <a:ext cx="6498672" cy="2483140"/>
          </a:xfrm>
          <a:prstGeom prst="rect">
            <a:avLst/>
          </a:prstGeom>
        </p:spPr>
        <p:txBody>
          <a:bodyPr anchor="ctr"/>
          <a:lstStyle>
            <a:lvl1pPr algn="l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ABE9D2-FE45-4FE8-B47F-3EB3F43AC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9328" y="3602038"/>
            <a:ext cx="6498672" cy="18163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EFF887D1-0431-4C78-9187-5B6065D6682B}"/>
              </a:ext>
            </a:extLst>
          </p:cNvPr>
          <p:cNvSpPr/>
          <p:nvPr userDrawn="1"/>
        </p:nvSpPr>
        <p:spPr>
          <a:xfrm>
            <a:off x="-62143" y="1981200"/>
            <a:ext cx="3110143" cy="4876801"/>
          </a:xfrm>
          <a:prstGeom prst="rect">
            <a:avLst/>
          </a:prstGeom>
          <a:solidFill>
            <a:srgbClr val="261E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4C3F28A-1442-4C09-8E32-BD6FEABBE4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14" y="136525"/>
            <a:ext cx="865118" cy="145097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2E80317B-0BE1-46DE-8263-05FCE3583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0" y="2549742"/>
            <a:ext cx="1685737" cy="50157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605952B-999F-4F9D-80B8-2604E7C82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r="8926"/>
          <a:stretch/>
        </p:blipFill>
        <p:spPr>
          <a:xfrm>
            <a:off x="361012" y="2970671"/>
            <a:ext cx="2263831" cy="345966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EEE7A2F-219E-470D-A67D-66895767F2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0" y="518488"/>
            <a:ext cx="1027112" cy="4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42FF7-8883-4060-95CE-32B9E945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1D3D348F-6490-4DC6-9D8C-499B44C38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7CD6ED8-14C5-462F-BE67-151286900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18464D2-C39F-489E-A00F-EF03F243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3. 4. 2026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CC9E08B-92ED-4575-9BEE-F543A3AE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26A2B09-9E54-48A5-8655-FE3447E2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139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5AD31-D522-4507-BFC4-01AB8BC8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3FF362AA-1EEC-48D4-95A8-468325BE1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DCFFE48-041F-4F41-BCAE-DE58D8B2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3. 4. 2026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708DEAA-9ED1-4C10-B975-FB25852C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3117498-756C-41B1-BB89-F288EE1E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87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75EF934-91ED-4009-B390-909E3F82A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DACDA43E-7592-489D-B2BB-9DFDCE9A9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BBFAA0F-D23A-4004-81E8-90D0D3D7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3. 4. 2026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D72AA85-E512-400E-9A69-8EBC4539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6D43B1-D95B-459D-8400-5EA2CC67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7511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‹#›</a:t>
            </a:fld>
            <a:endParaRPr lang="sk-SK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9D5B256-7180-7276-842E-12556B89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63" y="200834"/>
            <a:ext cx="9573670" cy="7635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3378506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EA8ED40-AC7F-D093-EBB8-0C168209105F}"/>
              </a:ext>
            </a:extLst>
          </p:cNvPr>
          <p:cNvGrpSpPr/>
          <p:nvPr userDrawn="1"/>
        </p:nvGrpSpPr>
        <p:grpSpPr>
          <a:xfrm>
            <a:off x="-3957" y="0"/>
            <a:ext cx="1079145" cy="6857999"/>
            <a:chOff x="-3957" y="0"/>
            <a:chExt cx="1079145" cy="6857999"/>
          </a:xfrm>
        </p:grpSpPr>
        <p:sp>
          <p:nvSpPr>
            <p:cNvPr id="3" name="Pravouhlý trojuholník 2">
              <a:extLst>
                <a:ext uri="{FF2B5EF4-FFF2-40B4-BE49-F238E27FC236}">
                  <a16:creationId xmlns:a16="http://schemas.microsoft.com/office/drawing/2014/main" id="{4D5E8E8A-1C0B-64B9-A789-D9239A171E05}"/>
                </a:ext>
              </a:extLst>
            </p:cNvPr>
            <p:cNvSpPr/>
            <p:nvPr userDrawn="1"/>
          </p:nvSpPr>
          <p:spPr>
            <a:xfrm rot="5400000">
              <a:off x="-12557" y="5039017"/>
              <a:ext cx="1082468" cy="1063298"/>
            </a:xfrm>
            <a:prstGeom prst="rtTriangle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" name="Pravouhlý trojuholník 3">
              <a:extLst>
                <a:ext uri="{FF2B5EF4-FFF2-40B4-BE49-F238E27FC236}">
                  <a16:creationId xmlns:a16="http://schemas.microsoft.com/office/drawing/2014/main" id="{904654EF-B067-149C-043F-E6E7CC334AEC}"/>
                </a:ext>
              </a:extLst>
            </p:cNvPr>
            <p:cNvSpPr/>
            <p:nvPr userDrawn="1"/>
          </p:nvSpPr>
          <p:spPr>
            <a:xfrm rot="5400000">
              <a:off x="2717" y="1981526"/>
              <a:ext cx="1069753" cy="1075189"/>
            </a:xfrm>
            <a:prstGeom prst="rtTriangle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" name="Obdĺžnik 4">
              <a:extLst>
                <a:ext uri="{FF2B5EF4-FFF2-40B4-BE49-F238E27FC236}">
                  <a16:creationId xmlns:a16="http://schemas.microsoft.com/office/drawing/2014/main" id="{6622F646-2BE1-3F5A-A784-62F9E4C947E9}"/>
                </a:ext>
              </a:extLst>
            </p:cNvPr>
            <p:cNvSpPr/>
            <p:nvPr userDrawn="1"/>
          </p:nvSpPr>
          <p:spPr>
            <a:xfrm>
              <a:off x="1" y="0"/>
              <a:ext cx="1070247" cy="992123"/>
            </a:xfrm>
            <a:prstGeom prst="rect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7B73DBA2-C3B7-14CB-6F70-23BFD63284B0}"/>
                </a:ext>
              </a:extLst>
            </p:cNvPr>
            <p:cNvSpPr/>
            <p:nvPr userDrawn="1"/>
          </p:nvSpPr>
          <p:spPr>
            <a:xfrm>
              <a:off x="0" y="0"/>
              <a:ext cx="1063298" cy="976959"/>
            </a:xfrm>
            <a:prstGeom prst="ellipse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Obdĺžnik 6">
              <a:extLst>
                <a:ext uri="{FF2B5EF4-FFF2-40B4-BE49-F238E27FC236}">
                  <a16:creationId xmlns:a16="http://schemas.microsoft.com/office/drawing/2014/main" id="{69F178B5-577D-AD48-7D18-50D6B7C6D5DF}"/>
                </a:ext>
              </a:extLst>
            </p:cNvPr>
            <p:cNvSpPr/>
            <p:nvPr userDrawn="1"/>
          </p:nvSpPr>
          <p:spPr>
            <a:xfrm>
              <a:off x="0" y="992123"/>
              <a:ext cx="1070248" cy="994570"/>
            </a:xfrm>
            <a:prstGeom prst="rect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Pravouhlý trojuholník 7">
              <a:extLst>
                <a:ext uri="{FF2B5EF4-FFF2-40B4-BE49-F238E27FC236}">
                  <a16:creationId xmlns:a16="http://schemas.microsoft.com/office/drawing/2014/main" id="{792C94BC-1A7E-ED6F-0BBC-977310525C31}"/>
                </a:ext>
              </a:extLst>
            </p:cNvPr>
            <p:cNvSpPr/>
            <p:nvPr userDrawn="1"/>
          </p:nvSpPr>
          <p:spPr>
            <a:xfrm rot="5400000" flipH="1" flipV="1">
              <a:off x="741" y="1983503"/>
              <a:ext cx="1069753" cy="1071234"/>
            </a:xfrm>
            <a:prstGeom prst="rtTriangle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Obdĺžnik 8">
              <a:extLst>
                <a:ext uri="{FF2B5EF4-FFF2-40B4-BE49-F238E27FC236}">
                  <a16:creationId xmlns:a16="http://schemas.microsoft.com/office/drawing/2014/main" id="{2B645E2E-A7B0-1BDD-4D9C-EE7A83A7C053}"/>
                </a:ext>
              </a:extLst>
            </p:cNvPr>
            <p:cNvSpPr/>
            <p:nvPr userDrawn="1"/>
          </p:nvSpPr>
          <p:spPr>
            <a:xfrm flipV="1">
              <a:off x="-1" y="3045190"/>
              <a:ext cx="1071234" cy="994570"/>
            </a:xfrm>
            <a:prstGeom prst="rect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Obdĺžnik 9">
              <a:extLst>
                <a:ext uri="{FF2B5EF4-FFF2-40B4-BE49-F238E27FC236}">
                  <a16:creationId xmlns:a16="http://schemas.microsoft.com/office/drawing/2014/main" id="{B2C47A5B-4716-6056-1D00-F79408C4071B}"/>
                </a:ext>
              </a:extLst>
            </p:cNvPr>
            <p:cNvSpPr/>
            <p:nvPr userDrawn="1"/>
          </p:nvSpPr>
          <p:spPr>
            <a:xfrm>
              <a:off x="-2972" y="4025512"/>
              <a:ext cx="1074205" cy="1003920"/>
            </a:xfrm>
            <a:prstGeom prst="rect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6A9A3197-04CE-7726-A6DB-A3D8889D622D}"/>
                </a:ext>
              </a:extLst>
            </p:cNvPr>
            <p:cNvSpPr/>
            <p:nvPr userDrawn="1"/>
          </p:nvSpPr>
          <p:spPr>
            <a:xfrm>
              <a:off x="6452" y="4036286"/>
              <a:ext cx="1056846" cy="976959"/>
            </a:xfrm>
            <a:prstGeom prst="ellipse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Pravouhlý trojuholník 11">
              <a:extLst>
                <a:ext uri="{FF2B5EF4-FFF2-40B4-BE49-F238E27FC236}">
                  <a16:creationId xmlns:a16="http://schemas.microsoft.com/office/drawing/2014/main" id="{10DD6615-8CA3-F9CD-E9C8-8CC6A6CABC15}"/>
                </a:ext>
              </a:extLst>
            </p:cNvPr>
            <p:cNvSpPr/>
            <p:nvPr userDrawn="1"/>
          </p:nvSpPr>
          <p:spPr>
            <a:xfrm rot="5400000" flipH="1" flipV="1">
              <a:off x="-1238" y="5008557"/>
              <a:ext cx="1069753" cy="1075189"/>
            </a:xfrm>
            <a:prstGeom prst="rtTriangle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Obdĺžnik 12">
              <a:extLst>
                <a:ext uri="{FF2B5EF4-FFF2-40B4-BE49-F238E27FC236}">
                  <a16:creationId xmlns:a16="http://schemas.microsoft.com/office/drawing/2014/main" id="{F7B5CE6D-C7E9-9E0A-323B-2DCE3B141BB6}"/>
                </a:ext>
              </a:extLst>
            </p:cNvPr>
            <p:cNvSpPr/>
            <p:nvPr userDrawn="1"/>
          </p:nvSpPr>
          <p:spPr>
            <a:xfrm flipV="1">
              <a:off x="-3957" y="6057972"/>
              <a:ext cx="1074205" cy="800027"/>
            </a:xfrm>
            <a:prstGeom prst="rect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Obrázok 13">
            <a:extLst>
              <a:ext uri="{FF2B5EF4-FFF2-40B4-BE49-F238E27FC236}">
                <a16:creationId xmlns:a16="http://schemas.microsoft.com/office/drawing/2014/main" id="{0BFF3485-9500-7468-CFD0-D09079AC2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413437" y="5530596"/>
            <a:ext cx="640733" cy="640733"/>
          </a:xfrm>
          <a:prstGeom prst="rect">
            <a:avLst/>
          </a:prstGeom>
        </p:spPr>
      </p:pic>
      <p:pic>
        <p:nvPicPr>
          <p:cNvPr id="15" name="Obrázok 14" descr="Obrázok, na ktorom je text&#10;&#10;Automaticky generovaný popis">
            <a:extLst>
              <a:ext uri="{FF2B5EF4-FFF2-40B4-BE49-F238E27FC236}">
                <a16:creationId xmlns:a16="http://schemas.microsoft.com/office/drawing/2014/main" id="{1C75A028-38C5-B396-5B5B-C949A6C38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0446" b="-3898"/>
          <a:stretch/>
        </p:blipFill>
        <p:spPr>
          <a:xfrm>
            <a:off x="452152" y="6266846"/>
            <a:ext cx="567236" cy="582986"/>
          </a:xfrm>
          <a:prstGeom prst="rect">
            <a:avLst/>
          </a:prstGeom>
        </p:spPr>
      </p:pic>
      <p:sp>
        <p:nvSpPr>
          <p:cNvPr id="16" name="Nadpis 4">
            <a:extLst>
              <a:ext uri="{FF2B5EF4-FFF2-40B4-BE49-F238E27FC236}">
                <a16:creationId xmlns:a16="http://schemas.microsoft.com/office/drawing/2014/main" id="{45DF1D6F-0559-56DC-A13E-9FD667FC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63" y="200834"/>
            <a:ext cx="9573670" cy="7635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291395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507E612A-319E-42B3-8BF3-7D04C9903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0"/>
            <a:ext cx="6857999" cy="121920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3C8AA5-DC8C-4450-B3A9-A5776E65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041" y="585927"/>
            <a:ext cx="7622126" cy="133965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5C7D4-0C37-4DE8-9C93-3550355C9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51" y="2253101"/>
            <a:ext cx="9055216" cy="26450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71241583-FD84-408B-A1C4-345A708EA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67" y="4986965"/>
            <a:ext cx="897783" cy="150591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66480D4-8FA9-4EAE-8FF3-27B4463A2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9038"/>
          <a:stretch/>
        </p:blipFill>
        <p:spPr>
          <a:xfrm>
            <a:off x="2139945" y="5476560"/>
            <a:ext cx="6777429" cy="101631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2409EAF-E252-45FE-B876-96D3D2D0B2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6" y="503101"/>
            <a:ext cx="929648" cy="42731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67B8347-DD39-4EB3-83F0-98A21FC8D7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0" y="306391"/>
            <a:ext cx="857642" cy="8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507E612A-319E-42B3-8BF3-7D04C9903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0"/>
            <a:ext cx="6857999" cy="121920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3C8AA5-DC8C-4450-B3A9-A5776E65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1339658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5C7D4-0C37-4DE8-9C93-3550355C9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938867"/>
            <a:ext cx="10765666" cy="297435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2409EAF-E252-45FE-B876-96D3D2D0B2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6" y="503101"/>
            <a:ext cx="929648" cy="42731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67B8347-DD39-4EB3-83F0-98A21FC8D7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0" y="306391"/>
            <a:ext cx="857642" cy="882529"/>
          </a:xfrm>
          <a:prstGeom prst="rect">
            <a:avLst/>
          </a:prstGeom>
        </p:spPr>
      </p:pic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69B38666-4A37-829A-8725-ACBC1F9C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2066" y="6421090"/>
            <a:ext cx="512233" cy="365125"/>
          </a:xfrm>
          <a:prstGeom prst="rect">
            <a:avLst/>
          </a:prstGeom>
        </p:spPr>
        <p:txBody>
          <a:bodyPr/>
          <a:lstStyle/>
          <a:p>
            <a:fld id="{4B0461D4-7FB7-4FFB-A16F-C1B7C1B88A3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427522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0AFE80BB-39A5-430F-8B66-6715C8DFE4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8" y="1770374"/>
            <a:ext cx="2921112" cy="48992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925B6A-558D-41D0-921C-07630D62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09738"/>
            <a:ext cx="7308850" cy="1805249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D4B47A9-13BB-4D64-BEBB-0567724C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589463"/>
            <a:ext cx="730885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53A6F8DF-9A64-4E4E-8ACA-350774DB8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9" y="2873042"/>
            <a:ext cx="2395369" cy="863852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0F61C3BC-8BEE-43B5-8B1A-B4591BFBA5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7" y="3822229"/>
            <a:ext cx="2764102" cy="947535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13612CDC-A70A-49D4-BA3C-6BAB42BDA2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85" y="396836"/>
            <a:ext cx="1638317" cy="42993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84734E0-5083-469E-B5DC-7F9743250E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1" y="4993224"/>
            <a:ext cx="2391893" cy="86510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E3DF4C9-7F8E-4EA1-A169-062E4B5C08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7" y="396836"/>
            <a:ext cx="905055" cy="4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1BC6A-B3E0-4B68-B7BE-AEE55C1A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F9C2C15-249B-40F1-A207-C832EA5A8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2E9CE97-C97E-47BF-9F0F-5C72E6953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92D1A87-A082-4EF4-AB65-19CDDDD9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3. 4. 2026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65A2E57-8A4E-4122-B1A2-2280F29A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1371F2A-2F8E-4EA5-BF19-F71BE956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4D879E43-FDF9-4CA3-A1F9-B586EDCC19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1E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C3ED0F57-74A6-438C-83F0-3706008F4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97" y="4525941"/>
            <a:ext cx="1037871" cy="174071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6003D6F-B587-4D05-BC14-5BA0FEE170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32" y="3328833"/>
            <a:ext cx="1284739" cy="2150247"/>
          </a:xfrm>
          <a:prstGeom prst="rect">
            <a:avLst/>
          </a:prstGeom>
        </p:spPr>
      </p:pic>
      <p:sp>
        <p:nvSpPr>
          <p:cNvPr id="15" name="Zástupný objekt pre obsah 2">
            <a:extLst>
              <a:ext uri="{FF2B5EF4-FFF2-40B4-BE49-F238E27FC236}">
                <a16:creationId xmlns:a16="http://schemas.microsoft.com/office/drawing/2014/main" id="{A7AEF69B-FFAB-41B0-9DD2-EA62113C55B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26108" y="2304307"/>
            <a:ext cx="8627691" cy="21502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A88EE303-85AD-4525-B75E-9B0E772F3D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72" y="5588625"/>
            <a:ext cx="2603500" cy="892481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3E9AC88F-330F-441F-BB9B-38C25ABEAF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1" y="5676372"/>
            <a:ext cx="2474753" cy="89248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60ADC45-016B-43D3-8AFC-321520A630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40" y="5705808"/>
            <a:ext cx="2467573" cy="89248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CF28204-B192-4E47-AA1C-AA43884C9A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5" y="578444"/>
            <a:ext cx="1056455" cy="485598"/>
          </a:xfrm>
          <a:prstGeom prst="rect">
            <a:avLst/>
          </a:prstGeom>
        </p:spPr>
      </p:pic>
      <p:sp>
        <p:nvSpPr>
          <p:cNvPr id="14" name="Zástupný objekt pre text 13">
            <a:extLst>
              <a:ext uri="{FF2B5EF4-FFF2-40B4-BE49-F238E27FC236}">
                <a16:creationId xmlns:a16="http://schemas.microsoft.com/office/drawing/2014/main" id="{5622E02C-2893-4076-93FE-B88A3298F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03500" y="838200"/>
            <a:ext cx="8750300" cy="107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k-SK" dirty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19336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21C360A7-7BA8-424D-81D6-FAA56A4E4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2"/>
            <a:ext cx="6857999" cy="121920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3A6BE6-EC82-49A3-9E4F-9AF6F129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034" y="365125"/>
            <a:ext cx="8483177" cy="1325563"/>
          </a:xfrm>
          <a:prstGeom prst="rect">
            <a:avLst/>
          </a:prstGeom>
        </p:spPr>
        <p:txBody>
          <a:bodyPr/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C3099B6-819E-4622-8E34-904FB37AE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54A9CCC-769A-40A6-919F-91506D2AD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962" y="2505075"/>
            <a:ext cx="5233614" cy="28189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FFFC307E-D745-4676-8578-42598E5B9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A759C9E-3EFF-44F2-BEBC-A325E62B4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259388" cy="28189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C8A87E3-7F37-4768-86A8-355CF90B60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" y="428626"/>
            <a:ext cx="1035380" cy="475911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A4A5778-5CE8-451E-8A9A-27B224A18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9038"/>
          <a:stretch/>
        </p:blipFill>
        <p:spPr>
          <a:xfrm>
            <a:off x="2190745" y="5582872"/>
            <a:ext cx="6777429" cy="10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0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39C46-D6DD-4274-88B9-4019DB73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FB2571E-3821-4F63-8B2E-0D772EBE8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3. 4. 2026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1B873F-E28E-4C9A-982A-F8D09E7B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3F7DDAD-D4AA-4D5A-AFF1-B41ACD6D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83835D3-5B09-4189-84CE-33A6C55EF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2"/>
            <a:ext cx="6857999" cy="121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C154A5F-0502-4BE3-8B23-C25A8E10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3. 4. 2026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EB36392-996A-4BAF-91F1-BDDEF62E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91B4724-F16A-4D4C-B22D-F932C709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685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A10C4-9C33-4547-AEB2-A0268891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E89FA7-6AEA-40B7-A6A2-D5D478BAB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C6FF5CE3-2468-4813-AD7B-78FF6B04E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62C775A-99AF-42EF-A228-5360902A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3. 4. 2026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4C08D83-B07D-4BF2-8DE8-45A2C913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222F36D-6CE5-4B2F-9D90-59AFC47B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82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CB1F8871-46C3-4517-BB5F-2A7DD41FD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3160" r="495" b="125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6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erama.sk/sk/knihy-kategoria/81/archeologia?_p_p=10" TargetMode="External"/><Relationship Id="rId2" Type="http://schemas.openxmlformats.org/officeDocument/2006/relationships/hyperlink" Target="https://sk.wikipedia.org/wiki/Archeol%C3%B3gi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erama.sk/sk/knihy-kategoria/81/archeologia?_p_p=10" TargetMode="External"/><Relationship Id="rId2" Type="http://schemas.openxmlformats.org/officeDocument/2006/relationships/hyperlink" Target="https://sk.wikipedia.org/wiki/Archeol%C3%B3gi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cyberawareness.sk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F64E3-D481-4D22-B8E0-2E608B4ED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2867" y="1937799"/>
            <a:ext cx="8311063" cy="2483140"/>
          </a:xfrm>
        </p:spPr>
        <p:txBody>
          <a:bodyPr/>
          <a:lstStyle/>
          <a:p>
            <a:pPr algn="ctr"/>
            <a:r>
              <a:rPr lang="sk-SK" sz="4400" dirty="0"/>
              <a:t>Analýza digitálnych </a:t>
            </a:r>
            <a:r>
              <a:rPr lang="sk-SK" sz="4400"/>
              <a:t>stôp </a:t>
            </a:r>
            <a:br>
              <a:rPr lang="sk-SK" sz="4400"/>
            </a:br>
            <a:r>
              <a:rPr lang="sk-SK" sz="4400"/>
              <a:t>a </a:t>
            </a:r>
            <a:r>
              <a:rPr lang="sk-SK" sz="4400" dirty="0"/>
              <a:t>znalecká činnosť </a:t>
            </a:r>
            <a:endParaRPr lang="sk-SK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8809A4-0D88-49E1-B95B-A31D3DD40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3769" y="4984750"/>
            <a:ext cx="6392332" cy="738717"/>
          </a:xfrm>
        </p:spPr>
        <p:txBody>
          <a:bodyPr/>
          <a:lstStyle/>
          <a:p>
            <a:pPr algn="ctr"/>
            <a:r>
              <a:rPr lang="sk-SK" sz="2000" dirty="0"/>
              <a:t>Meno a priezvisko</a:t>
            </a:r>
          </a:p>
          <a:p>
            <a:pPr algn="ctr"/>
            <a:r>
              <a:rPr lang="sk-SK" sz="2000" dirty="0" err="1"/>
              <a:t>xx.xx.xxxx</a:t>
            </a:r>
            <a:endParaRPr lang="sk-SK" sz="20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8EBBA16-AAC1-249E-6EBA-5E4001DB5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90" y="5896502"/>
            <a:ext cx="1158146" cy="522022"/>
          </a:xfrm>
          <a:prstGeom prst="rect">
            <a:avLst/>
          </a:prstGeom>
        </p:spPr>
      </p:pic>
      <p:pic>
        <p:nvPicPr>
          <p:cNvPr id="7" name="Obrázok 6" descr="C:\Users\Pavol Sokol\AppData\Local\Microsoft\Windows\INetCache\Content.Word\logo_CSIRT UPJS-01.png">
            <a:extLst>
              <a:ext uri="{FF2B5EF4-FFF2-40B4-BE49-F238E27FC236}">
                <a16:creationId xmlns:a16="http://schemas.microsoft.com/office/drawing/2014/main" id="{ACC433ED-8ECA-9C34-12A8-952C06C254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58" y="5970521"/>
            <a:ext cx="1162138" cy="445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926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D2CEE-37BD-6992-F130-E11F8D009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97AA56F-4735-41D5-621B-9C6CF26A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Digitálna stopa (IV.)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A62260AA-BB40-0F17-06AB-ABC7FF8956E4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10</a:t>
            </a:fld>
            <a:endParaRPr lang="sk-SK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0A9A98A-8628-D13A-9C80-B230ECFA7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32" y="1308453"/>
            <a:ext cx="7776633" cy="518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510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3C360-B836-4CAD-CFDE-7922A3B7B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5D2AFDF-4C42-2F51-0BF4-0965B282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Proces forenznej analýzy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721BDC5B-76A3-1488-1695-DBCCAF2A7F1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11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E76C7679-8A2E-3C7B-198A-85D4C6E265EA}"/>
              </a:ext>
            </a:extLst>
          </p:cNvPr>
          <p:cNvSpPr txBox="1"/>
          <p:nvPr/>
        </p:nvSpPr>
        <p:spPr>
          <a:xfrm>
            <a:off x="371641" y="6466472"/>
            <a:ext cx="10601160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sk-SK" sz="1200"/>
              <a:t>Zdroj: CASEY, </a:t>
            </a:r>
            <a:r>
              <a:rPr lang="sk-SK" sz="1200" err="1"/>
              <a:t>Eoghan</a:t>
            </a:r>
            <a:r>
              <a:rPr lang="sk-SK" sz="1200"/>
              <a:t>. Digital </a:t>
            </a:r>
            <a:r>
              <a:rPr lang="sk-SK" sz="1200" err="1"/>
              <a:t>evidence</a:t>
            </a:r>
            <a:r>
              <a:rPr lang="sk-SK" sz="1200"/>
              <a:t> and </a:t>
            </a:r>
            <a:r>
              <a:rPr lang="sk-SK" sz="1200" err="1"/>
              <a:t>computer</a:t>
            </a:r>
            <a:r>
              <a:rPr lang="sk-SK" sz="1200"/>
              <a:t> </a:t>
            </a:r>
            <a:r>
              <a:rPr lang="sk-SK" sz="1200" err="1"/>
              <a:t>crime</a:t>
            </a:r>
            <a:r>
              <a:rPr lang="sk-SK" sz="1200"/>
              <a:t>: </a:t>
            </a:r>
            <a:r>
              <a:rPr lang="sk-SK" sz="1200" err="1"/>
              <a:t>Forensic</a:t>
            </a:r>
            <a:r>
              <a:rPr lang="sk-SK" sz="1200"/>
              <a:t> </a:t>
            </a:r>
            <a:r>
              <a:rPr lang="sk-SK" sz="1200" err="1"/>
              <a:t>science</a:t>
            </a:r>
            <a:r>
              <a:rPr lang="sk-SK" sz="1200"/>
              <a:t>, </a:t>
            </a:r>
            <a:r>
              <a:rPr lang="sk-SK" sz="1200" err="1"/>
              <a:t>computers</a:t>
            </a:r>
            <a:r>
              <a:rPr lang="sk-SK" sz="1200"/>
              <a:t>, and </a:t>
            </a:r>
            <a:r>
              <a:rPr lang="sk-SK" sz="1200" err="1"/>
              <a:t>the</a:t>
            </a:r>
            <a:r>
              <a:rPr lang="sk-SK" sz="1200"/>
              <a:t> internet. 3. vydanie. </a:t>
            </a:r>
            <a:r>
              <a:rPr lang="sk-SK" sz="1200" err="1"/>
              <a:t>Academic</a:t>
            </a:r>
            <a:r>
              <a:rPr lang="sk-SK" sz="1200"/>
              <a:t> press, 2011. ISBN: 978-0123742681.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6526B19-12B6-10A4-DF73-3E7C75632CE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22925" r="19146" b="5100"/>
          <a:stretch/>
        </p:blipFill>
        <p:spPr bwMode="auto">
          <a:xfrm>
            <a:off x="1243320" y="1142948"/>
            <a:ext cx="9609164" cy="4975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582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E55D9-B2DE-3EF2-A661-354269BE6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D61EA9A-83BF-6FED-25DF-93A605BFA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Proces forenznej analýzy (II.)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6BCC2543-E79D-DB00-A23D-2F3EC925E0C0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12</a:t>
            </a:fld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B584FD26-046B-CCE3-46C8-6BB9AE0B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290" y="1119776"/>
            <a:ext cx="7587977" cy="55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8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27CA-427D-013A-4479-C7FFBDCD7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FE9E0FA-5149-5FC1-0502-2B8251029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Identifikácia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50EF9238-89AC-6CD5-F1F2-112454CA2981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13</a:t>
            </a:fld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73CD8E5-84D5-F83F-C709-950DCC6F32B6}"/>
              </a:ext>
            </a:extLst>
          </p:cNvPr>
          <p:cNvSpPr txBox="1"/>
          <p:nvPr/>
        </p:nvSpPr>
        <p:spPr>
          <a:xfrm>
            <a:off x="407318" y="1416987"/>
            <a:ext cx="113773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000"/>
              <a:t>identifikácia účelu vyšetrovania a potrebných zdrojov 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000"/>
              <a:t>vyhľadávanie, rozpoznávanie a dokumentáciu potenciálnych digitálnych stôp 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000"/>
              <a:t>výstup: identifikované zariadenia</a:t>
            </a:r>
            <a:endParaRPr lang="sk-SK" sz="2000" noProof="0"/>
          </a:p>
        </p:txBody>
      </p:sp>
      <p:pic>
        <p:nvPicPr>
          <p:cNvPr id="10" name="Image1">
            <a:extLst>
              <a:ext uri="{FF2B5EF4-FFF2-40B4-BE49-F238E27FC236}">
                <a16:creationId xmlns:a16="http://schemas.microsoft.com/office/drawing/2014/main" id="{78A134C2-0EA0-9E5D-B548-F2B785EC072D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44189" y="2418348"/>
            <a:ext cx="5853364" cy="36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BB1C4-58CD-A50B-8000-89A4D6057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4C24B0C-955B-2F8C-FA6D-638B62C2D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Identifikácia (II.)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CDFAA29F-4D2C-1BB3-90E1-C1662C4C835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14</a:t>
            </a:fld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9C9C1A5-96BE-6905-E996-B2A4EA6F982E}"/>
              </a:ext>
            </a:extLst>
          </p:cNvPr>
          <p:cNvSpPr txBox="1"/>
          <p:nvPr/>
        </p:nvSpPr>
        <p:spPr>
          <a:xfrm>
            <a:off x="407318" y="1416987"/>
            <a:ext cx="1137736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400"/>
              <a:t>Dátové nosiče</a:t>
            </a:r>
            <a:endParaRPr lang="sk-SK" sz="2400" noProof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F7C98F2-6D2A-A822-8F7A-CAC47AA06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23" y="1944938"/>
            <a:ext cx="4502058" cy="441141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7AA3649-B3D0-15F4-0158-10AED2B8B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27" y="1841719"/>
            <a:ext cx="4777326" cy="46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37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67A40-BC10-48B8-F0BC-F044714C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13E9EE9-1EE8-5DD6-FE1C-82872BF8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Identifikácia (III.)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A1FD7070-6ED8-5FBF-E325-87945C1E06F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15</a:t>
            </a:fld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CF65803-B5F0-CD9B-4167-7D58F1EDB807}"/>
              </a:ext>
            </a:extLst>
          </p:cNvPr>
          <p:cNvSpPr txBox="1"/>
          <p:nvPr/>
        </p:nvSpPr>
        <p:spPr>
          <a:xfrm>
            <a:off x="407318" y="1416987"/>
            <a:ext cx="1137736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400"/>
              <a:t>Kde hľadať stopy?</a:t>
            </a:r>
            <a:endParaRPr lang="sk-SK" sz="2400" noProof="0"/>
          </a:p>
        </p:txBody>
      </p:sp>
      <p:pic>
        <p:nvPicPr>
          <p:cNvPr id="5" name="Picture 2" descr="Výsledok vyhľadávania obrázkov pre dopyt open space">
            <a:extLst>
              <a:ext uri="{FF2B5EF4-FFF2-40B4-BE49-F238E27FC236}">
                <a16:creationId xmlns:a16="http://schemas.microsoft.com/office/drawing/2014/main" id="{AA398028-E272-8019-78D6-FF24204F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46" y="1916062"/>
            <a:ext cx="5583554" cy="37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BA5FD45E-3F67-BDCD-184E-109CF1A57209}"/>
              </a:ext>
            </a:extLst>
          </p:cNvPr>
          <p:cNvSpPr/>
          <p:nvPr/>
        </p:nvSpPr>
        <p:spPr>
          <a:xfrm>
            <a:off x="5962460" y="5638432"/>
            <a:ext cx="44393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noProof="0"/>
              <a:t>Zdroj: https://www.flickr.com/photos/68800167@N07/6256946041</a:t>
            </a:r>
          </a:p>
        </p:txBody>
      </p:sp>
      <p:pic>
        <p:nvPicPr>
          <p:cNvPr id="9" name="Picture 4" descr="Súvisiaci obrázok">
            <a:extLst>
              <a:ext uri="{FF2B5EF4-FFF2-40B4-BE49-F238E27FC236}">
                <a16:creationId xmlns:a16="http://schemas.microsoft.com/office/drawing/2014/main" id="{6FB6F08A-CA8C-5B95-1B5A-1986BEAD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6" y="1916062"/>
            <a:ext cx="4930291" cy="37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ĺžnik 9">
            <a:extLst>
              <a:ext uri="{FF2B5EF4-FFF2-40B4-BE49-F238E27FC236}">
                <a16:creationId xmlns:a16="http://schemas.microsoft.com/office/drawing/2014/main" id="{5F6846B1-F5B6-5AE1-4AC3-B2E1CFBE8162}"/>
              </a:ext>
            </a:extLst>
          </p:cNvPr>
          <p:cNvSpPr/>
          <p:nvPr/>
        </p:nvSpPr>
        <p:spPr>
          <a:xfrm>
            <a:off x="594876" y="563843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200" noProof="0"/>
              <a:t>Zdroj: http://web-cyb.org/hardware-info/elvn-desktop-progression.htm</a:t>
            </a:r>
          </a:p>
        </p:txBody>
      </p:sp>
    </p:spTree>
    <p:extLst>
      <p:ext uri="{BB962C8B-B14F-4D97-AF65-F5344CB8AC3E}">
        <p14:creationId xmlns:p14="http://schemas.microsoft.com/office/powerpoint/2010/main" val="306282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B6432-E36A-F343-B003-6CCA908A7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8A9F422-12FD-04DA-44BB-C71165F11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Zber a zaisťovanie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7AAC8630-34B7-4742-5FC3-8CAC40B11C6D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16</a:t>
            </a:fld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F570182-62D8-6058-B673-19C8071CD58E}"/>
              </a:ext>
            </a:extLst>
          </p:cNvPr>
          <p:cNvSpPr txBox="1"/>
          <p:nvPr/>
        </p:nvSpPr>
        <p:spPr>
          <a:xfrm>
            <a:off x="407318" y="1416987"/>
            <a:ext cx="113773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cieľom tejto fázy je zhromažďovanie údajov z digitálnych zariadení za účelom vytvorenia digitálnej kópie s použitím riadnych forenzných metód a techník (</a:t>
            </a:r>
            <a:r>
              <a:rPr lang="sk-SK" sz="2000" err="1"/>
              <a:t>Palmer</a:t>
            </a:r>
            <a:r>
              <a:rPr lang="sk-SK" sz="2000"/>
              <a:t>, 2001).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6EB7B11-EC4F-B56F-4948-84F576EC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86" y="2390481"/>
            <a:ext cx="6706425" cy="382337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76EF9B59-DB91-ADEB-853D-85AC8FB167A1}"/>
              </a:ext>
            </a:extLst>
          </p:cNvPr>
          <p:cNvSpPr txBox="1"/>
          <p:nvPr/>
        </p:nvSpPr>
        <p:spPr>
          <a:xfrm>
            <a:off x="4899889" y="6356350"/>
            <a:ext cx="239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b="1" noProof="0">
                <a:effectLst/>
                <a:latin typeface="Segoe UI" panose="020B0502040204020203" pitchFamily="34" charset="0"/>
              </a:rPr>
              <a:t>ISO/IEC 27037:2012</a:t>
            </a:r>
            <a:endParaRPr lang="sk-SK" sz="2000" b="1" noProof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01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1A33-61CA-B059-3D32-8FAE2070F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D46ED0A-CF02-E1C3-9CDB-88A386AC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Zber a zaisťovanie (II.)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E5427366-A371-1F9E-DBF3-B556E3CB74F0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17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3ADD7FD6-5112-410C-3970-A0A3C88495C0}"/>
              </a:ext>
            </a:extLst>
          </p:cNvPr>
          <p:cNvSpPr txBox="1"/>
          <p:nvPr/>
        </p:nvSpPr>
        <p:spPr>
          <a:xfrm>
            <a:off x="407318" y="1416987"/>
            <a:ext cx="113773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b="1" err="1"/>
              <a:t>Guidelines</a:t>
            </a:r>
            <a:r>
              <a:rPr lang="sk-SK" sz="2000" b="1"/>
              <a:t> </a:t>
            </a:r>
            <a:r>
              <a:rPr lang="sk-SK" sz="2000" b="1" err="1"/>
              <a:t>for</a:t>
            </a:r>
            <a:r>
              <a:rPr lang="sk-SK" sz="2000" b="1"/>
              <a:t> Evidence </a:t>
            </a:r>
            <a:r>
              <a:rPr lang="sk-SK" sz="2000" b="1" err="1"/>
              <a:t>Collection</a:t>
            </a:r>
            <a:r>
              <a:rPr lang="sk-SK" sz="2000" b="1"/>
              <a:t> and </a:t>
            </a:r>
            <a:r>
              <a:rPr lang="sk-SK" sz="2000" b="1" err="1"/>
              <a:t>Archiving</a:t>
            </a:r>
            <a:r>
              <a:rPr lang="sk-SK" sz="2000"/>
              <a:t> (RFC 3227), ktoré sa týkajú </a:t>
            </a:r>
            <a:r>
              <a:rPr lang="sk-SK" sz="2000" b="1"/>
              <a:t>poradia volatility</a:t>
            </a:r>
            <a:r>
              <a:rPr lang="sk-SK" sz="2000"/>
              <a:t> digitálnych stôp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081AFEF-C758-252C-DEBB-279C46471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43" y="2420371"/>
            <a:ext cx="3519220" cy="3753834"/>
          </a:xfrm>
          <a:prstGeom prst="rect">
            <a:avLst/>
          </a:prstGeom>
        </p:spPr>
      </p:pic>
      <p:graphicFrame>
        <p:nvGraphicFramePr>
          <p:cNvPr id="8" name="Tabuľka 7">
            <a:extLst>
              <a:ext uri="{FF2B5EF4-FFF2-40B4-BE49-F238E27FC236}">
                <a16:creationId xmlns:a16="http://schemas.microsoft.com/office/drawing/2014/main" id="{6350A3AE-468A-99D3-78BB-16165B04AF39}"/>
              </a:ext>
            </a:extLst>
          </p:cNvPr>
          <p:cNvGraphicFramePr>
            <a:graphicFrameLocks noGrp="1"/>
          </p:cNvGraphicFramePr>
          <p:nvPr/>
        </p:nvGraphicFramePr>
        <p:xfrm>
          <a:off x="4904950" y="2420371"/>
          <a:ext cx="6960192" cy="38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096">
                  <a:extLst>
                    <a:ext uri="{9D8B030D-6E8A-4147-A177-3AD203B41FA5}">
                      <a16:colId xmlns:a16="http://schemas.microsoft.com/office/drawing/2014/main" val="2062076993"/>
                    </a:ext>
                  </a:extLst>
                </a:gridCol>
                <a:gridCol w="3480096">
                  <a:extLst>
                    <a:ext uri="{9D8B030D-6E8A-4147-A177-3AD203B41FA5}">
                      <a16:colId xmlns:a16="http://schemas.microsoft.com/office/drawing/2014/main" val="3016435133"/>
                    </a:ext>
                  </a:extLst>
                </a:gridCol>
              </a:tblGrid>
              <a:tr h="231080">
                <a:tc>
                  <a:txBody>
                    <a:bodyPr/>
                    <a:lstStyle/>
                    <a:p>
                      <a:r>
                        <a:rPr lang="sk-SK" sz="1600" noProof="0"/>
                        <a:t>Typ úložného média a údaje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Typická životnosť údajov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229581"/>
                  </a:ext>
                </a:extLst>
              </a:tr>
              <a:tr h="375220">
                <a:tc>
                  <a:txBody>
                    <a:bodyPr/>
                    <a:lstStyle/>
                    <a:p>
                      <a:r>
                        <a:rPr lang="sk-SK" sz="1600" noProof="0"/>
                        <a:t>Registre, cache</a:t>
                      </a:r>
                      <a:r>
                        <a:rPr lang="sk-SK" sz="1600" baseline="0" noProof="0"/>
                        <a:t> pamäte</a:t>
                      </a:r>
                      <a:endParaRPr lang="sk-SK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nanosekundy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703492"/>
                  </a:ext>
                </a:extLst>
              </a:tr>
              <a:tr h="375220">
                <a:tc>
                  <a:txBody>
                    <a:bodyPr/>
                    <a:lstStyle/>
                    <a:p>
                      <a:r>
                        <a:rPr lang="sk-SK" sz="1600" noProof="0"/>
                        <a:t>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desiatky nanosekúnd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349920"/>
                  </a:ext>
                </a:extLst>
              </a:tr>
              <a:tr h="375220">
                <a:tc>
                  <a:txBody>
                    <a:bodyPr/>
                    <a:lstStyle/>
                    <a:p>
                      <a:r>
                        <a:rPr lang="sk-SK" sz="1600" noProof="0"/>
                        <a:t>Stav siete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milisekundy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167758"/>
                  </a:ext>
                </a:extLst>
              </a:tr>
              <a:tr h="375220">
                <a:tc>
                  <a:txBody>
                    <a:bodyPr/>
                    <a:lstStyle/>
                    <a:p>
                      <a:r>
                        <a:rPr lang="sk-SK" sz="1600" noProof="0"/>
                        <a:t>Procesy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sekundy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00117"/>
                  </a:ext>
                </a:extLst>
              </a:tr>
              <a:tr h="339240">
                <a:tc>
                  <a:txBody>
                    <a:bodyPr/>
                    <a:lstStyle/>
                    <a:p>
                      <a:r>
                        <a:rPr lang="sk-SK" sz="1600" noProof="0"/>
                        <a:t>Údaje na disku</a:t>
                      </a:r>
                      <a:r>
                        <a:rPr lang="sk-SK" sz="1600" baseline="0" noProof="0"/>
                        <a:t> (cache)</a:t>
                      </a:r>
                      <a:endParaRPr lang="sk-SK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minúty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954188"/>
                  </a:ext>
                </a:extLst>
              </a:tr>
              <a:tr h="339240">
                <a:tc>
                  <a:txBody>
                    <a:bodyPr/>
                    <a:lstStyle/>
                    <a:p>
                      <a:r>
                        <a:rPr lang="sk-SK" sz="1600" noProof="0"/>
                        <a:t>Cloudové úložisko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mesiace až roky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908042"/>
                  </a:ext>
                </a:extLst>
              </a:tr>
              <a:tr h="339240">
                <a:tc>
                  <a:txBody>
                    <a:bodyPr/>
                    <a:lstStyle/>
                    <a:p>
                      <a:r>
                        <a:rPr lang="sk-SK" sz="1600" noProof="0"/>
                        <a:t>HDD úložisko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roky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10100"/>
                  </a:ext>
                </a:extLst>
              </a:tr>
              <a:tr h="339240">
                <a:tc>
                  <a:txBody>
                    <a:bodyPr/>
                    <a:lstStyle/>
                    <a:p>
                      <a:r>
                        <a:rPr lang="sk-SK" sz="1600" noProof="0"/>
                        <a:t>Magnetické pásky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roky až dekády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387960"/>
                  </a:ext>
                </a:extLst>
              </a:tr>
              <a:tr h="339240">
                <a:tc>
                  <a:txBody>
                    <a:bodyPr/>
                    <a:lstStyle/>
                    <a:p>
                      <a:r>
                        <a:rPr lang="sk-SK" sz="1600" noProof="0"/>
                        <a:t>CD-ROM, DVD,</a:t>
                      </a:r>
                      <a:r>
                        <a:rPr lang="sk-SK" sz="1600" baseline="0" noProof="0"/>
                        <a:t> vytlačené údaje</a:t>
                      </a:r>
                      <a:endParaRPr lang="sk-SK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dekády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85235"/>
                  </a:ext>
                </a:extLst>
              </a:tr>
              <a:tr h="339240">
                <a:tc>
                  <a:txBody>
                    <a:bodyPr/>
                    <a:lstStyle/>
                    <a:p>
                      <a:r>
                        <a:rPr lang="sk-SK" sz="1600" noProof="0" err="1"/>
                        <a:t>Read-only</a:t>
                      </a:r>
                      <a:r>
                        <a:rPr lang="sk-SK" sz="1600" baseline="0" noProof="0"/>
                        <a:t> pamäte, </a:t>
                      </a:r>
                      <a:r>
                        <a:rPr lang="sk-SK" sz="1600" baseline="0" noProof="0" err="1"/>
                        <a:t>flash</a:t>
                      </a:r>
                      <a:r>
                        <a:rPr lang="sk-SK" sz="1600" baseline="0" noProof="0"/>
                        <a:t>, SSD</a:t>
                      </a:r>
                      <a:endParaRPr lang="sk-SK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noProof="0"/>
                        <a:t>dekády až storočia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267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963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1BD7A-2099-134A-644A-E5030301A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53EF777-561D-73EC-A7BC-F02B5E7A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Zber a zaisťovanie (III.)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353F83CD-3A82-6093-7050-5258ACB20E7F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18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E862449F-11DA-0C42-67DF-971DE2F3BFBB}"/>
              </a:ext>
            </a:extLst>
          </p:cNvPr>
          <p:cNvSpPr txBox="1"/>
          <p:nvPr/>
        </p:nvSpPr>
        <p:spPr>
          <a:xfrm>
            <a:off x="407319" y="1416987"/>
            <a:ext cx="58069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/>
              <a:t>Chain of </a:t>
            </a:r>
            <a:r>
              <a:rPr lang="sk-SK" sz="2000" b="1" err="1"/>
              <a:t>Custody</a:t>
            </a:r>
            <a:r>
              <a:rPr lang="sk-SK" sz="2000" b="1"/>
              <a:t> </a:t>
            </a:r>
            <a:r>
              <a:rPr lang="sk-SK" sz="2000"/>
              <a:t>(reťazec uchovávania dôkazov)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proces zabezpečujúci autentickosť, integritu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dokumentácia zaisťovania stôp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dokumentácia manipulácie s médiom s digitálnymi stopami</a:t>
            </a:r>
            <a:endParaRPr lang="sk-SK" sz="2800"/>
          </a:p>
        </p:txBody>
      </p:sp>
      <p:pic>
        <p:nvPicPr>
          <p:cNvPr id="4" name="Obrázok 3" descr="06_Green_IncidentResponse_ForensicsIntro.pdf - Adobe Acrobat Reader DC">
            <a:extLst>
              <a:ext uri="{FF2B5EF4-FFF2-40B4-BE49-F238E27FC236}">
                <a16:creationId xmlns:a16="http://schemas.microsoft.com/office/drawing/2014/main" id="{FA034B47-3B52-B385-6173-D385752D3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3" t="39657" r="30866" b="8979"/>
          <a:stretch/>
        </p:blipFill>
        <p:spPr>
          <a:xfrm>
            <a:off x="7035041" y="1203958"/>
            <a:ext cx="4226480" cy="50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53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DF523-C750-26A5-42F7-B3F3944E1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7DB17DD8-78D9-0A18-9920-3BF63935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Zber a zaisťovanie (IV.)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73A67DAF-E3DD-FC59-33D8-0C8B317E9181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19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9FBAED3-478F-170F-E3F2-E1C5B05BC9C5}"/>
              </a:ext>
            </a:extLst>
          </p:cNvPr>
          <p:cNvSpPr txBox="1"/>
          <p:nvPr/>
        </p:nvSpPr>
        <p:spPr>
          <a:xfrm>
            <a:off x="556795" y="1410971"/>
            <a:ext cx="108662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používať </a:t>
            </a:r>
            <a:r>
              <a:rPr lang="sk-SK" sz="2000" b="1" err="1"/>
              <a:t>writeblocker</a:t>
            </a:r>
            <a:endParaRPr lang="sk-SK" sz="2000" b="1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špecializované zariadenia na zabránenie zápisu na zaistené médium počas kopírovania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pevné disky, USB kľúče, USB disky</a:t>
            </a:r>
            <a:endParaRPr lang="sk-SK" sz="4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B495A-248C-6E70-19B3-4FACF8D53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4"/>
          <a:stretch/>
        </p:blipFill>
        <p:spPr bwMode="auto">
          <a:xfrm>
            <a:off x="5739062" y="3636557"/>
            <a:ext cx="5515211" cy="247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ýsledok vyhľadávania obrázkov pre dopyt tableau write blocker">
            <a:extLst>
              <a:ext uri="{FF2B5EF4-FFF2-40B4-BE49-F238E27FC236}">
                <a16:creationId xmlns:a16="http://schemas.microsoft.com/office/drawing/2014/main" id="{96A5477D-F0E9-B084-A13E-5A758C2C9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89" y="3772239"/>
            <a:ext cx="4069586" cy="22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6D3D7CEE-2FEF-9133-CE01-DC5B56789471}"/>
              </a:ext>
            </a:extLst>
          </p:cNvPr>
          <p:cNvSpPr/>
          <p:nvPr/>
        </p:nvSpPr>
        <p:spPr>
          <a:xfrm>
            <a:off x="1164389" y="6079351"/>
            <a:ext cx="1856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noProof="0"/>
              <a:t>Zdroj: https://amazon.com</a:t>
            </a:r>
          </a:p>
        </p:txBody>
      </p:sp>
    </p:spTree>
    <p:extLst>
      <p:ext uri="{BB962C8B-B14F-4D97-AF65-F5344CB8AC3E}">
        <p14:creationId xmlns:p14="http://schemas.microsoft.com/office/powerpoint/2010/main" val="220243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06914-4F22-7ABA-0E41-74F85211E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89D9DA0-7370-85F3-A2D1-D2A37B62E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Archeológia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8E72F935-3150-8D85-9EBB-1FA3D95A25CD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EB5FF10A-93D3-BF10-75B8-7D4833C84268}"/>
              </a:ext>
            </a:extLst>
          </p:cNvPr>
          <p:cNvSpPr txBox="1"/>
          <p:nvPr/>
        </p:nvSpPr>
        <p:spPr>
          <a:xfrm>
            <a:off x="104776" y="6308079"/>
            <a:ext cx="10054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/>
              <a:t>Zdroj: </a:t>
            </a:r>
            <a:r>
              <a:rPr lang="sk-SK" sz="1200">
                <a:hlinkClick r:id="rId2"/>
              </a:rPr>
              <a:t>https://sk.wikipedia.org/wiki/Archeol%C3%B3gia</a:t>
            </a:r>
            <a:r>
              <a:rPr lang="sk-SK" sz="1200"/>
              <a:t>, </a:t>
            </a:r>
            <a:r>
              <a:rPr lang="sk-SK" sz="1200">
                <a:hlinkClick r:id="rId3"/>
              </a:rPr>
              <a:t>https://www.literama.sk/sk/knihy-kategoria/81/archeologia?_p_p=10</a:t>
            </a:r>
            <a:r>
              <a:rPr lang="sk-SK" sz="1200"/>
              <a:t>, https://vedanadosah.cvtisr.sk/ludia/historia-a-archeologia/archeologovia-objavili-desiatky-vynimocne-zachovanych-vikinskych-kostier/</a:t>
            </a:r>
          </a:p>
        </p:txBody>
      </p:sp>
      <p:pic>
        <p:nvPicPr>
          <p:cNvPr id="1030" name="Picture 6" descr="Archeológia – Wikipédia">
            <a:extLst>
              <a:ext uri="{FF2B5EF4-FFF2-40B4-BE49-F238E27FC236}">
                <a16:creationId xmlns:a16="http://schemas.microsoft.com/office/drawing/2014/main" id="{4A7DB187-E44F-EDF6-D4ED-20D1B0DC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6" y="1066799"/>
            <a:ext cx="7321820" cy="48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cheológovia objavili desiatky výnimočne zachovaných vikinských kostier -  VEDA NA DOSAH">
            <a:extLst>
              <a:ext uri="{FF2B5EF4-FFF2-40B4-BE49-F238E27FC236}">
                <a16:creationId xmlns:a16="http://schemas.microsoft.com/office/drawing/2014/main" id="{749D213D-8B43-8ED7-C5CC-32EE3FD2C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71" y="1081991"/>
            <a:ext cx="85725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nihy z kategórie Archeológia | kníhkupectvo Literama.sk">
            <a:extLst>
              <a:ext uri="{FF2B5EF4-FFF2-40B4-BE49-F238E27FC236}">
                <a16:creationId xmlns:a16="http://schemas.microsoft.com/office/drawing/2014/main" id="{65592B33-1F3B-2222-53C0-281DA2B85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22" y="2358154"/>
            <a:ext cx="3789892" cy="378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4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9E013-BD7E-39B7-EA61-D1AB298D2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9FE72E81-B6CF-EA34-4597-6ADBDB42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Zber a zaisťovanie (V.)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984EED16-444C-B171-2B26-28C5399C53A9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20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E08AFC9-1523-08C0-6AD9-95EAE739FD5C}"/>
              </a:ext>
            </a:extLst>
          </p:cNvPr>
          <p:cNvSpPr txBox="1"/>
          <p:nvPr/>
        </p:nvSpPr>
        <p:spPr>
          <a:xfrm>
            <a:off x="556795" y="1410971"/>
            <a:ext cx="108662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/>
              <a:t>Chyby pri zaisťovaní: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b="1"/>
              <a:t>zlé zaistenie stôp </a:t>
            </a:r>
            <a:r>
              <a:rPr lang="sk-SK" sz="2000"/>
              <a:t>-&gt; </a:t>
            </a:r>
            <a:r>
              <a:rPr lang="sk-SK" sz="2000" b="1"/>
              <a:t>znehodnotenie pre účely trestného konania</a:t>
            </a:r>
            <a:endParaRPr lang="sk-SK" sz="200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vypnutie zapnutého zariadenia bez zaistenia </a:t>
            </a:r>
            <a:r>
              <a:rPr lang="sk-SK" sz="2000" err="1"/>
              <a:t>volatilných</a:t>
            </a:r>
            <a:r>
              <a:rPr lang="sk-SK" sz="2000"/>
              <a:t> stôp</a:t>
            </a:r>
            <a:endParaRPr lang="sk-SK" sz="2000" b="1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b="1"/>
              <a:t>zle zapečatený hardvér </a:t>
            </a:r>
            <a:r>
              <a:rPr lang="sk-SK" sz="2000"/>
              <a:t>(napr. USB porty na </a:t>
            </a:r>
            <a:r>
              <a:rPr lang="sk-SK" sz="2000" err="1"/>
              <a:t>na</a:t>
            </a:r>
            <a:r>
              <a:rPr lang="sk-SK" sz="2000"/>
              <a:t> bokoch a vzadu na notebooku)</a:t>
            </a:r>
            <a:endParaRPr lang="sk-SK" sz="2000" b="1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b="1"/>
              <a:t>nepresné označenie </a:t>
            </a:r>
            <a:r>
              <a:rPr lang="sk-SK" sz="2000"/>
              <a:t>stôp (napr. obraz disku bieleho notebooku)</a:t>
            </a:r>
            <a:endParaRPr lang="sk-SK" sz="2000" b="1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b="1"/>
              <a:t>chaotické označenie </a:t>
            </a:r>
            <a:r>
              <a:rPr lang="sk-SK" sz="2000"/>
              <a:t>stôp (ak zaisťuje stopy viacero ľudí)</a:t>
            </a:r>
            <a:endParaRPr lang="sk-SK" sz="2000" b="1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b="1"/>
              <a:t>nezaistenie potrebného príslušenstva </a:t>
            </a:r>
            <a:r>
              <a:rPr lang="sk-SK" sz="2000"/>
              <a:t>(napr. dokumentácia, špecifické napájacie adaptéry)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b="1"/>
              <a:t>nezaistenie ďalšieho príslušenstva </a:t>
            </a:r>
            <a:r>
              <a:rPr lang="sk-SK" sz="2000"/>
              <a:t>(napr. </a:t>
            </a:r>
            <a:r>
              <a:rPr lang="sk-SK" sz="2000" err="1"/>
              <a:t>usb</a:t>
            </a:r>
            <a:r>
              <a:rPr lang="sk-SK" sz="2000"/>
              <a:t> </a:t>
            </a:r>
            <a:r>
              <a:rPr lang="sk-SK" sz="2000" err="1"/>
              <a:t>flash</a:t>
            </a:r>
            <a:r>
              <a:rPr lang="sk-SK" sz="2000"/>
              <a:t>, CD/DVD)</a:t>
            </a:r>
          </a:p>
        </p:txBody>
      </p:sp>
    </p:spTree>
    <p:extLst>
      <p:ext uri="{BB962C8B-B14F-4D97-AF65-F5344CB8AC3E}">
        <p14:creationId xmlns:p14="http://schemas.microsoft.com/office/powerpoint/2010/main" val="147554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4DEBD-C2EC-A644-57E4-BC366D9A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AE72EA9-5911-B7A5-4465-C106DDE67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Spôsob zaisťovania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CA2914C7-950D-F9D8-84E9-43A9291BBB18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21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EEF57E6B-1929-A116-86DD-C72A5C86C87F}"/>
              </a:ext>
            </a:extLst>
          </p:cNvPr>
          <p:cNvSpPr txBox="1"/>
          <p:nvPr/>
        </p:nvSpPr>
        <p:spPr>
          <a:xfrm>
            <a:off x="556795" y="1410971"/>
            <a:ext cx="1086627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/>
              <a:t>Live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zariadenie je zapnuté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dáta sa menia vplyvom zaisťovania aj bežnej činnosti systému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RAM, swap, pripojené disky a pamäťové média, hardvérové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kľúče, sieťová komunikácia</a:t>
            </a:r>
          </a:p>
          <a:p>
            <a:endParaRPr lang="sk-SK" sz="2000"/>
          </a:p>
          <a:p>
            <a:endParaRPr lang="sk-SK" sz="2000" b="1"/>
          </a:p>
          <a:p>
            <a:r>
              <a:rPr lang="sk-SK" sz="2000" b="1"/>
              <a:t>Post </a:t>
            </a:r>
            <a:r>
              <a:rPr lang="sk-SK" sz="2000" b="1" err="1"/>
              <a:t>Mortem</a:t>
            </a:r>
            <a:endParaRPr lang="sk-SK" sz="2000" b="1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zariadenie je vypnuté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bitové kópie zaistených médií cez </a:t>
            </a:r>
            <a:r>
              <a:rPr lang="sk-SK" sz="2000" err="1"/>
              <a:t>writeblockery</a:t>
            </a:r>
            <a:endParaRPr lang="sk-SK" sz="200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disky, pamäťové médiá</a:t>
            </a:r>
          </a:p>
        </p:txBody>
      </p:sp>
    </p:spTree>
    <p:extLst>
      <p:ext uri="{BB962C8B-B14F-4D97-AF65-F5344CB8AC3E}">
        <p14:creationId xmlns:p14="http://schemas.microsoft.com/office/powerpoint/2010/main" val="2513639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80352-F6B7-8190-A004-CBD93802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0C79B3D-2DCB-F8E2-A5C3-2B5E22CD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Spôsob zaisťovania (II.)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53D32069-9DF9-4F94-35EC-612D8A2A034D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22</a:t>
            </a:fld>
            <a:endParaRPr lang="sk-SK"/>
          </a:p>
        </p:txBody>
      </p:sp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E4C36011-BA2F-B655-FE0E-92E00C1B6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9" b="29260"/>
          <a:stretch>
            <a:fillRect/>
          </a:stretch>
        </p:blipFill>
        <p:spPr bwMode="auto">
          <a:xfrm>
            <a:off x="1426633" y="1524000"/>
            <a:ext cx="9338733" cy="45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00E74A3D-9C60-E41E-7922-AAC67E7D546F}"/>
              </a:ext>
            </a:extLst>
          </p:cNvPr>
          <p:cNvSpPr/>
          <p:nvPr/>
        </p:nvSpPr>
        <p:spPr>
          <a:xfrm>
            <a:off x="546323" y="6400412"/>
            <a:ext cx="20299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noProof="0"/>
              <a:t>Zdroj: SANS materiál, FOR500</a:t>
            </a:r>
          </a:p>
        </p:txBody>
      </p:sp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EF6290D1-FD64-7070-FED4-24C3F258E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82" t="61695" r="12557" b="35041"/>
          <a:stretch>
            <a:fillRect/>
          </a:stretch>
        </p:blipFill>
        <p:spPr bwMode="auto">
          <a:xfrm>
            <a:off x="3534833" y="5207000"/>
            <a:ext cx="1032934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68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D3969-4994-E7A7-2F81-1ECB464F4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FC3FEA5-4C1C-C4CA-249D-EC733257B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Spôsob zaisťovania (III.)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F0F18380-8864-36F4-9CE1-7BBAC1FD555F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23</a:t>
            </a:fld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57BB0CAF-7054-E11D-C83F-E54E869FC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64" y="2289439"/>
            <a:ext cx="9982190" cy="4249473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E4AE74B0-066E-746E-1811-C0F6523E09C5}"/>
              </a:ext>
            </a:extLst>
          </p:cNvPr>
          <p:cNvSpPr txBox="1"/>
          <p:nvPr/>
        </p:nvSpPr>
        <p:spPr>
          <a:xfrm>
            <a:off x="833874" y="1466488"/>
            <a:ext cx="76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b="1" noProof="0"/>
              <a:t>Zaisťovanie zo zapnutého zariadenia </a:t>
            </a:r>
            <a:r>
              <a:rPr lang="sk-SK" sz="2000" noProof="0"/>
              <a:t>(ISO/IEC 27037)</a:t>
            </a:r>
          </a:p>
        </p:txBody>
      </p:sp>
    </p:spTree>
    <p:extLst>
      <p:ext uri="{BB962C8B-B14F-4D97-AF65-F5344CB8AC3E}">
        <p14:creationId xmlns:p14="http://schemas.microsoft.com/office/powerpoint/2010/main" val="3346996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50559-3E30-C0A5-FD6C-48C438AB4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DA90F02-0BE0-69AB-4947-80BAC01F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Spôsob zaisťovania (I</a:t>
            </a:r>
            <a:r>
              <a:rPr lang="sk-SK"/>
              <a:t>V</a:t>
            </a:r>
            <a:r>
              <a:rPr lang="sk-SK" b="1"/>
              <a:t>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E4A5855A-5795-006F-C89B-1DF2231DCBE5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24</a:t>
            </a:fld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C2B6CCB-318B-E46E-4B0E-BDD7138AEBC3}"/>
              </a:ext>
            </a:extLst>
          </p:cNvPr>
          <p:cNvSpPr txBox="1"/>
          <p:nvPr/>
        </p:nvSpPr>
        <p:spPr>
          <a:xfrm>
            <a:off x="833874" y="1466488"/>
            <a:ext cx="763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b="1"/>
              <a:t>Zaisťovanie z vypnutého zariadenia </a:t>
            </a:r>
            <a:r>
              <a:rPr lang="sk-SK" sz="2000"/>
              <a:t>(ISO/IEC 27037)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70355BD-D702-AEFF-31A2-B2E2CF94E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267" y="2493361"/>
            <a:ext cx="10315465" cy="25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49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F69E3-EE3E-EBC7-BA01-F63492077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8B619EF-D5B1-3348-B298-8F9768DE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Zaisťovanie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016A7340-29DF-D01A-A8C6-4617D3AD96F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25</a:t>
            </a:fld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6D8B93F-53DF-447B-D51B-1200696F6E5D}"/>
              </a:ext>
            </a:extLst>
          </p:cNvPr>
          <p:cNvSpPr txBox="1"/>
          <p:nvPr/>
        </p:nvSpPr>
        <p:spPr>
          <a:xfrm>
            <a:off x="414991" y="1328125"/>
            <a:ext cx="3976535" cy="170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ct val="100000"/>
              <a:tabLst>
                <a:tab pos="457200" algn="l"/>
              </a:tabLst>
            </a:pPr>
            <a:r>
              <a:rPr lang="sk-SK" sz="2000"/>
              <a:t>3 typy forenzných </a:t>
            </a:r>
            <a:r>
              <a:rPr lang="sk-SK" sz="2000" err="1"/>
              <a:t>imagov</a:t>
            </a:r>
            <a:r>
              <a:rPr lang="sk-SK" sz="2000"/>
              <a:t> (obrazov):</a:t>
            </a:r>
            <a:endParaRPr lang="sk-SK" sz="2000" b="1">
              <a:solidFill>
                <a:srgbClr val="33333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sk-SK" sz="2000" b="1">
                <a:solidFill>
                  <a:srgbClr val="3333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Obraz kompletného disku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sk-SK" sz="2000" b="1">
                <a:solidFill>
                  <a:srgbClr val="3333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Obraz partície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sk-SK" sz="2000" b="1">
                <a:solidFill>
                  <a:srgbClr val="3333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súbory/adresáre – logický obraz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E58B465-3058-753F-74FA-16B17A714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27" y="1563892"/>
            <a:ext cx="7291600" cy="3730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8426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5AB68-CBEA-D939-200B-6294957E3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3DD1690-742D-D749-2C98-C708E8C7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Zaisťovanie (II.)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121B17CC-81B8-9705-5FC9-576D306D645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26</a:t>
            </a:fld>
            <a:endParaRPr lang="sk-SK"/>
          </a:p>
        </p:txBody>
      </p:sp>
      <p:pic>
        <p:nvPicPr>
          <p:cNvPr id="5" name="Picture 41">
            <a:extLst>
              <a:ext uri="{FF2B5EF4-FFF2-40B4-BE49-F238E27FC236}">
                <a16:creationId xmlns:a16="http://schemas.microsoft.com/office/drawing/2014/main" id="{84083341-9F68-4843-7154-3DB16D352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99" y="1350659"/>
            <a:ext cx="9109453" cy="52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83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4B4B2-44F6-7431-BA1F-59B88405E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6FB31EE-206A-7A91-8028-986F38FD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Uchovanie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9B126C24-E128-1E73-1771-45554B8C43B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27</a:t>
            </a:fld>
            <a:endParaRPr lang="sk-SK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1213F2C4-88E5-0928-4FED-1F96D9DC65FA}"/>
              </a:ext>
            </a:extLst>
          </p:cNvPr>
          <p:cNvSpPr/>
          <p:nvPr/>
        </p:nvSpPr>
        <p:spPr>
          <a:xfrm>
            <a:off x="488950" y="1441085"/>
            <a:ext cx="4636503" cy="238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sk-SK" sz="2000" b="1"/>
              <a:t>dostatok úložnej kapacity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k-SK" sz="2000">
                <a:ea typeface="Calibri" panose="020F0502020204030204" pitchFamily="34" charset="0"/>
                <a:cs typeface="Times New Roman" panose="02020603050405020304" pitchFamily="18" charset="0"/>
              </a:rPr>
              <a:t>disky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k-SK" sz="2000">
                <a:ea typeface="Calibri" panose="020F0502020204030204" pitchFamily="34" charset="0"/>
                <a:cs typeface="Times New Roman" panose="02020603050405020304" pitchFamily="18" charset="0"/>
              </a:rPr>
              <a:t>sieťové úložisko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sk-SK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k-SK" sz="2000" b="1">
                <a:ea typeface="Calibri" panose="020F0502020204030204" pitchFamily="34" charset="0"/>
                <a:cs typeface="Times New Roman" panose="02020603050405020304" pitchFamily="18" charset="0"/>
              </a:rPr>
              <a:t>zaistenie integrity dát </a:t>
            </a:r>
            <a:endParaRPr lang="sk-SK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sk-SK" sz="2000">
                <a:ea typeface="Calibri" panose="020F0502020204030204" pitchFamily="34" charset="0"/>
                <a:cs typeface="Times New Roman" panose="02020603050405020304" pitchFamily="18" charset="0"/>
              </a:rPr>
              <a:t>napr. </a:t>
            </a:r>
            <a:r>
              <a:rPr lang="sk-SK" sz="2000" err="1">
                <a:ea typeface="Calibri" panose="020F0502020204030204" pitchFamily="34" charset="0"/>
                <a:cs typeface="Times New Roman" panose="02020603050405020304" pitchFamily="18" charset="0"/>
              </a:rPr>
              <a:t>hash</a:t>
            </a:r>
            <a:endParaRPr lang="sk-SK" sz="20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sk-SK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Výsledok vyhľadávania obrázkov pre dopyt lot of disks old">
            <a:extLst>
              <a:ext uri="{FF2B5EF4-FFF2-40B4-BE49-F238E27FC236}">
                <a16:creationId xmlns:a16="http://schemas.microsoft.com/office/drawing/2014/main" id="{7CC65634-BC3F-48F0-9D36-CE8576133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3" b="5262"/>
          <a:stretch/>
        </p:blipFill>
        <p:spPr bwMode="auto">
          <a:xfrm>
            <a:off x="6233947" y="1220373"/>
            <a:ext cx="4380483" cy="50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ADD774FF-91A5-3F12-51B7-C02660D7FAEA}"/>
              </a:ext>
            </a:extLst>
          </p:cNvPr>
          <p:cNvSpPr/>
          <p:nvPr/>
        </p:nvSpPr>
        <p:spPr>
          <a:xfrm>
            <a:off x="4791576" y="6444476"/>
            <a:ext cx="7133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noProof="0"/>
              <a:t>Zdroj: http://www.vcfed.org/forum/showthread.php?24476-Sorting-floppy-disks-LOTS-of-floppy-disks</a:t>
            </a:r>
          </a:p>
        </p:txBody>
      </p:sp>
    </p:spTree>
    <p:extLst>
      <p:ext uri="{BB962C8B-B14F-4D97-AF65-F5344CB8AC3E}">
        <p14:creationId xmlns:p14="http://schemas.microsoft.com/office/powerpoint/2010/main" val="1374817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9C481-CD62-25BB-0B75-C0C05D89C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FDDBE92-A162-200D-0D8B-DDFD19646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Integrita údajov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A4B7151C-7399-D456-7426-AA8CE438ABA0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28</a:t>
            </a:fld>
            <a:endParaRPr lang="sk-SK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AA296A8-FE1D-7131-8B72-BA4A787F0593}"/>
              </a:ext>
            </a:extLst>
          </p:cNvPr>
          <p:cNvSpPr/>
          <p:nvPr/>
        </p:nvSpPr>
        <p:spPr>
          <a:xfrm>
            <a:off x="215900" y="1336154"/>
            <a:ext cx="112141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noProof="0"/>
              <a:t>Zabezpečenie integrity – </a:t>
            </a:r>
            <a:r>
              <a:rPr lang="sk-SK" sz="2000" noProof="0" err="1"/>
              <a:t>Hash</a:t>
            </a:r>
            <a:r>
              <a:rPr lang="sk-SK" sz="2000" noProof="0"/>
              <a:t> (digitálny odtlačok)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b="1" noProof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b="1"/>
              <a:t>h</a:t>
            </a:r>
            <a:r>
              <a:rPr lang="sk-SK" sz="2000" b="1" noProof="0" err="1"/>
              <a:t>ašovacia</a:t>
            </a:r>
            <a:r>
              <a:rPr lang="sk-SK" sz="2000" b="1" noProof="0"/>
              <a:t> funkcia </a:t>
            </a:r>
            <a:r>
              <a:rPr lang="sk-SK" sz="2000" noProof="0"/>
              <a:t>vytvára pre rovnaký vstup rovnaký výstup konštantnej dĺžky.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noProof="0" err="1"/>
              <a:t>checksum</a:t>
            </a:r>
            <a:endParaRPr lang="sk-SK" sz="2000" noProof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 noProof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noProof="0"/>
              <a:t>Známe </a:t>
            </a:r>
            <a:r>
              <a:rPr lang="sk-SK" sz="2000" noProof="0" err="1"/>
              <a:t>hašovanie</a:t>
            </a:r>
            <a:r>
              <a:rPr lang="sk-SK" sz="2000" noProof="0"/>
              <a:t> funkcie: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noProof="0">
                <a:solidFill>
                  <a:srgbClr val="FF0000"/>
                </a:solidFill>
              </a:rPr>
              <a:t>MD5</a:t>
            </a:r>
            <a:r>
              <a:rPr lang="sk-SK" sz="2000" noProof="0"/>
              <a:t> (</a:t>
            </a:r>
            <a:r>
              <a:rPr lang="sk-SK" sz="2000" noProof="0" err="1"/>
              <a:t>Message-digest</a:t>
            </a:r>
            <a:r>
              <a:rPr lang="sk-SK" sz="2000" noProof="0"/>
              <a:t> 5)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noProof="0">
                <a:solidFill>
                  <a:srgbClr val="FF0000"/>
                </a:solidFill>
              </a:rPr>
              <a:t>SHA-1</a:t>
            </a:r>
            <a:r>
              <a:rPr lang="sk-SK" sz="2000" noProof="0"/>
              <a:t> (</a:t>
            </a:r>
            <a:r>
              <a:rPr lang="sk-SK" sz="2000" noProof="0" err="1"/>
              <a:t>Secure</a:t>
            </a:r>
            <a:r>
              <a:rPr lang="sk-SK" sz="2000" noProof="0"/>
              <a:t> </a:t>
            </a:r>
            <a:r>
              <a:rPr lang="sk-SK" sz="2000" noProof="0" err="1"/>
              <a:t>hash</a:t>
            </a:r>
            <a:r>
              <a:rPr lang="sk-SK" sz="2000" noProof="0"/>
              <a:t> </a:t>
            </a:r>
            <a:r>
              <a:rPr lang="sk-SK" sz="2000" noProof="0" err="1"/>
              <a:t>algorithm</a:t>
            </a:r>
            <a:r>
              <a:rPr lang="sk-SK" sz="2000" noProof="0"/>
              <a:t> 1)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noProof="0">
                <a:solidFill>
                  <a:schemeClr val="accent6"/>
                </a:solidFill>
              </a:rPr>
              <a:t>SHA-2 (256/384/512)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noProof="0"/>
              <a:t>SHA-3 (256/384/512)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noProof="0"/>
              <a:t>CRC32</a:t>
            </a:r>
          </a:p>
        </p:txBody>
      </p:sp>
    </p:spTree>
    <p:extLst>
      <p:ext uri="{BB962C8B-B14F-4D97-AF65-F5344CB8AC3E}">
        <p14:creationId xmlns:p14="http://schemas.microsoft.com/office/powerpoint/2010/main" val="1090629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CEFCE-CC5B-30AC-477E-2303592D6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CCA6016-F5CE-B409-AD44-297A6910B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 err="1"/>
              <a:t>Triáž</a:t>
            </a:r>
            <a:endParaRPr lang="sk-SK" b="1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980A2A68-4325-D3B5-EDF4-8CDA40C2137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29</a:t>
            </a:fld>
            <a:endParaRPr lang="sk-SK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F4D7BC98-5A44-A125-A23E-630FA87213EE}"/>
              </a:ext>
            </a:extLst>
          </p:cNvPr>
          <p:cNvSpPr/>
          <p:nvPr/>
        </p:nvSpPr>
        <p:spPr>
          <a:xfrm>
            <a:off x="486833" y="1370021"/>
            <a:ext cx="50757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err="1"/>
              <a:t>Triáž</a:t>
            </a:r>
            <a:r>
              <a:rPr lang="sk-SK" sz="2000"/>
              <a:t> (triedenie)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Máme priestor na uloženie forenzného obrazu (</a:t>
            </a:r>
            <a:r>
              <a:rPr lang="sk-SK" sz="2000" err="1"/>
              <a:t>imagu</a:t>
            </a:r>
            <a:r>
              <a:rPr lang="sk-SK" sz="2000"/>
              <a:t>)?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Máme čas na vytváranie forenzného obrazu (</a:t>
            </a:r>
            <a:r>
              <a:rPr lang="sk-SK" sz="2000" err="1"/>
              <a:t>imagu</a:t>
            </a:r>
            <a:r>
              <a:rPr lang="sk-SK" sz="2000"/>
              <a:t>)?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Je nutné zaistiť celý disk?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00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99% forenzného vyšetrovania sa zameriava na 1% zaistených dát</a:t>
            </a:r>
          </a:p>
        </p:txBody>
      </p:sp>
      <p:pic>
        <p:nvPicPr>
          <p:cNvPr id="4" name="Obrázok 3" descr="Obrázok, na ktorom je polica, vnútri, krabica, nábytok&#10;&#10;Automaticky generovaný popis">
            <a:extLst>
              <a:ext uri="{FF2B5EF4-FFF2-40B4-BE49-F238E27FC236}">
                <a16:creationId xmlns:a16="http://schemas.microsoft.com/office/drawing/2014/main" id="{FF0E5683-7C91-DC33-F278-7DF7B0497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56" y="1370021"/>
            <a:ext cx="3829051" cy="3829051"/>
          </a:xfrm>
          <a:prstGeom prst="rect">
            <a:avLst/>
          </a:prstGeom>
        </p:spPr>
      </p:pic>
      <p:pic>
        <p:nvPicPr>
          <p:cNvPr id="5" name="Obrázok 4" descr="Obrázok, na ktorom je polica, kniha, nábytok, zbierka&#10;&#10;Automaticky generovaný popis">
            <a:extLst>
              <a:ext uri="{FF2B5EF4-FFF2-40B4-BE49-F238E27FC236}">
                <a16:creationId xmlns:a16="http://schemas.microsoft.com/office/drawing/2014/main" id="{EFB7A80F-CCB5-4254-15BC-CC354CD40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2959100"/>
            <a:ext cx="32956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88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37C50-9F6B-BA4A-3F19-D833A84B5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2B31F04-D362-6655-0C3D-00237939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Novodobá archeológia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9D0B8EE3-456D-DD52-169E-DE899E0AE66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</a:t>
            </a:fld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F0189A8-D3D4-FE42-4A43-FF94BB63FB57}"/>
              </a:ext>
            </a:extLst>
          </p:cNvPr>
          <p:cNvSpPr txBox="1"/>
          <p:nvPr/>
        </p:nvSpPr>
        <p:spPr>
          <a:xfrm>
            <a:off x="104776" y="6308079"/>
            <a:ext cx="10054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/>
              <a:t>Zdroj: </a:t>
            </a:r>
            <a:r>
              <a:rPr lang="sk-SK" sz="1200" err="1"/>
              <a:t>ChatGPT</a:t>
            </a:r>
            <a:r>
              <a:rPr lang="sk-SK" sz="1200"/>
              <a:t>: </a:t>
            </a:r>
            <a:r>
              <a:rPr lang="sk-SK" sz="1200">
                <a:hlinkClick r:id="rId2"/>
              </a:rPr>
              <a:t>https://sk.wikipedia.org/wiki/Archeol%C3%B3gia</a:t>
            </a:r>
            <a:r>
              <a:rPr lang="sk-SK" sz="1200"/>
              <a:t>, </a:t>
            </a:r>
            <a:r>
              <a:rPr lang="sk-SK" sz="1200">
                <a:hlinkClick r:id="rId3"/>
              </a:rPr>
              <a:t>https://www.literama.sk/sk/knihy-kategoria/81/archeologia?_p_p=10</a:t>
            </a:r>
            <a:r>
              <a:rPr lang="sk-SK" sz="1200"/>
              <a:t>, https://vedanadosah.cvtisr.sk/ludia/historia-a-archeologia/archeologovia-objavili-desiatky-vynimocne-zachovanych-vikinskych-kostier/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671A217-DF67-5470-F806-4AEFD95A3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1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861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E01EA-363C-D661-0204-E1A4A94D3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3FE3148-BA24-3FCA-BBC0-0A754891D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Vyťaženie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3488E87F-6516-0318-E7A6-1C3567FCDEB3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30</a:t>
            </a:fld>
            <a:endParaRPr lang="sk-SK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BB534DFE-867B-9810-2BF6-72C1A40AD79A}"/>
              </a:ext>
            </a:extLst>
          </p:cNvPr>
          <p:cNvSpPr/>
          <p:nvPr/>
        </p:nvSpPr>
        <p:spPr>
          <a:xfrm>
            <a:off x="385234" y="1654501"/>
            <a:ext cx="49724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extrakciu údajov (artefaktov) z digitálnych stôp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redukcia a filtrovanie údajov (artefaktov)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obnova súborov a získavanie (</a:t>
            </a:r>
            <a:r>
              <a:rPr lang="sk-SK" sz="2000" err="1"/>
              <a:t>carving</a:t>
            </a:r>
            <a:r>
              <a:rPr lang="sk-SK" sz="2000"/>
              <a:t>) údajov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/>
              <a:t>Výstup: Výber relevantných digitálnych stôp (artefaktov)</a:t>
            </a:r>
            <a:endParaRPr lang="sk-SK" sz="2000" noProof="0"/>
          </a:p>
        </p:txBody>
      </p:sp>
      <p:pic>
        <p:nvPicPr>
          <p:cNvPr id="5" name="Obrázok 4" descr="Chapter 2.pdf - Adobe Acrobat Reader DC">
            <a:extLst>
              <a:ext uri="{FF2B5EF4-FFF2-40B4-BE49-F238E27FC236}">
                <a16:creationId xmlns:a16="http://schemas.microsoft.com/office/drawing/2014/main" id="{774E9AB0-E2A8-3BD2-FAAE-2D6FF6BDF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0" t="22593" r="10028" b="20000"/>
          <a:stretch/>
        </p:blipFill>
        <p:spPr>
          <a:xfrm>
            <a:off x="5612944" y="1572752"/>
            <a:ext cx="6462779" cy="405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1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634EE-212B-D010-5388-76111495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29E2527B-1609-45BD-2D14-A68E1F2AFDAE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31</a:t>
            </a:fld>
            <a:endParaRPr lang="sk-SK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868F01E0-38F9-A8FB-21CE-7ED30A18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17008"/>
          </a:xfrm>
        </p:spPr>
        <p:txBody>
          <a:bodyPr/>
          <a:lstStyle/>
          <a:p>
            <a:r>
              <a:rPr lang="sk-SK" b="1"/>
              <a:t>Analýza (I.)</a:t>
            </a:r>
          </a:p>
        </p:txBody>
      </p:sp>
      <p:pic>
        <p:nvPicPr>
          <p:cNvPr id="2" name="Picture 4" descr="https://blogs.sans.org/computer-forensics/files/2012/01/NewPicture034.jpg">
            <a:extLst>
              <a:ext uri="{FF2B5EF4-FFF2-40B4-BE49-F238E27FC236}">
                <a16:creationId xmlns:a16="http://schemas.microsoft.com/office/drawing/2014/main" id="{CE9F0D49-970F-1969-DFAF-30268467F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8" y="1194657"/>
            <a:ext cx="11505164" cy="4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065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E9F25-FCEE-C7CA-752E-3E8408A2D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FEF016D8-1CDB-996D-9758-E54C6958454B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32</a:t>
            </a:fld>
            <a:endParaRPr lang="sk-SK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15BE683B-DC6E-885F-B9E8-6A6D6ECC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17008"/>
          </a:xfrm>
        </p:spPr>
        <p:txBody>
          <a:bodyPr/>
          <a:lstStyle/>
          <a:p>
            <a:r>
              <a:rPr lang="sk-SK" b="1"/>
              <a:t>Analýza (II.)</a:t>
            </a:r>
          </a:p>
        </p:txBody>
      </p:sp>
      <p:pic>
        <p:nvPicPr>
          <p:cNvPr id="2" name="Picture 2" descr="Has anybody found the needle in the haystack? - CubeUSA">
            <a:extLst>
              <a:ext uri="{FF2B5EF4-FFF2-40B4-BE49-F238E27FC236}">
                <a16:creationId xmlns:a16="http://schemas.microsoft.com/office/drawing/2014/main" id="{30503372-5BF4-30AA-9499-3C3534CC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11" y="1213188"/>
            <a:ext cx="7949642" cy="527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142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191F6-008E-4163-32A5-DBFF922CF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1FEA73F2-EB1B-AA01-68E2-7B4DF61441B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33</a:t>
            </a:fld>
            <a:endParaRPr lang="sk-SK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75053134-3028-8526-CE8C-4C8A6AEB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17008"/>
          </a:xfrm>
        </p:spPr>
        <p:txBody>
          <a:bodyPr/>
          <a:lstStyle/>
          <a:p>
            <a:r>
              <a:rPr lang="sk-SK" b="1"/>
              <a:t>Analýza (III.)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6BC4642-DE8C-6EFF-65AE-56A048D6F437}"/>
              </a:ext>
            </a:extLst>
          </p:cNvPr>
          <p:cNvSpPr txBox="1"/>
          <p:nvPr/>
        </p:nvSpPr>
        <p:spPr>
          <a:xfrm>
            <a:off x="381000" y="1517095"/>
            <a:ext cx="11430000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sk-SK" sz="2000" b="1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Postup analýzy: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b="1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pozorovanie</a:t>
            </a:r>
            <a:r>
              <a:rPr lang="sk-SK" sz="2000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- digitálne dátové objekty čitateľné (alebo viditeľné) človekom majú obsah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b="1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hypotéza</a:t>
            </a:r>
            <a:r>
              <a:rPr lang="sk-SK" sz="2000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- vypracovanie teórie na vysvetlenie digitálnych stôp.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b="1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predikcia</a:t>
            </a:r>
            <a:r>
              <a:rPr lang="sk-SK" sz="2000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- na základe forenznej hypotézy forenzní vyšetrovatelia predpovedajú, kde by sa mohli nachádzať zaujímavé forenzné artefakty.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b="1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experiment/testovanie</a:t>
            </a:r>
            <a:r>
              <a:rPr lang="sk-SK" sz="2000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k-SK" sz="2000" b="1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závery</a:t>
            </a:r>
            <a:r>
              <a:rPr lang="sk-SK" sz="2000" noProof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- rekonštrukcia udalostí založenú na spojení a korelácii informácií. </a:t>
            </a:r>
          </a:p>
        </p:txBody>
      </p:sp>
    </p:spTree>
    <p:extLst>
      <p:ext uri="{BB962C8B-B14F-4D97-AF65-F5344CB8AC3E}">
        <p14:creationId xmlns:p14="http://schemas.microsoft.com/office/powerpoint/2010/main" val="2485966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37C22-E02E-A43A-F838-8ED9B3F76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DEC80A44-174F-88B2-3DED-7A2B7FB99BCB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34</a:t>
            </a:fld>
            <a:endParaRPr lang="sk-SK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F999068B-7ABA-0BF8-A1B7-87F65477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17008"/>
          </a:xfrm>
        </p:spPr>
        <p:txBody>
          <a:bodyPr/>
          <a:lstStyle/>
          <a:p>
            <a:r>
              <a:rPr lang="sk-SK" b="1"/>
              <a:t>Analýza (IV.)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8C7545C-8B0B-164F-2189-9F4E21530E9C}"/>
              </a:ext>
            </a:extLst>
          </p:cNvPr>
          <p:cNvSpPr txBox="1"/>
          <p:nvPr/>
        </p:nvSpPr>
        <p:spPr>
          <a:xfrm>
            <a:off x="348563" y="6566586"/>
            <a:ext cx="79953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noProof="0"/>
              <a:t>Zdroj: https://www.sans.org/security-resources/posters/windows-forensic-analysis/170/download</a:t>
            </a:r>
          </a:p>
        </p:txBody>
      </p:sp>
      <p:pic>
        <p:nvPicPr>
          <p:cNvPr id="6" name="Obrázok 5" descr="Obrázok, na ktorom je text, podlaha, miestnosť, nábytok&#10;&#10;Automaticky generovaný popis">
            <a:extLst>
              <a:ext uri="{FF2B5EF4-FFF2-40B4-BE49-F238E27FC236}">
                <a16:creationId xmlns:a16="http://schemas.microsoft.com/office/drawing/2014/main" id="{55411F1F-CD8F-CC52-1287-DCADB2382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 r="37625"/>
          <a:stretch/>
        </p:blipFill>
        <p:spPr>
          <a:xfrm>
            <a:off x="943058" y="1468361"/>
            <a:ext cx="6045166" cy="4536740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CDC6DE06-94FB-C909-C30E-20A3FCE39F5D}"/>
              </a:ext>
            </a:extLst>
          </p:cNvPr>
          <p:cNvSpPr/>
          <p:nvPr/>
        </p:nvSpPr>
        <p:spPr>
          <a:xfrm>
            <a:off x="7230937" y="2439922"/>
            <a:ext cx="4018284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k-SK" sz="2000" noProof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682E544A-162E-9823-3473-587397283166}"/>
              </a:ext>
            </a:extLst>
          </p:cNvPr>
          <p:cNvSpPr/>
          <p:nvPr/>
        </p:nvSpPr>
        <p:spPr>
          <a:xfrm>
            <a:off x="7059286" y="2221144"/>
            <a:ext cx="4626847" cy="1835781"/>
          </a:xfrm>
          <a:prstGeom prst="roundRect">
            <a:avLst/>
          </a:prstGeom>
          <a:solidFill>
            <a:srgbClr val="164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k-SK" sz="2800" noProof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Koľko stoličiek je na obrázku?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k-SK" sz="2800" noProof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Koľko kresieb je na obrázku?</a:t>
            </a:r>
          </a:p>
        </p:txBody>
      </p:sp>
      <p:pic>
        <p:nvPicPr>
          <p:cNvPr id="10" name="Obrázok 9" descr="Obrázok, na ktorom je text, podlaha, miestnosť, nábytok&#10;&#10;Automaticky generovaný popis">
            <a:extLst>
              <a:ext uri="{FF2B5EF4-FFF2-40B4-BE49-F238E27FC236}">
                <a16:creationId xmlns:a16="http://schemas.microsoft.com/office/drawing/2014/main" id="{105544A3-0443-845A-1EAF-F66539F3E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2"/>
          <a:stretch/>
        </p:blipFill>
        <p:spPr>
          <a:xfrm>
            <a:off x="943058" y="1468361"/>
            <a:ext cx="9000000" cy="4538176"/>
          </a:xfrm>
          <a:prstGeom prst="rect">
            <a:avLst/>
          </a:prstGeom>
        </p:spPr>
      </p:pic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416C86BB-BE3E-E752-EE48-3107EA335DDC}"/>
              </a:ext>
            </a:extLst>
          </p:cNvPr>
          <p:cNvSpPr/>
          <p:nvPr/>
        </p:nvSpPr>
        <p:spPr>
          <a:xfrm>
            <a:off x="7095067" y="2221143"/>
            <a:ext cx="4626847" cy="1835781"/>
          </a:xfrm>
          <a:prstGeom prst="roundRect">
            <a:avLst/>
          </a:prstGeom>
          <a:solidFill>
            <a:srgbClr val="164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k-SK" sz="2800" noProof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Koľko stoličiek je na obrázku?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k-SK" sz="2800" noProof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Koľko kresieb je na obrázku?</a:t>
            </a:r>
          </a:p>
        </p:txBody>
      </p:sp>
    </p:spTree>
    <p:extLst>
      <p:ext uri="{BB962C8B-B14F-4D97-AF65-F5344CB8AC3E}">
        <p14:creationId xmlns:p14="http://schemas.microsoft.com/office/powerpoint/2010/main" val="30187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F433C-1BA9-37B8-C225-8F16A7F98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247035F5-4EA0-0DA7-473D-CDDFAE479FBF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35</a:t>
            </a:fld>
            <a:endParaRPr lang="sk-SK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4767353D-DA73-3F41-C5AF-02907D05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17008"/>
          </a:xfrm>
        </p:spPr>
        <p:txBody>
          <a:bodyPr/>
          <a:lstStyle/>
          <a:p>
            <a:r>
              <a:rPr lang="sk-SK" b="1"/>
              <a:t>Analýza (</a:t>
            </a:r>
            <a:r>
              <a:rPr lang="sk-SK"/>
              <a:t>V</a:t>
            </a:r>
            <a:r>
              <a:rPr lang="sk-SK" b="1"/>
              <a:t>.)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24DF149-FA03-7E04-0E15-A5E79E5A2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5246"/>
          <a:stretch/>
        </p:blipFill>
        <p:spPr bwMode="auto">
          <a:xfrm>
            <a:off x="1382507" y="1308916"/>
            <a:ext cx="9426986" cy="537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686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247E7-2012-63FB-E4B2-36BA2E637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6B59EC41-8265-17AC-FB7E-71C601409AD7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36</a:t>
            </a:fld>
            <a:endParaRPr lang="sk-SK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E268245F-F3D1-CBCF-AA9A-B8C79A49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17008"/>
          </a:xfrm>
        </p:spPr>
        <p:txBody>
          <a:bodyPr/>
          <a:lstStyle/>
          <a:p>
            <a:r>
              <a:rPr lang="sk-SK" b="1"/>
              <a:t>Prezentácia (I.)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88D24AF-A651-4206-F82B-A683909AFD53}"/>
              </a:ext>
            </a:extLst>
          </p:cNvPr>
          <p:cNvSpPr txBox="1"/>
          <p:nvPr/>
        </p:nvSpPr>
        <p:spPr>
          <a:xfrm>
            <a:off x="182478" y="1108021"/>
            <a:ext cx="1187917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/>
              <a:t>Postup 5W 1H</a:t>
            </a:r>
          </a:p>
          <a:p>
            <a:endParaRPr lang="sk-SK" sz="200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sk-SK" sz="2000" b="1"/>
              <a:t>Kto (</a:t>
            </a:r>
            <a:r>
              <a:rPr lang="sk-SK" sz="2000" b="1" err="1"/>
              <a:t>Who</a:t>
            </a:r>
            <a:r>
              <a:rPr lang="sk-SK" sz="2000" b="1"/>
              <a:t>)</a:t>
            </a:r>
            <a:r>
              <a:rPr lang="sk-SK" sz="2000"/>
              <a:t> – odpoveď na otázku, kto každý bol zapojený do procesu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zadávateľ, zamestnanci ...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sk-SK" sz="2000" b="1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sk-SK" sz="2000" b="1"/>
              <a:t>Kedy (</a:t>
            </a:r>
            <a:r>
              <a:rPr lang="sk-SK" sz="2000" b="1" err="1"/>
              <a:t>When</a:t>
            </a:r>
            <a:r>
              <a:rPr lang="sk-SK" sz="2000" b="1"/>
              <a:t>)</a:t>
            </a:r>
            <a:r>
              <a:rPr lang="sk-SK" sz="2000"/>
              <a:t> -  zaznamenanie dátumu a času, kedy sa začalo a kedy skončilo vyšetrovanie/incident/analýza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pozor na jednotlivé časy a časové pásma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 err="1"/>
              <a:t>používatejte</a:t>
            </a:r>
            <a:r>
              <a:rPr lang="sk-SK" sz="2000"/>
              <a:t> štandardné časové zóny (UTC)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sk-SK" sz="2000" b="1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sk-SK" sz="2000" b="1"/>
              <a:t>Kde (</a:t>
            </a:r>
            <a:r>
              <a:rPr lang="sk-SK" sz="2000" b="1" err="1"/>
              <a:t>Where</a:t>
            </a:r>
            <a:r>
              <a:rPr lang="sk-SK" sz="2000" b="1"/>
              <a:t>)</a:t>
            </a:r>
            <a:r>
              <a:rPr lang="sk-SK" sz="2000"/>
              <a:t> - uvedenie podrobnostiach informácie o umiestnení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napríklad kancelária, serverovňa a pod.</a:t>
            </a:r>
          </a:p>
        </p:txBody>
      </p:sp>
    </p:spTree>
    <p:extLst>
      <p:ext uri="{BB962C8B-B14F-4D97-AF65-F5344CB8AC3E}">
        <p14:creationId xmlns:p14="http://schemas.microsoft.com/office/powerpoint/2010/main" val="1246395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03DF7-D638-C09F-C2F7-859623434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CAFD8758-E524-4BD3-7E26-8EF93A385683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37</a:t>
            </a:fld>
            <a:endParaRPr lang="sk-SK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BCCBC961-7A0A-1818-02B2-A8840536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17008"/>
          </a:xfrm>
        </p:spPr>
        <p:txBody>
          <a:bodyPr/>
          <a:lstStyle/>
          <a:p>
            <a:r>
              <a:rPr lang="sk-SK" b="1"/>
              <a:t>Prezentácia (II.)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C1523B0-715E-B55C-C563-3AD84A4E18A5}"/>
              </a:ext>
            </a:extLst>
          </p:cNvPr>
          <p:cNvSpPr txBox="1"/>
          <p:nvPr/>
        </p:nvSpPr>
        <p:spPr>
          <a:xfrm>
            <a:off x="182478" y="1108021"/>
            <a:ext cx="1187917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/>
              <a:t>Postup 5W 1H</a:t>
            </a:r>
          </a:p>
          <a:p>
            <a:endParaRPr lang="sk-SK" sz="200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sk-SK" sz="2000" b="1"/>
              <a:t>Čo (</a:t>
            </a:r>
            <a:r>
              <a:rPr lang="sk-SK" sz="2000" b="1" err="1"/>
              <a:t>What</a:t>
            </a:r>
            <a:r>
              <a:rPr lang="sk-SK" sz="2000" b="1"/>
              <a:t>)</a:t>
            </a:r>
            <a:r>
              <a:rPr lang="sk-SK" sz="2000"/>
              <a:t> – zaznamenanie činnosti, ktoré boli vykonané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napríklad získanie pamäte alebo získanie záznamov z firewallu , vytvorenie </a:t>
            </a:r>
            <a:r>
              <a:rPr lang="sk-SK" sz="2000" err="1"/>
              <a:t>imagu</a:t>
            </a:r>
            <a:r>
              <a:rPr lang="sk-SK" sz="2000"/>
              <a:t> disku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sk-SK" sz="2000" b="1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sk-SK" sz="2000" b="1"/>
              <a:t>Prečo (</a:t>
            </a:r>
            <a:r>
              <a:rPr lang="sk-SK" sz="2000" b="1" err="1"/>
              <a:t>Why</a:t>
            </a:r>
            <a:r>
              <a:rPr lang="sk-SK" sz="2000" b="1"/>
              <a:t>)</a:t>
            </a:r>
            <a:r>
              <a:rPr lang="sk-SK" sz="2000"/>
              <a:t> -  odôvodnenie, prečo bola každá činnosť vykonaná.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sk-SK" sz="2000" b="1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sk-SK" sz="2000" b="1"/>
              <a:t>Ako (</a:t>
            </a:r>
            <a:r>
              <a:rPr lang="sk-SK" sz="2000" b="1" err="1"/>
              <a:t>How</a:t>
            </a:r>
            <a:r>
              <a:rPr lang="sk-SK" sz="2000" b="1"/>
              <a:t>)</a:t>
            </a:r>
            <a:r>
              <a:rPr lang="sk-SK" sz="2000"/>
              <a:t> – uvedenie popisu spôsobu vykonávania akcie.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napr. ak CSIRT tím použil nejaký operačný postup, tak sa zahrnutie do výstupu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akákoľvek odchýlka od štandardných prevádzkových postupov by sa mala rovnako zaznamenať</a:t>
            </a:r>
          </a:p>
        </p:txBody>
      </p:sp>
    </p:spTree>
    <p:extLst>
      <p:ext uri="{BB962C8B-B14F-4D97-AF65-F5344CB8AC3E}">
        <p14:creationId xmlns:p14="http://schemas.microsoft.com/office/powerpoint/2010/main" val="2367317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979AB-8700-2833-C834-E00DEF6EA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2924CC3C-F33D-E963-AA8F-12313C34C054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38</a:t>
            </a:fld>
            <a:endParaRPr lang="sk-SK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189B6AC5-3663-594E-6AFE-DAB8D19A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17008"/>
          </a:xfrm>
        </p:spPr>
        <p:txBody>
          <a:bodyPr/>
          <a:lstStyle/>
          <a:p>
            <a:r>
              <a:rPr lang="sk-SK" b="1"/>
              <a:t>Prezentácia (III.)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1A66555-DE1C-D34B-37FF-68EBBBC8252D}"/>
              </a:ext>
            </a:extLst>
          </p:cNvPr>
          <p:cNvSpPr txBox="1"/>
          <p:nvPr/>
        </p:nvSpPr>
        <p:spPr>
          <a:xfrm>
            <a:off x="173996" y="1351856"/>
            <a:ext cx="67838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/>
              <a:t>Písomné správy (</a:t>
            </a:r>
            <a:r>
              <a:rPr lang="sk-SK" sz="2000" b="1" err="1"/>
              <a:t>Written</a:t>
            </a:r>
            <a:r>
              <a:rPr lang="sk-SK" sz="2000" b="1"/>
              <a:t> </a:t>
            </a:r>
            <a:r>
              <a:rPr lang="sk-SK" sz="2000" b="1" err="1"/>
              <a:t>reports</a:t>
            </a:r>
            <a:r>
              <a:rPr lang="sk-SK" sz="2000" b="1"/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niektoré bezpečnostné incidenty si vyžadujú rozšírený písomný výstup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sk-SK" sz="200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sk-SK" sz="2000"/>
              <a:t>3 hlavné typy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sk-SK" sz="2000" b="1"/>
              <a:t>Zhrnutie (</a:t>
            </a:r>
            <a:r>
              <a:rPr lang="sk-SK" sz="2000" b="1" err="1"/>
              <a:t>Executive</a:t>
            </a:r>
            <a:r>
              <a:rPr lang="sk-SK" sz="2000" b="1"/>
              <a:t> </a:t>
            </a:r>
            <a:r>
              <a:rPr lang="sk-SK" sz="2000" b="1" err="1"/>
              <a:t>summary</a:t>
            </a:r>
            <a:r>
              <a:rPr lang="sk-SK" sz="2000" b="1"/>
              <a:t>)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sk-SK" sz="2000" b="1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sk-SK" sz="2000" b="1"/>
              <a:t>Správa o incidente (Incident report)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sk-SK" sz="2000" b="1"/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sk-SK" sz="2000" b="1"/>
              <a:t>Správa z forenznej analýzy (</a:t>
            </a:r>
            <a:r>
              <a:rPr lang="sk-SK" sz="2000" b="1" err="1"/>
              <a:t>Forensic</a:t>
            </a:r>
            <a:r>
              <a:rPr lang="sk-SK" sz="2000" b="1"/>
              <a:t> report)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EE326091-4A0E-D6ED-3C0D-A454D8BC9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0" t="23125" r="8502" b="4183"/>
          <a:stretch/>
        </p:blipFill>
        <p:spPr>
          <a:xfrm>
            <a:off x="6957802" y="1481163"/>
            <a:ext cx="4967498" cy="389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13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D0128-A8F0-32D6-C2DC-C1D747FE5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C7029777-B34A-0D6F-F939-350EC90BCAC1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39</a:t>
            </a:fld>
            <a:endParaRPr lang="sk-SK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BFDC9B3D-B533-80F7-770F-1B21EC6CD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17008"/>
          </a:xfrm>
        </p:spPr>
        <p:txBody>
          <a:bodyPr/>
          <a:lstStyle/>
          <a:p>
            <a:r>
              <a:rPr lang="sk-SK" b="1"/>
              <a:t>Prezentácia (IV.)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80171FBF-4BD8-7B22-2496-FC4D58F9C553}"/>
              </a:ext>
            </a:extLst>
          </p:cNvPr>
          <p:cNvSpPr/>
          <p:nvPr/>
        </p:nvSpPr>
        <p:spPr>
          <a:xfrm>
            <a:off x="357433" y="1509494"/>
            <a:ext cx="11252349" cy="80107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>
                <a:effectLst/>
                <a:ea typeface="Calibri" panose="020F0502020204030204" pitchFamily="34" charset="0"/>
              </a:rPr>
              <a:t>zostaviť zoznam všetkých udalostí, ktoré sa udiali v rámci operačného systému v chronologickom poradí bez ohľadu na jeho typ, umiestnenie alebo dokonca aplikáciu.</a:t>
            </a:r>
            <a:endParaRPr lang="sk-SK" sz="200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ACA93EE-2135-C7BD-F9DF-107BA277B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33" y="2729666"/>
            <a:ext cx="5505341" cy="277688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7C7F59BA-5E27-4BD1-2CE2-D06CB95F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207" y="2729666"/>
            <a:ext cx="5602684" cy="34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3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AE643-FF61-E249-9BAD-E25E942C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8C67773-B258-9402-BC6E-16930796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 err="1"/>
              <a:t>Forezná</a:t>
            </a:r>
            <a:r>
              <a:rPr lang="sk-SK" b="1"/>
              <a:t> veda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F62207E8-CEB8-3745-C48A-F2C00EB96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02" y="1180877"/>
            <a:ext cx="11440319" cy="2974352"/>
          </a:xfrm>
        </p:spPr>
        <p:txBody>
          <a:bodyPr/>
          <a:lstStyle/>
          <a:p>
            <a:pPr marL="457200" indent="-342900">
              <a:spcAft>
                <a:spcPts val="800"/>
              </a:spcAft>
            </a:pPr>
            <a:r>
              <a:rPr lang="sk-SK" sz="2000"/>
              <a:t>praktická aplikácia rôznych druhov vedy pre zodpovedanie otázok súvisiacich s právnym systémom</a:t>
            </a:r>
          </a:p>
          <a:p>
            <a:pPr marL="457200" indent="-342900">
              <a:spcAft>
                <a:spcPts val="800"/>
              </a:spcAft>
            </a:pPr>
            <a:r>
              <a:rPr lang="sk-SK" sz="2000"/>
              <a:t>"forenzná„ - v latinčine znamená "z fóra alebo pred ním".  </a:t>
            </a:r>
          </a:p>
          <a:p>
            <a:pPr marL="457200" indent="-342900">
              <a:spcAft>
                <a:spcPts val="800"/>
              </a:spcAft>
            </a:pPr>
            <a:r>
              <a:rPr lang="sk-SK" sz="2000"/>
              <a:t>vzťahuje sa na proces získavania stôp, ktoré môžu byť prijaté ako dôkazy na súde </a:t>
            </a:r>
          </a:p>
          <a:p>
            <a:pPr marL="457200" indent="-342900">
              <a:spcAft>
                <a:spcPts val="800"/>
              </a:spcAft>
            </a:pPr>
            <a:r>
              <a:rPr lang="sk-SK" sz="2000"/>
              <a:t>forenzní vedci zhromažďujú, uchovávajú a analyzujú vedecké stopy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12F6543F-4B8E-EE9C-0AF7-A624457E04EE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4</a:t>
            </a:fld>
            <a:endParaRPr lang="sk-SK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2ED2452-6871-8C1A-0695-A784E0EC2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b="7635"/>
          <a:stretch/>
        </p:blipFill>
        <p:spPr bwMode="auto">
          <a:xfrm>
            <a:off x="1598195" y="3917976"/>
            <a:ext cx="8485418" cy="294002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BD85F831-ACD6-E1B5-214B-636CAD12B60F}"/>
              </a:ext>
            </a:extLst>
          </p:cNvPr>
          <p:cNvSpPr txBox="1"/>
          <p:nvPr/>
        </p:nvSpPr>
        <p:spPr>
          <a:xfrm>
            <a:off x="5744065" y="3687143"/>
            <a:ext cx="4666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/>
              <a:t>Zdroj: https://forensiccoe.org/webinar-human-factors-sourcebook/</a:t>
            </a:r>
          </a:p>
          <a:p>
            <a:endParaRPr lang="sk-SK" sz="1200"/>
          </a:p>
        </p:txBody>
      </p:sp>
    </p:spTree>
    <p:extLst>
      <p:ext uri="{BB962C8B-B14F-4D97-AF65-F5344CB8AC3E}">
        <p14:creationId xmlns:p14="http://schemas.microsoft.com/office/powerpoint/2010/main" val="4259488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F1F86-8631-6F1C-CAD6-30BD136A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Znalec (I.)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B76EBF-A371-1607-CE28-628C6035B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15" y="1450256"/>
            <a:ext cx="11642128" cy="2974352"/>
          </a:xfrm>
        </p:spPr>
        <p:txBody>
          <a:bodyPr/>
          <a:lstStyle/>
          <a:p>
            <a:r>
              <a:rPr lang="sk-SK" sz="2000" b="1" dirty="0"/>
              <a:t>Znalec</a:t>
            </a:r>
            <a:r>
              <a:rPr lang="sk-SK" sz="2000" dirty="0"/>
              <a:t> </a:t>
            </a:r>
          </a:p>
          <a:p>
            <a:pPr lvl="1" algn="just"/>
            <a:r>
              <a:rPr lang="sk-SK" sz="2000" dirty="0"/>
              <a:t>je osoba rozdielna od procesných strán, ktorú orgán činný v trestnom konaní a súd priberá s tým účelom,</a:t>
            </a:r>
          </a:p>
          <a:p>
            <a:pPr lvl="1" algn="just"/>
            <a:r>
              <a:rPr lang="sk-SK" sz="2000" dirty="0"/>
              <a:t>účel – na základe svojich odborných znalostí objasnila určitú skutočnosť, dôležitú pre trestné konanie, na objasnenie ktorej sa takéto odborné znalosti vyžadujú.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sk-SK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znalecká organizácia - </a:t>
            </a:r>
            <a:r>
              <a:rPr lang="sk-SK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ústavy špecializované na znaleckú činnosť podľa § 143 ods. 1 Trestného poriadku</a:t>
            </a: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  <a:tabLst>
                <a:tab pos="5730240" algn="r"/>
              </a:tabLst>
            </a:pPr>
            <a:r>
              <a:rPr lang="sk-SK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fyzická osoba zapísaná do zoznamu znalcov pre určitý odbor - </a:t>
            </a:r>
            <a:r>
              <a:rPr lang="sk-SK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podľa zákona č. 382/2004 Z. z. o znalcoch, tlmočníkoch a prekladateľoch.</a:t>
            </a:r>
            <a:endParaRPr lang="sk-SK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  <a:tabLst>
                <a:tab pos="5730240" algn="r"/>
              </a:tabLst>
            </a:pPr>
            <a:r>
              <a:rPr lang="sk-SK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fyzická osoba nezapísaná do zoznamu znalcov - </a:t>
            </a:r>
            <a:r>
              <a:rPr lang="sk-SK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 výnimočných prípadoch - tzv. "</a:t>
            </a:r>
            <a:r>
              <a:rPr lang="sk-SK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znalci ad hoc</a:t>
            </a:r>
            <a:r>
              <a:rPr lang="sk-SK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", po zložení sľubu znalca ( § 143 ods. 2 TP). </a:t>
            </a:r>
            <a:endParaRPr lang="sk-SK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  <a:tabLst>
                <a:tab pos="5730240" algn="r"/>
              </a:tabLst>
            </a:pPr>
            <a:r>
              <a:rPr lang="sk-SK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znalecký ústav </a:t>
            </a:r>
            <a:r>
              <a:rPr lang="sk-SK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(§ 147 TP) </a:t>
            </a:r>
          </a:p>
          <a:p>
            <a:endParaRPr lang="sk-SK" sz="2000" dirty="0"/>
          </a:p>
          <a:p>
            <a:endParaRPr lang="sk-SK" sz="2000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3BF4024-A217-A17D-7ACB-EB10AB61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93887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99CD71-E557-DEEB-35BF-52272F64B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Znalec (II.)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C4BB80-3883-890D-5D35-88E2810CA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35" y="1429316"/>
            <a:ext cx="11145663" cy="4554008"/>
          </a:xfrm>
        </p:spPr>
        <p:txBody>
          <a:bodyPr/>
          <a:lstStyle/>
          <a:p>
            <a:pPr marL="0" indent="0">
              <a:buNone/>
            </a:pPr>
            <a:r>
              <a:rPr lang="sk-SK" sz="2000" b="1" dirty="0"/>
              <a:t>Zoznam znaleckých odborov (Príloha č. 1 vyhlášky MS SR č. 228/2018 Z. z.) </a:t>
            </a:r>
          </a:p>
          <a:p>
            <a:pPr lvl="1"/>
            <a:r>
              <a:rPr lang="sk-SK" sz="2000" dirty="0"/>
              <a:t> relevantných z hľadiska kybernetickej bezpečnosti</a:t>
            </a:r>
          </a:p>
          <a:p>
            <a:pPr marL="0" indent="0">
              <a:buNone/>
            </a:pPr>
            <a:r>
              <a:rPr lang="sk-SK" sz="2000" b="1" dirty="0"/>
              <a:t>10 00 00 Elektrotechnika</a:t>
            </a:r>
          </a:p>
          <a:p>
            <a:pPr lvl="1"/>
            <a:r>
              <a:rPr lang="sk-SK" sz="2000" dirty="0"/>
              <a:t>10 01 00 Elektro-energetické stroje a zariadenia</a:t>
            </a:r>
          </a:p>
          <a:p>
            <a:pPr lvl="1"/>
            <a:r>
              <a:rPr lang="sk-SK" sz="2000" dirty="0"/>
              <a:t>10 02 00 Elektronika</a:t>
            </a:r>
          </a:p>
          <a:p>
            <a:pPr lvl="1"/>
            <a:r>
              <a:rPr lang="sk-SK" sz="2000" dirty="0"/>
              <a:t>10 04 00 Riadiaca technika, výpočtová technika (hardvér)</a:t>
            </a:r>
          </a:p>
          <a:p>
            <a:pPr lvl="1"/>
            <a:r>
              <a:rPr lang="sk-SK" sz="2000" dirty="0"/>
              <a:t>10 06 00 Elektronické komunikácie</a:t>
            </a:r>
          </a:p>
          <a:p>
            <a:pPr lvl="1"/>
            <a:r>
              <a:rPr lang="sk-SK" sz="2000" dirty="0"/>
              <a:t>10 07 00 Odhad hodnoty elektrotechnických zariadení a elektroniky</a:t>
            </a:r>
          </a:p>
          <a:p>
            <a:pPr lvl="1"/>
            <a:r>
              <a:rPr lang="sk-SK" sz="2000" dirty="0"/>
              <a:t>10 08 00 Nosiče zvukových a zvukovoobrazových záznamov</a:t>
            </a:r>
          </a:p>
          <a:p>
            <a:pPr lvl="1"/>
            <a:r>
              <a:rPr lang="sk-SK" sz="2000" dirty="0"/>
              <a:t>10 09 00 Počítačové programy (softvér) </a:t>
            </a:r>
          </a:p>
          <a:p>
            <a:pPr lvl="1"/>
            <a:r>
              <a:rPr lang="sk-SK" sz="2000" dirty="0"/>
              <a:t>10 10 00 Bezpečnosť a ochrana informačných systémov</a:t>
            </a:r>
          </a:p>
          <a:p>
            <a:pPr lvl="1"/>
            <a:r>
              <a:rPr lang="sk-SK" sz="2000" dirty="0"/>
              <a:t>10 11 00 Kybernetická bezpečnosť 	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sk-SK" sz="2000" b="1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sk-SK" sz="2000" b="1" dirty="0">
                <a:solidFill>
                  <a:prstClr val="black"/>
                </a:solidFill>
              </a:rPr>
              <a:t>49 00 00 Kriminalistika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sk-SK" sz="2000" dirty="0"/>
              <a:t>49 20 00 Kriminalistická informatika</a:t>
            </a:r>
          </a:p>
          <a:p>
            <a:endParaRPr lang="sk-SK" sz="2000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7BAE7CF-D084-EA97-371A-EF334062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7434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D8D8C5-D503-1DEE-8216-3AD3051E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Znalecká činnosť (I.)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282130B-5503-603C-EEA2-D1806BB41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14" y="1178029"/>
            <a:ext cx="11230299" cy="5608185"/>
          </a:xfrm>
        </p:spPr>
        <p:txBody>
          <a:bodyPr/>
          <a:lstStyle/>
          <a:p>
            <a:pPr marL="0" indent="0">
              <a:buNone/>
            </a:pPr>
            <a:r>
              <a:rPr lang="sk-SK" sz="2000" b="1" dirty="0"/>
              <a:t>Zadávatelia znaleckých úkonov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Fyzická osoba,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Právnická osoba,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OČTK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Predseda senátu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Súd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Správny orgán</a:t>
            </a:r>
          </a:p>
          <a:p>
            <a:endParaRPr lang="sk-SK" sz="2000" dirty="0"/>
          </a:p>
          <a:p>
            <a:pPr marL="0" indent="0">
              <a:buNone/>
            </a:pPr>
            <a:r>
              <a:rPr lang="sk-SK" sz="2000" b="1" dirty="0"/>
              <a:t>Právny základ pre zadanie znaleckého úkonu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súkromný znalecký posudok, predložený stranou bez toho, aby znalecké dokazovanie nariadil súd, v zmysle § 209 ods. 1 zákona č. 160/2015 Z. z. CSP,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znalecké dokazovanie, nariadené súdom, ktorý ustanoví znalca, v zmysle § 207 ods. 1 zákona č. 160/2015 Z. z. CSP,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znalecký posudok, na základe ustanovenie znalca zo strany správneho orgánu, v zmysle § 36 ods. 1 zákona č. 71/167 Zb. o správnom konaní (správny poriadok),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znalecký posudok, na základe pribratia znalca orgánom činným v trestnom konaní alebo predsedom senátu, v zmysle § 142 ods. 1 zákona č. 301/2005 Z. z. TP</a:t>
            </a:r>
          </a:p>
          <a:p>
            <a:endParaRPr lang="sk-SK" sz="2000" dirty="0"/>
          </a:p>
          <a:p>
            <a:endParaRPr lang="sk-SK" sz="2000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5BBA3A6-5089-528D-C242-A97ECB04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0540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9722D-6C77-2F46-FFDC-1D5741B6C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BC372-E173-FF0B-7403-BA784DE0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Znalecká činnosť (II.)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A16D44-5CA4-4388-B6EF-67F461034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95" y="1457236"/>
            <a:ext cx="11244259" cy="4566635"/>
          </a:xfrm>
        </p:spPr>
        <p:txBody>
          <a:bodyPr/>
          <a:lstStyle/>
          <a:p>
            <a:pPr marL="0" indent="0">
              <a:buNone/>
            </a:pPr>
            <a:r>
              <a:rPr lang="sk-SK" sz="2000" b="1" dirty="0"/>
              <a:t>Trestný poriadok - §142, ods. 1 – Znalecká činnosť</a:t>
            </a:r>
          </a:p>
          <a:p>
            <a:pPr lvl="1" algn="just"/>
            <a:r>
              <a:rPr lang="sk-SK" sz="2000" dirty="0"/>
              <a:t>Ak pre zložitosť objasňovanej skutočnosti nie je postup podľa § 141 (odborná činnosť) postačujúci, priberie orgán činný v trestnom konaní a v konaní pred súdom predseda senátu znalca na podanie znaleckého posudku. Ak ide o objasnenie skutočnosti obzvlášť zložitej, priberú sa </a:t>
            </a:r>
            <a:r>
              <a:rPr lang="sk-SK" sz="2000" b="1" dirty="0"/>
              <a:t>dvaja znalci</a:t>
            </a:r>
            <a:r>
              <a:rPr lang="sk-SK" sz="2000" dirty="0"/>
              <a:t>. </a:t>
            </a:r>
          </a:p>
          <a:p>
            <a:endParaRPr lang="sk-SK" sz="2000" dirty="0"/>
          </a:p>
          <a:p>
            <a:pPr marL="0" indent="0">
              <a:buNone/>
            </a:pPr>
            <a:r>
              <a:rPr lang="sk-SK" sz="2000" b="1" dirty="0"/>
              <a:t>§ 11 Vylúčenie znalca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(1) Znalec, tlmočník alebo prekladateľ je vylúčený, ak možno mať pre jeho pomer k veci, k zadávateľovi alebo k inej osobe, ktorej sa úkon týka, pochybnosť o jeho nezaujatosti.</a:t>
            </a:r>
          </a:p>
          <a:p>
            <a:pPr lvl="1"/>
            <a:r>
              <a:rPr lang="sk-SK" sz="2000" dirty="0"/>
              <a:t>(3) Znalec, tlmočník alebo prekladateľ zapísaný v zozname nesmie vykonať úkon v odbore alebo odvetví, v ktorom nie je zapísaný; to sa nevzťahuje na znalca, tlmočníka alebo prekladateľa ustanoveného na účely súdneho alebo iného konania súdom alebo iným orgánom verejnej moci.</a:t>
            </a:r>
          </a:p>
          <a:p>
            <a:pPr lvl="1"/>
            <a:r>
              <a:rPr lang="sk-SK" sz="2000" dirty="0"/>
              <a:t>(4) To, či úkon patrí do odboru alebo odvetvia, v ktorom je znalec, tlmočník alebo prekladateľ zapísaný do zoznamu, posudzuje ministerstvo.</a:t>
            </a:r>
          </a:p>
          <a:p>
            <a:endParaRPr lang="sk-SK" sz="2000" dirty="0"/>
          </a:p>
          <a:p>
            <a:endParaRPr lang="sk-SK" sz="2000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2A6FE3F-79AA-A7CA-7A42-342CC64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43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09177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59FF7-8373-19BC-81AD-45919D35B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2B8B30-16CD-6A15-3C47-585362B6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577" y="365125"/>
            <a:ext cx="9318504" cy="1339658"/>
          </a:xfrm>
        </p:spPr>
        <p:txBody>
          <a:bodyPr/>
          <a:lstStyle/>
          <a:p>
            <a:r>
              <a:rPr lang="sk-SK" dirty="0"/>
              <a:t>Podmienky výkonu znaleckej činnosti (I.)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A6A90C-3598-7A0C-219A-E57383C40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95" y="1457236"/>
            <a:ext cx="11244259" cy="4566635"/>
          </a:xfrm>
        </p:spPr>
        <p:txBody>
          <a:bodyPr/>
          <a:lstStyle/>
          <a:p>
            <a:pPr marL="0" indent="0">
              <a:buNone/>
            </a:pPr>
            <a:r>
              <a:rPr lang="sk-SK" sz="2000" b="1" dirty="0"/>
              <a:t>§ 11 Vylúčenie znalca</a:t>
            </a:r>
          </a:p>
          <a:p>
            <a:pPr lvl="1"/>
            <a:r>
              <a:rPr lang="sk-SK" sz="2000" dirty="0">
                <a:solidFill>
                  <a:prstClr val="black"/>
                </a:solidFill>
              </a:rPr>
              <a:t>(1) Znalec, tlmočník alebo prekladateľ je vylúčený, ak možno mať pre jeho pomer k veci, k zadávateľovi alebo k inej osobe, ktorej sa úkon týka, pochybnosť o jeho nezaujatosti.</a:t>
            </a:r>
          </a:p>
          <a:p>
            <a:pPr lvl="1"/>
            <a:r>
              <a:rPr lang="sk-SK" sz="2000" dirty="0"/>
              <a:t>(3) Znalec, tlmočník alebo prekladateľ zapísaný v zozname nesmie vykonať úkon v odbore alebo odvetví, v ktorom nie je zapísaný; to sa nevzťahuje na znalca, tlmočníka alebo prekladateľa ustanoveného na účely súdneho alebo iného konania súdom alebo iným orgánom verejnej moci.</a:t>
            </a:r>
          </a:p>
          <a:p>
            <a:pPr lvl="1"/>
            <a:r>
              <a:rPr lang="sk-SK" sz="2000" dirty="0"/>
              <a:t>(4) To, či úkon patrí do odboru alebo odvetvia, v ktorom je znalec, tlmočník alebo prekladateľ zapísaný do zoznamu, posudzuje ministerstvo.</a:t>
            </a:r>
          </a:p>
          <a:p>
            <a:endParaRPr lang="sk-SK" sz="2000" dirty="0"/>
          </a:p>
          <a:p>
            <a:pPr marL="0" indent="0">
              <a:buNone/>
            </a:pPr>
            <a:r>
              <a:rPr lang="sk-SK" sz="2000" b="1" dirty="0"/>
              <a:t>§ 12 Odmietnutie výkonu činnosti</a:t>
            </a:r>
          </a:p>
          <a:p>
            <a:pPr lvl="1"/>
            <a:r>
              <a:rPr lang="sk-SK" sz="2000" dirty="0"/>
              <a:t>Znalec, tlmočník alebo prekladateľ zapísaný v zozname </a:t>
            </a:r>
            <a:r>
              <a:rPr lang="sk-SK" sz="2000" dirty="0">
                <a:solidFill>
                  <a:srgbClr val="FF0000"/>
                </a:solidFill>
              </a:rPr>
              <a:t>nesmie bezdôvodne odmietnuť vykonať úkon</a:t>
            </a:r>
            <a:r>
              <a:rPr lang="sk-SK" sz="2000" dirty="0"/>
              <a:t>, ak je ustanovený súdom alebo iným orgánom verejnej moci.</a:t>
            </a:r>
          </a:p>
          <a:p>
            <a:endParaRPr lang="sk-SK" sz="2000" dirty="0"/>
          </a:p>
          <a:p>
            <a:endParaRPr lang="sk-SK" sz="2000" dirty="0"/>
          </a:p>
          <a:p>
            <a:endParaRPr lang="sk-SK" sz="2000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3113F3C-A0D3-7635-A97E-A168F58B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44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14894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71CCC-AC34-AF04-C9C1-870C210E6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A3C4C-CF12-C753-56DC-CBF5138B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Bežné úlohy znalca v trestnom konaní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AAE31D-B294-8C4A-DA02-22E641968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557" y="1401394"/>
            <a:ext cx="11432722" cy="5019695"/>
          </a:xfrm>
        </p:spPr>
        <p:txBody>
          <a:bodyPr/>
          <a:lstStyle/>
          <a:p>
            <a:r>
              <a:rPr lang="sk-SK" sz="2000" dirty="0"/>
              <a:t>asistencia pri vykonávaní domových prehliadok (napr. získavanie a vyťažovanie dát priamo na mieste),</a:t>
            </a:r>
          </a:p>
          <a:p>
            <a:r>
              <a:rPr lang="sk-SK" sz="2000" dirty="0"/>
              <a:t>účasť na výsluchoch v prípade potreby technickej konzultácie,</a:t>
            </a:r>
          </a:p>
          <a:p>
            <a:r>
              <a:rPr lang="sk-SK" sz="2000" dirty="0"/>
              <a:t>zabezpečenie prístupu do počítačov alebo iných technických zariadení,</a:t>
            </a:r>
          </a:p>
          <a:p>
            <a:r>
              <a:rPr lang="sk-SK" sz="2000" dirty="0"/>
              <a:t>dokumentovanie softvérového a hardvérového vybavenia,</a:t>
            </a:r>
          </a:p>
          <a:p>
            <a:r>
              <a:rPr lang="sk-SK" sz="2000" dirty="0"/>
              <a:t>zisťovanie licenčných informácií operačných systémov a aplikácií,</a:t>
            </a:r>
          </a:p>
          <a:p>
            <a:r>
              <a:rPr lang="sk-SK" sz="2000" dirty="0"/>
              <a:t>zaistenie dát z techniky použitej pri páchaní trestnej činnosti (napr. pre potreby znalcov iných odborov),</a:t>
            </a:r>
          </a:p>
          <a:p>
            <a:r>
              <a:rPr lang="sk-SK" sz="2000" dirty="0"/>
              <a:t>obsahová analýza e‑mailovej komunikácie vrátane príloh,</a:t>
            </a:r>
          </a:p>
          <a:p>
            <a:r>
              <a:rPr lang="sk-SK" sz="2000" dirty="0"/>
              <a:t>vyhľadávanie konkrétnych dokumentov v dátových úložiskách,</a:t>
            </a:r>
          </a:p>
          <a:p>
            <a:r>
              <a:rPr lang="sk-SK" sz="2000" dirty="0"/>
              <a:t>obnova vymazaných dát z dátových nosičov (HDD, USB, pamäťové karty),</a:t>
            </a:r>
          </a:p>
          <a:p>
            <a:r>
              <a:rPr lang="sk-SK" sz="2000" dirty="0"/>
              <a:t>stanovenie všeobecnej hodnoty vecí alebo výšky spôsobenej škody,</a:t>
            </a:r>
          </a:p>
          <a:p>
            <a:r>
              <a:rPr lang="sk-SK" sz="2000" dirty="0"/>
              <a:t>zásahy do účtovných systémov/dát,</a:t>
            </a:r>
          </a:p>
          <a:p>
            <a:r>
              <a:rPr lang="sk-SK" sz="2000" dirty="0"/>
              <a:t>tvorba fiktívnych dokumentov.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68250F3-0940-1F45-862A-B380D3C7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5936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9262E-E5FB-345B-09E7-04AC823F6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5C635-3D5D-3492-C827-E42127EE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Proces znaleckého skúmania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E6E88C2-60CB-0727-9C74-538E09D0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46</a:t>
            </a:fld>
            <a:endParaRPr lang="sk-SK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F013F69-420D-2E28-7109-E5C68366B039}"/>
              </a:ext>
            </a:extLst>
          </p:cNvPr>
          <p:cNvGrpSpPr/>
          <p:nvPr/>
        </p:nvGrpSpPr>
        <p:grpSpPr>
          <a:xfrm>
            <a:off x="1218812" y="1306659"/>
            <a:ext cx="10325487" cy="5186216"/>
            <a:chOff x="1252149" y="935354"/>
            <a:chExt cx="10325487" cy="5186216"/>
          </a:xfrm>
        </p:grpSpPr>
        <p:sp>
          <p:nvSpPr>
            <p:cNvPr id="6" name="Vývojový diagram: alternatívny proces 5">
              <a:extLst>
                <a:ext uri="{FF2B5EF4-FFF2-40B4-BE49-F238E27FC236}">
                  <a16:creationId xmlns:a16="http://schemas.microsoft.com/office/drawing/2014/main" id="{B597ABEB-9F6F-5B1A-24D9-C4ED06561036}"/>
                </a:ext>
              </a:extLst>
            </p:cNvPr>
            <p:cNvSpPr/>
            <p:nvPr/>
          </p:nvSpPr>
          <p:spPr>
            <a:xfrm>
              <a:off x="1252150" y="1183956"/>
              <a:ext cx="1843475" cy="700757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Prvotné oboznámenie so spisom</a:t>
              </a:r>
            </a:p>
          </p:txBody>
        </p:sp>
        <p:sp>
          <p:nvSpPr>
            <p:cNvPr id="7" name="Vývojový diagram: alternatívny proces 6">
              <a:extLst>
                <a:ext uri="{FF2B5EF4-FFF2-40B4-BE49-F238E27FC236}">
                  <a16:creationId xmlns:a16="http://schemas.microsoft.com/office/drawing/2014/main" id="{05F4D8F3-2251-5628-0797-A0CC2C524249}"/>
                </a:ext>
              </a:extLst>
            </p:cNvPr>
            <p:cNvSpPr/>
            <p:nvPr/>
          </p:nvSpPr>
          <p:spPr>
            <a:xfrm>
              <a:off x="1252149" y="2125118"/>
              <a:ext cx="1843475" cy="700757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Identifikácia digitálnych stôp</a:t>
              </a:r>
            </a:p>
          </p:txBody>
        </p:sp>
        <p:sp>
          <p:nvSpPr>
            <p:cNvPr id="8" name="Vývojový diagram: alternatívny proces 7">
              <a:extLst>
                <a:ext uri="{FF2B5EF4-FFF2-40B4-BE49-F238E27FC236}">
                  <a16:creationId xmlns:a16="http://schemas.microsoft.com/office/drawing/2014/main" id="{739EB2C5-00E1-332A-213D-F17596967059}"/>
                </a:ext>
              </a:extLst>
            </p:cNvPr>
            <p:cNvSpPr/>
            <p:nvPr/>
          </p:nvSpPr>
          <p:spPr>
            <a:xfrm>
              <a:off x="1252149" y="3066280"/>
              <a:ext cx="1843475" cy="1277120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Miestne šetrenie</a:t>
              </a:r>
              <a:r>
                <a:rPr lang="en-US" sz="1600"/>
                <a:t>/</a:t>
              </a:r>
              <a:r>
                <a:rPr lang="sk-SK" sz="1600"/>
                <a:t>príprava prostredia (</a:t>
              </a:r>
              <a:r>
                <a:rPr lang="sk-SK" sz="1600" err="1"/>
                <a:t>writeblockery</a:t>
              </a:r>
              <a:r>
                <a:rPr lang="sk-SK" sz="1600"/>
                <a:t>, dokumentácia)</a:t>
              </a:r>
            </a:p>
          </p:txBody>
        </p:sp>
        <p:sp>
          <p:nvSpPr>
            <p:cNvPr id="9" name="Vývojový diagram: alternatívny proces 8">
              <a:extLst>
                <a:ext uri="{FF2B5EF4-FFF2-40B4-BE49-F238E27FC236}">
                  <a16:creationId xmlns:a16="http://schemas.microsoft.com/office/drawing/2014/main" id="{658C4212-F518-3A06-CEA4-5426932179DF}"/>
                </a:ext>
              </a:extLst>
            </p:cNvPr>
            <p:cNvSpPr/>
            <p:nvPr/>
          </p:nvSpPr>
          <p:spPr>
            <a:xfrm>
              <a:off x="1252149" y="4583804"/>
              <a:ext cx="1843475" cy="1090239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Založenie </a:t>
              </a:r>
              <a:r>
                <a:rPr lang="sk-SK" sz="1600" err="1"/>
                <a:t>Chain</a:t>
              </a:r>
              <a:r>
                <a:rPr lang="sk-SK" sz="1600"/>
                <a:t> of </a:t>
              </a:r>
              <a:r>
                <a:rPr lang="sk-SK" sz="1600" err="1"/>
                <a:t>Custody</a:t>
              </a:r>
              <a:r>
                <a:rPr lang="sk-SK" sz="1600"/>
                <a:t> – prevzatie, čas, osoby, podpisy</a:t>
              </a:r>
            </a:p>
          </p:txBody>
        </p:sp>
        <p:sp>
          <p:nvSpPr>
            <p:cNvPr id="10" name="Vývojový diagram: rozhodnutie 9">
              <a:extLst>
                <a:ext uri="{FF2B5EF4-FFF2-40B4-BE49-F238E27FC236}">
                  <a16:creationId xmlns:a16="http://schemas.microsoft.com/office/drawing/2014/main" id="{DCFB6239-8A5F-73F0-97ED-413733D3474B}"/>
                </a:ext>
              </a:extLst>
            </p:cNvPr>
            <p:cNvSpPr/>
            <p:nvPr/>
          </p:nvSpPr>
          <p:spPr>
            <a:xfrm>
              <a:off x="3514725" y="4583804"/>
              <a:ext cx="2266950" cy="1382129"/>
            </a:xfrm>
            <a:prstGeom prst="flowChartDecision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/>
                <a:t>Systém beží </a:t>
              </a:r>
              <a:r>
                <a:rPr lang="en-US"/>
                <a:t>/</a:t>
              </a:r>
              <a:r>
                <a:rPr lang="sk-SK" err="1"/>
                <a:t>volatilné</a:t>
              </a:r>
              <a:r>
                <a:rPr lang="sk-SK"/>
                <a:t> dáta?</a:t>
              </a:r>
            </a:p>
          </p:txBody>
        </p:sp>
        <p:sp>
          <p:nvSpPr>
            <p:cNvPr id="11" name="Šípka: nadol 10">
              <a:extLst>
                <a:ext uri="{FF2B5EF4-FFF2-40B4-BE49-F238E27FC236}">
                  <a16:creationId xmlns:a16="http://schemas.microsoft.com/office/drawing/2014/main" id="{7731176A-AE49-ED24-68C7-6BF44F4414D8}"/>
                </a:ext>
              </a:extLst>
            </p:cNvPr>
            <p:cNvSpPr/>
            <p:nvPr/>
          </p:nvSpPr>
          <p:spPr>
            <a:xfrm>
              <a:off x="2078636" y="1884713"/>
              <a:ext cx="190500" cy="24860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Šípka: nadol 11">
              <a:extLst>
                <a:ext uri="{FF2B5EF4-FFF2-40B4-BE49-F238E27FC236}">
                  <a16:creationId xmlns:a16="http://schemas.microsoft.com/office/drawing/2014/main" id="{1F3B3F65-1CDE-E8CE-ADD6-638BD5DC27DB}"/>
                </a:ext>
              </a:extLst>
            </p:cNvPr>
            <p:cNvSpPr/>
            <p:nvPr/>
          </p:nvSpPr>
          <p:spPr>
            <a:xfrm>
              <a:off x="2078636" y="2825875"/>
              <a:ext cx="190500" cy="24860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Šípka: nadol 12">
              <a:extLst>
                <a:ext uri="{FF2B5EF4-FFF2-40B4-BE49-F238E27FC236}">
                  <a16:creationId xmlns:a16="http://schemas.microsoft.com/office/drawing/2014/main" id="{953F710D-9786-8C52-A9D1-5BCBA30B3B09}"/>
                </a:ext>
              </a:extLst>
            </p:cNvPr>
            <p:cNvSpPr/>
            <p:nvPr/>
          </p:nvSpPr>
          <p:spPr>
            <a:xfrm>
              <a:off x="2078636" y="4335202"/>
              <a:ext cx="190500" cy="24860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Vývojový diagram: alternatívny proces 13">
              <a:extLst>
                <a:ext uri="{FF2B5EF4-FFF2-40B4-BE49-F238E27FC236}">
                  <a16:creationId xmlns:a16="http://schemas.microsoft.com/office/drawing/2014/main" id="{EAAECA8C-F923-4ED3-139A-917A4F68606A}"/>
                </a:ext>
              </a:extLst>
            </p:cNvPr>
            <p:cNvSpPr/>
            <p:nvPr/>
          </p:nvSpPr>
          <p:spPr>
            <a:xfrm>
              <a:off x="3726462" y="3634445"/>
              <a:ext cx="1843475" cy="700757"/>
            </a:xfrm>
            <a:prstGeom prst="flowChartAlternateProces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Fotodokumentácia (pred manipuláciou)</a:t>
              </a:r>
            </a:p>
          </p:txBody>
        </p:sp>
        <p:sp>
          <p:nvSpPr>
            <p:cNvPr id="15" name="Vývojový diagram: alternatívny proces 14">
              <a:extLst>
                <a:ext uri="{FF2B5EF4-FFF2-40B4-BE49-F238E27FC236}">
                  <a16:creationId xmlns:a16="http://schemas.microsoft.com/office/drawing/2014/main" id="{AC0064C6-9BFD-5A22-0CF5-673BF6F7B446}"/>
                </a:ext>
              </a:extLst>
            </p:cNvPr>
            <p:cNvSpPr/>
            <p:nvPr/>
          </p:nvSpPr>
          <p:spPr>
            <a:xfrm>
              <a:off x="3726462" y="2715901"/>
              <a:ext cx="1843475" cy="700757"/>
            </a:xfrm>
            <a:prstGeom prst="flowChartAlternateProces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Bitová kópia</a:t>
              </a:r>
            </a:p>
          </p:txBody>
        </p:sp>
        <p:sp>
          <p:nvSpPr>
            <p:cNvPr id="16" name="Vývojový diagram: alternatívny proces 15">
              <a:extLst>
                <a:ext uri="{FF2B5EF4-FFF2-40B4-BE49-F238E27FC236}">
                  <a16:creationId xmlns:a16="http://schemas.microsoft.com/office/drawing/2014/main" id="{3103C463-4002-96C4-CAA1-457CE9EA1D73}"/>
                </a:ext>
              </a:extLst>
            </p:cNvPr>
            <p:cNvSpPr/>
            <p:nvPr/>
          </p:nvSpPr>
          <p:spPr>
            <a:xfrm>
              <a:off x="3620592" y="1650437"/>
              <a:ext cx="2055213" cy="700757"/>
            </a:xfrm>
            <a:prstGeom prst="flowChartAlternateProces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Verifikácia obrazu – </a:t>
              </a:r>
            </a:p>
            <a:p>
              <a:pPr algn="ctr"/>
              <a:r>
                <a:rPr lang="sk-SK" sz="1600" err="1"/>
                <a:t>Hash</a:t>
              </a:r>
              <a:r>
                <a:rPr lang="sk-SK" sz="1600"/>
                <a:t> pred</a:t>
              </a:r>
              <a:r>
                <a:rPr lang="en-US" sz="1600"/>
                <a:t>/po, </a:t>
              </a:r>
              <a:r>
                <a:rPr lang="en-US" sz="1600" err="1"/>
                <a:t>porovnanie</a:t>
              </a:r>
              <a:endParaRPr lang="sk-SK" sz="1600"/>
            </a:p>
          </p:txBody>
        </p:sp>
        <p:sp>
          <p:nvSpPr>
            <p:cNvPr id="17" name="Vývojový diagram: alternatívny proces 16">
              <a:extLst>
                <a:ext uri="{FF2B5EF4-FFF2-40B4-BE49-F238E27FC236}">
                  <a16:creationId xmlns:a16="http://schemas.microsoft.com/office/drawing/2014/main" id="{865A0951-5827-5EF2-7420-56EBC9B36736}"/>
                </a:ext>
              </a:extLst>
            </p:cNvPr>
            <p:cNvSpPr/>
            <p:nvPr/>
          </p:nvSpPr>
          <p:spPr>
            <a:xfrm>
              <a:off x="6200776" y="4924489"/>
              <a:ext cx="1843475" cy="1041444"/>
            </a:xfrm>
            <a:prstGeom prst="flowChartAlternate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err="1"/>
                <a:t>Neopakovate</a:t>
              </a:r>
              <a:r>
                <a:rPr lang="sk-SK" sz="1600" err="1"/>
                <a:t>ľné</a:t>
              </a:r>
              <a:r>
                <a:rPr lang="sk-SK" sz="1600"/>
                <a:t> úkony (</a:t>
              </a:r>
              <a:r>
                <a:rPr lang="sk-SK" sz="1600" err="1"/>
                <a:t>live</a:t>
              </a:r>
              <a:r>
                <a:rPr lang="sk-SK" sz="1600"/>
                <a:t>) – RAM, sieť, procesy, ...</a:t>
              </a:r>
            </a:p>
          </p:txBody>
        </p:sp>
        <p:sp>
          <p:nvSpPr>
            <p:cNvPr id="18" name="Vývojový diagram: alternatívny proces 17">
              <a:extLst>
                <a:ext uri="{FF2B5EF4-FFF2-40B4-BE49-F238E27FC236}">
                  <a16:creationId xmlns:a16="http://schemas.microsoft.com/office/drawing/2014/main" id="{5CC247F7-FFC8-7F5D-BD3E-645682AD0F82}"/>
                </a:ext>
              </a:extLst>
            </p:cNvPr>
            <p:cNvSpPr/>
            <p:nvPr/>
          </p:nvSpPr>
          <p:spPr>
            <a:xfrm>
              <a:off x="6200776" y="3538255"/>
              <a:ext cx="1843475" cy="1041444"/>
            </a:xfrm>
            <a:prstGeom prst="flowChartAlternate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Fotodokumentácia (pred</a:t>
              </a:r>
              <a:r>
                <a:rPr lang="en-US" sz="1600"/>
                <a:t>/</a:t>
              </a:r>
              <a:r>
                <a:rPr lang="sk-SK" sz="1600"/>
                <a:t>po) zariadenia, porty, káble, obrazovky</a:t>
              </a:r>
            </a:p>
          </p:txBody>
        </p:sp>
        <p:sp>
          <p:nvSpPr>
            <p:cNvPr id="19" name="Vývojový diagram: alternatívny proces 18">
              <a:extLst>
                <a:ext uri="{FF2B5EF4-FFF2-40B4-BE49-F238E27FC236}">
                  <a16:creationId xmlns:a16="http://schemas.microsoft.com/office/drawing/2014/main" id="{07D63C5F-22A7-9E1D-FE7D-FC440EF690A3}"/>
                </a:ext>
              </a:extLst>
            </p:cNvPr>
            <p:cNvSpPr/>
            <p:nvPr/>
          </p:nvSpPr>
          <p:spPr>
            <a:xfrm>
              <a:off x="6200776" y="2557919"/>
              <a:ext cx="1843475" cy="700757"/>
            </a:xfrm>
            <a:prstGeom prst="flowChartAlternate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Zber artefaktov z </a:t>
              </a:r>
              <a:r>
                <a:rPr lang="sk-SK" sz="1600" err="1"/>
                <a:t>live</a:t>
              </a:r>
              <a:r>
                <a:rPr lang="sk-SK" sz="1600"/>
                <a:t> systému</a:t>
              </a:r>
            </a:p>
          </p:txBody>
        </p:sp>
        <p:sp>
          <p:nvSpPr>
            <p:cNvPr id="20" name="Vývojový diagram: alternatívny proces 19">
              <a:extLst>
                <a:ext uri="{FF2B5EF4-FFF2-40B4-BE49-F238E27FC236}">
                  <a16:creationId xmlns:a16="http://schemas.microsoft.com/office/drawing/2014/main" id="{2A444D2D-3A6E-9C40-CF15-4AA7C00313F4}"/>
                </a:ext>
              </a:extLst>
            </p:cNvPr>
            <p:cNvSpPr/>
            <p:nvPr/>
          </p:nvSpPr>
          <p:spPr>
            <a:xfrm>
              <a:off x="6094906" y="1650438"/>
              <a:ext cx="2055213" cy="700757"/>
            </a:xfrm>
            <a:prstGeom prst="flowChartAlternate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 err="1"/>
                <a:t>Hashovanie</a:t>
              </a:r>
              <a:r>
                <a:rPr lang="sk-SK" sz="1600"/>
                <a:t> získaných dát – MD5, SHA-256</a:t>
              </a:r>
            </a:p>
          </p:txBody>
        </p:sp>
        <p:sp>
          <p:nvSpPr>
            <p:cNvPr id="21" name="Šípka: doprava 20">
              <a:extLst>
                <a:ext uri="{FF2B5EF4-FFF2-40B4-BE49-F238E27FC236}">
                  <a16:creationId xmlns:a16="http://schemas.microsoft.com/office/drawing/2014/main" id="{2661BA51-BBBB-5BE6-774B-DD981BD69D9D}"/>
                </a:ext>
              </a:extLst>
            </p:cNvPr>
            <p:cNvSpPr/>
            <p:nvPr/>
          </p:nvSpPr>
          <p:spPr>
            <a:xfrm>
              <a:off x="3095623" y="5145720"/>
              <a:ext cx="419101" cy="25829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" name="Šípka: nahor 21">
              <a:extLst>
                <a:ext uri="{FF2B5EF4-FFF2-40B4-BE49-F238E27FC236}">
                  <a16:creationId xmlns:a16="http://schemas.microsoft.com/office/drawing/2014/main" id="{4DFEABD1-1F94-88B0-BB7B-910B375B4185}"/>
                </a:ext>
              </a:extLst>
            </p:cNvPr>
            <p:cNvSpPr/>
            <p:nvPr/>
          </p:nvSpPr>
          <p:spPr>
            <a:xfrm>
              <a:off x="4552950" y="4335202"/>
              <a:ext cx="190500" cy="236299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3" name="Šípka: nahor 22">
              <a:extLst>
                <a:ext uri="{FF2B5EF4-FFF2-40B4-BE49-F238E27FC236}">
                  <a16:creationId xmlns:a16="http://schemas.microsoft.com/office/drawing/2014/main" id="{D924C6BB-0E36-87C3-70AF-5159A0631073}"/>
                </a:ext>
              </a:extLst>
            </p:cNvPr>
            <p:cNvSpPr/>
            <p:nvPr/>
          </p:nvSpPr>
          <p:spPr>
            <a:xfrm>
              <a:off x="4562473" y="3430663"/>
              <a:ext cx="190500" cy="236299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4" name="Šípka: nahor 23">
              <a:extLst>
                <a:ext uri="{FF2B5EF4-FFF2-40B4-BE49-F238E27FC236}">
                  <a16:creationId xmlns:a16="http://schemas.microsoft.com/office/drawing/2014/main" id="{C3E7B365-9406-3C6C-FA5A-EE98AFD50CD2}"/>
                </a:ext>
              </a:extLst>
            </p:cNvPr>
            <p:cNvSpPr/>
            <p:nvPr/>
          </p:nvSpPr>
          <p:spPr>
            <a:xfrm>
              <a:off x="4552948" y="2363498"/>
              <a:ext cx="190502" cy="321816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5" name="Šípka: doprava 24">
              <a:extLst>
                <a:ext uri="{FF2B5EF4-FFF2-40B4-BE49-F238E27FC236}">
                  <a16:creationId xmlns:a16="http://schemas.microsoft.com/office/drawing/2014/main" id="{67314DB2-0503-B1D3-C30F-6BEDB747BBED}"/>
                </a:ext>
              </a:extLst>
            </p:cNvPr>
            <p:cNvSpPr/>
            <p:nvPr/>
          </p:nvSpPr>
          <p:spPr>
            <a:xfrm>
              <a:off x="5781675" y="5161681"/>
              <a:ext cx="419101" cy="25829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6" name="Šípka: nahor 25">
              <a:extLst>
                <a:ext uri="{FF2B5EF4-FFF2-40B4-BE49-F238E27FC236}">
                  <a16:creationId xmlns:a16="http://schemas.microsoft.com/office/drawing/2014/main" id="{E4FE3BB7-839E-DDB7-1FFA-F5AA54D7F3C3}"/>
                </a:ext>
              </a:extLst>
            </p:cNvPr>
            <p:cNvSpPr/>
            <p:nvPr/>
          </p:nvSpPr>
          <p:spPr>
            <a:xfrm>
              <a:off x="7027262" y="4611628"/>
              <a:ext cx="190500" cy="236299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7" name="Šípka: nahor 26">
              <a:extLst>
                <a:ext uri="{FF2B5EF4-FFF2-40B4-BE49-F238E27FC236}">
                  <a16:creationId xmlns:a16="http://schemas.microsoft.com/office/drawing/2014/main" id="{35321487-A0A3-CB4A-9633-731A70070E21}"/>
                </a:ext>
              </a:extLst>
            </p:cNvPr>
            <p:cNvSpPr/>
            <p:nvPr/>
          </p:nvSpPr>
          <p:spPr>
            <a:xfrm>
              <a:off x="7036786" y="3288779"/>
              <a:ext cx="190500" cy="236299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8" name="Šípka: nahor 27">
              <a:extLst>
                <a:ext uri="{FF2B5EF4-FFF2-40B4-BE49-F238E27FC236}">
                  <a16:creationId xmlns:a16="http://schemas.microsoft.com/office/drawing/2014/main" id="{B952D9B8-9FB8-8D11-CEE0-051DC1C937B9}"/>
                </a:ext>
              </a:extLst>
            </p:cNvPr>
            <p:cNvSpPr/>
            <p:nvPr/>
          </p:nvSpPr>
          <p:spPr>
            <a:xfrm>
              <a:off x="7027261" y="2351194"/>
              <a:ext cx="190500" cy="236299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9" name="Vývojový diagram: alternatívny proces 28">
              <a:extLst>
                <a:ext uri="{FF2B5EF4-FFF2-40B4-BE49-F238E27FC236}">
                  <a16:creationId xmlns:a16="http://schemas.microsoft.com/office/drawing/2014/main" id="{E0CAEF11-0936-33CB-B194-175381AAC58A}"/>
                </a:ext>
              </a:extLst>
            </p:cNvPr>
            <p:cNvSpPr/>
            <p:nvPr/>
          </p:nvSpPr>
          <p:spPr>
            <a:xfrm>
              <a:off x="9305926" y="935354"/>
              <a:ext cx="2133599" cy="700757"/>
            </a:xfrm>
            <a:prstGeom prst="flowChartAlternateProcess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Bezpečné uloženie dôkazov – kontrolované úložisko</a:t>
              </a:r>
            </a:p>
          </p:txBody>
        </p:sp>
        <p:sp>
          <p:nvSpPr>
            <p:cNvPr id="30" name="Vývojový diagram: alternatívny proces 29">
              <a:extLst>
                <a:ext uri="{FF2B5EF4-FFF2-40B4-BE49-F238E27FC236}">
                  <a16:creationId xmlns:a16="http://schemas.microsoft.com/office/drawing/2014/main" id="{CCEE9196-30D8-D357-4211-5FEF16CD5739}"/>
                </a:ext>
              </a:extLst>
            </p:cNvPr>
            <p:cNvSpPr/>
            <p:nvPr/>
          </p:nvSpPr>
          <p:spPr>
            <a:xfrm>
              <a:off x="9305924" y="1968914"/>
              <a:ext cx="2133599" cy="700757"/>
            </a:xfrm>
            <a:prstGeom prst="flowChartAlternateProcess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Digitálna forenzná analýza, artefakty, kľúčové slová</a:t>
              </a:r>
            </a:p>
          </p:txBody>
        </p:sp>
        <p:sp>
          <p:nvSpPr>
            <p:cNvPr id="31" name="Šípka: zahnutá 30">
              <a:extLst>
                <a:ext uri="{FF2B5EF4-FFF2-40B4-BE49-F238E27FC236}">
                  <a16:creationId xmlns:a16="http://schemas.microsoft.com/office/drawing/2014/main" id="{E9642A4F-4131-A978-F357-D15A2C2136E2}"/>
                </a:ext>
              </a:extLst>
            </p:cNvPr>
            <p:cNvSpPr/>
            <p:nvPr/>
          </p:nvSpPr>
          <p:spPr>
            <a:xfrm>
              <a:off x="4562473" y="944563"/>
              <a:ext cx="4743453" cy="700757"/>
            </a:xfrm>
            <a:prstGeom prst="bentArrow">
              <a:avLst>
                <a:gd name="adj1" fmla="val 17236"/>
                <a:gd name="adj2" fmla="val 14806"/>
                <a:gd name="adj3" fmla="val 22281"/>
                <a:gd name="adj4" fmla="val 4375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tx1"/>
                </a:solidFill>
              </a:endParaRPr>
            </a:p>
          </p:txBody>
        </p:sp>
        <p:sp>
          <p:nvSpPr>
            <p:cNvPr id="32" name="Šípka: zahnutá 31">
              <a:extLst>
                <a:ext uri="{FF2B5EF4-FFF2-40B4-BE49-F238E27FC236}">
                  <a16:creationId xmlns:a16="http://schemas.microsoft.com/office/drawing/2014/main" id="{9BC7C164-FB6E-D581-5595-0674F1BC0246}"/>
                </a:ext>
              </a:extLst>
            </p:cNvPr>
            <p:cNvSpPr/>
            <p:nvPr/>
          </p:nvSpPr>
          <p:spPr>
            <a:xfrm>
              <a:off x="7027260" y="1268992"/>
              <a:ext cx="2278665" cy="338166"/>
            </a:xfrm>
            <a:prstGeom prst="bentArrow">
              <a:avLst>
                <a:gd name="adj1" fmla="val 25000"/>
                <a:gd name="adj2" fmla="val 25000"/>
                <a:gd name="adj3" fmla="val 41900"/>
                <a:gd name="adj4" fmla="val 3811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tx1"/>
                </a:solidFill>
              </a:endParaRPr>
            </a:p>
          </p:txBody>
        </p:sp>
        <p:sp>
          <p:nvSpPr>
            <p:cNvPr id="33" name="Vývojový diagram: alternatívny proces 32">
              <a:extLst>
                <a:ext uri="{FF2B5EF4-FFF2-40B4-BE49-F238E27FC236}">
                  <a16:creationId xmlns:a16="http://schemas.microsoft.com/office/drawing/2014/main" id="{6138AF07-66CE-5071-5090-AAA5B69A4B75}"/>
                </a:ext>
              </a:extLst>
            </p:cNvPr>
            <p:cNvSpPr/>
            <p:nvPr/>
          </p:nvSpPr>
          <p:spPr>
            <a:xfrm>
              <a:off x="9305924" y="3078621"/>
              <a:ext cx="2133599" cy="700757"/>
            </a:xfrm>
            <a:prstGeom prst="flowChartAlternateProcess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Výstupy analýzy – nálezy, prílohy, exporty</a:t>
              </a:r>
            </a:p>
          </p:txBody>
        </p:sp>
        <p:sp>
          <p:nvSpPr>
            <p:cNvPr id="34" name="Vývojový diagram: alternatívny proces 33">
              <a:extLst>
                <a:ext uri="{FF2B5EF4-FFF2-40B4-BE49-F238E27FC236}">
                  <a16:creationId xmlns:a16="http://schemas.microsoft.com/office/drawing/2014/main" id="{A92F36A1-3C4E-0439-0DB0-8D6EA9EFE15D}"/>
                </a:ext>
              </a:extLst>
            </p:cNvPr>
            <p:cNvSpPr/>
            <p:nvPr/>
          </p:nvSpPr>
          <p:spPr>
            <a:xfrm>
              <a:off x="9167812" y="4102972"/>
              <a:ext cx="2409824" cy="700757"/>
            </a:xfrm>
            <a:prstGeom prst="flowChartAlternateProcess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/>
                <a:t>Vypracovanie znaleckého úkonu – závery, metódy, integrita</a:t>
              </a:r>
            </a:p>
          </p:txBody>
        </p:sp>
        <p:sp>
          <p:nvSpPr>
            <p:cNvPr id="35" name="Vývojový diagram: alternatívny proces 34">
              <a:extLst>
                <a:ext uri="{FF2B5EF4-FFF2-40B4-BE49-F238E27FC236}">
                  <a16:creationId xmlns:a16="http://schemas.microsoft.com/office/drawing/2014/main" id="{2CE6E097-BE96-2118-E770-69D881156C7A}"/>
                </a:ext>
              </a:extLst>
            </p:cNvPr>
            <p:cNvSpPr/>
            <p:nvPr/>
          </p:nvSpPr>
          <p:spPr>
            <a:xfrm>
              <a:off x="9167812" y="5128923"/>
              <a:ext cx="2409824" cy="992647"/>
            </a:xfrm>
            <a:prstGeom prst="flowChartAlternateProcess">
              <a:avLst/>
            </a:prstGeom>
            <a:solidFill>
              <a:srgbClr val="7030A0"/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k-SK" sz="1600" err="1"/>
                <a:t>Odozdanie</a:t>
              </a:r>
              <a:r>
                <a:rPr lang="en-US" sz="1600"/>
                <a:t>/</a:t>
              </a:r>
              <a:r>
                <a:rPr lang="sk-SK" sz="1600"/>
                <a:t>vrátenie dôkazov – aktualizácia </a:t>
              </a:r>
              <a:r>
                <a:rPr lang="sk-SK" sz="1600" err="1"/>
                <a:t>Chain</a:t>
              </a:r>
              <a:r>
                <a:rPr lang="sk-SK" sz="1600"/>
                <a:t> of </a:t>
              </a:r>
              <a:r>
                <a:rPr lang="sk-SK" sz="1600" err="1"/>
                <a:t>custody</a:t>
              </a:r>
              <a:endParaRPr lang="sk-SK" sz="1600"/>
            </a:p>
          </p:txBody>
        </p:sp>
        <p:sp>
          <p:nvSpPr>
            <p:cNvPr id="36" name="Šípka: nadol 35">
              <a:extLst>
                <a:ext uri="{FF2B5EF4-FFF2-40B4-BE49-F238E27FC236}">
                  <a16:creationId xmlns:a16="http://schemas.microsoft.com/office/drawing/2014/main" id="{0D10C01B-0E9F-7F36-603F-542EE5BC7258}"/>
                </a:ext>
              </a:extLst>
            </p:cNvPr>
            <p:cNvSpPr/>
            <p:nvPr/>
          </p:nvSpPr>
          <p:spPr>
            <a:xfrm>
              <a:off x="10277473" y="1682016"/>
              <a:ext cx="190500" cy="24860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7" name="Šípka: nadol 36">
              <a:extLst>
                <a:ext uri="{FF2B5EF4-FFF2-40B4-BE49-F238E27FC236}">
                  <a16:creationId xmlns:a16="http://schemas.microsoft.com/office/drawing/2014/main" id="{62F515EB-49EE-5E4C-EB83-4AD0A31B38D0}"/>
                </a:ext>
              </a:extLst>
            </p:cNvPr>
            <p:cNvSpPr/>
            <p:nvPr/>
          </p:nvSpPr>
          <p:spPr>
            <a:xfrm>
              <a:off x="10277473" y="2751427"/>
              <a:ext cx="190500" cy="24860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8" name="Šípka: nadol 37">
              <a:extLst>
                <a:ext uri="{FF2B5EF4-FFF2-40B4-BE49-F238E27FC236}">
                  <a16:creationId xmlns:a16="http://schemas.microsoft.com/office/drawing/2014/main" id="{BBFABBA5-5263-E970-41D9-3D51F69AC959}"/>
                </a:ext>
              </a:extLst>
            </p:cNvPr>
            <p:cNvSpPr/>
            <p:nvPr/>
          </p:nvSpPr>
          <p:spPr>
            <a:xfrm>
              <a:off x="10277473" y="3832875"/>
              <a:ext cx="190500" cy="24860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9" name="Šípka: nadol 38">
              <a:extLst>
                <a:ext uri="{FF2B5EF4-FFF2-40B4-BE49-F238E27FC236}">
                  <a16:creationId xmlns:a16="http://schemas.microsoft.com/office/drawing/2014/main" id="{6DC7D5C0-6934-2940-AD15-4256C58EE192}"/>
                </a:ext>
              </a:extLst>
            </p:cNvPr>
            <p:cNvSpPr/>
            <p:nvPr/>
          </p:nvSpPr>
          <p:spPr>
            <a:xfrm>
              <a:off x="10277473" y="4842025"/>
              <a:ext cx="190500" cy="24860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3182614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BAF2-9799-CDC8-94EB-CD939DAA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A763D-3E18-112D-D926-F2168796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09738"/>
            <a:ext cx="7308850" cy="1805249"/>
          </a:xfrm>
        </p:spPr>
        <p:txBody>
          <a:bodyPr anchor="b">
            <a:normAutofit/>
          </a:bodyPr>
          <a:lstStyle/>
          <a:p>
            <a:r>
              <a:rPr lang="sk-SK" dirty="0">
                <a:solidFill>
                  <a:srgbClr val="001351"/>
                </a:solidFill>
              </a:rPr>
              <a:t>Ďakujem za pozornosť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0CE0B44-1F89-06CF-9020-CB8839113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589463"/>
            <a:ext cx="7308850" cy="150018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*"/>
            </a:pPr>
            <a:r>
              <a:rPr lang="sk-SK" dirty="0" err="1">
                <a:hlinkClick r:id="rId2"/>
              </a:rPr>
              <a:t>meno.priezvisko</a:t>
            </a:r>
            <a:r>
              <a:rPr lang="en-US" dirty="0">
                <a:hlinkClick r:id="rId2"/>
              </a:rPr>
              <a:t>@upjs.sk</a:t>
            </a:r>
          </a:p>
          <a:p>
            <a:pPr marL="342900" indent="-342900">
              <a:buFont typeface="Webdings" panose="05030102010509060703" pitchFamily="18" charset="2"/>
              <a:buChar char="ü"/>
            </a:pPr>
            <a:r>
              <a:rPr lang="sk-SK" dirty="0">
                <a:hlinkClick r:id="rId2"/>
              </a:rPr>
              <a:t>https://cyberawareness.sk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94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80171-6C28-E576-970D-F83910817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64B9BE9-356D-3F48-13F3-B6272E93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Digitálna </a:t>
            </a:r>
            <a:r>
              <a:rPr lang="sk-SK" err="1"/>
              <a:t>f</a:t>
            </a:r>
            <a:r>
              <a:rPr lang="sk-SK" b="1" err="1"/>
              <a:t>orezná</a:t>
            </a:r>
            <a:r>
              <a:rPr lang="sk-SK" b="1"/>
              <a:t> analýza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EF6C8CB6-2766-1607-102D-CA2B0BF3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80" y="1494092"/>
            <a:ext cx="11440319" cy="1159167"/>
          </a:xfrm>
        </p:spPr>
        <p:txBody>
          <a:bodyPr/>
          <a:lstStyle/>
          <a:p>
            <a:pPr marL="457200" indent="-342900">
              <a:spcAft>
                <a:spcPts val="600"/>
              </a:spcAft>
            </a:pPr>
            <a:r>
              <a:rPr lang="sk-SK" sz="2000" dirty="0"/>
              <a:t>je </a:t>
            </a:r>
            <a:r>
              <a:rPr lang="sk-SK" sz="2000" b="1" dirty="0"/>
              <a:t>viacstupňový proces </a:t>
            </a:r>
            <a:r>
              <a:rPr lang="sk-SK" sz="2000" dirty="0"/>
              <a:t>začínajúci identifikáciou digitálnych médií zo scény (možného trestného činu) ako potenciálneho dôkazu do fázy, v ktorej je predložený ako dôkaz odborným svedkom na súde (RAGHAVAN, 2013)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A59BA9CF-DBB3-85EF-68B3-1613DB12EBBD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5</a:t>
            </a:fld>
            <a:endParaRPr lang="sk-SK"/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274A05B7-5084-FB14-0D90-11625641A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" b="14098"/>
          <a:stretch>
            <a:fillRect/>
          </a:stretch>
        </p:blipFill>
        <p:spPr bwMode="auto">
          <a:xfrm>
            <a:off x="2747720" y="2902751"/>
            <a:ext cx="7079730" cy="36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1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FEBDA-0E67-433B-BF48-C9EC40CCE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A9CD1FA-7F5A-6B9C-4EE4-73D981E6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 err="1"/>
              <a:t>Locardov</a:t>
            </a:r>
            <a:r>
              <a:rPr lang="sk-SK" b="1"/>
              <a:t> princíp výmeny</a:t>
            </a: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3C5C2DAE-7875-FD90-FADC-F4D62765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99" y="1244600"/>
            <a:ext cx="6098593" cy="2974352"/>
          </a:xfrm>
        </p:spPr>
        <p:txBody>
          <a:bodyPr/>
          <a:lstStyle/>
          <a:p>
            <a:pPr marL="342900" indent="-342900"/>
            <a:r>
              <a:rPr lang="sk-SK" sz="2000" b="1" err="1">
                <a:solidFill>
                  <a:srgbClr val="222222"/>
                </a:solidFill>
                <a:cs typeface="Arial" panose="020B0604020202020204" pitchFamily="34" charset="0"/>
              </a:rPr>
              <a:t>Locardov</a:t>
            </a:r>
            <a:r>
              <a:rPr lang="sk-SK" sz="2000" b="1">
                <a:solidFill>
                  <a:srgbClr val="222222"/>
                </a:solidFill>
                <a:cs typeface="Arial" panose="020B0604020202020204" pitchFamily="34" charset="0"/>
              </a:rPr>
              <a:t> princíp výmeny</a:t>
            </a:r>
          </a:p>
          <a:p>
            <a:pPr marL="800100" lvl="1" indent="-342900"/>
            <a:r>
              <a:rPr lang="sk-SK" sz="2000">
                <a:solidFill>
                  <a:srgbClr val="222222"/>
                </a:solidFill>
                <a:cs typeface="Arial" panose="020B0604020202020204" pitchFamily="34" charset="0"/>
              </a:rPr>
              <a:t>„s kontaktom medzi dvoma body bude prebiehať výmena“</a:t>
            </a:r>
          </a:p>
          <a:p>
            <a:pPr marL="800100" lvl="1" indent="-342900"/>
            <a:r>
              <a:rPr lang="sk-SK" sz="2000">
                <a:solidFill>
                  <a:srgbClr val="222222"/>
                </a:solidFill>
                <a:cs typeface="Arial" panose="020B0604020202020204" pitchFamily="34" charset="0"/>
              </a:rPr>
              <a:t>páchateľ priniesol niečo na miesto činu a odniesol niečo so sebou</a:t>
            </a:r>
          </a:p>
          <a:p>
            <a:pPr marL="800100" lvl="1" indent="-342900"/>
            <a:r>
              <a:rPr lang="sk-SK" sz="2000">
                <a:solidFill>
                  <a:srgbClr val="222222"/>
                </a:solidFill>
                <a:cs typeface="Arial" panose="020B0604020202020204" pitchFamily="34" charset="0"/>
              </a:rPr>
              <a:t>napr. odtlačky, krv, vlasy a pod.</a:t>
            </a:r>
            <a:endParaRPr lang="sk-SK" sz="2000">
              <a:cs typeface="Arial" panose="020B060402020202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65AFF822-40ED-2879-D9E1-0CDD6B60B0B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6</a:t>
            </a:fld>
            <a:endParaRPr lang="sk-SK"/>
          </a:p>
        </p:txBody>
      </p:sp>
      <p:pic>
        <p:nvPicPr>
          <p:cNvPr id="1026" name="Picture 2" descr="Dr Edmond Locard The Sherlock Holmes of France and His Lasting Legacy in Forensic Science">
            <a:extLst>
              <a:ext uri="{FF2B5EF4-FFF2-40B4-BE49-F238E27FC236}">
                <a16:creationId xmlns:a16="http://schemas.microsoft.com/office/drawing/2014/main" id="{513281FB-FCC8-8E41-44BE-E64EB17C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78" y="1329095"/>
            <a:ext cx="3831109" cy="51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C937E7A-BA6B-7E00-B26F-9A4E25EAD8B6}"/>
              </a:ext>
            </a:extLst>
          </p:cNvPr>
          <p:cNvSpPr txBox="1"/>
          <p:nvPr/>
        </p:nvSpPr>
        <p:spPr>
          <a:xfrm>
            <a:off x="636335" y="6352143"/>
            <a:ext cx="60972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/>
              <a:t>Zdroj: https://simplyforensic.com/edmond-locard/</a:t>
            </a:r>
          </a:p>
        </p:txBody>
      </p:sp>
    </p:spTree>
    <p:extLst>
      <p:ext uri="{BB962C8B-B14F-4D97-AF65-F5344CB8AC3E}">
        <p14:creationId xmlns:p14="http://schemas.microsoft.com/office/powerpoint/2010/main" val="1081387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0D491-69F5-C0F7-195D-46208CD78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337C495-4227-992B-BD17-A7C9D815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Digitálna stopa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4439E8E2-D8EF-219E-CBE9-7B7880A062A7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7</a:t>
            </a:fld>
            <a:endParaRPr lang="sk-SK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04CFE5C-124B-3B8F-7FCB-78E73576130A}"/>
              </a:ext>
            </a:extLst>
          </p:cNvPr>
          <p:cNvGrpSpPr/>
          <p:nvPr/>
        </p:nvGrpSpPr>
        <p:grpSpPr>
          <a:xfrm>
            <a:off x="3030417" y="1474160"/>
            <a:ext cx="6131166" cy="5247315"/>
            <a:chOff x="5219114" y="1803053"/>
            <a:chExt cx="6131166" cy="5247315"/>
          </a:xfrm>
        </p:grpSpPr>
        <p:sp>
          <p:nvSpPr>
            <p:cNvPr id="9" name="Obdĺžnik 8">
              <a:extLst>
                <a:ext uri="{FF2B5EF4-FFF2-40B4-BE49-F238E27FC236}">
                  <a16:creationId xmlns:a16="http://schemas.microsoft.com/office/drawing/2014/main" id="{9A88ADDA-AF28-F35E-F9B6-2A87E4E3BAB5}"/>
                </a:ext>
              </a:extLst>
            </p:cNvPr>
            <p:cNvSpPr/>
            <p:nvPr/>
          </p:nvSpPr>
          <p:spPr>
            <a:xfrm>
              <a:off x="5219115" y="1803054"/>
              <a:ext cx="1969475" cy="532183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noProof="0">
                  <a:solidFill>
                    <a:schemeClr val="accent1">
                      <a:lumMod val="75000"/>
                    </a:schemeClr>
                  </a:solidFill>
                </a:rPr>
                <a:t>Páchateľ</a:t>
              </a:r>
            </a:p>
          </p:txBody>
        </p:sp>
        <p:sp>
          <p:nvSpPr>
            <p:cNvPr id="10" name="Obdĺžnik 9">
              <a:extLst>
                <a:ext uri="{FF2B5EF4-FFF2-40B4-BE49-F238E27FC236}">
                  <a16:creationId xmlns:a16="http://schemas.microsoft.com/office/drawing/2014/main" id="{6BE611C3-FF08-E018-D541-88AE3DF0C23E}"/>
                </a:ext>
              </a:extLst>
            </p:cNvPr>
            <p:cNvSpPr/>
            <p:nvPr/>
          </p:nvSpPr>
          <p:spPr>
            <a:xfrm>
              <a:off x="9380805" y="1803053"/>
              <a:ext cx="1969475" cy="532183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noProof="0">
                  <a:solidFill>
                    <a:schemeClr val="accent1">
                      <a:lumMod val="75000"/>
                    </a:schemeClr>
                  </a:solidFill>
                </a:rPr>
                <a:t>Hmotné</a:t>
              </a:r>
            </a:p>
          </p:txBody>
        </p:sp>
        <p:sp>
          <p:nvSpPr>
            <p:cNvPr id="11" name="Obdĺžnik 10">
              <a:extLst>
                <a:ext uri="{FF2B5EF4-FFF2-40B4-BE49-F238E27FC236}">
                  <a16:creationId xmlns:a16="http://schemas.microsoft.com/office/drawing/2014/main" id="{92D9B031-3DD8-B3F2-AA9A-7561EC390F6E}"/>
                </a:ext>
              </a:extLst>
            </p:cNvPr>
            <p:cNvSpPr/>
            <p:nvPr/>
          </p:nvSpPr>
          <p:spPr>
            <a:xfrm>
              <a:off x="9380804" y="2843456"/>
              <a:ext cx="1969476" cy="532183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noProof="0">
                  <a:solidFill>
                    <a:schemeClr val="accent1">
                      <a:lumMod val="75000"/>
                    </a:schemeClr>
                  </a:solidFill>
                </a:rPr>
                <a:t>Pamäťové</a:t>
              </a:r>
            </a:p>
          </p:txBody>
        </p:sp>
        <p:sp>
          <p:nvSpPr>
            <p:cNvPr id="12" name="Obdĺžnik 11">
              <a:extLst>
                <a:ext uri="{FF2B5EF4-FFF2-40B4-BE49-F238E27FC236}">
                  <a16:creationId xmlns:a16="http://schemas.microsoft.com/office/drawing/2014/main" id="{1AAA4E12-D7B6-4A53-D648-DB161306FF0E}"/>
                </a:ext>
              </a:extLst>
            </p:cNvPr>
            <p:cNvSpPr/>
            <p:nvPr/>
          </p:nvSpPr>
          <p:spPr>
            <a:xfrm>
              <a:off x="5219115" y="2843456"/>
              <a:ext cx="1969476" cy="532183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noProof="0">
                  <a:solidFill>
                    <a:schemeClr val="accent1">
                      <a:lumMod val="75000"/>
                    </a:schemeClr>
                  </a:solidFill>
                </a:rPr>
                <a:t>Prostriedky</a:t>
              </a:r>
            </a:p>
          </p:txBody>
        </p:sp>
        <p:sp>
          <p:nvSpPr>
            <p:cNvPr id="13" name="Obdĺžnik 12">
              <a:extLst>
                <a:ext uri="{FF2B5EF4-FFF2-40B4-BE49-F238E27FC236}">
                  <a16:creationId xmlns:a16="http://schemas.microsoft.com/office/drawing/2014/main" id="{4AFC7FE2-7BDA-9524-1D44-E8E43A51395C}"/>
                </a:ext>
              </a:extLst>
            </p:cNvPr>
            <p:cNvSpPr/>
            <p:nvPr/>
          </p:nvSpPr>
          <p:spPr>
            <a:xfrm>
              <a:off x="5219114" y="3883858"/>
              <a:ext cx="1969476" cy="532183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noProof="0">
                  <a:solidFill>
                    <a:schemeClr val="accent1">
                      <a:lumMod val="75000"/>
                    </a:schemeClr>
                  </a:solidFill>
                </a:rPr>
                <a:t>Objekt</a:t>
              </a:r>
            </a:p>
          </p:txBody>
        </p:sp>
        <p:sp>
          <p:nvSpPr>
            <p:cNvPr id="14" name="Obdĺžnik 13">
              <a:extLst>
                <a:ext uri="{FF2B5EF4-FFF2-40B4-BE49-F238E27FC236}">
                  <a16:creationId xmlns:a16="http://schemas.microsoft.com/office/drawing/2014/main" id="{294E6128-220B-56DC-FEED-BDA7CEF91201}"/>
                </a:ext>
              </a:extLst>
            </p:cNvPr>
            <p:cNvSpPr/>
            <p:nvPr/>
          </p:nvSpPr>
          <p:spPr>
            <a:xfrm>
              <a:off x="9380804" y="3883857"/>
              <a:ext cx="1969476" cy="532183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k-SK" sz="2800" b="1" noProof="0">
                  <a:solidFill>
                    <a:schemeClr val="accent1">
                      <a:lumMod val="75000"/>
                    </a:schemeClr>
                  </a:solidFill>
                </a:rPr>
                <a:t>Prostredie</a:t>
              </a:r>
            </a:p>
          </p:txBody>
        </p:sp>
        <p:cxnSp>
          <p:nvCxnSpPr>
            <p:cNvPr id="15" name="Rovná spojovacia šípka 14">
              <a:extLst>
                <a:ext uri="{FF2B5EF4-FFF2-40B4-BE49-F238E27FC236}">
                  <a16:creationId xmlns:a16="http://schemas.microsoft.com/office/drawing/2014/main" id="{8FD28C5C-B687-E155-3B3E-0142863920AB}"/>
                </a:ext>
              </a:extLst>
            </p:cNvPr>
            <p:cNvCxnSpPr>
              <a:stCxn id="13" idx="3"/>
              <a:endCxn id="14" idx="1"/>
            </p:cNvCxnSpPr>
            <p:nvPr/>
          </p:nvCxnSpPr>
          <p:spPr>
            <a:xfrm flipV="1">
              <a:off x="7188590" y="4149949"/>
              <a:ext cx="2192214" cy="1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ovná spojovacia šípka 15">
              <a:extLst>
                <a:ext uri="{FF2B5EF4-FFF2-40B4-BE49-F238E27FC236}">
                  <a16:creationId xmlns:a16="http://schemas.microsoft.com/office/drawing/2014/main" id="{E4500AC1-7E56-9E6A-D48D-1E4EDE0DBBEA}"/>
                </a:ext>
              </a:extLst>
            </p:cNvPr>
            <p:cNvCxnSpPr/>
            <p:nvPr/>
          </p:nvCxnSpPr>
          <p:spPr>
            <a:xfrm flipH="1">
              <a:off x="6299979" y="4416040"/>
              <a:ext cx="1427871" cy="10404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ovná spojovacia šípka 16">
              <a:extLst>
                <a:ext uri="{FF2B5EF4-FFF2-40B4-BE49-F238E27FC236}">
                  <a16:creationId xmlns:a16="http://schemas.microsoft.com/office/drawing/2014/main" id="{A208069C-5E56-E39A-48F6-D15F2F3C7B0D}"/>
                </a:ext>
              </a:extLst>
            </p:cNvPr>
            <p:cNvCxnSpPr/>
            <p:nvPr/>
          </p:nvCxnSpPr>
          <p:spPr>
            <a:xfrm>
              <a:off x="8717278" y="4416040"/>
              <a:ext cx="1327051" cy="11406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ovná spojovacia šípka 17">
              <a:extLst>
                <a:ext uri="{FF2B5EF4-FFF2-40B4-BE49-F238E27FC236}">
                  <a16:creationId xmlns:a16="http://schemas.microsoft.com/office/drawing/2014/main" id="{82143EF0-7FFF-9A4F-3E27-499845549BBB}"/>
                </a:ext>
              </a:extLst>
            </p:cNvPr>
            <p:cNvCxnSpPr/>
            <p:nvPr/>
          </p:nvCxnSpPr>
          <p:spPr>
            <a:xfrm>
              <a:off x="8235461" y="4149948"/>
              <a:ext cx="32824" cy="11395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ovná spojovacia šípka 18">
              <a:extLst>
                <a:ext uri="{FF2B5EF4-FFF2-40B4-BE49-F238E27FC236}">
                  <a16:creationId xmlns:a16="http://schemas.microsoft.com/office/drawing/2014/main" id="{FA35BEE4-79E8-DD71-3CFE-31DD2429622D}"/>
                </a:ext>
              </a:extLst>
            </p:cNvPr>
            <p:cNvCxnSpPr/>
            <p:nvPr/>
          </p:nvCxnSpPr>
          <p:spPr>
            <a:xfrm>
              <a:off x="8284697" y="5964662"/>
              <a:ext cx="16412" cy="6688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BlokTextu 19">
              <a:extLst>
                <a:ext uri="{FF2B5EF4-FFF2-40B4-BE49-F238E27FC236}">
                  <a16:creationId xmlns:a16="http://schemas.microsoft.com/office/drawing/2014/main" id="{6C098D64-835D-6940-E36D-3333993C9335}"/>
                </a:ext>
              </a:extLst>
            </p:cNvPr>
            <p:cNvSpPr txBox="1"/>
            <p:nvPr/>
          </p:nvSpPr>
          <p:spPr>
            <a:xfrm>
              <a:off x="7311516" y="3682092"/>
              <a:ext cx="1847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400" b="1" noProof="0">
                  <a:solidFill>
                    <a:srgbClr val="FF0000"/>
                  </a:solidFill>
                </a:rPr>
                <a:t>Interakcia</a:t>
              </a:r>
            </a:p>
          </p:txBody>
        </p:sp>
        <p:sp>
          <p:nvSpPr>
            <p:cNvPr id="21" name="BlokTextu 20">
              <a:extLst>
                <a:ext uri="{FF2B5EF4-FFF2-40B4-BE49-F238E27FC236}">
                  <a16:creationId xmlns:a16="http://schemas.microsoft.com/office/drawing/2014/main" id="{8DE554E2-0EED-8A7E-2258-43143F140F67}"/>
                </a:ext>
              </a:extLst>
            </p:cNvPr>
            <p:cNvSpPr txBox="1"/>
            <p:nvPr/>
          </p:nvSpPr>
          <p:spPr>
            <a:xfrm>
              <a:off x="9159406" y="5556738"/>
              <a:ext cx="18478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400" b="1" noProof="0">
                  <a:solidFill>
                    <a:srgbClr val="FF0000"/>
                  </a:solidFill>
                </a:rPr>
                <a:t>Nepodstatný odraz</a:t>
              </a:r>
            </a:p>
          </p:txBody>
        </p:sp>
        <p:sp>
          <p:nvSpPr>
            <p:cNvPr id="22" name="BlokTextu 21">
              <a:extLst>
                <a:ext uri="{FF2B5EF4-FFF2-40B4-BE49-F238E27FC236}">
                  <a16:creationId xmlns:a16="http://schemas.microsoft.com/office/drawing/2014/main" id="{34FFBE05-DB5A-7AAF-AB7E-BB746E9971E8}"/>
                </a:ext>
              </a:extLst>
            </p:cNvPr>
            <p:cNvSpPr txBox="1"/>
            <p:nvPr/>
          </p:nvSpPr>
          <p:spPr>
            <a:xfrm>
              <a:off x="5279907" y="5556738"/>
              <a:ext cx="18478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400" b="1" noProof="0">
                  <a:solidFill>
                    <a:srgbClr val="FF0000"/>
                  </a:solidFill>
                </a:rPr>
                <a:t>Nepodstatný odraz</a:t>
              </a:r>
            </a:p>
          </p:txBody>
        </p:sp>
        <p:sp>
          <p:nvSpPr>
            <p:cNvPr id="23" name="BlokTextu 22">
              <a:extLst>
                <a:ext uri="{FF2B5EF4-FFF2-40B4-BE49-F238E27FC236}">
                  <a16:creationId xmlns:a16="http://schemas.microsoft.com/office/drawing/2014/main" id="{5B81A0D4-F850-B872-1315-73B396BE745D}"/>
                </a:ext>
              </a:extLst>
            </p:cNvPr>
            <p:cNvSpPr txBox="1"/>
            <p:nvPr/>
          </p:nvSpPr>
          <p:spPr>
            <a:xfrm>
              <a:off x="7567050" y="5359970"/>
              <a:ext cx="1402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400" b="1" noProof="0">
                  <a:solidFill>
                    <a:srgbClr val="FF0000"/>
                  </a:solidFill>
                </a:rPr>
                <a:t>Odraz</a:t>
              </a:r>
            </a:p>
          </p:txBody>
        </p:sp>
        <p:sp>
          <p:nvSpPr>
            <p:cNvPr id="24" name="BlokTextu 23">
              <a:extLst>
                <a:ext uri="{FF2B5EF4-FFF2-40B4-BE49-F238E27FC236}">
                  <a16:creationId xmlns:a16="http://schemas.microsoft.com/office/drawing/2014/main" id="{D7B6C98F-27A2-366A-5E70-26C3861CB002}"/>
                </a:ext>
              </a:extLst>
            </p:cNvPr>
            <p:cNvSpPr txBox="1"/>
            <p:nvPr/>
          </p:nvSpPr>
          <p:spPr>
            <a:xfrm>
              <a:off x="7599874" y="6588703"/>
              <a:ext cx="1402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2400" b="1" noProof="0">
                  <a:solidFill>
                    <a:srgbClr val="FF0000"/>
                  </a:solidFill>
                </a:rPr>
                <a:t>Stopa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35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4B3A0-B6A9-5076-0D2F-DBBF44A1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7C05D27-03FD-F880-D9AE-343E00CB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Digitálna stopa (I.)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703446B3-A97E-C2A8-EACC-8A5B8A599152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8</a:t>
            </a:fld>
            <a:endParaRPr lang="sk-SK"/>
          </a:p>
        </p:txBody>
      </p:sp>
      <p:pic>
        <p:nvPicPr>
          <p:cNvPr id="8194" name="Picture 2" descr="Generated image">
            <a:extLst>
              <a:ext uri="{FF2B5EF4-FFF2-40B4-BE49-F238E27FC236}">
                <a16:creationId xmlns:a16="http://schemas.microsoft.com/office/drawing/2014/main" id="{0A89612D-5B90-E43F-431E-15A57C33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01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8E8F1-0E20-B6E2-8E92-40892BD3E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C700A02-27B3-9AB0-D389-024A3FC85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879475"/>
          </a:xfrm>
        </p:spPr>
        <p:txBody>
          <a:bodyPr/>
          <a:lstStyle/>
          <a:p>
            <a:r>
              <a:rPr lang="sk-SK" b="1"/>
              <a:t>Digitálna stopa (III.)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61E6494E-5557-EA93-15DE-C58DD9F5273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9</a:t>
            </a:fld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E58295E-45B8-E1DE-3E50-085F71374AC9}"/>
              </a:ext>
            </a:extLst>
          </p:cNvPr>
          <p:cNvSpPr txBox="1"/>
          <p:nvPr/>
        </p:nvSpPr>
        <p:spPr>
          <a:xfrm>
            <a:off x="324701" y="1409784"/>
            <a:ext cx="1137736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000" noProof="0"/>
              <a:t>je akákoľvek informácia s vypovedajúcou hodnotou uloženou alebo prenášanou v digitálnej podobe.  </a:t>
            </a:r>
            <a:r>
              <a:rPr lang="sk-SK" sz="2000" b="1" noProof="0"/>
              <a:t>(</a:t>
            </a:r>
            <a:r>
              <a:rPr lang="sk-SK" sz="2000" b="1" noProof="0" err="1"/>
              <a:t>Whitcomb</a:t>
            </a:r>
            <a:r>
              <a:rPr lang="sk-SK" sz="2000" b="1" noProof="0"/>
              <a:t>, 2002)</a:t>
            </a:r>
            <a:endParaRPr lang="sk-SK" sz="2000" noProof="0"/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k-SK" sz="2000" noProof="0"/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000" noProof="0"/>
              <a:t>je akákoľvek informácia uložená alebo prenášaná v binárnej forme, ktorá môže byť predložená súdu ako vecný dôkaz (</a:t>
            </a:r>
            <a:r>
              <a:rPr lang="sk-SK" sz="2000" b="1" noProof="0"/>
              <a:t>International </a:t>
            </a:r>
            <a:r>
              <a:rPr lang="sk-SK" sz="2000" b="1" noProof="0" err="1"/>
              <a:t>Organization</a:t>
            </a:r>
            <a:r>
              <a:rPr lang="sk-SK" sz="2000" b="1" noProof="0"/>
              <a:t> of Computer Evidence</a:t>
            </a:r>
            <a:r>
              <a:rPr lang="sk-SK" sz="2000" noProof="0"/>
              <a:t>)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sk-SK" sz="2000" noProof="0"/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2000" noProof="0"/>
              <a:t>je akákoľvek informácia s vypovedacou hodnotou uložená alebo prenášaná v digitálnej binárnej forme, ktorá môže byť predložená súdu ako vecný dôkaz s vypovedacou hodnotou (</a:t>
            </a:r>
            <a:r>
              <a:rPr lang="sk-SK" sz="2000" b="1" noProof="0" err="1"/>
              <a:t>Scientific</a:t>
            </a:r>
            <a:r>
              <a:rPr lang="sk-SK" sz="2000" b="1" noProof="0"/>
              <a:t> </a:t>
            </a:r>
            <a:r>
              <a:rPr lang="sk-SK" sz="2000" b="1" noProof="0" err="1"/>
              <a:t>Working</a:t>
            </a:r>
            <a:r>
              <a:rPr lang="sk-SK" sz="2000" b="1" noProof="0"/>
              <a:t> Group on Digital Evidence</a:t>
            </a:r>
            <a:r>
              <a:rPr lang="sk-SK" sz="2000" noProof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48352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3f6a51-8160-47b7-9684-358882b461ce">
      <Terms xmlns="http://schemas.microsoft.com/office/infopath/2007/PartnerControls"/>
    </lcf76f155ced4ddcb4097134ff3c332f>
    <TaxCatchAll xmlns="8579d8c0-f4a4-46e1-afa1-8fb8e6f3aea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6578B964FCBE9438AB520F8F4494DE8" ma:contentTypeVersion="14" ma:contentTypeDescription="Umožňuje vytvoriť nový dokument." ma:contentTypeScope="" ma:versionID="8a024a3a2335b019e6236309d9bae28d">
  <xsd:schema xmlns:xsd="http://www.w3.org/2001/XMLSchema" xmlns:xs="http://www.w3.org/2001/XMLSchema" xmlns:p="http://schemas.microsoft.com/office/2006/metadata/properties" xmlns:ns2="e43f6a51-8160-47b7-9684-358882b461ce" xmlns:ns3="8579d8c0-f4a4-46e1-afa1-8fb8e6f3aea2" targetNamespace="http://schemas.microsoft.com/office/2006/metadata/properties" ma:root="true" ma:fieldsID="e52a03a4667edfa4310a91f303f7d965" ns2:_="" ns3:_="">
    <xsd:import namespace="e43f6a51-8160-47b7-9684-358882b461ce"/>
    <xsd:import namespace="8579d8c0-f4a4-46e1-afa1-8fb8e6f3ae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f6a51-8160-47b7-9684-358882b46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a" ma:readOnly="false" ma:fieldId="{5cf76f15-5ced-4ddc-b409-7134ff3c332f}" ma:taxonomyMulti="true" ma:sspId="abd44fc1-b512-40ba-a72c-fa16cc8c0a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9d8c0-f4a4-46e1-afa1-8fb8e6f3aea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273904e-93df-4dfc-8969-da61afed23a3}" ma:internalName="TaxCatchAll" ma:showField="CatchAllData" ma:web="8579d8c0-f4a4-46e1-afa1-8fb8e6f3ae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65913F-A975-46EE-AD1F-585D8F37072D}">
  <ds:schemaRefs>
    <ds:schemaRef ds:uri="http://purl.org/dc/elements/1.1/"/>
    <ds:schemaRef ds:uri="8579d8c0-f4a4-46e1-afa1-8fb8e6f3aea2"/>
    <ds:schemaRef ds:uri="http://purl.org/dc/dcmitype/"/>
    <ds:schemaRef ds:uri="http://schemas.microsoft.com/office/2006/documentManagement/types"/>
    <ds:schemaRef ds:uri="http://www.w3.org/XML/1998/namespace"/>
    <ds:schemaRef ds:uri="e43f6a51-8160-47b7-9684-358882b461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4E81D52-55CE-4801-99D4-FDEF430AEB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f6a51-8160-47b7-9684-358882b461ce"/>
    <ds:schemaRef ds:uri="8579d8c0-f4a4-46e1-afa1-8fb8e6f3ae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6288D3-8BF6-4EDF-B4BA-5D87CC794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21871</TotalTime>
  <Words>2415</Words>
  <Application>Microsoft Office PowerPoint</Application>
  <PresentationFormat>Širokouhlá</PresentationFormat>
  <Paragraphs>346</Paragraphs>
  <Slides>47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47</vt:i4>
      </vt:variant>
    </vt:vector>
  </HeadingPairs>
  <TitlesOfParts>
    <vt:vector size="54" baseType="lpstr">
      <vt:lpstr>Aptos</vt:lpstr>
      <vt:lpstr>Arial</vt:lpstr>
      <vt:lpstr>Calibri</vt:lpstr>
      <vt:lpstr>Segoe UI</vt:lpstr>
      <vt:lpstr>Webdings</vt:lpstr>
      <vt:lpstr>Wingdings</vt:lpstr>
      <vt:lpstr>Motív balíka Office</vt:lpstr>
      <vt:lpstr>Analýza digitálnych stôp  a znalecká činnosť </vt:lpstr>
      <vt:lpstr>Archeológia</vt:lpstr>
      <vt:lpstr>Novodobá archeológia</vt:lpstr>
      <vt:lpstr>Forezná veda</vt:lpstr>
      <vt:lpstr>Digitálna forezná analýza</vt:lpstr>
      <vt:lpstr>Locardov princíp výmeny</vt:lpstr>
      <vt:lpstr>Digitálna stopa (I.)</vt:lpstr>
      <vt:lpstr>Digitálna stopa (I.)</vt:lpstr>
      <vt:lpstr>Digitálna stopa (III.)</vt:lpstr>
      <vt:lpstr>Digitálna stopa (IV.)</vt:lpstr>
      <vt:lpstr>Proces forenznej analýzy (I.)</vt:lpstr>
      <vt:lpstr>Proces forenznej analýzy (II.)</vt:lpstr>
      <vt:lpstr>Identifikácia (I.)</vt:lpstr>
      <vt:lpstr>Identifikácia (II.)</vt:lpstr>
      <vt:lpstr>Identifikácia (III.)</vt:lpstr>
      <vt:lpstr>Zber a zaisťovanie (I.)</vt:lpstr>
      <vt:lpstr>Zber a zaisťovanie (II.)</vt:lpstr>
      <vt:lpstr>Zber a zaisťovanie (III.)</vt:lpstr>
      <vt:lpstr>Zber a zaisťovanie (IV.)</vt:lpstr>
      <vt:lpstr>Zber a zaisťovanie (V.)</vt:lpstr>
      <vt:lpstr>Spôsob zaisťovania (I.)</vt:lpstr>
      <vt:lpstr>Spôsob zaisťovania (II.)</vt:lpstr>
      <vt:lpstr>Spôsob zaisťovania (III.)</vt:lpstr>
      <vt:lpstr>Spôsob zaisťovania (IV.)</vt:lpstr>
      <vt:lpstr>Zaisťovanie (I.)</vt:lpstr>
      <vt:lpstr>Zaisťovanie (II.)</vt:lpstr>
      <vt:lpstr>Uchovanie (I.)</vt:lpstr>
      <vt:lpstr>Integrita údajov</vt:lpstr>
      <vt:lpstr>Triáž</vt:lpstr>
      <vt:lpstr>Vyťaženie</vt:lpstr>
      <vt:lpstr>Analýza (I.)</vt:lpstr>
      <vt:lpstr>Analýza (II.)</vt:lpstr>
      <vt:lpstr>Analýza (III.)</vt:lpstr>
      <vt:lpstr>Analýza (IV.)</vt:lpstr>
      <vt:lpstr>Analýza (V.)</vt:lpstr>
      <vt:lpstr>Prezentácia (I.)</vt:lpstr>
      <vt:lpstr>Prezentácia (II.)</vt:lpstr>
      <vt:lpstr>Prezentácia (III.)</vt:lpstr>
      <vt:lpstr>Prezentácia (IV.)</vt:lpstr>
      <vt:lpstr>Znalec (I.)</vt:lpstr>
      <vt:lpstr>Znalec (II.)</vt:lpstr>
      <vt:lpstr>Znalecká činnosť (I.)</vt:lpstr>
      <vt:lpstr>Znalecká činnosť (II.)</vt:lpstr>
      <vt:lpstr>Podmienky výkonu znaleckej činnosti (I.)</vt:lpstr>
      <vt:lpstr>Bežné úlohy znalca v trestnom konaní</vt:lpstr>
      <vt:lpstr>Proces znaleckého skúmania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Kristína Basová</dc:creator>
  <cp:lastModifiedBy>Pavol Sokol</cp:lastModifiedBy>
  <cp:revision>28</cp:revision>
  <dcterms:created xsi:type="dcterms:W3CDTF">2025-03-26T10:23:24Z</dcterms:created>
  <dcterms:modified xsi:type="dcterms:W3CDTF">2026-04-03T12:01:27Z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0x01010036578B964FCBE9438AB520F8F4494DE8</vt:lpwstr>
  </property>
  <property fmtid="{D5CDD505-2E9C-101B-9397-08002B2CF9AE}" pid="3" name="MediaServiceImageTags">
    <vt:lpwstr/>
  </property>
</Properties>
</file>