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4" r:id="rId7"/>
    <p:sldId id="311" r:id="rId8"/>
    <p:sldId id="276" r:id="rId9"/>
    <p:sldId id="265" r:id="rId10"/>
    <p:sldId id="277" r:id="rId11"/>
    <p:sldId id="287" r:id="rId12"/>
    <p:sldId id="288" r:id="rId13"/>
    <p:sldId id="289" r:id="rId14"/>
    <p:sldId id="278" r:id="rId15"/>
    <p:sldId id="266" r:id="rId16"/>
    <p:sldId id="262" r:id="rId17"/>
    <p:sldId id="305" r:id="rId18"/>
    <p:sldId id="293" r:id="rId19"/>
    <p:sldId id="292" r:id="rId20"/>
    <p:sldId id="279" r:id="rId21"/>
    <p:sldId id="272" r:id="rId22"/>
    <p:sldId id="291" r:id="rId23"/>
    <p:sldId id="296" r:id="rId24"/>
    <p:sldId id="312" r:id="rId25"/>
    <p:sldId id="295" r:id="rId26"/>
    <p:sldId id="306" r:id="rId27"/>
    <p:sldId id="290" r:id="rId28"/>
    <p:sldId id="259" r:id="rId29"/>
    <p:sldId id="310" r:id="rId30"/>
    <p:sldId id="308" r:id="rId31"/>
    <p:sldId id="282" r:id="rId32"/>
    <p:sldId id="299" r:id="rId33"/>
    <p:sldId id="303" r:id="rId34"/>
    <p:sldId id="294" r:id="rId35"/>
    <p:sldId id="304" r:id="rId36"/>
    <p:sldId id="301" r:id="rId37"/>
    <p:sldId id="307" r:id="rId38"/>
    <p:sldId id="283" r:id="rId39"/>
    <p:sldId id="313" r:id="rId4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1E6A"/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vetlý štýl 3 - zvýrazneni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70FCD1-902A-4B13-88AD-5A750B86993F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07C2C6-20AE-4407-8C85-A46DDAB3D12D}">
      <dgm:prSet/>
      <dgm:spPr/>
      <dgm:t>
        <a:bodyPr/>
        <a:lstStyle/>
        <a:p>
          <a:r>
            <a:rPr lang="sk-SK" dirty="0"/>
            <a:t>Postup pred začatím trestného stíhania (predprípravné konanie) (fakultatívne)</a:t>
          </a:r>
          <a:endParaRPr lang="en-US" dirty="0"/>
        </a:p>
      </dgm:t>
    </dgm:pt>
    <dgm:pt modelId="{CA7C88A1-0E41-4E85-802E-871EE7175424}" type="parTrans" cxnId="{71790F51-F053-4C00-8A8A-5D24ECCB7449}">
      <dgm:prSet/>
      <dgm:spPr/>
      <dgm:t>
        <a:bodyPr/>
        <a:lstStyle/>
        <a:p>
          <a:endParaRPr lang="en-US"/>
        </a:p>
      </dgm:t>
    </dgm:pt>
    <dgm:pt modelId="{84397453-BAC2-454C-BF9A-69C54EC75859}" type="sibTrans" cxnId="{71790F51-F053-4C00-8A8A-5D24ECCB7449}">
      <dgm:prSet/>
      <dgm:spPr/>
      <dgm:t>
        <a:bodyPr/>
        <a:lstStyle/>
        <a:p>
          <a:endParaRPr lang="en-US"/>
        </a:p>
      </dgm:t>
    </dgm:pt>
    <dgm:pt modelId="{54F93DEE-7C87-4035-984E-16193469812D}">
      <dgm:prSet/>
      <dgm:spPr/>
      <dgm:t>
        <a:bodyPr/>
        <a:lstStyle/>
        <a:p>
          <a:r>
            <a:rPr lang="sk-SK" dirty="0"/>
            <a:t>Prípravné konanie</a:t>
          </a:r>
          <a:endParaRPr lang="en-US" dirty="0"/>
        </a:p>
      </dgm:t>
    </dgm:pt>
    <dgm:pt modelId="{C3D6ED0A-03A5-4831-BA87-3D7DAB149505}" type="parTrans" cxnId="{764EEFB4-B02D-4AF2-BD99-1DB9303F1488}">
      <dgm:prSet/>
      <dgm:spPr/>
      <dgm:t>
        <a:bodyPr/>
        <a:lstStyle/>
        <a:p>
          <a:endParaRPr lang="en-US"/>
        </a:p>
      </dgm:t>
    </dgm:pt>
    <dgm:pt modelId="{9AB6334C-988B-4CD7-929F-B1A6F6EC6270}" type="sibTrans" cxnId="{764EEFB4-B02D-4AF2-BD99-1DB9303F1488}">
      <dgm:prSet/>
      <dgm:spPr/>
      <dgm:t>
        <a:bodyPr/>
        <a:lstStyle/>
        <a:p>
          <a:endParaRPr lang="en-US"/>
        </a:p>
      </dgm:t>
    </dgm:pt>
    <dgm:pt modelId="{D74BA7A9-9A7B-4EA5-A86C-BFE65B7E6808}">
      <dgm:prSet/>
      <dgm:spPr/>
      <dgm:t>
        <a:bodyPr/>
        <a:lstStyle/>
        <a:p>
          <a:r>
            <a:rPr lang="sk-SK" dirty="0"/>
            <a:t>Hlavné pojednávanie</a:t>
          </a:r>
          <a:endParaRPr lang="en-US" dirty="0"/>
        </a:p>
      </dgm:t>
    </dgm:pt>
    <dgm:pt modelId="{0D9DA661-8106-4CDC-8AB3-549E6258FD0D}" type="parTrans" cxnId="{19FB9258-7302-4B76-98D1-85D5CEFDEA82}">
      <dgm:prSet/>
      <dgm:spPr/>
      <dgm:t>
        <a:bodyPr/>
        <a:lstStyle/>
        <a:p>
          <a:endParaRPr lang="en-US"/>
        </a:p>
      </dgm:t>
    </dgm:pt>
    <dgm:pt modelId="{76DC2D92-61A6-420C-8FFF-F6A64E91E8F5}" type="sibTrans" cxnId="{19FB9258-7302-4B76-98D1-85D5CEFDEA82}">
      <dgm:prSet/>
      <dgm:spPr/>
      <dgm:t>
        <a:bodyPr/>
        <a:lstStyle/>
        <a:p>
          <a:endParaRPr lang="en-US"/>
        </a:p>
      </dgm:t>
    </dgm:pt>
    <dgm:pt modelId="{0A7CA081-2172-4397-B490-C3432F9139EB}">
      <dgm:prSet/>
      <dgm:spPr/>
      <dgm:t>
        <a:bodyPr/>
        <a:lstStyle/>
        <a:p>
          <a:r>
            <a:rPr lang="sk-SK"/>
            <a:t>Vykonávacie konanie</a:t>
          </a:r>
          <a:endParaRPr lang="en-US"/>
        </a:p>
      </dgm:t>
    </dgm:pt>
    <dgm:pt modelId="{9128784D-6D58-4E35-89CA-290DFB68B250}" type="parTrans" cxnId="{EFA7017D-1D43-45A8-8724-C70DCD07CA91}">
      <dgm:prSet/>
      <dgm:spPr/>
      <dgm:t>
        <a:bodyPr/>
        <a:lstStyle/>
        <a:p>
          <a:endParaRPr lang="en-US"/>
        </a:p>
      </dgm:t>
    </dgm:pt>
    <dgm:pt modelId="{333BEEC7-7BB3-4030-A258-6EDE3FCDA3DF}" type="sibTrans" cxnId="{EFA7017D-1D43-45A8-8724-C70DCD07CA91}">
      <dgm:prSet/>
      <dgm:spPr/>
      <dgm:t>
        <a:bodyPr/>
        <a:lstStyle/>
        <a:p>
          <a:endParaRPr lang="en-US"/>
        </a:p>
      </dgm:t>
    </dgm:pt>
    <dgm:pt modelId="{7001AF52-8425-4A26-8CE6-8535D9B580A9}">
      <dgm:prSet/>
      <dgm:spPr/>
      <dgm:t>
        <a:bodyPr/>
        <a:lstStyle/>
        <a:p>
          <a:r>
            <a:rPr lang="sk-SK" b="1" dirty="0"/>
            <a:t>Predsúdne konanie</a:t>
          </a:r>
        </a:p>
      </dgm:t>
    </dgm:pt>
    <dgm:pt modelId="{1BBA6E14-E268-45FD-8837-50FAA1092FDD}" type="parTrans" cxnId="{FE47443E-EF65-441D-8A6F-969E248E9069}">
      <dgm:prSet/>
      <dgm:spPr/>
      <dgm:t>
        <a:bodyPr/>
        <a:lstStyle/>
        <a:p>
          <a:endParaRPr lang="sk-SK"/>
        </a:p>
      </dgm:t>
    </dgm:pt>
    <dgm:pt modelId="{76A5CD6C-55AB-466D-865B-D809452ACFCE}" type="sibTrans" cxnId="{FE47443E-EF65-441D-8A6F-969E248E9069}">
      <dgm:prSet/>
      <dgm:spPr/>
      <dgm:t>
        <a:bodyPr/>
        <a:lstStyle/>
        <a:p>
          <a:endParaRPr lang="sk-SK"/>
        </a:p>
      </dgm:t>
    </dgm:pt>
    <dgm:pt modelId="{C00C8887-ED0E-4885-9910-9BB90976604B}">
      <dgm:prSet/>
      <dgm:spPr/>
      <dgm:t>
        <a:bodyPr/>
        <a:lstStyle/>
        <a:p>
          <a:r>
            <a:rPr lang="sk-SK" b="1" dirty="0"/>
            <a:t>Konanie pred súdom</a:t>
          </a:r>
        </a:p>
      </dgm:t>
    </dgm:pt>
    <dgm:pt modelId="{3E7B1B52-ED26-43FF-8876-C6ECA302C078}" type="parTrans" cxnId="{FFF30E37-969D-4C2F-B2FD-61FF0CB1C26B}">
      <dgm:prSet/>
      <dgm:spPr/>
      <dgm:t>
        <a:bodyPr/>
        <a:lstStyle/>
        <a:p>
          <a:endParaRPr lang="sk-SK"/>
        </a:p>
      </dgm:t>
    </dgm:pt>
    <dgm:pt modelId="{A67B7A9B-5789-4D42-9BC2-3D706517F4B8}" type="sibTrans" cxnId="{FFF30E37-969D-4C2F-B2FD-61FF0CB1C26B}">
      <dgm:prSet/>
      <dgm:spPr/>
      <dgm:t>
        <a:bodyPr/>
        <a:lstStyle/>
        <a:p>
          <a:endParaRPr lang="sk-SK"/>
        </a:p>
      </dgm:t>
    </dgm:pt>
    <dgm:pt modelId="{375FFFBE-495C-4D83-8297-A822C318ACEA}">
      <dgm:prSet/>
      <dgm:spPr/>
      <dgm:t>
        <a:bodyPr/>
        <a:lstStyle/>
        <a:p>
          <a:r>
            <a:rPr lang="sk-SK" dirty="0"/>
            <a:t>Opravné konanie (fakultatívne)</a:t>
          </a:r>
        </a:p>
      </dgm:t>
    </dgm:pt>
    <dgm:pt modelId="{F441E975-F705-47D5-B35D-687F803FD509}" type="parTrans" cxnId="{AB61B997-684F-40E9-A7FF-8FF3143EDBEA}">
      <dgm:prSet/>
      <dgm:spPr/>
      <dgm:t>
        <a:bodyPr/>
        <a:lstStyle/>
        <a:p>
          <a:endParaRPr lang="sk-SK"/>
        </a:p>
      </dgm:t>
    </dgm:pt>
    <dgm:pt modelId="{8AAF90C6-57FD-4230-AAF8-7696BB7D63AD}" type="sibTrans" cxnId="{AB61B997-684F-40E9-A7FF-8FF3143EDBEA}">
      <dgm:prSet/>
      <dgm:spPr/>
      <dgm:t>
        <a:bodyPr/>
        <a:lstStyle/>
        <a:p>
          <a:endParaRPr lang="sk-SK"/>
        </a:p>
      </dgm:t>
    </dgm:pt>
    <dgm:pt modelId="{E2494F91-DF01-4486-8896-BA01AFB8F0CF}">
      <dgm:prSet/>
      <dgm:spPr/>
      <dgm:t>
        <a:bodyPr/>
        <a:lstStyle/>
        <a:p>
          <a:r>
            <a:rPr lang="sk-SK" dirty="0"/>
            <a:t>Preskúmanie a predbežné </a:t>
          </a:r>
          <a:r>
            <a:rPr lang="sk-SK" dirty="0" err="1"/>
            <a:t>prejednanie</a:t>
          </a:r>
          <a:r>
            <a:rPr lang="sk-SK" dirty="0"/>
            <a:t> obžaloby</a:t>
          </a:r>
        </a:p>
      </dgm:t>
    </dgm:pt>
    <dgm:pt modelId="{84C675CB-1E0E-41B6-B008-6B18C1E5F6BE}" type="parTrans" cxnId="{4DA32F5B-BADD-42D5-9947-6D0E52B73EEB}">
      <dgm:prSet/>
      <dgm:spPr/>
      <dgm:t>
        <a:bodyPr/>
        <a:lstStyle/>
        <a:p>
          <a:endParaRPr lang="sk-SK"/>
        </a:p>
      </dgm:t>
    </dgm:pt>
    <dgm:pt modelId="{EBEEEE01-A34D-4122-A223-4A1ACD3906A2}" type="sibTrans" cxnId="{4DA32F5B-BADD-42D5-9947-6D0E52B73EEB}">
      <dgm:prSet/>
      <dgm:spPr/>
      <dgm:t>
        <a:bodyPr/>
        <a:lstStyle/>
        <a:p>
          <a:endParaRPr lang="sk-SK"/>
        </a:p>
      </dgm:t>
    </dgm:pt>
    <dgm:pt modelId="{8153220B-B055-4090-95E8-F05AE0DD1E41}" type="pres">
      <dgm:prSet presAssocID="{5870FCD1-902A-4B13-88AD-5A750B86993F}" presName="linear" presStyleCnt="0">
        <dgm:presLayoutVars>
          <dgm:dir/>
          <dgm:animLvl val="lvl"/>
          <dgm:resizeHandles val="exact"/>
        </dgm:presLayoutVars>
      </dgm:prSet>
      <dgm:spPr/>
    </dgm:pt>
    <dgm:pt modelId="{33FE2BED-4688-4BF0-BBB2-F17C73862A6E}" type="pres">
      <dgm:prSet presAssocID="{1507C2C6-20AE-4407-8C85-A46DDAB3D12D}" presName="parentLin" presStyleCnt="0"/>
      <dgm:spPr/>
    </dgm:pt>
    <dgm:pt modelId="{D6455649-EDE0-47A5-AEFD-491A83566E2A}" type="pres">
      <dgm:prSet presAssocID="{1507C2C6-20AE-4407-8C85-A46DDAB3D12D}" presName="parentLeftMargin" presStyleLbl="node1" presStyleIdx="0" presStyleCnt="8"/>
      <dgm:spPr/>
    </dgm:pt>
    <dgm:pt modelId="{A8716673-D030-48E5-AE34-496AC96FDF0E}" type="pres">
      <dgm:prSet presAssocID="{1507C2C6-20AE-4407-8C85-A46DDAB3D12D}" presName="parentText" presStyleLbl="node1" presStyleIdx="0" presStyleCnt="8" custLinFactNeighborX="-10010" custLinFactNeighborY="68021">
        <dgm:presLayoutVars>
          <dgm:chMax val="0"/>
          <dgm:bulletEnabled val="1"/>
        </dgm:presLayoutVars>
      </dgm:prSet>
      <dgm:spPr/>
    </dgm:pt>
    <dgm:pt modelId="{68322295-4846-487A-8F17-5176E6E039D9}" type="pres">
      <dgm:prSet presAssocID="{1507C2C6-20AE-4407-8C85-A46DDAB3D12D}" presName="negativeSpace" presStyleCnt="0"/>
      <dgm:spPr/>
    </dgm:pt>
    <dgm:pt modelId="{02F6DE36-2ACD-44C6-B8E2-517221791395}" type="pres">
      <dgm:prSet presAssocID="{1507C2C6-20AE-4407-8C85-A46DDAB3D12D}" presName="childText" presStyleLbl="conFgAcc1" presStyleIdx="0" presStyleCnt="8">
        <dgm:presLayoutVars>
          <dgm:bulletEnabled val="1"/>
        </dgm:presLayoutVars>
      </dgm:prSet>
      <dgm:spPr/>
    </dgm:pt>
    <dgm:pt modelId="{1D12ACA2-C815-4ADD-B0F7-81950F90CE43}" type="pres">
      <dgm:prSet presAssocID="{84397453-BAC2-454C-BF9A-69C54EC75859}" presName="spaceBetweenRectangles" presStyleCnt="0"/>
      <dgm:spPr/>
    </dgm:pt>
    <dgm:pt modelId="{BB1FD5C3-543F-438F-91F1-A352B5D5F8AD}" type="pres">
      <dgm:prSet presAssocID="{54F93DEE-7C87-4035-984E-16193469812D}" presName="parentLin" presStyleCnt="0"/>
      <dgm:spPr/>
    </dgm:pt>
    <dgm:pt modelId="{55698391-716F-493E-BB32-3D1720D0EA09}" type="pres">
      <dgm:prSet presAssocID="{54F93DEE-7C87-4035-984E-16193469812D}" presName="parentLeftMargin" presStyleLbl="node1" presStyleIdx="0" presStyleCnt="8"/>
      <dgm:spPr/>
    </dgm:pt>
    <dgm:pt modelId="{2D07E40B-F5FC-4681-B75C-91FCE41D5CB3}" type="pres">
      <dgm:prSet presAssocID="{54F93DEE-7C87-4035-984E-16193469812D}" presName="parentText" presStyleLbl="node1" presStyleIdx="1" presStyleCnt="8" custLinFactY="4647" custLinFactNeighborX="2873" custLinFactNeighborY="100000">
        <dgm:presLayoutVars>
          <dgm:chMax val="0"/>
          <dgm:bulletEnabled val="1"/>
        </dgm:presLayoutVars>
      </dgm:prSet>
      <dgm:spPr/>
    </dgm:pt>
    <dgm:pt modelId="{08952C57-79DF-4B55-961A-57104C1DEAB4}" type="pres">
      <dgm:prSet presAssocID="{54F93DEE-7C87-4035-984E-16193469812D}" presName="negativeSpace" presStyleCnt="0"/>
      <dgm:spPr/>
    </dgm:pt>
    <dgm:pt modelId="{07D957E0-216E-4940-8F34-2DA63614F856}" type="pres">
      <dgm:prSet presAssocID="{54F93DEE-7C87-4035-984E-16193469812D}" presName="childText" presStyleLbl="conFgAcc1" presStyleIdx="1" presStyleCnt="8">
        <dgm:presLayoutVars>
          <dgm:bulletEnabled val="1"/>
        </dgm:presLayoutVars>
      </dgm:prSet>
      <dgm:spPr/>
    </dgm:pt>
    <dgm:pt modelId="{A448CA85-DEDD-478C-9B1C-360B473BC5B1}" type="pres">
      <dgm:prSet presAssocID="{9AB6334C-988B-4CD7-929F-B1A6F6EC6270}" presName="spaceBetweenRectangles" presStyleCnt="0"/>
      <dgm:spPr/>
    </dgm:pt>
    <dgm:pt modelId="{48411471-D98A-45DB-B338-F9CFFE594DEC}" type="pres">
      <dgm:prSet presAssocID="{7001AF52-8425-4A26-8CE6-8535D9B580A9}" presName="parentLin" presStyleCnt="0"/>
      <dgm:spPr/>
    </dgm:pt>
    <dgm:pt modelId="{75C3694B-D0B0-4FFB-B3F9-B9AD09A23542}" type="pres">
      <dgm:prSet presAssocID="{7001AF52-8425-4A26-8CE6-8535D9B580A9}" presName="parentLeftMargin" presStyleLbl="node1" presStyleIdx="1" presStyleCnt="8"/>
      <dgm:spPr/>
    </dgm:pt>
    <dgm:pt modelId="{79AC85A1-058E-4D22-98FB-87B75CA5D564}" type="pres">
      <dgm:prSet presAssocID="{7001AF52-8425-4A26-8CE6-8535D9B580A9}" presName="parentText" presStyleLbl="node1" presStyleIdx="2" presStyleCnt="8" custLinFactX="-143" custLinFactY="-181963" custLinFactNeighborX="-100000" custLinFactNeighborY="-200000">
        <dgm:presLayoutVars>
          <dgm:chMax val="0"/>
          <dgm:bulletEnabled val="1"/>
        </dgm:presLayoutVars>
      </dgm:prSet>
      <dgm:spPr/>
    </dgm:pt>
    <dgm:pt modelId="{6D0538A4-6129-4CD7-AC33-A500C0881425}" type="pres">
      <dgm:prSet presAssocID="{7001AF52-8425-4A26-8CE6-8535D9B580A9}" presName="negativeSpace" presStyleCnt="0"/>
      <dgm:spPr/>
    </dgm:pt>
    <dgm:pt modelId="{3314D0A2-1CBB-4C2E-833D-B1495790BA7E}" type="pres">
      <dgm:prSet presAssocID="{7001AF52-8425-4A26-8CE6-8535D9B580A9}" presName="childText" presStyleLbl="conFgAcc1" presStyleIdx="2" presStyleCnt="8">
        <dgm:presLayoutVars>
          <dgm:bulletEnabled val="1"/>
        </dgm:presLayoutVars>
      </dgm:prSet>
      <dgm:spPr/>
    </dgm:pt>
    <dgm:pt modelId="{538EAC4C-0798-4723-BF62-417B027B9D60}" type="pres">
      <dgm:prSet presAssocID="{76A5CD6C-55AB-466D-865B-D809452ACFCE}" presName="spaceBetweenRectangles" presStyleCnt="0"/>
      <dgm:spPr/>
    </dgm:pt>
    <dgm:pt modelId="{0FC515F0-9B19-428C-AE57-F0C576D50853}" type="pres">
      <dgm:prSet presAssocID="{C00C8887-ED0E-4885-9910-9BB90976604B}" presName="parentLin" presStyleCnt="0"/>
      <dgm:spPr/>
    </dgm:pt>
    <dgm:pt modelId="{03C6B94A-751C-4211-B356-42BBED83EBFA}" type="pres">
      <dgm:prSet presAssocID="{C00C8887-ED0E-4885-9910-9BB90976604B}" presName="parentLeftMargin" presStyleLbl="node1" presStyleIdx="2" presStyleCnt="8"/>
      <dgm:spPr/>
    </dgm:pt>
    <dgm:pt modelId="{966E9027-D0D2-4B94-853B-4090210C3C3E}" type="pres">
      <dgm:prSet presAssocID="{C00C8887-ED0E-4885-9910-9BB90976604B}" presName="parentText" presStyleLbl="node1" presStyleIdx="3" presStyleCnt="8" custLinFactX="-88" custLinFactNeighborX="-100000" custLinFactNeighborY="-10464">
        <dgm:presLayoutVars>
          <dgm:chMax val="0"/>
          <dgm:bulletEnabled val="1"/>
        </dgm:presLayoutVars>
      </dgm:prSet>
      <dgm:spPr/>
    </dgm:pt>
    <dgm:pt modelId="{C0FFADE4-B5B2-4FD6-A4B2-E3A116E812A5}" type="pres">
      <dgm:prSet presAssocID="{C00C8887-ED0E-4885-9910-9BB90976604B}" presName="negativeSpace" presStyleCnt="0"/>
      <dgm:spPr/>
    </dgm:pt>
    <dgm:pt modelId="{621A4045-680C-437C-A425-5E5A70228187}" type="pres">
      <dgm:prSet presAssocID="{C00C8887-ED0E-4885-9910-9BB90976604B}" presName="childText" presStyleLbl="conFgAcc1" presStyleIdx="3" presStyleCnt="8">
        <dgm:presLayoutVars>
          <dgm:bulletEnabled val="1"/>
        </dgm:presLayoutVars>
      </dgm:prSet>
      <dgm:spPr/>
    </dgm:pt>
    <dgm:pt modelId="{2FB34A71-744B-493C-BA67-06B91916430E}" type="pres">
      <dgm:prSet presAssocID="{A67B7A9B-5789-4D42-9BC2-3D706517F4B8}" presName="spaceBetweenRectangles" presStyleCnt="0"/>
      <dgm:spPr/>
    </dgm:pt>
    <dgm:pt modelId="{014C8DAC-DF8D-4DD1-A949-BD841E1871A8}" type="pres">
      <dgm:prSet presAssocID="{E2494F91-DF01-4486-8896-BA01AFB8F0CF}" presName="parentLin" presStyleCnt="0"/>
      <dgm:spPr/>
    </dgm:pt>
    <dgm:pt modelId="{89905A61-DE17-4F92-AA27-76469401FE2C}" type="pres">
      <dgm:prSet presAssocID="{E2494F91-DF01-4486-8896-BA01AFB8F0CF}" presName="parentLeftMargin" presStyleLbl="node1" presStyleIdx="3" presStyleCnt="8"/>
      <dgm:spPr/>
    </dgm:pt>
    <dgm:pt modelId="{81CF0A6A-9EFD-4AB9-8486-F0A0478CCD6F}" type="pres">
      <dgm:prSet presAssocID="{E2494F91-DF01-4486-8896-BA01AFB8F0CF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CB74F0C5-DCFD-4B5C-914C-9AE10AF9FAF4}" type="pres">
      <dgm:prSet presAssocID="{E2494F91-DF01-4486-8896-BA01AFB8F0CF}" presName="negativeSpace" presStyleCnt="0"/>
      <dgm:spPr/>
    </dgm:pt>
    <dgm:pt modelId="{7ACBAFB7-A5BE-4F4F-9A50-135F954E89BD}" type="pres">
      <dgm:prSet presAssocID="{E2494F91-DF01-4486-8896-BA01AFB8F0CF}" presName="childText" presStyleLbl="conFgAcc1" presStyleIdx="4" presStyleCnt="8">
        <dgm:presLayoutVars>
          <dgm:bulletEnabled val="1"/>
        </dgm:presLayoutVars>
      </dgm:prSet>
      <dgm:spPr/>
    </dgm:pt>
    <dgm:pt modelId="{8BDAF57B-521A-4FC0-B15C-134A317E2240}" type="pres">
      <dgm:prSet presAssocID="{EBEEEE01-A34D-4122-A223-4A1ACD3906A2}" presName="spaceBetweenRectangles" presStyleCnt="0"/>
      <dgm:spPr/>
    </dgm:pt>
    <dgm:pt modelId="{A9A078B1-4E7D-49F9-ABA1-4E7310A5DA76}" type="pres">
      <dgm:prSet presAssocID="{D74BA7A9-9A7B-4EA5-A86C-BFE65B7E6808}" presName="parentLin" presStyleCnt="0"/>
      <dgm:spPr/>
    </dgm:pt>
    <dgm:pt modelId="{9666E317-B32E-4115-9DD1-C3457DA5001C}" type="pres">
      <dgm:prSet presAssocID="{D74BA7A9-9A7B-4EA5-A86C-BFE65B7E6808}" presName="parentLeftMargin" presStyleLbl="node1" presStyleIdx="4" presStyleCnt="8"/>
      <dgm:spPr/>
    </dgm:pt>
    <dgm:pt modelId="{48A7B4DC-CF98-4765-9B74-FD543EE0C613}" type="pres">
      <dgm:prSet presAssocID="{D74BA7A9-9A7B-4EA5-A86C-BFE65B7E6808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3C0C6C7E-2E10-4728-84DB-16C071C3541F}" type="pres">
      <dgm:prSet presAssocID="{D74BA7A9-9A7B-4EA5-A86C-BFE65B7E6808}" presName="negativeSpace" presStyleCnt="0"/>
      <dgm:spPr/>
    </dgm:pt>
    <dgm:pt modelId="{ECF73843-528B-40E6-9F3F-D309FABAB05E}" type="pres">
      <dgm:prSet presAssocID="{D74BA7A9-9A7B-4EA5-A86C-BFE65B7E6808}" presName="childText" presStyleLbl="conFgAcc1" presStyleIdx="5" presStyleCnt="8">
        <dgm:presLayoutVars>
          <dgm:bulletEnabled val="1"/>
        </dgm:presLayoutVars>
      </dgm:prSet>
      <dgm:spPr/>
    </dgm:pt>
    <dgm:pt modelId="{507D2632-95E8-46F9-86EE-379222F96DFE}" type="pres">
      <dgm:prSet presAssocID="{76DC2D92-61A6-420C-8FFF-F6A64E91E8F5}" presName="spaceBetweenRectangles" presStyleCnt="0"/>
      <dgm:spPr/>
    </dgm:pt>
    <dgm:pt modelId="{ECA2C79C-E5BA-4E8B-A1AE-D3DE14002E72}" type="pres">
      <dgm:prSet presAssocID="{375FFFBE-495C-4D83-8297-A822C318ACEA}" presName="parentLin" presStyleCnt="0"/>
      <dgm:spPr/>
    </dgm:pt>
    <dgm:pt modelId="{EF5BC7BD-29E2-4543-8D80-A413A86DBE65}" type="pres">
      <dgm:prSet presAssocID="{375FFFBE-495C-4D83-8297-A822C318ACEA}" presName="parentLeftMargin" presStyleLbl="node1" presStyleIdx="5" presStyleCnt="8"/>
      <dgm:spPr/>
    </dgm:pt>
    <dgm:pt modelId="{1FDC066A-5241-4EEC-88C3-7D36B0C62A7D}" type="pres">
      <dgm:prSet presAssocID="{375FFFBE-495C-4D83-8297-A822C318ACEA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D8A4F3D1-A9B1-41E3-AF89-61E08242ADF3}" type="pres">
      <dgm:prSet presAssocID="{375FFFBE-495C-4D83-8297-A822C318ACEA}" presName="negativeSpace" presStyleCnt="0"/>
      <dgm:spPr/>
    </dgm:pt>
    <dgm:pt modelId="{A9CC9A95-AD35-4531-BF82-AE9139CF6146}" type="pres">
      <dgm:prSet presAssocID="{375FFFBE-495C-4D83-8297-A822C318ACEA}" presName="childText" presStyleLbl="conFgAcc1" presStyleIdx="6" presStyleCnt="8">
        <dgm:presLayoutVars>
          <dgm:bulletEnabled val="1"/>
        </dgm:presLayoutVars>
      </dgm:prSet>
      <dgm:spPr/>
    </dgm:pt>
    <dgm:pt modelId="{F68AAEFA-CE8A-486B-92D7-5F6EC803AD9C}" type="pres">
      <dgm:prSet presAssocID="{8AAF90C6-57FD-4230-AAF8-7696BB7D63AD}" presName="spaceBetweenRectangles" presStyleCnt="0"/>
      <dgm:spPr/>
    </dgm:pt>
    <dgm:pt modelId="{B8B36228-494C-404A-A55D-1DC9ACCECC3C}" type="pres">
      <dgm:prSet presAssocID="{0A7CA081-2172-4397-B490-C3432F9139EB}" presName="parentLin" presStyleCnt="0"/>
      <dgm:spPr/>
    </dgm:pt>
    <dgm:pt modelId="{8E60A80B-AE5B-4652-BE2A-E9127BDFA3E5}" type="pres">
      <dgm:prSet presAssocID="{0A7CA081-2172-4397-B490-C3432F9139EB}" presName="parentLeftMargin" presStyleLbl="node1" presStyleIdx="6" presStyleCnt="8"/>
      <dgm:spPr/>
    </dgm:pt>
    <dgm:pt modelId="{7CB31CD0-A511-422E-8306-0EF89F203953}" type="pres">
      <dgm:prSet presAssocID="{0A7CA081-2172-4397-B490-C3432F9139EB}" presName="parentText" presStyleLbl="node1" presStyleIdx="7" presStyleCnt="8">
        <dgm:presLayoutVars>
          <dgm:chMax val="0"/>
          <dgm:bulletEnabled val="1"/>
        </dgm:presLayoutVars>
      </dgm:prSet>
      <dgm:spPr/>
    </dgm:pt>
    <dgm:pt modelId="{F28288C6-CFBC-4A88-A2B0-9E5BEFB83FBD}" type="pres">
      <dgm:prSet presAssocID="{0A7CA081-2172-4397-B490-C3432F9139EB}" presName="negativeSpace" presStyleCnt="0"/>
      <dgm:spPr/>
    </dgm:pt>
    <dgm:pt modelId="{D6E181FD-C74E-47E9-90AE-ECF508D85691}" type="pres">
      <dgm:prSet presAssocID="{0A7CA081-2172-4397-B490-C3432F9139EB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9F58AB0F-5352-4537-88CA-7BF8759433EE}" type="presOf" srcId="{1507C2C6-20AE-4407-8C85-A46DDAB3D12D}" destId="{D6455649-EDE0-47A5-AEFD-491A83566E2A}" srcOrd="0" destOrd="0" presId="urn:microsoft.com/office/officeart/2005/8/layout/list1"/>
    <dgm:cxn modelId="{68F5391A-1298-4C4F-A7AC-D9A4E8562FB9}" type="presOf" srcId="{375FFFBE-495C-4D83-8297-A822C318ACEA}" destId="{EF5BC7BD-29E2-4543-8D80-A413A86DBE65}" srcOrd="0" destOrd="0" presId="urn:microsoft.com/office/officeart/2005/8/layout/list1"/>
    <dgm:cxn modelId="{5A7A9324-64A3-45CA-A798-E3F8196E72F4}" type="presOf" srcId="{E2494F91-DF01-4486-8896-BA01AFB8F0CF}" destId="{81CF0A6A-9EFD-4AB9-8486-F0A0478CCD6F}" srcOrd="1" destOrd="0" presId="urn:microsoft.com/office/officeart/2005/8/layout/list1"/>
    <dgm:cxn modelId="{FFF30E37-969D-4C2F-B2FD-61FF0CB1C26B}" srcId="{5870FCD1-902A-4B13-88AD-5A750B86993F}" destId="{C00C8887-ED0E-4885-9910-9BB90976604B}" srcOrd="3" destOrd="0" parTransId="{3E7B1B52-ED26-43FF-8876-C6ECA302C078}" sibTransId="{A67B7A9B-5789-4D42-9BC2-3D706517F4B8}"/>
    <dgm:cxn modelId="{751F723A-A98D-42EB-8772-BEC14FA960B5}" type="presOf" srcId="{E2494F91-DF01-4486-8896-BA01AFB8F0CF}" destId="{89905A61-DE17-4F92-AA27-76469401FE2C}" srcOrd="0" destOrd="0" presId="urn:microsoft.com/office/officeart/2005/8/layout/list1"/>
    <dgm:cxn modelId="{FE47443E-EF65-441D-8A6F-969E248E9069}" srcId="{5870FCD1-902A-4B13-88AD-5A750B86993F}" destId="{7001AF52-8425-4A26-8CE6-8535D9B580A9}" srcOrd="2" destOrd="0" parTransId="{1BBA6E14-E268-45FD-8837-50FAA1092FDD}" sibTransId="{76A5CD6C-55AB-466D-865B-D809452ACFCE}"/>
    <dgm:cxn modelId="{45E0773E-7E84-4BB7-9BE4-545B3C17B01F}" type="presOf" srcId="{C00C8887-ED0E-4885-9910-9BB90976604B}" destId="{966E9027-D0D2-4B94-853B-4090210C3C3E}" srcOrd="1" destOrd="0" presId="urn:microsoft.com/office/officeart/2005/8/layout/list1"/>
    <dgm:cxn modelId="{4DA32F5B-BADD-42D5-9947-6D0E52B73EEB}" srcId="{5870FCD1-902A-4B13-88AD-5A750B86993F}" destId="{E2494F91-DF01-4486-8896-BA01AFB8F0CF}" srcOrd="4" destOrd="0" parTransId="{84C675CB-1E0E-41B6-B008-6B18C1E5F6BE}" sibTransId="{EBEEEE01-A34D-4122-A223-4A1ACD3906A2}"/>
    <dgm:cxn modelId="{59A4D042-22DA-4505-BD55-F763A3508D33}" type="presOf" srcId="{7001AF52-8425-4A26-8CE6-8535D9B580A9}" destId="{79AC85A1-058E-4D22-98FB-87B75CA5D564}" srcOrd="1" destOrd="0" presId="urn:microsoft.com/office/officeart/2005/8/layout/list1"/>
    <dgm:cxn modelId="{71790F51-F053-4C00-8A8A-5D24ECCB7449}" srcId="{5870FCD1-902A-4B13-88AD-5A750B86993F}" destId="{1507C2C6-20AE-4407-8C85-A46DDAB3D12D}" srcOrd="0" destOrd="0" parTransId="{CA7C88A1-0E41-4E85-802E-871EE7175424}" sibTransId="{84397453-BAC2-454C-BF9A-69C54EC75859}"/>
    <dgm:cxn modelId="{19FB9258-7302-4B76-98D1-85D5CEFDEA82}" srcId="{5870FCD1-902A-4B13-88AD-5A750B86993F}" destId="{D74BA7A9-9A7B-4EA5-A86C-BFE65B7E6808}" srcOrd="5" destOrd="0" parTransId="{0D9DA661-8106-4CDC-8AB3-549E6258FD0D}" sibTransId="{76DC2D92-61A6-420C-8FFF-F6A64E91E8F5}"/>
    <dgm:cxn modelId="{8A4C925A-AAA6-486E-98B6-05A365A37679}" type="presOf" srcId="{5870FCD1-902A-4B13-88AD-5A750B86993F}" destId="{8153220B-B055-4090-95E8-F05AE0DD1E41}" srcOrd="0" destOrd="0" presId="urn:microsoft.com/office/officeart/2005/8/layout/list1"/>
    <dgm:cxn modelId="{F5B5FF7A-B078-4C84-B95A-89583910466A}" type="presOf" srcId="{375FFFBE-495C-4D83-8297-A822C318ACEA}" destId="{1FDC066A-5241-4EEC-88C3-7D36B0C62A7D}" srcOrd="1" destOrd="0" presId="urn:microsoft.com/office/officeart/2005/8/layout/list1"/>
    <dgm:cxn modelId="{D5A7E17C-7E8B-4C25-9073-7411EECD5485}" type="presOf" srcId="{0A7CA081-2172-4397-B490-C3432F9139EB}" destId="{8E60A80B-AE5B-4652-BE2A-E9127BDFA3E5}" srcOrd="0" destOrd="0" presId="urn:microsoft.com/office/officeart/2005/8/layout/list1"/>
    <dgm:cxn modelId="{EFA7017D-1D43-45A8-8724-C70DCD07CA91}" srcId="{5870FCD1-902A-4B13-88AD-5A750B86993F}" destId="{0A7CA081-2172-4397-B490-C3432F9139EB}" srcOrd="7" destOrd="0" parTransId="{9128784D-6D58-4E35-89CA-290DFB68B250}" sibTransId="{333BEEC7-7BB3-4030-A258-6EDE3FCDA3DF}"/>
    <dgm:cxn modelId="{417F0A97-2EC2-4576-86EF-B19A63D1B5BF}" type="presOf" srcId="{0A7CA081-2172-4397-B490-C3432F9139EB}" destId="{7CB31CD0-A511-422E-8306-0EF89F203953}" srcOrd="1" destOrd="0" presId="urn:microsoft.com/office/officeart/2005/8/layout/list1"/>
    <dgm:cxn modelId="{AB61B997-684F-40E9-A7FF-8FF3143EDBEA}" srcId="{5870FCD1-902A-4B13-88AD-5A750B86993F}" destId="{375FFFBE-495C-4D83-8297-A822C318ACEA}" srcOrd="6" destOrd="0" parTransId="{F441E975-F705-47D5-B35D-687F803FD509}" sibTransId="{8AAF90C6-57FD-4230-AAF8-7696BB7D63AD}"/>
    <dgm:cxn modelId="{764EEFB4-B02D-4AF2-BD99-1DB9303F1488}" srcId="{5870FCD1-902A-4B13-88AD-5A750B86993F}" destId="{54F93DEE-7C87-4035-984E-16193469812D}" srcOrd="1" destOrd="0" parTransId="{C3D6ED0A-03A5-4831-BA87-3D7DAB149505}" sibTransId="{9AB6334C-988B-4CD7-929F-B1A6F6EC6270}"/>
    <dgm:cxn modelId="{EADCF8B8-D5C4-48AD-B6BE-2D0724CD15D2}" type="presOf" srcId="{1507C2C6-20AE-4407-8C85-A46DDAB3D12D}" destId="{A8716673-D030-48E5-AE34-496AC96FDF0E}" srcOrd="1" destOrd="0" presId="urn:microsoft.com/office/officeart/2005/8/layout/list1"/>
    <dgm:cxn modelId="{462E60C0-2C8A-41F7-821D-7568A16D8435}" type="presOf" srcId="{7001AF52-8425-4A26-8CE6-8535D9B580A9}" destId="{75C3694B-D0B0-4FFB-B3F9-B9AD09A23542}" srcOrd="0" destOrd="0" presId="urn:microsoft.com/office/officeart/2005/8/layout/list1"/>
    <dgm:cxn modelId="{EE4595C9-D0DA-4D95-8853-AD742ABE10DC}" type="presOf" srcId="{54F93DEE-7C87-4035-984E-16193469812D}" destId="{2D07E40B-F5FC-4681-B75C-91FCE41D5CB3}" srcOrd="1" destOrd="0" presId="urn:microsoft.com/office/officeart/2005/8/layout/list1"/>
    <dgm:cxn modelId="{3E902DCC-7D52-4881-859A-784380028E1A}" type="presOf" srcId="{D74BA7A9-9A7B-4EA5-A86C-BFE65B7E6808}" destId="{48A7B4DC-CF98-4765-9B74-FD543EE0C613}" srcOrd="1" destOrd="0" presId="urn:microsoft.com/office/officeart/2005/8/layout/list1"/>
    <dgm:cxn modelId="{6151B1D0-C964-4877-8EB7-DDFB6E44426E}" type="presOf" srcId="{C00C8887-ED0E-4885-9910-9BB90976604B}" destId="{03C6B94A-751C-4211-B356-42BBED83EBFA}" srcOrd="0" destOrd="0" presId="urn:microsoft.com/office/officeart/2005/8/layout/list1"/>
    <dgm:cxn modelId="{5C7D75E3-1C26-4B0A-8050-07B0B79F41AA}" type="presOf" srcId="{D74BA7A9-9A7B-4EA5-A86C-BFE65B7E6808}" destId="{9666E317-B32E-4115-9DD1-C3457DA5001C}" srcOrd="0" destOrd="0" presId="urn:microsoft.com/office/officeart/2005/8/layout/list1"/>
    <dgm:cxn modelId="{E0846AF6-4D1A-48A1-9CB7-3E43C6A96339}" type="presOf" srcId="{54F93DEE-7C87-4035-984E-16193469812D}" destId="{55698391-716F-493E-BB32-3D1720D0EA09}" srcOrd="0" destOrd="0" presId="urn:microsoft.com/office/officeart/2005/8/layout/list1"/>
    <dgm:cxn modelId="{41912FA4-EF8F-40B1-86DC-3B76C3631F29}" type="presParOf" srcId="{8153220B-B055-4090-95E8-F05AE0DD1E41}" destId="{33FE2BED-4688-4BF0-BBB2-F17C73862A6E}" srcOrd="0" destOrd="0" presId="urn:microsoft.com/office/officeart/2005/8/layout/list1"/>
    <dgm:cxn modelId="{E606B6A5-C41A-480E-A6ED-400E956AE3A3}" type="presParOf" srcId="{33FE2BED-4688-4BF0-BBB2-F17C73862A6E}" destId="{D6455649-EDE0-47A5-AEFD-491A83566E2A}" srcOrd="0" destOrd="0" presId="urn:microsoft.com/office/officeart/2005/8/layout/list1"/>
    <dgm:cxn modelId="{4733C870-B1AB-4CB7-8FB0-598BC4E398A7}" type="presParOf" srcId="{33FE2BED-4688-4BF0-BBB2-F17C73862A6E}" destId="{A8716673-D030-48E5-AE34-496AC96FDF0E}" srcOrd="1" destOrd="0" presId="urn:microsoft.com/office/officeart/2005/8/layout/list1"/>
    <dgm:cxn modelId="{3097BE6D-F4F3-4083-807F-A229381F625A}" type="presParOf" srcId="{8153220B-B055-4090-95E8-F05AE0DD1E41}" destId="{68322295-4846-487A-8F17-5176E6E039D9}" srcOrd="1" destOrd="0" presId="urn:microsoft.com/office/officeart/2005/8/layout/list1"/>
    <dgm:cxn modelId="{ED14AAFD-9FDD-41A5-831B-2B4B7DD97AB9}" type="presParOf" srcId="{8153220B-B055-4090-95E8-F05AE0DD1E41}" destId="{02F6DE36-2ACD-44C6-B8E2-517221791395}" srcOrd="2" destOrd="0" presId="urn:microsoft.com/office/officeart/2005/8/layout/list1"/>
    <dgm:cxn modelId="{A48D60FC-8E79-45A0-B485-29E8586DD85C}" type="presParOf" srcId="{8153220B-B055-4090-95E8-F05AE0DD1E41}" destId="{1D12ACA2-C815-4ADD-B0F7-81950F90CE43}" srcOrd="3" destOrd="0" presId="urn:microsoft.com/office/officeart/2005/8/layout/list1"/>
    <dgm:cxn modelId="{B126A751-C2F3-4F44-BA06-2A91CB732CBA}" type="presParOf" srcId="{8153220B-B055-4090-95E8-F05AE0DD1E41}" destId="{BB1FD5C3-543F-438F-91F1-A352B5D5F8AD}" srcOrd="4" destOrd="0" presId="urn:microsoft.com/office/officeart/2005/8/layout/list1"/>
    <dgm:cxn modelId="{F71EBE0D-25D8-433E-A8FA-8B832120A5B1}" type="presParOf" srcId="{BB1FD5C3-543F-438F-91F1-A352B5D5F8AD}" destId="{55698391-716F-493E-BB32-3D1720D0EA09}" srcOrd="0" destOrd="0" presId="urn:microsoft.com/office/officeart/2005/8/layout/list1"/>
    <dgm:cxn modelId="{11FA6021-B63F-4FD3-B21E-C47D11A44784}" type="presParOf" srcId="{BB1FD5C3-543F-438F-91F1-A352B5D5F8AD}" destId="{2D07E40B-F5FC-4681-B75C-91FCE41D5CB3}" srcOrd="1" destOrd="0" presId="urn:microsoft.com/office/officeart/2005/8/layout/list1"/>
    <dgm:cxn modelId="{7290AB56-0BEE-4AA9-9919-15C84F5010FC}" type="presParOf" srcId="{8153220B-B055-4090-95E8-F05AE0DD1E41}" destId="{08952C57-79DF-4B55-961A-57104C1DEAB4}" srcOrd="5" destOrd="0" presId="urn:microsoft.com/office/officeart/2005/8/layout/list1"/>
    <dgm:cxn modelId="{FA39430C-D47D-4E83-B874-0B15A4614600}" type="presParOf" srcId="{8153220B-B055-4090-95E8-F05AE0DD1E41}" destId="{07D957E0-216E-4940-8F34-2DA63614F856}" srcOrd="6" destOrd="0" presId="urn:microsoft.com/office/officeart/2005/8/layout/list1"/>
    <dgm:cxn modelId="{4E1E2372-9F36-4480-8515-4204767A67AB}" type="presParOf" srcId="{8153220B-B055-4090-95E8-F05AE0DD1E41}" destId="{A448CA85-DEDD-478C-9B1C-360B473BC5B1}" srcOrd="7" destOrd="0" presId="urn:microsoft.com/office/officeart/2005/8/layout/list1"/>
    <dgm:cxn modelId="{FEEE8606-6E43-45C5-A79C-99F76F6A9975}" type="presParOf" srcId="{8153220B-B055-4090-95E8-F05AE0DD1E41}" destId="{48411471-D98A-45DB-B338-F9CFFE594DEC}" srcOrd="8" destOrd="0" presId="urn:microsoft.com/office/officeart/2005/8/layout/list1"/>
    <dgm:cxn modelId="{0B149FCD-68A4-41FB-B60E-FFC5680820D2}" type="presParOf" srcId="{48411471-D98A-45DB-B338-F9CFFE594DEC}" destId="{75C3694B-D0B0-4FFB-B3F9-B9AD09A23542}" srcOrd="0" destOrd="0" presId="urn:microsoft.com/office/officeart/2005/8/layout/list1"/>
    <dgm:cxn modelId="{21B9ADC5-A840-40F0-82D8-81864C3DE007}" type="presParOf" srcId="{48411471-D98A-45DB-B338-F9CFFE594DEC}" destId="{79AC85A1-058E-4D22-98FB-87B75CA5D564}" srcOrd="1" destOrd="0" presId="urn:microsoft.com/office/officeart/2005/8/layout/list1"/>
    <dgm:cxn modelId="{2F7C80A1-A5AD-408D-87FE-8A6961ABD460}" type="presParOf" srcId="{8153220B-B055-4090-95E8-F05AE0DD1E41}" destId="{6D0538A4-6129-4CD7-AC33-A500C0881425}" srcOrd="9" destOrd="0" presId="urn:microsoft.com/office/officeart/2005/8/layout/list1"/>
    <dgm:cxn modelId="{E51DEA54-D57A-4A63-94DF-B6865D26E70A}" type="presParOf" srcId="{8153220B-B055-4090-95E8-F05AE0DD1E41}" destId="{3314D0A2-1CBB-4C2E-833D-B1495790BA7E}" srcOrd="10" destOrd="0" presId="urn:microsoft.com/office/officeart/2005/8/layout/list1"/>
    <dgm:cxn modelId="{B7AA53BA-4AB4-4A1F-987F-4E13F8AEEDBC}" type="presParOf" srcId="{8153220B-B055-4090-95E8-F05AE0DD1E41}" destId="{538EAC4C-0798-4723-BF62-417B027B9D60}" srcOrd="11" destOrd="0" presId="urn:microsoft.com/office/officeart/2005/8/layout/list1"/>
    <dgm:cxn modelId="{AC759D35-3D1F-436F-95DC-B6D80A6A5F0C}" type="presParOf" srcId="{8153220B-B055-4090-95E8-F05AE0DD1E41}" destId="{0FC515F0-9B19-428C-AE57-F0C576D50853}" srcOrd="12" destOrd="0" presId="urn:microsoft.com/office/officeart/2005/8/layout/list1"/>
    <dgm:cxn modelId="{5D055B12-8198-4E43-81A3-B4FC0E54ABE4}" type="presParOf" srcId="{0FC515F0-9B19-428C-AE57-F0C576D50853}" destId="{03C6B94A-751C-4211-B356-42BBED83EBFA}" srcOrd="0" destOrd="0" presId="urn:microsoft.com/office/officeart/2005/8/layout/list1"/>
    <dgm:cxn modelId="{37B44B8F-9A20-4AD9-948B-60E913F7415B}" type="presParOf" srcId="{0FC515F0-9B19-428C-AE57-F0C576D50853}" destId="{966E9027-D0D2-4B94-853B-4090210C3C3E}" srcOrd="1" destOrd="0" presId="urn:microsoft.com/office/officeart/2005/8/layout/list1"/>
    <dgm:cxn modelId="{B6A4F83B-0CE9-4222-9021-2800595B13E0}" type="presParOf" srcId="{8153220B-B055-4090-95E8-F05AE0DD1E41}" destId="{C0FFADE4-B5B2-4FD6-A4B2-E3A116E812A5}" srcOrd="13" destOrd="0" presId="urn:microsoft.com/office/officeart/2005/8/layout/list1"/>
    <dgm:cxn modelId="{F4DDA43D-AF46-4A73-B4A0-C7DD8976638A}" type="presParOf" srcId="{8153220B-B055-4090-95E8-F05AE0DD1E41}" destId="{621A4045-680C-437C-A425-5E5A70228187}" srcOrd="14" destOrd="0" presId="urn:microsoft.com/office/officeart/2005/8/layout/list1"/>
    <dgm:cxn modelId="{7BF332C9-3A04-4503-A417-E4352965F418}" type="presParOf" srcId="{8153220B-B055-4090-95E8-F05AE0DD1E41}" destId="{2FB34A71-744B-493C-BA67-06B91916430E}" srcOrd="15" destOrd="0" presId="urn:microsoft.com/office/officeart/2005/8/layout/list1"/>
    <dgm:cxn modelId="{45A0D198-1B38-484C-8E00-47BC03FE82D8}" type="presParOf" srcId="{8153220B-B055-4090-95E8-F05AE0DD1E41}" destId="{014C8DAC-DF8D-4DD1-A949-BD841E1871A8}" srcOrd="16" destOrd="0" presId="urn:microsoft.com/office/officeart/2005/8/layout/list1"/>
    <dgm:cxn modelId="{3D035576-0CC6-4BCB-B560-EC001A9E139E}" type="presParOf" srcId="{014C8DAC-DF8D-4DD1-A949-BD841E1871A8}" destId="{89905A61-DE17-4F92-AA27-76469401FE2C}" srcOrd="0" destOrd="0" presId="urn:microsoft.com/office/officeart/2005/8/layout/list1"/>
    <dgm:cxn modelId="{8B87274A-7C73-4D13-9D98-D1C52AA6E26A}" type="presParOf" srcId="{014C8DAC-DF8D-4DD1-A949-BD841E1871A8}" destId="{81CF0A6A-9EFD-4AB9-8486-F0A0478CCD6F}" srcOrd="1" destOrd="0" presId="urn:microsoft.com/office/officeart/2005/8/layout/list1"/>
    <dgm:cxn modelId="{DD3E9EE5-2C1E-4A10-9CBC-90E1FF219C46}" type="presParOf" srcId="{8153220B-B055-4090-95E8-F05AE0DD1E41}" destId="{CB74F0C5-DCFD-4B5C-914C-9AE10AF9FAF4}" srcOrd="17" destOrd="0" presId="urn:microsoft.com/office/officeart/2005/8/layout/list1"/>
    <dgm:cxn modelId="{D46E60BA-A1B9-4991-8939-871CDC60B0D1}" type="presParOf" srcId="{8153220B-B055-4090-95E8-F05AE0DD1E41}" destId="{7ACBAFB7-A5BE-4F4F-9A50-135F954E89BD}" srcOrd="18" destOrd="0" presId="urn:microsoft.com/office/officeart/2005/8/layout/list1"/>
    <dgm:cxn modelId="{2B4A3B00-A0FE-446E-9A01-5091D979129D}" type="presParOf" srcId="{8153220B-B055-4090-95E8-F05AE0DD1E41}" destId="{8BDAF57B-521A-4FC0-B15C-134A317E2240}" srcOrd="19" destOrd="0" presId="urn:microsoft.com/office/officeart/2005/8/layout/list1"/>
    <dgm:cxn modelId="{114A065A-FF5E-4C21-A045-9177C4E45EF8}" type="presParOf" srcId="{8153220B-B055-4090-95E8-F05AE0DD1E41}" destId="{A9A078B1-4E7D-49F9-ABA1-4E7310A5DA76}" srcOrd="20" destOrd="0" presId="urn:microsoft.com/office/officeart/2005/8/layout/list1"/>
    <dgm:cxn modelId="{5A7BA1AA-068C-40A3-A42E-D0CBB3A5857F}" type="presParOf" srcId="{A9A078B1-4E7D-49F9-ABA1-4E7310A5DA76}" destId="{9666E317-B32E-4115-9DD1-C3457DA5001C}" srcOrd="0" destOrd="0" presId="urn:microsoft.com/office/officeart/2005/8/layout/list1"/>
    <dgm:cxn modelId="{42F84D30-7ADE-44E2-A319-8461738F1622}" type="presParOf" srcId="{A9A078B1-4E7D-49F9-ABA1-4E7310A5DA76}" destId="{48A7B4DC-CF98-4765-9B74-FD543EE0C613}" srcOrd="1" destOrd="0" presId="urn:microsoft.com/office/officeart/2005/8/layout/list1"/>
    <dgm:cxn modelId="{6AB9F949-AB1A-459B-AC69-7994D6523CC4}" type="presParOf" srcId="{8153220B-B055-4090-95E8-F05AE0DD1E41}" destId="{3C0C6C7E-2E10-4728-84DB-16C071C3541F}" srcOrd="21" destOrd="0" presId="urn:microsoft.com/office/officeart/2005/8/layout/list1"/>
    <dgm:cxn modelId="{2F4903EB-861F-47E2-83A0-48B8E0B118A0}" type="presParOf" srcId="{8153220B-B055-4090-95E8-F05AE0DD1E41}" destId="{ECF73843-528B-40E6-9F3F-D309FABAB05E}" srcOrd="22" destOrd="0" presId="urn:microsoft.com/office/officeart/2005/8/layout/list1"/>
    <dgm:cxn modelId="{1543A688-091B-4661-9DFA-4939E0C19BBA}" type="presParOf" srcId="{8153220B-B055-4090-95E8-F05AE0DD1E41}" destId="{507D2632-95E8-46F9-86EE-379222F96DFE}" srcOrd="23" destOrd="0" presId="urn:microsoft.com/office/officeart/2005/8/layout/list1"/>
    <dgm:cxn modelId="{34AEE929-8F6A-476C-B693-270AB7DD9933}" type="presParOf" srcId="{8153220B-B055-4090-95E8-F05AE0DD1E41}" destId="{ECA2C79C-E5BA-4E8B-A1AE-D3DE14002E72}" srcOrd="24" destOrd="0" presId="urn:microsoft.com/office/officeart/2005/8/layout/list1"/>
    <dgm:cxn modelId="{4568F85E-5FCE-4B81-B946-CBAA5A2D057E}" type="presParOf" srcId="{ECA2C79C-E5BA-4E8B-A1AE-D3DE14002E72}" destId="{EF5BC7BD-29E2-4543-8D80-A413A86DBE65}" srcOrd="0" destOrd="0" presId="urn:microsoft.com/office/officeart/2005/8/layout/list1"/>
    <dgm:cxn modelId="{B82238AF-E735-42F1-9B66-C85D198560E7}" type="presParOf" srcId="{ECA2C79C-E5BA-4E8B-A1AE-D3DE14002E72}" destId="{1FDC066A-5241-4EEC-88C3-7D36B0C62A7D}" srcOrd="1" destOrd="0" presId="urn:microsoft.com/office/officeart/2005/8/layout/list1"/>
    <dgm:cxn modelId="{533F0659-02ED-4C5E-9D5A-C574DD73448B}" type="presParOf" srcId="{8153220B-B055-4090-95E8-F05AE0DD1E41}" destId="{D8A4F3D1-A9B1-41E3-AF89-61E08242ADF3}" srcOrd="25" destOrd="0" presId="urn:microsoft.com/office/officeart/2005/8/layout/list1"/>
    <dgm:cxn modelId="{B1345A34-DBD8-4F69-B7A0-72ED263FFAB3}" type="presParOf" srcId="{8153220B-B055-4090-95E8-F05AE0DD1E41}" destId="{A9CC9A95-AD35-4531-BF82-AE9139CF6146}" srcOrd="26" destOrd="0" presId="urn:microsoft.com/office/officeart/2005/8/layout/list1"/>
    <dgm:cxn modelId="{032FC2F0-4933-4783-AE0B-94045CEB9441}" type="presParOf" srcId="{8153220B-B055-4090-95E8-F05AE0DD1E41}" destId="{F68AAEFA-CE8A-486B-92D7-5F6EC803AD9C}" srcOrd="27" destOrd="0" presId="urn:microsoft.com/office/officeart/2005/8/layout/list1"/>
    <dgm:cxn modelId="{5FBE8C2E-6D6F-4248-8FFA-3A2543E8F1FA}" type="presParOf" srcId="{8153220B-B055-4090-95E8-F05AE0DD1E41}" destId="{B8B36228-494C-404A-A55D-1DC9ACCECC3C}" srcOrd="28" destOrd="0" presId="urn:microsoft.com/office/officeart/2005/8/layout/list1"/>
    <dgm:cxn modelId="{CCAB6356-A55A-413E-A3E7-47134F6D6D67}" type="presParOf" srcId="{B8B36228-494C-404A-A55D-1DC9ACCECC3C}" destId="{8E60A80B-AE5B-4652-BE2A-E9127BDFA3E5}" srcOrd="0" destOrd="0" presId="urn:microsoft.com/office/officeart/2005/8/layout/list1"/>
    <dgm:cxn modelId="{0DF52091-4F60-4E48-971B-926831FFAD55}" type="presParOf" srcId="{B8B36228-494C-404A-A55D-1DC9ACCECC3C}" destId="{7CB31CD0-A511-422E-8306-0EF89F203953}" srcOrd="1" destOrd="0" presId="urn:microsoft.com/office/officeart/2005/8/layout/list1"/>
    <dgm:cxn modelId="{AD82B8F4-620D-4477-9504-41C5CF4E45FD}" type="presParOf" srcId="{8153220B-B055-4090-95E8-F05AE0DD1E41}" destId="{F28288C6-CFBC-4A88-A2B0-9E5BEFB83FBD}" srcOrd="29" destOrd="0" presId="urn:microsoft.com/office/officeart/2005/8/layout/list1"/>
    <dgm:cxn modelId="{C9651162-329B-4D64-8A83-9B1E63752967}" type="presParOf" srcId="{8153220B-B055-4090-95E8-F05AE0DD1E41}" destId="{D6E181FD-C74E-47E9-90AE-ECF508D85691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F6DE36-2ACD-44C6-B8E2-517221791395}">
      <dsp:nvSpPr>
        <dsp:cNvPr id="0" name=""/>
        <dsp:cNvSpPr/>
      </dsp:nvSpPr>
      <dsp:spPr>
        <a:xfrm>
          <a:off x="0" y="241094"/>
          <a:ext cx="914658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716673-D030-48E5-AE34-496AC96FDF0E}">
      <dsp:nvSpPr>
        <dsp:cNvPr id="0" name=""/>
        <dsp:cNvSpPr/>
      </dsp:nvSpPr>
      <dsp:spPr>
        <a:xfrm>
          <a:off x="411550" y="299612"/>
          <a:ext cx="6402610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2003" tIns="0" rIns="242003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kern="1200" dirty="0"/>
            <a:t>Postup pred začatím trestného stíhania (predprípravné konanie) (fakultatívne)</a:t>
          </a:r>
          <a:endParaRPr lang="en-US" sz="1100" kern="1200" dirty="0"/>
        </a:p>
      </dsp:txBody>
      <dsp:txXfrm>
        <a:off x="427402" y="315464"/>
        <a:ext cx="6370906" cy="293016"/>
      </dsp:txXfrm>
    </dsp:sp>
    <dsp:sp modelId="{07D957E0-216E-4940-8F34-2DA63614F856}">
      <dsp:nvSpPr>
        <dsp:cNvPr id="0" name=""/>
        <dsp:cNvSpPr/>
      </dsp:nvSpPr>
      <dsp:spPr>
        <a:xfrm>
          <a:off x="0" y="740054"/>
          <a:ext cx="914658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7E40B-F5FC-4681-B75C-91FCE41D5CB3}">
      <dsp:nvSpPr>
        <dsp:cNvPr id="0" name=""/>
        <dsp:cNvSpPr/>
      </dsp:nvSpPr>
      <dsp:spPr>
        <a:xfrm>
          <a:off x="470468" y="917504"/>
          <a:ext cx="6402610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2003" tIns="0" rIns="242003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kern="1200" dirty="0"/>
            <a:t>Prípravné konanie</a:t>
          </a:r>
          <a:endParaRPr lang="en-US" sz="1100" kern="1200" dirty="0"/>
        </a:p>
      </dsp:txBody>
      <dsp:txXfrm>
        <a:off x="486320" y="933356"/>
        <a:ext cx="6370906" cy="293016"/>
      </dsp:txXfrm>
    </dsp:sp>
    <dsp:sp modelId="{3314D0A2-1CBB-4C2E-833D-B1495790BA7E}">
      <dsp:nvSpPr>
        <dsp:cNvPr id="0" name=""/>
        <dsp:cNvSpPr/>
      </dsp:nvSpPr>
      <dsp:spPr>
        <a:xfrm>
          <a:off x="0" y="1239014"/>
          <a:ext cx="914658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AC85A1-058E-4D22-98FB-87B75CA5D564}">
      <dsp:nvSpPr>
        <dsp:cNvPr id="0" name=""/>
        <dsp:cNvSpPr/>
      </dsp:nvSpPr>
      <dsp:spPr>
        <a:xfrm>
          <a:off x="0" y="0"/>
          <a:ext cx="6402610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2003" tIns="0" rIns="242003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b="1" kern="1200" dirty="0"/>
            <a:t>Predsúdne konanie</a:t>
          </a:r>
        </a:p>
      </dsp:txBody>
      <dsp:txXfrm>
        <a:off x="15852" y="15852"/>
        <a:ext cx="6370906" cy="293016"/>
      </dsp:txXfrm>
    </dsp:sp>
    <dsp:sp modelId="{621A4045-680C-437C-A425-5E5A70228187}">
      <dsp:nvSpPr>
        <dsp:cNvPr id="0" name=""/>
        <dsp:cNvSpPr/>
      </dsp:nvSpPr>
      <dsp:spPr>
        <a:xfrm>
          <a:off x="0" y="1737974"/>
          <a:ext cx="914658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6E9027-D0D2-4B94-853B-4090210C3C3E}">
      <dsp:nvSpPr>
        <dsp:cNvPr id="0" name=""/>
        <dsp:cNvSpPr/>
      </dsp:nvSpPr>
      <dsp:spPr>
        <a:xfrm>
          <a:off x="0" y="1541635"/>
          <a:ext cx="6402610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2003" tIns="0" rIns="242003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b="1" kern="1200" dirty="0"/>
            <a:t>Konanie pred súdom</a:t>
          </a:r>
        </a:p>
      </dsp:txBody>
      <dsp:txXfrm>
        <a:off x="15852" y="1557487"/>
        <a:ext cx="6370906" cy="293016"/>
      </dsp:txXfrm>
    </dsp:sp>
    <dsp:sp modelId="{7ACBAFB7-A5BE-4F4F-9A50-135F954E89BD}">
      <dsp:nvSpPr>
        <dsp:cNvPr id="0" name=""/>
        <dsp:cNvSpPr/>
      </dsp:nvSpPr>
      <dsp:spPr>
        <a:xfrm>
          <a:off x="0" y="2236934"/>
          <a:ext cx="914658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CF0A6A-9EFD-4AB9-8486-F0A0478CCD6F}">
      <dsp:nvSpPr>
        <dsp:cNvPr id="0" name=""/>
        <dsp:cNvSpPr/>
      </dsp:nvSpPr>
      <dsp:spPr>
        <a:xfrm>
          <a:off x="457329" y="2074574"/>
          <a:ext cx="6402610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2003" tIns="0" rIns="242003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kern="1200" dirty="0"/>
            <a:t>Preskúmanie a predbežné </a:t>
          </a:r>
          <a:r>
            <a:rPr lang="sk-SK" sz="1100" kern="1200" dirty="0" err="1"/>
            <a:t>prejednanie</a:t>
          </a:r>
          <a:r>
            <a:rPr lang="sk-SK" sz="1100" kern="1200" dirty="0"/>
            <a:t> obžaloby</a:t>
          </a:r>
        </a:p>
      </dsp:txBody>
      <dsp:txXfrm>
        <a:off x="473181" y="2090426"/>
        <a:ext cx="6370906" cy="293016"/>
      </dsp:txXfrm>
    </dsp:sp>
    <dsp:sp modelId="{ECF73843-528B-40E6-9F3F-D309FABAB05E}">
      <dsp:nvSpPr>
        <dsp:cNvPr id="0" name=""/>
        <dsp:cNvSpPr/>
      </dsp:nvSpPr>
      <dsp:spPr>
        <a:xfrm>
          <a:off x="0" y="2735894"/>
          <a:ext cx="914658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A7B4DC-CF98-4765-9B74-FD543EE0C613}">
      <dsp:nvSpPr>
        <dsp:cNvPr id="0" name=""/>
        <dsp:cNvSpPr/>
      </dsp:nvSpPr>
      <dsp:spPr>
        <a:xfrm>
          <a:off x="457329" y="2573534"/>
          <a:ext cx="6402610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2003" tIns="0" rIns="242003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kern="1200" dirty="0"/>
            <a:t>Hlavné pojednávanie</a:t>
          </a:r>
          <a:endParaRPr lang="en-US" sz="1100" kern="1200" dirty="0"/>
        </a:p>
      </dsp:txBody>
      <dsp:txXfrm>
        <a:off x="473181" y="2589386"/>
        <a:ext cx="6370906" cy="293016"/>
      </dsp:txXfrm>
    </dsp:sp>
    <dsp:sp modelId="{A9CC9A95-AD35-4531-BF82-AE9139CF6146}">
      <dsp:nvSpPr>
        <dsp:cNvPr id="0" name=""/>
        <dsp:cNvSpPr/>
      </dsp:nvSpPr>
      <dsp:spPr>
        <a:xfrm>
          <a:off x="0" y="3234854"/>
          <a:ext cx="914658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DC066A-5241-4EEC-88C3-7D36B0C62A7D}">
      <dsp:nvSpPr>
        <dsp:cNvPr id="0" name=""/>
        <dsp:cNvSpPr/>
      </dsp:nvSpPr>
      <dsp:spPr>
        <a:xfrm>
          <a:off x="457329" y="3072494"/>
          <a:ext cx="6402610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2003" tIns="0" rIns="242003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kern="1200" dirty="0"/>
            <a:t>Opravné konanie (fakultatívne)</a:t>
          </a:r>
        </a:p>
      </dsp:txBody>
      <dsp:txXfrm>
        <a:off x="473181" y="3088346"/>
        <a:ext cx="6370906" cy="293016"/>
      </dsp:txXfrm>
    </dsp:sp>
    <dsp:sp modelId="{D6E181FD-C74E-47E9-90AE-ECF508D85691}">
      <dsp:nvSpPr>
        <dsp:cNvPr id="0" name=""/>
        <dsp:cNvSpPr/>
      </dsp:nvSpPr>
      <dsp:spPr>
        <a:xfrm>
          <a:off x="0" y="3733814"/>
          <a:ext cx="914658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B31CD0-A511-422E-8306-0EF89F203953}">
      <dsp:nvSpPr>
        <dsp:cNvPr id="0" name=""/>
        <dsp:cNvSpPr/>
      </dsp:nvSpPr>
      <dsp:spPr>
        <a:xfrm>
          <a:off x="457329" y="3571454"/>
          <a:ext cx="6402610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2003" tIns="0" rIns="242003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kern="1200"/>
            <a:t>Vykonávacie konanie</a:t>
          </a:r>
          <a:endParaRPr lang="en-US" sz="1100" kern="1200"/>
        </a:p>
      </dsp:txBody>
      <dsp:txXfrm>
        <a:off x="473181" y="3587306"/>
        <a:ext cx="6370906" cy="293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6B6273A0-CB70-4DCA-951C-22AD261EE3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" t="3160" b="1256"/>
          <a:stretch/>
        </p:blipFill>
        <p:spPr>
          <a:xfrm>
            <a:off x="-62144" y="-1"/>
            <a:ext cx="12254144" cy="685800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80D75A8-EF0D-42B5-81F7-D4A43EF185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69328" y="1258349"/>
            <a:ext cx="6498672" cy="2483140"/>
          </a:xfrm>
          <a:prstGeom prst="rect">
            <a:avLst/>
          </a:prstGeom>
        </p:spPr>
        <p:txBody>
          <a:bodyPr anchor="ctr"/>
          <a:lstStyle>
            <a:lvl1pPr algn="l"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3ABE9D2-FE45-4FE8-B47F-3EB3F43AC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69328" y="3602038"/>
            <a:ext cx="6498672" cy="18163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dirty="0"/>
              <a:t>Kliknutím upravte štýl predlohy podnadpisu</a:t>
            </a:r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EFF887D1-0431-4C78-9187-5B6065D6682B}"/>
              </a:ext>
            </a:extLst>
          </p:cNvPr>
          <p:cNvSpPr/>
          <p:nvPr userDrawn="1"/>
        </p:nvSpPr>
        <p:spPr>
          <a:xfrm>
            <a:off x="-62143" y="1981200"/>
            <a:ext cx="3110143" cy="4876801"/>
          </a:xfrm>
          <a:prstGeom prst="rect">
            <a:avLst/>
          </a:prstGeom>
          <a:solidFill>
            <a:srgbClr val="261E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54C3F28A-1442-4C09-8E32-BD6FEABBE4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914" y="136525"/>
            <a:ext cx="865118" cy="1450975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2E80317B-0BE1-46DE-8263-05FCE35834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80" y="2549742"/>
            <a:ext cx="1685737" cy="501578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3605952B-999F-4F9D-80B8-2604E7C82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6" r="8926"/>
          <a:stretch/>
        </p:blipFill>
        <p:spPr>
          <a:xfrm>
            <a:off x="361012" y="2970671"/>
            <a:ext cx="2263831" cy="3459663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FEEE7A2F-219E-470D-A67D-66895767F2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80" y="518488"/>
            <a:ext cx="1027112" cy="47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42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A5AD31-D522-4507-BFC4-01AB8BC8F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3FF362AA-1EEC-48D4-95A8-468325BE14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DCFFE48-041F-4F41-BCAE-DE58D8B270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6A5E-9D4C-4127-90A7-1BD5D0739A7B}" type="datetimeFigureOut">
              <a:rPr lang="sk-SK" smtClean="0"/>
              <a:t>3. 4. 2026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708DEAA-9ED1-4C10-B975-FB25852CA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3117498-756C-41B1-BB89-F288EE1E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588BC-2533-4897-92E7-D7A69BDBDAE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0487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F75EF934-91ED-4009-B390-909E3F82AD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DACDA43E-7592-489D-B2BB-9DFDCE9A97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BBFAA0F-D23A-4004-81E8-90D0D3D703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6A5E-9D4C-4127-90A7-1BD5D0739A7B}" type="datetimeFigureOut">
              <a:rPr lang="sk-SK" smtClean="0"/>
              <a:t>3. 4. 2026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D72AA85-E512-400E-9A69-8EBC45393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86D43B1-D95B-459D-8400-5EA2CC670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588BC-2533-4897-92E7-D7A69BDBDAE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751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>
            <a:extLst>
              <a:ext uri="{FF2B5EF4-FFF2-40B4-BE49-F238E27FC236}">
                <a16:creationId xmlns:a16="http://schemas.microsoft.com/office/drawing/2014/main" id="{507E612A-319E-42B3-8BF3-7D04C99037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" t="845" r="18163" b="1357"/>
          <a:stretch/>
        </p:blipFill>
        <p:spPr>
          <a:xfrm rot="5400000">
            <a:off x="2667000" y="-2667000"/>
            <a:ext cx="6857999" cy="1219200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83C8AA5-DC8C-4450-B3A9-A5776E653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041" y="585927"/>
            <a:ext cx="7622126" cy="133965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sk-SK" dirty="0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955C7D4-0C37-4DE8-9C93-3550355C9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951" y="2253101"/>
            <a:ext cx="9055216" cy="26450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71241583-FD84-408B-A1C4-345A708EA8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167" y="4986965"/>
            <a:ext cx="897783" cy="150591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A66480D4-8FA9-4EAE-8FF3-27B4463A27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2" b="9038"/>
          <a:stretch/>
        </p:blipFill>
        <p:spPr>
          <a:xfrm>
            <a:off x="2139945" y="5476560"/>
            <a:ext cx="6777429" cy="1016315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D2409EAF-E252-45FE-B876-96D3D2D0B25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546" y="503101"/>
            <a:ext cx="929648" cy="427312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E67B8347-DD39-4EB3-83F0-98A21FC8D76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0" y="306391"/>
            <a:ext cx="857642" cy="88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4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ázok 19">
            <a:extLst>
              <a:ext uri="{FF2B5EF4-FFF2-40B4-BE49-F238E27FC236}">
                <a16:creationId xmlns:a16="http://schemas.microsoft.com/office/drawing/2014/main" id="{0AFE80BB-39A5-430F-8B66-6715C8DFE4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88" y="1770374"/>
            <a:ext cx="2921112" cy="489928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6925B6A-558D-41D0-921C-07630D628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709738"/>
            <a:ext cx="7308850" cy="1805249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rgbClr val="ED1C2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4D4B47A9-13BB-4D64-BEBB-0567724C3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8600" y="4589463"/>
            <a:ext cx="730885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53A6F8DF-9A64-4E4E-8ACA-350774DB8A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59" y="2873042"/>
            <a:ext cx="2395369" cy="863852"/>
          </a:xfrm>
          <a:prstGeom prst="rect">
            <a:avLst/>
          </a:prstGeom>
        </p:spPr>
      </p:pic>
      <p:pic>
        <p:nvPicPr>
          <p:cNvPr id="18" name="Obrázok 17">
            <a:extLst>
              <a:ext uri="{FF2B5EF4-FFF2-40B4-BE49-F238E27FC236}">
                <a16:creationId xmlns:a16="http://schemas.microsoft.com/office/drawing/2014/main" id="{0F61C3BC-8BEE-43B5-8B1A-B4591BFBA55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17" y="3822229"/>
            <a:ext cx="2764102" cy="947535"/>
          </a:xfrm>
          <a:prstGeom prst="rect">
            <a:avLst/>
          </a:prstGeom>
        </p:spPr>
      </p:pic>
      <p:pic>
        <p:nvPicPr>
          <p:cNvPr id="24" name="Obrázok 23">
            <a:extLst>
              <a:ext uri="{FF2B5EF4-FFF2-40B4-BE49-F238E27FC236}">
                <a16:creationId xmlns:a16="http://schemas.microsoft.com/office/drawing/2014/main" id="{13612CDC-A70A-49D4-BA3C-6BAB42BDA27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585" y="396836"/>
            <a:ext cx="1638317" cy="429938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F84734E0-5083-469E-B5DC-7F9743250EF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21" y="4993224"/>
            <a:ext cx="2391893" cy="865108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4E3DF4C9-7F8E-4EA1-A169-062E4B5C08A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7" y="396836"/>
            <a:ext cx="905055" cy="41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0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51BC6A-B3E0-4B68-B7BE-AEE55C1A7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F9C2C15-249B-40F1-A207-C832EA5A85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72E9CE97-C97E-47BF-9F0F-5C72E6953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392D1A87-A082-4EF4-AB65-19CDDDD952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6A5E-9D4C-4127-90A7-1BD5D0739A7B}" type="datetimeFigureOut">
              <a:rPr lang="sk-SK" smtClean="0"/>
              <a:t>3. 4. 2026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65A2E57-8A4E-4122-B1A2-2280F29A9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71371F2A-2F8E-4EA5-BF19-F71BE9564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588BC-2533-4897-92E7-D7A69BDBDAE5}" type="slidenum">
              <a:rPr lang="sk-SK" smtClean="0"/>
              <a:t>‹#›</a:t>
            </a:fld>
            <a:endParaRPr lang="sk-SK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4D879E43-FDF9-4CA3-A1F9-B586EDCC194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1E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C3ED0F57-74A6-438C-83F0-3706008F41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397" y="4525941"/>
            <a:ext cx="1037871" cy="1740716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F6003D6F-B587-4D05-BC14-5BA0FEE170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32" y="3328833"/>
            <a:ext cx="1284739" cy="2150247"/>
          </a:xfrm>
          <a:prstGeom prst="rect">
            <a:avLst/>
          </a:prstGeom>
        </p:spPr>
      </p:pic>
      <p:sp>
        <p:nvSpPr>
          <p:cNvPr id="15" name="Zástupný objekt pre obsah 2">
            <a:extLst>
              <a:ext uri="{FF2B5EF4-FFF2-40B4-BE49-F238E27FC236}">
                <a16:creationId xmlns:a16="http://schemas.microsoft.com/office/drawing/2014/main" id="{A7AEF69B-FFAB-41B0-9DD2-EA62113C55B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726108" y="2304307"/>
            <a:ext cx="8627691" cy="21502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pic>
        <p:nvPicPr>
          <p:cNvPr id="20" name="Obrázok 19">
            <a:extLst>
              <a:ext uri="{FF2B5EF4-FFF2-40B4-BE49-F238E27FC236}">
                <a16:creationId xmlns:a16="http://schemas.microsoft.com/office/drawing/2014/main" id="{A88EE303-85AD-4525-B75E-9B0E772F3D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372" y="5588625"/>
            <a:ext cx="2603500" cy="892481"/>
          </a:xfrm>
          <a:prstGeom prst="rect">
            <a:avLst/>
          </a:prstGeom>
        </p:spPr>
      </p:pic>
      <p:pic>
        <p:nvPicPr>
          <p:cNvPr id="22" name="Obrázok 21">
            <a:extLst>
              <a:ext uri="{FF2B5EF4-FFF2-40B4-BE49-F238E27FC236}">
                <a16:creationId xmlns:a16="http://schemas.microsoft.com/office/drawing/2014/main" id="{3E9AC88F-330F-441F-BB9B-38C25ABEAF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91" y="5676372"/>
            <a:ext cx="2474753" cy="892481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560ADC45-016B-43D3-8AFC-321520A630E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340" y="5705808"/>
            <a:ext cx="2467573" cy="892481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4CF28204-B192-4E47-AA1C-AA43884C9A2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45" y="578444"/>
            <a:ext cx="1056455" cy="485598"/>
          </a:xfrm>
          <a:prstGeom prst="rect">
            <a:avLst/>
          </a:prstGeom>
        </p:spPr>
      </p:pic>
      <p:sp>
        <p:nvSpPr>
          <p:cNvPr id="14" name="Zástupný objekt pre text 13">
            <a:extLst>
              <a:ext uri="{FF2B5EF4-FFF2-40B4-BE49-F238E27FC236}">
                <a16:creationId xmlns:a16="http://schemas.microsoft.com/office/drawing/2014/main" id="{5622E02C-2893-4076-93FE-B88A3298F2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03500" y="838200"/>
            <a:ext cx="8750300" cy="1079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k-SK" dirty="0"/>
              <a:t>Upraviť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2193362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>
            <a:extLst>
              <a:ext uri="{FF2B5EF4-FFF2-40B4-BE49-F238E27FC236}">
                <a16:creationId xmlns:a16="http://schemas.microsoft.com/office/drawing/2014/main" id="{21C360A7-7BA8-424D-81D6-FAA56A4E4F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" t="845" r="18163" b="1357"/>
          <a:stretch/>
        </p:blipFill>
        <p:spPr>
          <a:xfrm rot="5400000">
            <a:off x="2667000" y="-2667002"/>
            <a:ext cx="6857999" cy="1219200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53A6BE6-EC82-49A3-9E4F-9AF6F129F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9034" y="365125"/>
            <a:ext cx="8483177" cy="1325563"/>
          </a:xfrm>
          <a:prstGeom prst="rect">
            <a:avLst/>
          </a:prstGeom>
        </p:spPr>
        <p:txBody>
          <a:bodyPr/>
          <a:lstStyle/>
          <a:p>
            <a:r>
              <a:rPr lang="sk-SK" dirty="0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CC3099B6-819E-4622-8E34-904FB37AE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E54A9CCC-769A-40A6-919F-91506D2AD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3962" y="2505075"/>
            <a:ext cx="5233614" cy="28189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FFFC307E-D745-4676-8578-42598E5B9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CA759C9E-3EFF-44F2-BEBC-A325E62B44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259388" cy="28189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5C8A87E3-7F37-4768-86A8-355CF90B60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43" y="428626"/>
            <a:ext cx="1035380" cy="475911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AA4A5778-5CE8-451E-8A9A-27B224A18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2" b="9038"/>
          <a:stretch/>
        </p:blipFill>
        <p:spPr>
          <a:xfrm>
            <a:off x="2190745" y="5582872"/>
            <a:ext cx="6777429" cy="101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06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739C46-D6DD-4274-88B9-4019DB733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0FB2571E-3821-4F63-8B2E-0D772EBE84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6A5E-9D4C-4127-90A7-1BD5D0739A7B}" type="datetimeFigureOut">
              <a:rPr lang="sk-SK" smtClean="0"/>
              <a:t>3. 4. 2026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591B873F-E28E-4C9A-982A-F8D09E7B7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23F7DDAD-D4AA-4D5A-AFF1-B41ACD6D8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588BC-2533-4897-92E7-D7A69BDBDAE5}" type="slidenum">
              <a:rPr lang="sk-SK" smtClean="0"/>
              <a:t>‹#›</a:t>
            </a:fld>
            <a:endParaRPr lang="sk-SK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E83835D3-5B09-4189-84CE-33A6C55EF9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" t="845" r="18163" b="1357"/>
          <a:stretch/>
        </p:blipFill>
        <p:spPr>
          <a:xfrm rot="5400000">
            <a:off x="2667000" y="-2667002"/>
            <a:ext cx="6857999" cy="1219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10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FC154A5F-0502-4BE3-8B23-C25A8E10A8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6A5E-9D4C-4127-90A7-1BD5D0739A7B}" type="datetimeFigureOut">
              <a:rPr lang="sk-SK" smtClean="0"/>
              <a:t>3. 4. 2026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4EB36392-996A-4BAF-91F1-BDDEF62E5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91B4724-F16A-4D4C-B22D-F932C709A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588BC-2533-4897-92E7-D7A69BDBDAE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6858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9A10C4-9C33-4547-AEB2-A02688910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9E89FA7-6AEA-40B7-A6A2-D5D478BAB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C6FF5CE3-2468-4813-AD7B-78FF6B04E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762C775A-99AF-42EF-A228-5360902ABC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6A5E-9D4C-4127-90A7-1BD5D0739A7B}" type="datetimeFigureOut">
              <a:rPr lang="sk-SK" smtClean="0"/>
              <a:t>3. 4. 2026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64C08D83-B07D-4BF2-8DE8-45A2C913E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6222F36D-6CE5-4B2F-9D90-59AFC47BE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588BC-2533-4897-92E7-D7A69BDBDAE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822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942FF7-8883-4060-95CE-32B9E9452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1D3D348F-6490-4DC6-9D8C-499B44C384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27CD6ED8-14C5-462F-BE67-151286900A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618464D2-C39F-489E-A00F-EF03F2434D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6A5E-9D4C-4127-90A7-1BD5D0739A7B}" type="datetimeFigureOut">
              <a:rPr lang="sk-SK" smtClean="0"/>
              <a:t>3. 4. 2026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CC9E08B-92ED-4575-9BEE-F543A3AED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26A2B09-9E54-48A5-8655-FE3447E27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588BC-2533-4897-92E7-D7A69BDBDAE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1390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CB1F8871-46C3-4517-BB5F-2A7DD41FDF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" t="3160" r="495" b="1256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69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cyberawareness.sk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4D8809A4-0D88-49E1-B95B-A31D3DD408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69328" y="4746929"/>
            <a:ext cx="6498672" cy="963758"/>
          </a:xfrm>
        </p:spPr>
        <p:txBody>
          <a:bodyPr/>
          <a:lstStyle/>
          <a:p>
            <a:pPr algn="ctr"/>
            <a:r>
              <a:rPr lang="sk-SK" dirty="0"/>
              <a:t>Meno a priezvisko</a:t>
            </a:r>
          </a:p>
          <a:p>
            <a:pPr algn="ctr"/>
            <a:r>
              <a:rPr lang="sk-SK" dirty="0" err="1"/>
              <a:t>xx.xx.xxxx</a:t>
            </a: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7E6AEB74-0876-4CE5-F8DF-EA1FBFA2D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790" y="5896502"/>
            <a:ext cx="1158146" cy="522022"/>
          </a:xfrm>
          <a:prstGeom prst="rect">
            <a:avLst/>
          </a:prstGeom>
        </p:spPr>
      </p:pic>
      <p:pic>
        <p:nvPicPr>
          <p:cNvPr id="5" name="Obrázok 4" descr="C:\Users\Pavol Sokol\AppData\Local\Microsoft\Windows\INetCache\Content.Word\logo_CSIRT UPJS-01.png">
            <a:extLst>
              <a:ext uri="{FF2B5EF4-FFF2-40B4-BE49-F238E27FC236}">
                <a16:creationId xmlns:a16="http://schemas.microsoft.com/office/drawing/2014/main" id="{1D4CEDE6-C48D-3C86-4EED-DA9C42E7E79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658" y="5970521"/>
            <a:ext cx="1162138" cy="44533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B3AAD08F-62AB-889E-7D24-69BCE3861C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2867" y="1937799"/>
            <a:ext cx="8311063" cy="2483140"/>
          </a:xfrm>
        </p:spPr>
        <p:txBody>
          <a:bodyPr/>
          <a:lstStyle/>
          <a:p>
            <a:pPr algn="ctr"/>
            <a:r>
              <a:rPr lang="sk-SK" sz="4400" dirty="0"/>
              <a:t>Úvod do vyšetrovania kybernetickej kriminality </a:t>
            </a:r>
            <a:br>
              <a:rPr lang="sk-SK" sz="4400" dirty="0"/>
            </a:br>
            <a:r>
              <a:rPr lang="sk-SK" sz="4400" dirty="0"/>
              <a:t>a digitálnych stôp</a:t>
            </a:r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3361926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7B6FD5-0AF8-D1D0-B32B-7523E6E64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054" y="271849"/>
            <a:ext cx="8968113" cy="1653736"/>
          </a:xfrm>
        </p:spPr>
        <p:txBody>
          <a:bodyPr/>
          <a:lstStyle/>
          <a:p>
            <a:r>
              <a:rPr lang="sk-SK" dirty="0">
                <a:latin typeface="+mn-lt"/>
              </a:rPr>
              <a:t>Vykonanie zaisťovacieho úkonu, neopakovateľného úkonu alebo neodkladného úkonu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D4B0013-19AD-9A8F-760E-A0DEE6944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992" y="2298357"/>
            <a:ext cx="11379896" cy="357110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sk-SK" sz="2000" b="1" dirty="0"/>
              <a:t>Zaisťovací úkon </a:t>
            </a:r>
            <a:r>
              <a:rPr lang="sk-SK" sz="2000" dirty="0"/>
              <a:t>– úkony upravené v štvrtej hlave prvej časti TP, ktorými sa pre účely TK zaisťujú osoby alebo veci, u ktorých z povahy veci vyplýva, že môžu byť využiteľné pre účely začatia trestného stíhania (najmä zadržanie a obmedzenie osobnej slobody podozrivej osoby, vydanie odňatie a prevzatie veci, zaistenie peňažných prostriedkov, zaistenie zaknihovaných cenných papierov, domová prehliadka, prehliadka iných priestorov a pozemkov)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2000" b="1" dirty="0"/>
              <a:t>Neodkladný úkon </a:t>
            </a:r>
            <a:r>
              <a:rPr lang="sk-SK" sz="2000" dirty="0"/>
              <a:t>– upravený v § 10 ods. 16 TP, charakteristický je tým, že sa musí vykonať ihneď inak môže byť jeho vykonanie zmarené, pričom neodkladnosť úkonu sa vzťahuje k časovému okamihu začatia trestného stíhania (napr. zadržanie podozrivej osoby, vykonanie domovej prehliadky a pod.)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2000" b="1" dirty="0"/>
              <a:t>Neopakovateľný úkon </a:t>
            </a:r>
            <a:r>
              <a:rPr lang="sk-SK" sz="2000" dirty="0"/>
              <a:t>– upravený v § 10 ods. 17 TP, ktorého charakteristickým znakom je skutočnosť, že taký úkon nebude možné v ďalšom konaní vykonať (výsluch svedka, ktorý zomiera, alebo výsluch osoby, ktorá sa na území SR nezdržiava)</a:t>
            </a:r>
          </a:p>
        </p:txBody>
      </p:sp>
    </p:spTree>
    <p:extLst>
      <p:ext uri="{BB962C8B-B14F-4D97-AF65-F5344CB8AC3E}">
        <p14:creationId xmlns:p14="http://schemas.microsoft.com/office/powerpoint/2010/main" val="151332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8A5AC1-87CA-DFD7-0F44-2CACE57A0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041" y="327454"/>
            <a:ext cx="7622126" cy="1822622"/>
          </a:xfrm>
        </p:spPr>
        <p:txBody>
          <a:bodyPr/>
          <a:lstStyle/>
          <a:p>
            <a:r>
              <a:rPr lang="sk-SK" dirty="0">
                <a:latin typeface="+mn-lt"/>
              </a:rPr>
              <a:t>Predsúdne konanie</a:t>
            </a:r>
            <a:br>
              <a:rPr lang="sk-SK" dirty="0">
                <a:latin typeface="+mn-lt"/>
              </a:rPr>
            </a:br>
            <a:r>
              <a:rPr lang="sk-SK" dirty="0">
                <a:latin typeface="+mn-lt"/>
              </a:rPr>
              <a:t>Postup pre začatím trestného stíhania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B57FC78-693B-13F1-88F1-0233E6F9B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411" y="2440458"/>
            <a:ext cx="11229584" cy="316951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sk-SK" sz="2000" dirty="0"/>
              <a:t>Uznesenie prokurátora alebo policajta vydané podľa § 197 TP nezakladajú prekážku rozhodnutej veci (</a:t>
            </a:r>
            <a:r>
              <a:rPr lang="sk-SK" sz="2000" i="1" dirty="0" err="1"/>
              <a:t>rei</a:t>
            </a:r>
            <a:r>
              <a:rPr lang="sk-SK" sz="2000" i="1" dirty="0"/>
              <a:t> </a:t>
            </a:r>
            <a:r>
              <a:rPr lang="sk-SK" sz="2000" i="1" dirty="0" err="1"/>
              <a:t>iudicatae</a:t>
            </a:r>
            <a:r>
              <a:rPr lang="sk-SK" sz="2000" dirty="0"/>
              <a:t>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2000" dirty="0"/>
              <a:t>Ani opakované konanie o totožnom skutku nepredstavuje porušenie zásady dvakrát o tej istej veci (</a:t>
            </a:r>
            <a:r>
              <a:rPr lang="sk-SK" sz="2000" i="1" dirty="0" err="1"/>
              <a:t>ne</a:t>
            </a:r>
            <a:r>
              <a:rPr lang="sk-SK" sz="2000" i="1" dirty="0"/>
              <a:t> bis in idem</a:t>
            </a:r>
            <a:r>
              <a:rPr lang="sk-SK" sz="2000" dirty="0"/>
              <a:t>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2000" dirty="0"/>
              <a:t>Ak sa na základe ďalšieho trestného oznámenia zistené iné (nové skutočnosti) o už v minulosti posudzovanom skutku, ktoré v predchádzajúcom postupe pred začatím trestného stíhania neboli známe, je možné viesť o tomto skutku trestné stíhanie bez zrušenia rozhodnutia, ktoré bolo predtým vydané v režime § 197 ods. 1 TP (Polák, 2023)</a:t>
            </a:r>
          </a:p>
        </p:txBody>
      </p:sp>
    </p:spTree>
    <p:extLst>
      <p:ext uri="{BB962C8B-B14F-4D97-AF65-F5344CB8AC3E}">
        <p14:creationId xmlns:p14="http://schemas.microsoft.com/office/powerpoint/2010/main" val="3051134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F40278-83D5-A323-2A59-643306A77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+mn-lt"/>
              </a:rPr>
              <a:t>Začatie prípravného konania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D4C5640-3EC9-7786-43F6-64CD2B45F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986" y="2253101"/>
            <a:ext cx="10603282" cy="264509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k-SK" sz="2000" dirty="0"/>
              <a:t>Pre začatie trestného stíhania podľa § 199 TP musia byť splnené dve podmienky:</a:t>
            </a:r>
          </a:p>
          <a:p>
            <a:pPr marL="800100" lvl="1" indent="-342900">
              <a:buFont typeface="+mj-lt"/>
              <a:buAutoNum type="arabicParenR"/>
            </a:pPr>
            <a:r>
              <a:rPr lang="sk-SK" sz="2000" dirty="0"/>
              <a:t>Prijatie trestného oznámenia </a:t>
            </a:r>
          </a:p>
          <a:p>
            <a:pPr marL="800100" lvl="1" indent="-342900">
              <a:buFont typeface="+mj-lt"/>
              <a:buAutoNum type="arabicParenR"/>
            </a:pPr>
            <a:r>
              <a:rPr lang="sk-SK" sz="2000" dirty="0"/>
              <a:t>Nie je dôvod na postup podľa § 197 ods. 1 alebo 2 TP</a:t>
            </a:r>
          </a:p>
          <a:p>
            <a:pPr>
              <a:buFont typeface="Wingdings" panose="05000000000000000000" pitchFamily="2" charset="2"/>
              <a:buChar char="§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24881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AC06A4-359A-8116-A734-4CD8C63E1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951" y="585927"/>
            <a:ext cx="9055216" cy="1339658"/>
          </a:xfrm>
        </p:spPr>
        <p:txBody>
          <a:bodyPr/>
          <a:lstStyle/>
          <a:p>
            <a:r>
              <a:rPr lang="sk-SK" dirty="0">
                <a:latin typeface="+mn-lt"/>
              </a:rPr>
              <a:t>Dokazovanie v trestnom konaní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F26B604-0686-33B3-3B7C-C948F4B6E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144" y="1692877"/>
            <a:ext cx="10903907" cy="229666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sk-SK" sz="2000" dirty="0"/>
              <a:t>Je </a:t>
            </a:r>
            <a:r>
              <a:rPr lang="sk-SK" sz="2000" b="1" dirty="0"/>
              <a:t>zákonom upravený postup OČTK a súdu</a:t>
            </a:r>
            <a:r>
              <a:rPr lang="sk-SK" sz="2000" dirty="0"/>
              <a:t>, prípadne iných osôb smerujúcich k vyhľadaniu, zabezpečeniu, vykonaniu a zhodnoteniu poznatkov dôležitých na poznanie skutkových okolností významných pre rozhodnutie o vine a treste, ako aj pre postup v konaní (</a:t>
            </a:r>
            <a:r>
              <a:rPr lang="sk-SK" sz="2000" dirty="0" err="1"/>
              <a:t>Ivor</a:t>
            </a:r>
            <a:r>
              <a:rPr lang="sk-SK" sz="2000" dirty="0"/>
              <a:t>, Záhora, 2007)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2000" dirty="0"/>
              <a:t>Jedno zo zásad uplatnená pri dokazovaní je vyjadrená v § 2 ods. 12 TP, a to že </a:t>
            </a:r>
            <a:r>
              <a:rPr lang="sk-SK" sz="2000" b="1" dirty="0"/>
              <a:t>OČTK v TK a súd hodnotia dôkazy zákonným spôsobom</a:t>
            </a:r>
            <a:r>
              <a:rPr lang="sk-SK" sz="2000" dirty="0"/>
              <a:t> podľa svojho vnútorného presvedčenia založeného na starostlivom uvážení všetkých okolností prípadu jednotlivo a v ich súhrne nezávisle od toho, či ich obstaral súd, OCŤK, alebo niektorá zo strán</a:t>
            </a:r>
          </a:p>
          <a:p>
            <a:pPr algn="just"/>
            <a:endParaRPr lang="sk-SK" sz="1600" dirty="0"/>
          </a:p>
          <a:p>
            <a:pPr algn="just"/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1740761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D2ACF9-68BD-A40B-7291-6F8789443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232" y="585927"/>
            <a:ext cx="8961935" cy="1339658"/>
          </a:xfrm>
        </p:spPr>
        <p:txBody>
          <a:bodyPr/>
          <a:lstStyle/>
          <a:p>
            <a:r>
              <a:rPr lang="sk-SK" dirty="0">
                <a:latin typeface="+mn-lt"/>
              </a:rPr>
              <a:t>Dokazovanie v trestnom konaní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08F56B6-213E-A855-4DA6-E459C110A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14" y="1828800"/>
            <a:ext cx="11079271" cy="220458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sk-SK" sz="2000" dirty="0"/>
              <a:t>Podstatným znakom prípustnosti získania dôkazu je jeho </a:t>
            </a:r>
            <a:r>
              <a:rPr lang="sk-SK" sz="2000" b="1" dirty="0"/>
              <a:t>zákonnosť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2000" b="1" dirty="0"/>
              <a:t>Rozsah dokazovania je obmedzený predovšetkým okamihom podania obžaloby prokurátorom</a:t>
            </a:r>
            <a:r>
              <a:rPr lang="sk-SK" sz="2000" dirty="0"/>
              <a:t>, keďže podľa § 278 ods. 1 TP, súd môže rozhodovať len o skutku, ktorý je uvedený v obžalobnom návrhu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2000" dirty="0"/>
              <a:t>Pri niektorých rozhodnutiach v rámci prípravného konania ako zmier, dohoda o vine a treste a podmienečné zastavenie trestného stíhania (odklony TK) </a:t>
            </a:r>
            <a:r>
              <a:rPr lang="sk-SK" sz="2000" b="1" dirty="0"/>
              <a:t>je rozsah dokazovania užší </a:t>
            </a:r>
            <a:r>
              <a:rPr lang="sk-SK" sz="2000" dirty="0"/>
              <a:t>ako pri štandardnom podaní obžaloby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23109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8DA501-E950-6E42-02AB-8FBE571D8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805" y="585927"/>
            <a:ext cx="9011362" cy="1339658"/>
          </a:xfrm>
        </p:spPr>
        <p:txBody>
          <a:bodyPr/>
          <a:lstStyle/>
          <a:p>
            <a:r>
              <a:rPr lang="sk-SK" dirty="0">
                <a:latin typeface="+mn-lt"/>
              </a:rPr>
              <a:t>Dokazovanie v trestnom konaní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FC9B252-1D68-24B8-A014-F341451B1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882" y="1686698"/>
            <a:ext cx="10916433" cy="3175686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sk-SK" sz="2000" dirty="0"/>
              <a:t>Podľa § 2 ods. 10 TP OČTK v TK postupujú tak, aby bol </a:t>
            </a:r>
            <a:r>
              <a:rPr lang="sk-SK" sz="2000" b="1" dirty="0"/>
              <a:t>zistený skutkový stav veci, o ktorom nie sú dôvodné pochybnosti </a:t>
            </a:r>
            <a:r>
              <a:rPr lang="sk-SK" sz="2000" dirty="0"/>
              <a:t>a to v rozsahu nevyhnutnom na ich rozhodnutie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2000" dirty="0"/>
              <a:t>OČTK v TK obstarávajú dôkazy z úradnej povinnosti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2000" dirty="0"/>
              <a:t>Právo obstarať dôkazy majú aj strany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2000" dirty="0"/>
              <a:t>Aktivita súdu je v tejto oblasti umožnená poukazujúc na § 2 ods. 11 TP, ktorý stanovuje, že súd môže vykonať aj dôkazy, ktoré strany nenavrhli</a:t>
            </a:r>
          </a:p>
        </p:txBody>
      </p:sp>
    </p:spTree>
    <p:extLst>
      <p:ext uri="{BB962C8B-B14F-4D97-AF65-F5344CB8AC3E}">
        <p14:creationId xmlns:p14="http://schemas.microsoft.com/office/powerpoint/2010/main" val="1837147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34907B-255C-4586-DBFF-272E1B2DB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951" y="457200"/>
            <a:ext cx="9055216" cy="1468385"/>
          </a:xfrm>
        </p:spPr>
        <p:txBody>
          <a:bodyPr/>
          <a:lstStyle/>
          <a:p>
            <a:r>
              <a:rPr lang="sk-SK" dirty="0">
                <a:latin typeface="+mn-lt"/>
              </a:rPr>
              <a:t>Dokazovanie v trestnom konaní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FC13EBE-7D16-D056-89AD-1E8978D82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986" y="1556951"/>
            <a:ext cx="11085535" cy="364524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sk-SK" sz="2000" b="1" dirty="0"/>
              <a:t>Predmet dokazovania je obsiahnutý v § 119 ods. 1 TP, pričom v trestnom konaní treba dokazovať najmä:</a:t>
            </a:r>
          </a:p>
          <a:p>
            <a:pPr marL="800100" lvl="1" indent="-342900">
              <a:buFont typeface="+mj-lt"/>
              <a:buAutoNum type="alphaLcParenR"/>
            </a:pPr>
            <a:r>
              <a:rPr lang="sk-SK" sz="2000" dirty="0"/>
              <a:t>či sa stal skutok a či má znaky trestného činu,</a:t>
            </a:r>
          </a:p>
          <a:p>
            <a:pPr marL="800100" lvl="1" indent="-342900">
              <a:buFont typeface="+mj-lt"/>
              <a:buAutoNum type="alphaLcParenR"/>
            </a:pPr>
            <a:r>
              <a:rPr lang="sk-SK" sz="2000" dirty="0"/>
              <a:t>kto tento skutok spáchal a z akých pohnútok,</a:t>
            </a:r>
          </a:p>
          <a:p>
            <a:pPr marL="800100" lvl="1" indent="-342900">
              <a:buFont typeface="+mj-lt"/>
              <a:buAutoNum type="alphaLcParenR"/>
            </a:pPr>
            <a:r>
              <a:rPr lang="sk-SK" sz="2000" dirty="0"/>
              <a:t>závažnosť činu vrátane príčin a podmienok jeho spáchania,</a:t>
            </a:r>
          </a:p>
          <a:p>
            <a:pPr marL="800100" lvl="1" indent="-342900">
              <a:buFont typeface="+mj-lt"/>
              <a:buAutoNum type="alphaLcParenR"/>
            </a:pPr>
            <a:r>
              <a:rPr lang="sk-SK" sz="2000" dirty="0"/>
              <a:t>osobné pomery páchateľa v rozsahu potrebnom na určenie druhu a výmery trestu a uloženie ochranného opatrenia a iné rozhodnutia,</a:t>
            </a:r>
          </a:p>
          <a:p>
            <a:pPr marL="800100" lvl="1" indent="-342900">
              <a:buFont typeface="+mj-lt"/>
              <a:buAutoNum type="alphaLcParenR"/>
            </a:pPr>
            <a:r>
              <a:rPr lang="sk-SK" sz="2000" dirty="0"/>
              <a:t>následok a výšku škody spôsobenú trestným činom,</a:t>
            </a:r>
          </a:p>
          <a:p>
            <a:pPr marL="800100" lvl="1" indent="-342900">
              <a:buFont typeface="+mj-lt"/>
              <a:buAutoNum type="alphaLcParenR"/>
            </a:pPr>
            <a:r>
              <a:rPr lang="sk-SK" sz="2000" dirty="0"/>
              <a:t>výnosy z trestnej činnosti a prostriedky na jej spáchanie, ich umiestnenie, povahu, stav a cenu,</a:t>
            </a:r>
          </a:p>
          <a:p>
            <a:pPr marL="800100" lvl="1" indent="-342900">
              <a:buFont typeface="+mj-lt"/>
              <a:buAutoNum type="alphaLcParenR"/>
            </a:pPr>
            <a:r>
              <a:rPr lang="sk-SK" sz="2000" dirty="0"/>
              <a:t>majetkové pomery na účely odňatia výnosov z trestnej činnosti.</a:t>
            </a:r>
          </a:p>
          <a:p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4043791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0414FC-D20E-9B39-01A6-3E1A17B34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162" y="585927"/>
            <a:ext cx="8999005" cy="1339658"/>
          </a:xfrm>
        </p:spPr>
        <p:txBody>
          <a:bodyPr/>
          <a:lstStyle/>
          <a:p>
            <a:r>
              <a:rPr lang="sk-SK" dirty="0">
                <a:latin typeface="+mn-lt"/>
              </a:rPr>
              <a:t>Dôkaz </a:t>
            </a:r>
            <a:r>
              <a:rPr lang="sk-SK" dirty="0" err="1">
                <a:latin typeface="+mn-lt"/>
              </a:rPr>
              <a:t>vs</a:t>
            </a:r>
            <a:r>
              <a:rPr lang="sk-SK" dirty="0">
                <a:latin typeface="+mn-lt"/>
              </a:rPr>
              <a:t>. dôkazný prostriedok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8B5DC0C-13D8-45D7-31E1-24F7C4DDD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041" y="1841156"/>
            <a:ext cx="10734806" cy="349696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sk-SK" sz="2000" dirty="0"/>
              <a:t>Je potrebné rozlišovať medzi inštitútmi: </a:t>
            </a:r>
            <a:r>
              <a:rPr lang="sk-SK" sz="2000" b="1" dirty="0"/>
              <a:t>dôkaz, dôkazný prostriedok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2000" b="1" dirty="0"/>
              <a:t>Dôkaz</a:t>
            </a:r>
            <a:r>
              <a:rPr lang="sk-SK" sz="2000" dirty="0"/>
              <a:t> – priamy poznatok (informácia) dôležitý pre poznanie skutkových okolností významných pre rozhodnutie o vine a treste, ako aj pre postup v konaní v konkrétnej trestnej veci, získaný na základe a v súlade s TP z dôkazného prostriedku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2000" b="1" dirty="0"/>
              <a:t>Dôkazný prostriedok </a:t>
            </a:r>
            <a:r>
              <a:rPr lang="sk-SK" sz="2000" dirty="0"/>
              <a:t>– zákonom upravený procesný postup OČTK a súdu, účelom ktorého je získať dôkaz z prameňa dôkazu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2000" b="1" dirty="0"/>
              <a:t>Nositeľ dôkazu - </a:t>
            </a:r>
            <a:r>
              <a:rPr lang="sk-SK" sz="2000" dirty="0"/>
              <a:t>je materiálny alebo digitálny substrát, na ktorom je zachytená informácia relevantná pre dokazovanie (nejestvuje legálna definícia)</a:t>
            </a:r>
            <a:endParaRPr lang="sk-SK" sz="2000" b="1" dirty="0"/>
          </a:p>
        </p:txBody>
      </p:sp>
    </p:spTree>
    <p:extLst>
      <p:ext uri="{BB962C8B-B14F-4D97-AF65-F5344CB8AC3E}">
        <p14:creationId xmlns:p14="http://schemas.microsoft.com/office/powerpoint/2010/main" val="2911274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0F0F4B-7DB9-D64D-3696-E303413A6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951" y="585927"/>
            <a:ext cx="9055216" cy="1339658"/>
          </a:xfrm>
        </p:spPr>
        <p:txBody>
          <a:bodyPr/>
          <a:lstStyle/>
          <a:p>
            <a:r>
              <a:rPr lang="sk-SK" dirty="0">
                <a:latin typeface="+mn-lt"/>
              </a:rPr>
              <a:t>Dôkaz </a:t>
            </a:r>
            <a:r>
              <a:rPr lang="sk-SK" dirty="0" err="1">
                <a:latin typeface="+mn-lt"/>
              </a:rPr>
              <a:t>vs</a:t>
            </a:r>
            <a:r>
              <a:rPr lang="sk-SK" dirty="0">
                <a:latin typeface="+mn-lt"/>
              </a:rPr>
              <a:t>. dôkazný prostriedok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D26157E-2E01-CC74-D7D7-38C08D1C1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304" y="1925584"/>
            <a:ext cx="10922696" cy="3461961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sk-SK" sz="2000" dirty="0"/>
              <a:t>TP v zásade nerozlišuje medzi štandardnými a elektronickými dôkazmi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2000" dirty="0"/>
              <a:t>Legálne definície: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sk-SK" sz="2000" dirty="0"/>
              <a:t>Podľa § 119 ods. 3 TP </a:t>
            </a:r>
            <a:r>
              <a:rPr lang="sk-SK" sz="2000" b="1" dirty="0"/>
              <a:t>za dôkaz môže slúžiť všetko</a:t>
            </a:r>
            <a:r>
              <a:rPr lang="sk-SK" sz="2000" dirty="0"/>
              <a:t>, čo môže prispieť na </a:t>
            </a:r>
            <a:r>
              <a:rPr lang="sk-SK" sz="2000" b="1" dirty="0"/>
              <a:t>náležité objasnenie veci </a:t>
            </a:r>
            <a:r>
              <a:rPr lang="sk-SK" sz="2000" dirty="0"/>
              <a:t>a čo sa získalo z dôkazných prostriedkov podľa tohto zákona alebo podľa osobitného zákona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sk-SK" sz="2000" dirty="0"/>
              <a:t>Podľa § 119 ods. 3 TP </a:t>
            </a:r>
            <a:r>
              <a:rPr lang="sk-SK" sz="2000" b="1" dirty="0"/>
              <a:t>dôkaznými prostriedkami sú najmä </a:t>
            </a:r>
            <a:r>
              <a:rPr lang="sk-SK" sz="2000" dirty="0"/>
              <a:t>výsluch obvineného, svedkov, znalcov, posudky a odborné vyjadrenia, previerka výpovede na mieste, </a:t>
            </a:r>
            <a:r>
              <a:rPr lang="sk-SK" sz="2000" dirty="0" err="1"/>
              <a:t>rekognícia</a:t>
            </a:r>
            <a:r>
              <a:rPr lang="sk-SK" sz="2000" dirty="0"/>
              <a:t>, rekonštrukcia, vyšetrovací pokus, obhliadka, veci a listiny dôležité pre trestné konanie, oznámenie, informácie získané použitím informačno-technických prostriedkov alebo prostriedkov operatívno-pátracej činnosti</a:t>
            </a:r>
          </a:p>
          <a:p>
            <a:pPr lvl="1" algn="just"/>
            <a:endParaRPr lang="sk-SK" sz="20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30245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52146B-C32B-1693-57B8-FAD5B7924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+mn-lt"/>
              </a:rPr>
              <a:t>Dôkazné prostriedky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C190258-273A-CFC0-FFBF-229913C7D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778" y="1315995"/>
            <a:ext cx="11267162" cy="421365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sk-SK" sz="2000" b="1" dirty="0"/>
              <a:t>Dôkaznými prostriedkami sú </a:t>
            </a:r>
            <a:r>
              <a:rPr lang="sk-SK" sz="2000" b="1" u="sng" dirty="0"/>
              <a:t>najmä: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sk-SK" sz="1800" dirty="0"/>
              <a:t>výsluch obvineného, a jeho osobitná forma- konfrontácia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sk-SK" sz="1800" dirty="0"/>
              <a:t>výsluch svedkov, a jeho osobitná forma- konfrontácia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sk-SK" sz="1800" dirty="0"/>
              <a:t>výsluch znalcov, ktorý vychádza zo znaleckej činnosti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sk-SK" sz="1800" dirty="0"/>
              <a:t>posudky a odborné vyjadrenia,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sk-SK" sz="1800" dirty="0"/>
              <a:t>previerka výpovede na mieste,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sk-SK" sz="1800" dirty="0" err="1"/>
              <a:t>rekognícia</a:t>
            </a:r>
            <a:r>
              <a:rPr lang="sk-SK" sz="1800" dirty="0"/>
              <a:t>,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sk-SK" sz="1800" dirty="0"/>
              <a:t>rekonštrukcia,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sk-SK" sz="1800" dirty="0"/>
              <a:t>vyšetrovací pokus,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sk-SK" sz="1800" dirty="0"/>
              <a:t>obhliadka,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sk-SK" sz="1800" dirty="0"/>
              <a:t>veci a listiny dôležité pre trestné konanie,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sk-SK" sz="1800" dirty="0"/>
              <a:t>oznámenie,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sk-SK" sz="1800" dirty="0"/>
              <a:t>informácie získané použitím informačno-technických prostriedkov alebo prostriedkov operatívno-pátracej činnosti.</a:t>
            </a:r>
          </a:p>
          <a:p>
            <a:endParaRPr lang="sk-SK" sz="1400" dirty="0"/>
          </a:p>
        </p:txBody>
      </p:sp>
    </p:spTree>
    <p:extLst>
      <p:ext uri="{BB962C8B-B14F-4D97-AF65-F5344CB8AC3E}">
        <p14:creationId xmlns:p14="http://schemas.microsoft.com/office/powerpoint/2010/main" val="423059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53A913-A31D-4FC0-9067-6219D805E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805" y="585927"/>
            <a:ext cx="9011362" cy="754358"/>
          </a:xfrm>
        </p:spPr>
        <p:txBody>
          <a:bodyPr/>
          <a:lstStyle/>
          <a:p>
            <a:r>
              <a:rPr lang="sk-SK" dirty="0">
                <a:latin typeface="+mn-lt"/>
              </a:rPr>
              <a:t>Východiskový právny rámec (I.)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7DD6958-2D11-4F09-AC37-4C467BB71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" y="1691945"/>
            <a:ext cx="9055216" cy="3126259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sk-SK" sz="2000" dirty="0"/>
              <a:t>Zákon č. 300/2005 Z. z. Trestný zákon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2000" b="1" u="sng" dirty="0"/>
              <a:t>Zákon č. 301/2005 Z. z. Trestný poriadok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2000" dirty="0"/>
              <a:t>Zákon č. 69/2018 Z. z. o kybernetickej bezpečnosti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2000" dirty="0"/>
              <a:t>Budapeštiansky dohovor o počítačovej kriminalite (Dohovor Rady Európy č. 185)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2000" dirty="0"/>
              <a:t>Zákon č. 171/1993 Z. z. zákon o policajnom zbore</a:t>
            </a:r>
          </a:p>
        </p:txBody>
      </p:sp>
    </p:spTree>
    <p:extLst>
      <p:ext uri="{BB962C8B-B14F-4D97-AF65-F5344CB8AC3E}">
        <p14:creationId xmlns:p14="http://schemas.microsoft.com/office/powerpoint/2010/main" val="3620704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27916C-0213-28B1-D01E-F79A6BE04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8865" y="585927"/>
            <a:ext cx="8628302" cy="1339658"/>
          </a:xfrm>
        </p:spPr>
        <p:txBody>
          <a:bodyPr/>
          <a:lstStyle/>
          <a:p>
            <a:r>
              <a:rPr lang="sk-SK" dirty="0">
                <a:latin typeface="+mn-lt"/>
              </a:rPr>
              <a:t>Postupy, ktorými možno získať dôkazy upravené inými zákonmi (I.)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E1C5FF1-2E9D-933F-B43D-C31765B86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630" y="2176106"/>
            <a:ext cx="11304740" cy="348043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sk-SK" sz="2000" dirty="0"/>
              <a:t>Získavanie obrazových alebo obrazovo-zvykových záznamov o monitorovaní priestoru prístupného verejnosti kamerovým systémom podľa zákona č. 18/2018 </a:t>
            </a:r>
            <a:r>
              <a:rPr lang="sk-SK" sz="2000" dirty="0" err="1"/>
              <a:t>Z.z</a:t>
            </a:r>
            <a:r>
              <a:rPr lang="sk-SK" sz="2000" dirty="0"/>
              <a:t>. o ochrane osobných údajov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2000" dirty="0"/>
              <a:t>Získavanie zvukových, obrazových, alebo obrazovo-zvukových záznamov použitím ITP oprávnenými subjektmi (PZ, SIS, ZVJS, Finančná správa)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2000" dirty="0"/>
              <a:t>Vyhotovovanie záznamov kamerovým systémom v priestoroch športových zariadení podľa § 21 ods. 1 a 4 zákona č. 1/2014 </a:t>
            </a:r>
            <a:r>
              <a:rPr lang="sk-SK" sz="2000" dirty="0" err="1"/>
              <a:t>Z.z</a:t>
            </a:r>
            <a:r>
              <a:rPr lang="sk-SK" sz="2000" dirty="0"/>
              <a:t>. o organizovaní verejných športových podujatí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2000" dirty="0"/>
              <a:t>Vyhotovovanie obrazových záznamov kamerovým systémom v priestoroch bánk a bankomatov podľa § 38a ods. 2 písm. b) a § 93a ods. 7 zákona č. 483/2001 </a:t>
            </a:r>
            <a:r>
              <a:rPr lang="sk-SK" sz="2000" dirty="0" err="1"/>
              <a:t>Z.z</a:t>
            </a:r>
            <a:r>
              <a:rPr lang="sk-SK" sz="2000" dirty="0"/>
              <a:t>. o bankách</a:t>
            </a:r>
          </a:p>
        </p:txBody>
      </p:sp>
    </p:spTree>
    <p:extLst>
      <p:ext uri="{BB962C8B-B14F-4D97-AF65-F5344CB8AC3E}">
        <p14:creationId xmlns:p14="http://schemas.microsoft.com/office/powerpoint/2010/main" val="1437424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8A054-1FE6-7365-8DD9-7705BBEE1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9FD63E-06C6-6ED1-959E-2AB6A80E4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8865" y="585927"/>
            <a:ext cx="8628302" cy="1339658"/>
          </a:xfrm>
        </p:spPr>
        <p:txBody>
          <a:bodyPr/>
          <a:lstStyle/>
          <a:p>
            <a:r>
              <a:rPr lang="sk-SK" dirty="0">
                <a:latin typeface="+mn-lt"/>
              </a:rPr>
              <a:t>Postupy, ktorými možno získať dôkazy upravené inými zákonmi (II.)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7C79AA3-3FFE-FF6A-17CF-AA75DF4CA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096" y="2148214"/>
            <a:ext cx="11304740" cy="197285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sk-SK" sz="2000" dirty="0"/>
              <a:t>Získavanie informácie postupom podľa zákona č. 563/2009 </a:t>
            </a:r>
            <a:r>
              <a:rPr lang="sk-SK" sz="2000" dirty="0" err="1"/>
              <a:t>Z.z</a:t>
            </a:r>
            <a:r>
              <a:rPr lang="sk-SK" sz="2000" dirty="0"/>
              <a:t>. o správe daní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2000" dirty="0"/>
              <a:t>Získavanie informácií postupom podľa zákona č. 101/2010 </a:t>
            </a:r>
            <a:r>
              <a:rPr lang="sk-SK" sz="2000" dirty="0" err="1"/>
              <a:t>Z.z</a:t>
            </a:r>
            <a:r>
              <a:rPr lang="sk-SK" sz="2000" dirty="0"/>
              <a:t>. o preukazovaní pôvodu majetku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2000" dirty="0"/>
              <a:t>Získavanie informácie podľa zákona č. 289/2016 </a:t>
            </a:r>
            <a:r>
              <a:rPr lang="sk-SK" sz="2000" dirty="0" err="1"/>
              <a:t>Z.z</a:t>
            </a:r>
            <a:r>
              <a:rPr lang="sk-SK" sz="2000" dirty="0"/>
              <a:t>. o vykonávaní medzinárodných sankcií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2000" dirty="0"/>
              <a:t>Služobné zákroky príslušníkov PZ pri vykonávaní oprávnení policajta podľa § 17 až 33 PZ pri využívaní ITP a prostriedkov operatívno-pátracej činnosti podľa § 36 až § 41a ZPZ </a:t>
            </a:r>
          </a:p>
        </p:txBody>
      </p:sp>
    </p:spTree>
    <p:extLst>
      <p:ext uri="{BB962C8B-B14F-4D97-AF65-F5344CB8AC3E}">
        <p14:creationId xmlns:p14="http://schemas.microsoft.com/office/powerpoint/2010/main" val="3650654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708C72-E2DF-7798-E3AA-933FDD76B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951" y="568411"/>
            <a:ext cx="9055216" cy="740559"/>
          </a:xfrm>
        </p:spPr>
        <p:txBody>
          <a:bodyPr/>
          <a:lstStyle/>
          <a:p>
            <a:r>
              <a:rPr lang="sk-SK" dirty="0">
                <a:latin typeface="+mn-lt"/>
              </a:rPr>
              <a:t>Dôkaz (I.)</a:t>
            </a:r>
            <a:endParaRPr lang="sk-SK" b="1" dirty="0">
              <a:latin typeface="+mn-lt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3FFA82E-F43E-0E78-A0AD-C318E9AFF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988" y="1714500"/>
            <a:ext cx="11166953" cy="2506771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sk-SK" sz="2000" dirty="0"/>
              <a:t>Za dôkaz možno považovať aj informácie uvedené v TO (§62 TP)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2000" dirty="0"/>
              <a:t>TO môže byť na hlavnom pojednávaní v súlade s § 269 TP prečítané ako listinný dôkaz (uznesenie NS SR z 30. apríla 2013, </a:t>
            </a:r>
            <a:r>
              <a:rPr lang="sk-SK" sz="2000" dirty="0" err="1"/>
              <a:t>sp.zn</a:t>
            </a:r>
            <a:r>
              <a:rPr lang="sk-SK" sz="2000" dirty="0"/>
              <a:t>. 2 To 2/2013)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2000" dirty="0"/>
              <a:t>Ako dôkaz neobstojí myšlienkový proces sumarizácie a hodnotenia dôkazov vypracovaný vyšetrovateľom ako jeho vlastná pomôcka pri vyšetrovaní (R 4/1982)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2000" dirty="0"/>
              <a:t>Opisy skutku obvineným alebo svedkom, ktoré sú súčasťou opisnej časti znaleckého posudku, nemôžu byť použité ako dôkaz, nakoľko nejde o dôkaz vykonaný súdom ani OČTK v TK (R 49/1968-I.)</a:t>
            </a:r>
          </a:p>
        </p:txBody>
      </p:sp>
    </p:spTree>
    <p:extLst>
      <p:ext uri="{BB962C8B-B14F-4D97-AF65-F5344CB8AC3E}">
        <p14:creationId xmlns:p14="http://schemas.microsoft.com/office/powerpoint/2010/main" val="436019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73434E-CA4F-2487-BBAA-AADD93DF4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951" y="585927"/>
            <a:ext cx="9055216" cy="729306"/>
          </a:xfrm>
        </p:spPr>
        <p:txBody>
          <a:bodyPr/>
          <a:lstStyle/>
          <a:p>
            <a:r>
              <a:rPr lang="sk-SK" dirty="0">
                <a:latin typeface="+mn-lt"/>
              </a:rPr>
              <a:t>Dôkaz (II.)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7AFE717-CCE8-C86C-0413-8A196EBC4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619" y="2082114"/>
            <a:ext cx="10809962" cy="281608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sk-SK" sz="2000" dirty="0"/>
              <a:t>Nie je vylúčené aby znalec, ktorý vyjadrenie obvineného alebo svedka ku skutku získal v rámci znaleckého skúmania, bol vypočutý ako svedok. V prípade že sú tieto vyjadrenia súčasťou znaleckého posudku, tak môže k týmto skutočnostiam znalec vypovedať v rámci výsluchu znalca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2000" dirty="0"/>
              <a:t>Taktiež informácie získané výsluchom podľa § 196 ods. 2 TP a informácie získané v rámci podania vysvetlenia podľa § 17 ZPZ nemajú charakter dôkazu v trestnom konaní (R 26/1989), ale môžu slúžiť na posúdenie, či budú tieto informácie získané v súlade s § 119 ods. 3 TP (český judikát R 45/1994)</a:t>
            </a:r>
          </a:p>
          <a:p>
            <a:pPr>
              <a:buFont typeface="Wingdings" panose="05000000000000000000" pitchFamily="2" charset="2"/>
              <a:buChar char="§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42101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17F514-08FE-D94C-06BA-A3042F90C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10515600" cy="1325880"/>
          </a:xfrm>
        </p:spPr>
        <p:txBody>
          <a:bodyPr anchor="ctr">
            <a:normAutofit/>
          </a:bodyPr>
          <a:lstStyle/>
          <a:p>
            <a:r>
              <a:rPr lang="sk-SK"/>
              <a:t>Elektronické dôkazy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901F19D-5B9A-7204-B648-C3A454484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619" y="1547501"/>
            <a:ext cx="6018756" cy="335069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k-SK" sz="2200" dirty="0"/>
              <a:t>Prirodzene, s elektronickým dôkazmi budú spojené viaceré špecifiká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2200" dirty="0"/>
              <a:t>Dôležité bude predovšetkým ako overiť </a:t>
            </a:r>
            <a:r>
              <a:rPr lang="sk-SK" sz="2200" b="1" dirty="0"/>
              <a:t>vierohodnosť</a:t>
            </a:r>
            <a:r>
              <a:rPr lang="sk-SK" sz="2200" dirty="0"/>
              <a:t> dôkazu, teda: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k-SK" sz="2000" b="1" dirty="0"/>
              <a:t>autenticitu</a:t>
            </a:r>
            <a:r>
              <a:rPr lang="sk-SK" sz="2000" dirty="0"/>
              <a:t> dôkazu (je dôkaz pravý?) a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k-SK" sz="2000" b="1" dirty="0"/>
              <a:t>integritu</a:t>
            </a:r>
            <a:r>
              <a:rPr lang="sk-SK" sz="2000" dirty="0"/>
              <a:t> dôkazu (bol dôkaz menený?)</a:t>
            </a:r>
          </a:p>
          <a:p>
            <a:pPr>
              <a:buFont typeface="Wingdings" panose="05000000000000000000" pitchFamily="2" charset="2"/>
              <a:buChar char="§"/>
            </a:pPr>
            <a:endParaRPr lang="sk-SK" sz="2200" dirty="0"/>
          </a:p>
        </p:txBody>
      </p:sp>
      <p:pic>
        <p:nvPicPr>
          <p:cNvPr id="3074" name="Picture 2" descr="BVF Digitalna forenzna analyza nahladovy obrazok">
            <a:extLst>
              <a:ext uri="{FF2B5EF4-FFF2-40B4-BE49-F238E27FC236}">
                <a16:creationId xmlns:a16="http://schemas.microsoft.com/office/drawing/2014/main" id="{7F138BBA-A787-C009-E2E7-ABC5EDDBE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2" r="814"/>
          <a:stretch>
            <a:fillRect/>
          </a:stretch>
        </p:blipFill>
        <p:spPr bwMode="auto">
          <a:xfrm>
            <a:off x="6796409" y="1547501"/>
            <a:ext cx="4432358" cy="264509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BDD48365-2292-A90F-CFEB-C852FE072977}"/>
              </a:ext>
            </a:extLst>
          </p:cNvPr>
          <p:cNvSpPr txBox="1"/>
          <p:nvPr/>
        </p:nvSpPr>
        <p:spPr>
          <a:xfrm>
            <a:off x="538619" y="5187388"/>
            <a:ext cx="911268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000" dirty="0"/>
              <a:t>Zdroj: https://bezpecnevofirme.eset.com/sk/firemna-bezpecnost/kyberneticke-vysetrovanie-ako-digitalna-forenzna-analyza-odhaluje-pravdu</a:t>
            </a:r>
          </a:p>
        </p:txBody>
      </p:sp>
    </p:spTree>
    <p:extLst>
      <p:ext uri="{BB962C8B-B14F-4D97-AF65-F5344CB8AC3E}">
        <p14:creationId xmlns:p14="http://schemas.microsoft.com/office/powerpoint/2010/main" val="5799629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E1591B-6AD5-45D4-A7DA-48F7F5C64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6108" y="448733"/>
            <a:ext cx="8627692" cy="1241955"/>
          </a:xfrm>
        </p:spPr>
        <p:txBody>
          <a:bodyPr/>
          <a:lstStyle/>
          <a:p>
            <a:pPr algn="ctr"/>
            <a:r>
              <a:rPr lang="sk-SK" sz="3600" dirty="0">
                <a:solidFill>
                  <a:schemeClr val="bg1"/>
                </a:solidFill>
                <a:latin typeface="+mn-lt"/>
              </a:rPr>
              <a:t>Tradičné dôkazy </a:t>
            </a:r>
            <a:r>
              <a:rPr lang="sk-SK" sz="3600" dirty="0" err="1">
                <a:solidFill>
                  <a:schemeClr val="bg1"/>
                </a:solidFill>
                <a:latin typeface="+mn-lt"/>
              </a:rPr>
              <a:t>vs</a:t>
            </a:r>
            <a:r>
              <a:rPr lang="sk-SK" sz="3600" dirty="0">
                <a:solidFill>
                  <a:schemeClr val="bg1"/>
                </a:solidFill>
                <a:latin typeface="+mn-lt"/>
              </a:rPr>
              <a:t>. elektronické dôkazy</a:t>
            </a:r>
          </a:p>
        </p:txBody>
      </p:sp>
      <p:graphicFrame>
        <p:nvGraphicFramePr>
          <p:cNvPr id="10" name="Tabuľka 9">
            <a:extLst>
              <a:ext uri="{FF2B5EF4-FFF2-40B4-BE49-F238E27FC236}">
                <a16:creationId xmlns:a16="http://schemas.microsoft.com/office/drawing/2014/main" id="{11FCB1E9-4774-B948-CEB4-AC79B965BC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362773"/>
              </p:ext>
            </p:extLst>
          </p:nvPr>
        </p:nvGraphicFramePr>
        <p:xfrm>
          <a:off x="1656000" y="1224001"/>
          <a:ext cx="8674248" cy="4579203"/>
        </p:xfrm>
        <a:graphic>
          <a:graphicData uri="http://schemas.openxmlformats.org/drawingml/2006/table">
            <a:tbl>
              <a:tblPr/>
              <a:tblGrid>
                <a:gridCol w="2891416">
                  <a:extLst>
                    <a:ext uri="{9D8B030D-6E8A-4147-A177-3AD203B41FA5}">
                      <a16:colId xmlns:a16="http://schemas.microsoft.com/office/drawing/2014/main" val="804206615"/>
                    </a:ext>
                  </a:extLst>
                </a:gridCol>
                <a:gridCol w="2891416">
                  <a:extLst>
                    <a:ext uri="{9D8B030D-6E8A-4147-A177-3AD203B41FA5}">
                      <a16:colId xmlns:a16="http://schemas.microsoft.com/office/drawing/2014/main" val="922813222"/>
                    </a:ext>
                  </a:extLst>
                </a:gridCol>
                <a:gridCol w="2891416">
                  <a:extLst>
                    <a:ext uri="{9D8B030D-6E8A-4147-A177-3AD203B41FA5}">
                      <a16:colId xmlns:a16="http://schemas.microsoft.com/office/drawing/2014/main" val="150751889"/>
                    </a:ext>
                  </a:extLst>
                </a:gridCol>
              </a:tblGrid>
              <a:tr h="23788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100" b="1">
                          <a:solidFill>
                            <a:schemeClr val="bg1"/>
                          </a:solidFill>
                        </a:rPr>
                        <a:t>Kritérium</a:t>
                      </a:r>
                      <a:endParaRPr lang="sk-SK" sz="1100">
                        <a:solidFill>
                          <a:schemeClr val="bg1"/>
                        </a:solidFill>
                      </a:endParaRPr>
                    </a:p>
                  </a:txBody>
                  <a:tcPr marL="56511" marR="56511" marT="28255" marB="28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100" b="1" dirty="0">
                          <a:solidFill>
                            <a:schemeClr val="bg1"/>
                          </a:solidFill>
                        </a:rPr>
                        <a:t>Tradičné dôkazy</a:t>
                      </a:r>
                      <a:endParaRPr lang="sk-SK" sz="1100" dirty="0">
                        <a:solidFill>
                          <a:schemeClr val="bg1"/>
                        </a:solidFill>
                      </a:endParaRPr>
                    </a:p>
                  </a:txBody>
                  <a:tcPr marL="56511" marR="56511" marT="28255" marB="28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100" b="1" dirty="0">
                          <a:solidFill>
                            <a:schemeClr val="bg1"/>
                          </a:solidFill>
                        </a:rPr>
                        <a:t>Elektronické dôkazy</a:t>
                      </a:r>
                      <a:endParaRPr lang="sk-SK" sz="1100" dirty="0">
                        <a:solidFill>
                          <a:schemeClr val="bg1"/>
                        </a:solidFill>
                      </a:endParaRPr>
                    </a:p>
                  </a:txBody>
                  <a:tcPr marL="56511" marR="56511" marT="28255" marB="28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7320583"/>
                  </a:ext>
                </a:extLst>
              </a:tr>
              <a:tr h="4162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100" b="1">
                          <a:solidFill>
                            <a:schemeClr val="bg1"/>
                          </a:solidFill>
                        </a:rPr>
                        <a:t>Povaha dôkazu</a:t>
                      </a:r>
                      <a:endParaRPr lang="sk-SK" sz="1100">
                        <a:solidFill>
                          <a:schemeClr val="bg1"/>
                        </a:solidFill>
                      </a:endParaRPr>
                    </a:p>
                  </a:txBody>
                  <a:tcPr marL="56511" marR="56511" marT="28255" marB="28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100" dirty="0">
                          <a:solidFill>
                            <a:schemeClr val="bg1"/>
                          </a:solidFill>
                        </a:rPr>
                        <a:t>Hmotná alebo priamo vnímateľná (listiny, hmotné veci, výpovede)</a:t>
                      </a:r>
                    </a:p>
                  </a:txBody>
                  <a:tcPr marL="56511" marR="56511" marT="28255" marB="28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100">
                          <a:solidFill>
                            <a:schemeClr val="bg1"/>
                          </a:solidFill>
                        </a:rPr>
                        <a:t>Nehmotná, digitálna (dáta uložené na nosiči)</a:t>
                      </a:r>
                    </a:p>
                  </a:txBody>
                  <a:tcPr marL="56511" marR="56511" marT="28255" marB="28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9550268"/>
                  </a:ext>
                </a:extLst>
              </a:tr>
              <a:tr h="4162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100" b="1">
                          <a:solidFill>
                            <a:schemeClr val="bg1"/>
                          </a:solidFill>
                        </a:rPr>
                        <a:t>Existencia dôkazu</a:t>
                      </a:r>
                      <a:endParaRPr lang="sk-SK" sz="1100">
                        <a:solidFill>
                          <a:schemeClr val="bg1"/>
                        </a:solidFill>
                      </a:endParaRPr>
                    </a:p>
                  </a:txBody>
                  <a:tcPr marL="56511" marR="56511" marT="28255" marB="28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100">
                          <a:solidFill>
                            <a:schemeClr val="bg1"/>
                          </a:solidFill>
                        </a:rPr>
                        <a:t>Existuje nezávisle od technológie</a:t>
                      </a:r>
                    </a:p>
                  </a:txBody>
                  <a:tcPr marL="56511" marR="56511" marT="28255" marB="28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100">
                          <a:solidFill>
                            <a:schemeClr val="bg1"/>
                          </a:solidFill>
                        </a:rPr>
                        <a:t>Viazaný na technické zariadenie (nositeľ dôkazu)</a:t>
                      </a:r>
                    </a:p>
                  </a:txBody>
                  <a:tcPr marL="56511" marR="56511" marT="28255" marB="28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7464788"/>
                  </a:ext>
                </a:extLst>
              </a:tr>
              <a:tr h="4162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100" b="1">
                          <a:solidFill>
                            <a:schemeClr val="bg1"/>
                          </a:solidFill>
                        </a:rPr>
                        <a:t>Manipulovateľnosť</a:t>
                      </a:r>
                      <a:endParaRPr lang="sk-SK" sz="1100">
                        <a:solidFill>
                          <a:schemeClr val="bg1"/>
                        </a:solidFill>
                      </a:endParaRPr>
                    </a:p>
                  </a:txBody>
                  <a:tcPr marL="56511" marR="56511" marT="28255" marB="28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100" dirty="0">
                          <a:solidFill>
                            <a:schemeClr val="bg1"/>
                          </a:solidFill>
                        </a:rPr>
                        <a:t>Zmena je spravidla viditeľná, zistiteľná alebo inak vnímateľná</a:t>
                      </a:r>
                    </a:p>
                  </a:txBody>
                  <a:tcPr marL="56511" marR="56511" marT="28255" marB="28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100" dirty="0">
                          <a:solidFill>
                            <a:schemeClr val="bg1"/>
                          </a:solidFill>
                        </a:rPr>
                        <a:t>modifikácia môže byť bez zjavnej stopy</a:t>
                      </a:r>
                    </a:p>
                  </a:txBody>
                  <a:tcPr marL="56511" marR="56511" marT="28255" marB="28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1389560"/>
                  </a:ext>
                </a:extLst>
              </a:tr>
              <a:tr h="59470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100" b="1">
                          <a:solidFill>
                            <a:schemeClr val="bg1"/>
                          </a:solidFill>
                        </a:rPr>
                        <a:t>Integrita dôkazu</a:t>
                      </a:r>
                      <a:endParaRPr lang="sk-SK" sz="1100">
                        <a:solidFill>
                          <a:schemeClr val="bg1"/>
                        </a:solidFill>
                      </a:endParaRPr>
                    </a:p>
                  </a:txBody>
                  <a:tcPr marL="56511" marR="56511" marT="28255" marB="28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100">
                          <a:solidFill>
                            <a:schemeClr val="bg1"/>
                          </a:solidFill>
                        </a:rPr>
                        <a:t>Menej ohrozená, zásahy sú často identifikovateľné</a:t>
                      </a:r>
                    </a:p>
                  </a:txBody>
                  <a:tcPr marL="56511" marR="56511" marT="28255" marB="28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100" dirty="0">
                          <a:solidFill>
                            <a:schemeClr val="bg1"/>
                          </a:solidFill>
                        </a:rPr>
                        <a:t>Vysoko ohrozená, vyžaduje technické zabezpečenie</a:t>
                      </a:r>
                    </a:p>
                  </a:txBody>
                  <a:tcPr marL="56511" marR="56511" marT="28255" marB="28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422598"/>
                  </a:ext>
                </a:extLst>
              </a:tr>
              <a:tr h="59470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100" b="1">
                          <a:solidFill>
                            <a:schemeClr val="bg1"/>
                          </a:solidFill>
                        </a:rPr>
                        <a:t>Spôsob zaistenia</a:t>
                      </a:r>
                      <a:endParaRPr lang="sk-SK" sz="1100">
                        <a:solidFill>
                          <a:schemeClr val="bg1"/>
                        </a:solidFill>
                      </a:endParaRPr>
                    </a:p>
                  </a:txBody>
                  <a:tcPr marL="56511" marR="56511" marT="28255" marB="28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100">
                          <a:solidFill>
                            <a:schemeClr val="bg1"/>
                          </a:solidFill>
                        </a:rPr>
                        <a:t>Fyzické odňatie alebo zabezpečenie veci</a:t>
                      </a:r>
                    </a:p>
                  </a:txBody>
                  <a:tcPr marL="56511" marR="56511" marT="28255" marB="28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100" dirty="0">
                          <a:solidFill>
                            <a:schemeClr val="bg1"/>
                          </a:solidFill>
                        </a:rPr>
                        <a:t>Komplexné – zahŕňa nositeľ aj dáta, vyžaduje špeciálne postupy</a:t>
                      </a:r>
                    </a:p>
                  </a:txBody>
                  <a:tcPr marL="56511" marR="56511" marT="28255" marB="28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967513"/>
                  </a:ext>
                </a:extLst>
              </a:tr>
              <a:tr h="4162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100" b="1">
                          <a:solidFill>
                            <a:schemeClr val="bg1"/>
                          </a:solidFill>
                        </a:rPr>
                        <a:t>Reprodukovateľnosť</a:t>
                      </a:r>
                      <a:endParaRPr lang="sk-SK" sz="1100">
                        <a:solidFill>
                          <a:schemeClr val="bg1"/>
                        </a:solidFill>
                      </a:endParaRPr>
                    </a:p>
                  </a:txBody>
                  <a:tcPr marL="56511" marR="56511" marT="28255" marB="28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100" dirty="0">
                          <a:solidFill>
                            <a:schemeClr val="bg1"/>
                          </a:solidFill>
                        </a:rPr>
                        <a:t>Originál je jedinečný, kópie majú nižšiu hodnotu</a:t>
                      </a:r>
                    </a:p>
                  </a:txBody>
                  <a:tcPr marL="56511" marR="56511" marT="28255" marB="28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100" dirty="0">
                          <a:solidFill>
                            <a:schemeClr val="bg1"/>
                          </a:solidFill>
                        </a:rPr>
                        <a:t>Možnosť presnej kópie bez straty kvality</a:t>
                      </a:r>
                    </a:p>
                  </a:txBody>
                  <a:tcPr marL="56511" marR="56511" marT="28255" marB="28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9043502"/>
                  </a:ext>
                </a:extLst>
              </a:tr>
              <a:tr h="4162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100" b="1">
                          <a:solidFill>
                            <a:schemeClr val="bg1"/>
                          </a:solidFill>
                        </a:rPr>
                        <a:t>Hodnotenie dôkazu</a:t>
                      </a:r>
                      <a:endParaRPr lang="sk-SK" sz="1100">
                        <a:solidFill>
                          <a:schemeClr val="bg1"/>
                        </a:solidFill>
                      </a:endParaRPr>
                    </a:p>
                  </a:txBody>
                  <a:tcPr marL="56511" marR="56511" marT="28255" marB="28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100">
                          <a:solidFill>
                            <a:schemeClr val="bg1"/>
                          </a:solidFill>
                        </a:rPr>
                        <a:t>Založené najmä na logike a vierohodnosti</a:t>
                      </a:r>
                    </a:p>
                  </a:txBody>
                  <a:tcPr marL="56511" marR="56511" marT="28255" marB="28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100" dirty="0">
                          <a:solidFill>
                            <a:schemeClr val="bg1"/>
                          </a:solidFill>
                        </a:rPr>
                        <a:t>Vyžaduje technické znalosti, alebo znalecké dokazovanie</a:t>
                      </a:r>
                    </a:p>
                  </a:txBody>
                  <a:tcPr marL="56511" marR="56511" marT="28255" marB="28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6545205"/>
                  </a:ext>
                </a:extLst>
              </a:tr>
              <a:tr h="4162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100" b="1">
                          <a:solidFill>
                            <a:schemeClr val="bg1"/>
                          </a:solidFill>
                        </a:rPr>
                        <a:t>Časová stabilita</a:t>
                      </a:r>
                      <a:endParaRPr lang="sk-SK" sz="1100">
                        <a:solidFill>
                          <a:schemeClr val="bg1"/>
                        </a:solidFill>
                      </a:endParaRPr>
                    </a:p>
                  </a:txBody>
                  <a:tcPr marL="56511" marR="56511" marT="28255" marB="28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100">
                          <a:solidFill>
                            <a:schemeClr val="bg1"/>
                          </a:solidFill>
                        </a:rPr>
                        <a:t>Relatívne stabilné v čase</a:t>
                      </a:r>
                    </a:p>
                  </a:txBody>
                  <a:tcPr marL="56511" marR="56511" marT="28255" marB="28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100" dirty="0">
                          <a:solidFill>
                            <a:schemeClr val="bg1"/>
                          </a:solidFill>
                        </a:rPr>
                        <a:t>Dynamické, meniace sa v čase, rýchlo zanikajúce</a:t>
                      </a:r>
                    </a:p>
                  </a:txBody>
                  <a:tcPr marL="56511" marR="56511" marT="28255" marB="28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8484966"/>
                  </a:ext>
                </a:extLst>
              </a:tr>
              <a:tr h="23788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100" b="1">
                          <a:solidFill>
                            <a:schemeClr val="bg1"/>
                          </a:solidFill>
                        </a:rPr>
                        <a:t>Závislosť od odbornosti</a:t>
                      </a:r>
                      <a:endParaRPr lang="sk-SK" sz="1100">
                        <a:solidFill>
                          <a:schemeClr val="bg1"/>
                        </a:solidFill>
                      </a:endParaRPr>
                    </a:p>
                  </a:txBody>
                  <a:tcPr marL="56511" marR="56511" marT="28255" marB="28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100">
                          <a:solidFill>
                            <a:schemeClr val="bg1"/>
                          </a:solidFill>
                        </a:rPr>
                        <a:t>Nižšia</a:t>
                      </a:r>
                    </a:p>
                  </a:txBody>
                  <a:tcPr marL="56511" marR="56511" marT="28255" marB="28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100" dirty="0">
                          <a:solidFill>
                            <a:schemeClr val="bg1"/>
                          </a:solidFill>
                        </a:rPr>
                        <a:t>Vysoká</a:t>
                      </a:r>
                    </a:p>
                  </a:txBody>
                  <a:tcPr marL="56511" marR="56511" marT="28255" marB="28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6141834"/>
                  </a:ext>
                </a:extLst>
              </a:tr>
              <a:tr h="4162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100" b="1">
                          <a:solidFill>
                            <a:schemeClr val="bg1"/>
                          </a:solidFill>
                        </a:rPr>
                        <a:t>Riziko zničenia/straty</a:t>
                      </a:r>
                      <a:endParaRPr lang="sk-SK" sz="1100">
                        <a:solidFill>
                          <a:schemeClr val="bg1"/>
                        </a:solidFill>
                      </a:endParaRPr>
                    </a:p>
                  </a:txBody>
                  <a:tcPr marL="56511" marR="56511" marT="28255" marB="28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100">
                          <a:solidFill>
                            <a:schemeClr val="bg1"/>
                          </a:solidFill>
                        </a:rPr>
                        <a:t>Skôr fyzické poškodenie</a:t>
                      </a:r>
                    </a:p>
                  </a:txBody>
                  <a:tcPr marL="56511" marR="56511" marT="28255" marB="28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100" dirty="0">
                          <a:solidFill>
                            <a:schemeClr val="bg1"/>
                          </a:solidFill>
                        </a:rPr>
                        <a:t>Jednoduché vymazanie, prepísanie alebo strata dát</a:t>
                      </a:r>
                    </a:p>
                  </a:txBody>
                  <a:tcPr marL="56511" marR="56511" marT="28255" marB="28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9826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2236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2F434A-A8F2-4CC3-CEF1-C119FCE98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Tradičné dôkazy </a:t>
            </a:r>
            <a:r>
              <a:rPr lang="sk-SK" dirty="0" err="1"/>
              <a:t>vs</a:t>
            </a:r>
            <a:r>
              <a:rPr lang="sk-SK" dirty="0"/>
              <a:t>. digitálne dôkazy</a:t>
            </a:r>
          </a:p>
        </p:txBody>
      </p:sp>
      <p:pic>
        <p:nvPicPr>
          <p:cNvPr id="14" name="Zástupný objekt pre obsah 13">
            <a:extLst>
              <a:ext uri="{FF2B5EF4-FFF2-40B4-BE49-F238E27FC236}">
                <a16:creationId xmlns:a16="http://schemas.microsoft.com/office/drawing/2014/main" id="{63B25FB6-C599-B75F-0ACE-70024F5FEA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30243"/>
            <a:ext cx="4988718" cy="3153418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3D1C8385-6ED7-DCA6-01AC-DA8EC8ADE12D}"/>
              </a:ext>
            </a:extLst>
          </p:cNvPr>
          <p:cNvSpPr txBox="1"/>
          <p:nvPr/>
        </p:nvSpPr>
        <p:spPr>
          <a:xfrm>
            <a:off x="586945" y="2030243"/>
            <a:ext cx="513744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k-SK" sz="2000" dirty="0"/>
              <a:t>Pri odhaľovaní a vyšetrovaní počítačovej kriminality </a:t>
            </a:r>
            <a:r>
              <a:rPr lang="sk-SK" sz="2000" b="1" dirty="0"/>
              <a:t>predstavujú</a:t>
            </a:r>
            <a:r>
              <a:rPr lang="sk-SK" sz="2000" dirty="0"/>
              <a:t> </a:t>
            </a:r>
            <a:r>
              <a:rPr lang="sk-SK" sz="2000" b="1" dirty="0"/>
              <a:t>elektronické dôkazy kľúčový nástroj</a:t>
            </a:r>
            <a:r>
              <a:rPr lang="sk-SK" sz="2000" dirty="0"/>
              <a:t> na preukázanie spáchania trestného činu a zistenie páchateľa.</a:t>
            </a:r>
            <a:endParaRPr lang="sk-SK" sz="2000" b="0" i="0" dirty="0">
              <a:solidFill>
                <a:srgbClr val="232323"/>
              </a:solidFill>
              <a:effectLst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k-SK" sz="2000" b="0" i="0" dirty="0">
                <a:solidFill>
                  <a:srgbClr val="232323"/>
                </a:solidFill>
                <a:effectLst/>
              </a:rPr>
              <a:t>Elektronické dôkazy sú termíny, ktoré sa niekedy </a:t>
            </a:r>
            <a:r>
              <a:rPr lang="sk-SK" sz="2000" b="1" i="0" dirty="0">
                <a:solidFill>
                  <a:srgbClr val="232323"/>
                </a:solidFill>
                <a:effectLst/>
              </a:rPr>
              <a:t>používajú zameniteľne </a:t>
            </a:r>
            <a:r>
              <a:rPr lang="sk-SK" sz="2000" b="0" i="0" dirty="0">
                <a:solidFill>
                  <a:srgbClr val="232323"/>
                </a:solidFill>
                <a:effectLst/>
              </a:rPr>
              <a:t>s IT dôkazmi, digitálnymi dôkazmi a počítačovými dôkazmi (Záhora, 2022)</a:t>
            </a:r>
            <a:endParaRPr lang="sk-SK" sz="2000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894BED62-FA0A-A5D8-ECEA-0BD30B3026EB}"/>
              </a:ext>
            </a:extLst>
          </p:cNvPr>
          <p:cNvSpPr txBox="1"/>
          <p:nvPr/>
        </p:nvSpPr>
        <p:spPr>
          <a:xfrm>
            <a:off x="586945" y="5288319"/>
            <a:ext cx="609704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000" dirty="0"/>
              <a:t>Zdroj: obrázok generovaný </a:t>
            </a:r>
            <a:r>
              <a:rPr lang="sk-SK" sz="1000" dirty="0" err="1"/>
              <a:t>ChatGPT</a:t>
            </a:r>
            <a:r>
              <a:rPr lang="sk-SK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13989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E6A80D-04DE-5335-4B3A-FAA163E68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041" y="585927"/>
            <a:ext cx="7622126" cy="1339658"/>
          </a:xfrm>
        </p:spPr>
        <p:txBody>
          <a:bodyPr>
            <a:normAutofit/>
          </a:bodyPr>
          <a:lstStyle/>
          <a:p>
            <a:r>
              <a:rPr lang="sk-SK" dirty="0"/>
              <a:t>Dôkaz </a:t>
            </a:r>
            <a:r>
              <a:rPr lang="sk-SK" dirty="0" err="1"/>
              <a:t>vs</a:t>
            </a:r>
            <a:r>
              <a:rPr lang="sk-SK" dirty="0"/>
              <a:t>. dôkazný prostriedok </a:t>
            </a:r>
            <a:r>
              <a:rPr lang="sk-SK" dirty="0" err="1"/>
              <a:t>vs</a:t>
            </a:r>
            <a:r>
              <a:rPr lang="sk-SK" dirty="0"/>
              <a:t>. prameň dôkazu</a:t>
            </a:r>
          </a:p>
        </p:txBody>
      </p:sp>
      <p:graphicFrame>
        <p:nvGraphicFramePr>
          <p:cNvPr id="8" name="Tabuľka 7">
            <a:extLst>
              <a:ext uri="{FF2B5EF4-FFF2-40B4-BE49-F238E27FC236}">
                <a16:creationId xmlns:a16="http://schemas.microsoft.com/office/drawing/2014/main" id="{FEA85EFA-97BB-9D32-87CD-6AD1788816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131826"/>
              </p:ext>
            </p:extLst>
          </p:nvPr>
        </p:nvGraphicFramePr>
        <p:xfrm>
          <a:off x="1611951" y="2596946"/>
          <a:ext cx="9055217" cy="1957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99971">
                  <a:extLst>
                    <a:ext uri="{9D8B030D-6E8A-4147-A177-3AD203B41FA5}">
                      <a16:colId xmlns:a16="http://schemas.microsoft.com/office/drawing/2014/main" val="2649386940"/>
                    </a:ext>
                  </a:extLst>
                </a:gridCol>
                <a:gridCol w="3416167">
                  <a:extLst>
                    <a:ext uri="{9D8B030D-6E8A-4147-A177-3AD203B41FA5}">
                      <a16:colId xmlns:a16="http://schemas.microsoft.com/office/drawing/2014/main" val="803619220"/>
                    </a:ext>
                  </a:extLst>
                </a:gridCol>
                <a:gridCol w="2739079">
                  <a:extLst>
                    <a:ext uri="{9D8B030D-6E8A-4147-A177-3AD203B41FA5}">
                      <a16:colId xmlns:a16="http://schemas.microsoft.com/office/drawing/2014/main" val="833220677"/>
                    </a:ext>
                  </a:extLst>
                </a:gridCol>
              </a:tblGrid>
              <a:tr h="48935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buNone/>
                      </a:pPr>
                      <a:r>
                        <a:rPr lang="sk-SK" sz="2500">
                          <a:effectLst/>
                        </a:rPr>
                        <a:t>Dôkaz</a:t>
                      </a:r>
                      <a:endParaRPr lang="sk-SK" sz="25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40724" marR="140724" marT="1954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buNone/>
                      </a:pPr>
                      <a:r>
                        <a:rPr lang="sk-SK" sz="2500">
                          <a:effectLst/>
                        </a:rPr>
                        <a:t>Dôkazný prostriedok</a:t>
                      </a:r>
                      <a:endParaRPr lang="sk-SK" sz="25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40724" marR="140724" marT="1954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buNone/>
                      </a:pPr>
                      <a:r>
                        <a:rPr lang="sk-SK" sz="2500">
                          <a:effectLst/>
                        </a:rPr>
                        <a:t>Prameň dôkazu</a:t>
                      </a:r>
                      <a:endParaRPr lang="sk-SK" sz="25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40724" marR="140724" marT="19546" marB="0"/>
                </a:tc>
                <a:extLst>
                  <a:ext uri="{0D108BD9-81ED-4DB2-BD59-A6C34878D82A}">
                    <a16:rowId xmlns:a16="http://schemas.microsoft.com/office/drawing/2014/main" val="2269255564"/>
                  </a:ext>
                </a:extLst>
              </a:tr>
              <a:tr h="48935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buNone/>
                      </a:pPr>
                      <a:r>
                        <a:rPr lang="sk-SK" sz="2500">
                          <a:effectLst/>
                        </a:rPr>
                        <a:t>Obsah výpovede</a:t>
                      </a:r>
                      <a:endParaRPr lang="sk-SK" sz="25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40724" marR="140724" marT="1954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buNone/>
                      </a:pPr>
                      <a:r>
                        <a:rPr lang="sk-SK" sz="2500">
                          <a:effectLst/>
                        </a:rPr>
                        <a:t>Výsluch svedka</a:t>
                      </a:r>
                      <a:endParaRPr lang="sk-SK" sz="25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40724" marR="140724" marT="1954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buNone/>
                      </a:pPr>
                      <a:r>
                        <a:rPr lang="sk-SK" sz="2500">
                          <a:effectLst/>
                        </a:rPr>
                        <a:t>Svedok</a:t>
                      </a:r>
                      <a:endParaRPr lang="sk-SK" sz="25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40724" marR="140724" marT="19546" marB="0"/>
                </a:tc>
                <a:extLst>
                  <a:ext uri="{0D108BD9-81ED-4DB2-BD59-A6C34878D82A}">
                    <a16:rowId xmlns:a16="http://schemas.microsoft.com/office/drawing/2014/main" val="3296562008"/>
                  </a:ext>
                </a:extLst>
              </a:tr>
              <a:tr h="48935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buNone/>
                      </a:pPr>
                      <a:r>
                        <a:rPr lang="sk-SK" sz="2500">
                          <a:effectLst/>
                        </a:rPr>
                        <a:t>Obsah výpovede</a:t>
                      </a:r>
                      <a:endParaRPr lang="sk-SK" sz="25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40724" marR="140724" marT="1954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buNone/>
                      </a:pPr>
                      <a:r>
                        <a:rPr lang="sk-SK" sz="2500">
                          <a:effectLst/>
                        </a:rPr>
                        <a:t>Výsluch znalca</a:t>
                      </a:r>
                      <a:endParaRPr lang="sk-SK" sz="25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40724" marR="140724" marT="1954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buNone/>
                      </a:pPr>
                      <a:r>
                        <a:rPr lang="sk-SK" sz="2500">
                          <a:effectLst/>
                        </a:rPr>
                        <a:t>Znalec</a:t>
                      </a:r>
                      <a:endParaRPr lang="sk-SK" sz="25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40724" marR="140724" marT="19546" marB="0"/>
                </a:tc>
                <a:extLst>
                  <a:ext uri="{0D108BD9-81ED-4DB2-BD59-A6C34878D82A}">
                    <a16:rowId xmlns:a16="http://schemas.microsoft.com/office/drawing/2014/main" val="2599852903"/>
                  </a:ext>
                </a:extLst>
              </a:tr>
              <a:tr h="48935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buNone/>
                      </a:pPr>
                      <a:r>
                        <a:rPr lang="sk-SK" sz="2500">
                          <a:effectLst/>
                        </a:rPr>
                        <a:t>Obsah posudku</a:t>
                      </a:r>
                      <a:endParaRPr lang="sk-SK" sz="25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40724" marR="140724" marT="1954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buNone/>
                      </a:pPr>
                      <a:r>
                        <a:rPr lang="sk-SK" sz="2500">
                          <a:effectLst/>
                        </a:rPr>
                        <a:t>Znalecký posudok</a:t>
                      </a:r>
                      <a:endParaRPr lang="sk-SK" sz="25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40724" marR="140724" marT="1954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buNone/>
                      </a:pPr>
                      <a:r>
                        <a:rPr lang="sk-SK" sz="2500">
                          <a:effectLst/>
                        </a:rPr>
                        <a:t>Digitálna stopa</a:t>
                      </a:r>
                      <a:endParaRPr lang="sk-SK" sz="25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40724" marR="140724" marT="19546" marB="0"/>
                </a:tc>
                <a:extLst>
                  <a:ext uri="{0D108BD9-81ED-4DB2-BD59-A6C34878D82A}">
                    <a16:rowId xmlns:a16="http://schemas.microsoft.com/office/drawing/2014/main" val="2548293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40277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9E8AB1-0AF9-62E0-B734-5D6E25061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+mn-lt"/>
              </a:rPr>
              <a:t>Digitálne dôkazy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8414ED8-9343-E5FA-7962-FBF5B0878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619" y="1692876"/>
            <a:ext cx="10935222" cy="2240297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sk-SK" sz="2000" dirty="0"/>
              <a:t>Digitálne dôkazy sú prejavom kybernetickej kriminality vo vonkajšom svete a zároveň prostriedkom na jej odhaľovanie a objasňovanie (</a:t>
            </a:r>
            <a:r>
              <a:rPr lang="sk-SK" sz="2000" dirty="0" err="1"/>
              <a:t>Romža</a:t>
            </a:r>
            <a:r>
              <a:rPr lang="sk-SK" sz="2000" dirty="0"/>
              <a:t>, 2021)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2000" dirty="0"/>
              <a:t>LOCAROOV princíp sa uplatňuje aj v oblasti digitálnych informačných systémov – akákoľvek činnosť alebo aktivity v informačnom systéme zanecháva v ňom informácie o svojom priebehu, nezávisle na tom, či to je cielená alebo nevedomá činnosť užívateľa alebo aktivita vyvolaná nezávisle na človeku nejakým vonkajším podnetom alebo aktivita automatická. Tieto informácie sú v digitálnej podobe a sú digitálnymi stopami o činnosti, ktorá ich vyvolala (Porada, 2019)</a:t>
            </a:r>
          </a:p>
          <a:p>
            <a:pPr>
              <a:buFont typeface="Wingdings" panose="05000000000000000000" pitchFamily="2" charset="2"/>
              <a:buChar char="§"/>
            </a:pP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7525098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E3EC8C-D02E-3CA2-9127-C2F636844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+mn-lt"/>
              </a:rPr>
              <a:t>Digitálna stopa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4B4D7FF-68DC-884B-AA58-341650D84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356" y="2253101"/>
            <a:ext cx="10991589" cy="133965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sk-SK" sz="2000" dirty="0"/>
              <a:t>digitálna stopa, ktorá je uložená na akomkoľvek záznamovom médiu, nadobúda status digitálneho vecného dôkazu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2000" dirty="0"/>
              <a:t>medzi digitálnym dôkazom a digitálnou stopou, neexistuje obsahový rozdiel (</a:t>
            </a:r>
            <a:r>
              <a:rPr lang="sk-SK" sz="2000" dirty="0" err="1"/>
              <a:t>Romža</a:t>
            </a:r>
            <a:r>
              <a:rPr lang="sk-SK" sz="2000" dirty="0"/>
              <a:t>, 2021)</a:t>
            </a:r>
          </a:p>
        </p:txBody>
      </p:sp>
    </p:spTree>
    <p:extLst>
      <p:ext uri="{BB962C8B-B14F-4D97-AF65-F5344CB8AC3E}">
        <p14:creationId xmlns:p14="http://schemas.microsoft.com/office/powerpoint/2010/main" val="2491871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CD92DA-E23A-33D5-DB6C-2485322D2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232" y="585927"/>
            <a:ext cx="8961935" cy="785673"/>
          </a:xfrm>
        </p:spPr>
        <p:txBody>
          <a:bodyPr/>
          <a:lstStyle/>
          <a:p>
            <a:r>
              <a:rPr lang="sk-SK" dirty="0">
                <a:latin typeface="+mn-lt"/>
              </a:rPr>
              <a:t>Východiskový právny rámec (II.)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F45BE96-782C-D51C-BFCA-76504AB6A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12" y="2065211"/>
            <a:ext cx="10784910" cy="1529759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sk-SK" sz="2000" dirty="0"/>
              <a:t>Relevantným právnym predpisom bude v procese vyšetrovania predovšetkým </a:t>
            </a:r>
            <a:r>
              <a:rPr lang="sk-SK" sz="2000" b="1" dirty="0"/>
              <a:t>Trestný poriadok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2000" dirty="0"/>
              <a:t>Ten v § 1 stanovuje, že upravuje </a:t>
            </a:r>
            <a:r>
              <a:rPr lang="sk-SK" sz="2000" i="1" dirty="0"/>
              <a:t>postup OČTK a súdov </a:t>
            </a:r>
            <a:r>
              <a:rPr lang="sk-SK" sz="2000" dirty="0"/>
              <a:t>tak, aby trestné činy boli náležite zistené, ich páchatelia boli podľa zákona spravodlivo potrestaní a výnosy z trestnej činnosti boli odňaté, pričom treba rešpektovať základné práva a slobody FO a PO</a:t>
            </a:r>
          </a:p>
        </p:txBody>
      </p:sp>
    </p:spTree>
    <p:extLst>
      <p:ext uri="{BB962C8B-B14F-4D97-AF65-F5344CB8AC3E}">
        <p14:creationId xmlns:p14="http://schemas.microsoft.com/office/powerpoint/2010/main" val="16529737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08E929-6895-84C7-9209-530E75972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+mn-lt"/>
              </a:rPr>
              <a:t>Špecifiká zaisťovania elektronických dôkazov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33FE8B8-9622-2981-E100-29E79B1D2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201" y="2403413"/>
            <a:ext cx="9055216" cy="264509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k-SK" sz="2000" dirty="0"/>
              <a:t>Nehmotná povaha dôkazu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2000" dirty="0"/>
              <a:t>Viazanosť dôkazu na nositeľ dôkazu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2000" dirty="0"/>
              <a:t>Vysoká miera volatility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2000" dirty="0"/>
              <a:t>Zvýšené riziko zásahu do integrity dôkazu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AF5E8A67-6152-BEE2-206F-B4EE6AD64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932" y="2087759"/>
            <a:ext cx="3162741" cy="3181794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715CC273-FC5C-2C2F-BBC0-FA511C3C5B01}"/>
              </a:ext>
            </a:extLst>
          </p:cNvPr>
          <p:cNvSpPr txBox="1"/>
          <p:nvPr/>
        </p:nvSpPr>
        <p:spPr>
          <a:xfrm>
            <a:off x="567201" y="5269553"/>
            <a:ext cx="609704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000" dirty="0"/>
              <a:t>Zdroj: https://www.digitalnypriestor.sk/digitalne-dokazy-zbieraj-ich-ako-profesional/)</a:t>
            </a:r>
          </a:p>
        </p:txBody>
      </p:sp>
    </p:spTree>
    <p:extLst>
      <p:ext uri="{BB962C8B-B14F-4D97-AF65-F5344CB8AC3E}">
        <p14:creationId xmlns:p14="http://schemas.microsoft.com/office/powerpoint/2010/main" val="22915377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6298F5-1369-CD25-A236-7B91064F5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9314" y="585927"/>
            <a:ext cx="8127853" cy="1339658"/>
          </a:xfrm>
        </p:spPr>
        <p:txBody>
          <a:bodyPr/>
          <a:lstStyle/>
          <a:p>
            <a:r>
              <a:rPr lang="sk-SK" dirty="0">
                <a:latin typeface="+mn-lt"/>
              </a:rPr>
              <a:t>Zaisťovanie digitálnych stôp</a:t>
            </a:r>
            <a:endParaRPr lang="sk-SK" b="1" dirty="0">
              <a:latin typeface="+mn-lt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6F7F725-3C7B-B007-E42F-0E57FD11D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936" y="1925585"/>
            <a:ext cx="11141901" cy="2683447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sk-SK" sz="2000" dirty="0"/>
              <a:t>Zaisťovanie elektronických dôkazov predstavuje špecifickú procesnú činnosť orgánov činných v trestnom konaní, ktorej cieľom je </a:t>
            </a:r>
            <a:r>
              <a:rPr lang="sk-SK" sz="2000" b="1" dirty="0"/>
              <a:t>zabezpečiť relevantné digitálne informácie tak, aby bola zachovaná ich použiteľnosť v dokazovaní</a:t>
            </a:r>
            <a:r>
              <a:rPr lang="sk-SK" sz="2000" dirty="0"/>
              <a:t>, najmä z hľadiska autenticity a integrity dôkazu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2000" dirty="0"/>
              <a:t>Môže byť realizované v režime Trestného poriadku, alebo zákona o policajnom zbore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2000" dirty="0"/>
              <a:t>v Trestnom poriadku je zaistenie upravené prostredníctvom viacerých procesných inštitútov, relevantným bude predovšetkým § 91 TP (uchovanie, vydanie a odňatie počítačových údajov)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2000" dirty="0"/>
              <a:t>Pre účely použiteľnosti dôkazu v trestnom konaní je nevyhnutné, aby bol zabezpečený v súlade s procesnými pravidlami trestného práva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4239917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AE60F5-C181-18FD-3CE1-427D54C9C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951" y="432486"/>
            <a:ext cx="9055216" cy="1493099"/>
          </a:xfrm>
        </p:spPr>
        <p:txBody>
          <a:bodyPr/>
          <a:lstStyle/>
          <a:p>
            <a:r>
              <a:rPr lang="sk-SK" dirty="0">
                <a:latin typeface="+mn-lt"/>
              </a:rPr>
              <a:t>Uchovanie, vydanie a odňatie počítačových údajov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94331FC-8B16-070A-6115-20F54F771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252" y="1995616"/>
            <a:ext cx="11110586" cy="3614351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sk-SK" sz="2000" dirty="0"/>
              <a:t>Ak je na účely dokazovania nevyhnutné uchovanie uložených počítačových údajov vrátane prevádzkových údajov, ktoré boli uložené prostredníctvom počítačového systému, môže predseda senátu a pred začatím trestného stíhania alebo v prípravnom konaní prokurátor vydať príkaz, ktorý musí byť odôvodnený aj skutkovými okolnosťami, osobe, v ktorej držbe alebo pod ktorej kontrolou sa nachádzajú také údaje, alebo poskytovateľovi takých služieb, aby</a:t>
            </a:r>
          </a:p>
          <a:p>
            <a:pPr marL="971550" lvl="1" indent="-514350">
              <a:buFont typeface="+mj-lt"/>
              <a:buAutoNum type="alphaLcParenR"/>
            </a:pPr>
            <a:r>
              <a:rPr lang="sk-SK" sz="2000" dirty="0"/>
              <a:t>také údaje uchovali a udržiavali v celistvosti</a:t>
            </a:r>
          </a:p>
          <a:p>
            <a:pPr marL="971550" lvl="1" indent="-514350">
              <a:buFont typeface="+mj-lt"/>
              <a:buAutoNum type="alphaLcParenR"/>
            </a:pPr>
            <a:r>
              <a:rPr lang="sk-SK" sz="2000" dirty="0"/>
              <a:t>umožnili vyhotovenie a ponechanie si kópie takých údajov</a:t>
            </a:r>
          </a:p>
          <a:p>
            <a:pPr marL="971550" lvl="1" indent="-514350">
              <a:buFont typeface="+mj-lt"/>
              <a:buAutoNum type="alphaLcParenR"/>
            </a:pPr>
            <a:r>
              <a:rPr lang="sk-SK" sz="2000" dirty="0"/>
              <a:t>znemožnili prístup k takým údajom,</a:t>
            </a:r>
          </a:p>
          <a:p>
            <a:pPr marL="971550" lvl="1" indent="-514350">
              <a:buFont typeface="+mj-lt"/>
              <a:buAutoNum type="alphaLcParenR"/>
            </a:pPr>
            <a:r>
              <a:rPr lang="sk-SK" sz="2000" dirty="0"/>
              <a:t>také údaje odstránili z počítačového systému</a:t>
            </a:r>
          </a:p>
          <a:p>
            <a:pPr marL="971550" lvl="1" indent="-514350">
              <a:buFont typeface="+mj-lt"/>
              <a:buAutoNum type="alphaLcParenR"/>
            </a:pPr>
            <a:r>
              <a:rPr lang="pl-PL" sz="2000" dirty="0"/>
              <a:t> také údaje vydali na účely dokazovania.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37532978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D92898-2772-C49E-45BA-EE2395D7D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+mn-lt"/>
              </a:rPr>
              <a:t>Zaisťovanie elektronických dôkazov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9B3AD37-7958-902C-48B2-A7A10EF2C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49" y="2161239"/>
            <a:ext cx="10853803" cy="2208005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sk-SK" sz="2000" dirty="0"/>
              <a:t>Pokiaľ pôjde napríklad o počítač, mobil či UBS je možné aplikovať príslušné ustanovenia Trestného poriadku o zaistení veci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2000" dirty="0"/>
              <a:t>Zaistenie však môže prebiehať aj „na diaľku“ napríklad keď je sa jedná o cloudové úložiská alebo servery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2000" dirty="0"/>
              <a:t>V danom prípade sa aplikuje § 91 TP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2000" dirty="0"/>
              <a:t>Dôležitá je kontinuita zaistenia (</a:t>
            </a:r>
            <a:r>
              <a:rPr lang="sk-SK" sz="2000" i="1" dirty="0" err="1"/>
              <a:t>chain</a:t>
            </a:r>
            <a:r>
              <a:rPr lang="sk-SK" sz="2000" i="1" dirty="0"/>
              <a:t> of </a:t>
            </a:r>
            <a:r>
              <a:rPr lang="sk-SK" sz="2000" i="1" dirty="0" err="1"/>
              <a:t>custody</a:t>
            </a:r>
            <a:r>
              <a:rPr lang="sk-SK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238138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0744C-DD07-9DF3-76A7-4A38056D4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D565AC-50BF-7EA9-F008-EDDAC207C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+mn-lt"/>
              </a:rPr>
              <a:t>Zaisťovanie elektronických dôkazov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6B0C900-0F6C-8676-2FE2-A7E98454E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145" y="2304789"/>
            <a:ext cx="10835014" cy="291594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sk-SK" sz="2000" dirty="0"/>
              <a:t>Osoba, v ktorej držbe alebo pod ktorej kontrolou sa nachádzajú počítačové údaje, vydá tieto údaje, alebo poskytovateľ služieb vydá informácie týkajúce sa týchto služieb, ktoré sú v jeho držbe alebo pod jeho kontrolou, tomu, kto vydal príkaz alebo osobe uvedenej v príkaze (§91 ods. 5 TP)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2000" dirty="0"/>
              <a:t>Ak osoba, v ktorej držbe alebo pod ktorej kontrolou sa nachádzajú počítačové údaje, tieto údaje na základe príkazu podľa odseku 1 nevydá, môže ich ten, kto vydal príkaz podľa odseku 1 alebo osoba uvedená v príkaze podľa odseku 1 odňať (§91 ods. 6 TP)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2000" dirty="0"/>
              <a:t>Rovnako tak je potrebné sa zaoberať aj otázkami primeranosti, resp. </a:t>
            </a:r>
            <a:r>
              <a:rPr lang="sk-SK" sz="2000" i="1" dirty="0"/>
              <a:t>proporcionality</a:t>
            </a:r>
            <a:r>
              <a:rPr lang="sk-SK" sz="2000" dirty="0"/>
              <a:t> zásahu vo vzťahu ku zásahu do súkromia, ale aj v nadväznosti na rozsah a obsah, ktorý je potrebné zaistiť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9486155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D5A8D9-D9E5-FB1D-019E-2CE354AC9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+mn-lt"/>
              </a:rPr>
              <a:t>Zoznam použitých zdrojov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8037062-55D5-D7CA-154E-9FB789534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260" y="1453527"/>
            <a:ext cx="11179480" cy="4289656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sk-SK" sz="2000" dirty="0" err="1"/>
              <a:t>Romža</a:t>
            </a:r>
            <a:r>
              <a:rPr lang="sk-SK" sz="2000" dirty="0"/>
              <a:t>, S. VYUŽÍVANIE DIGITÁLNYCH DÔKAZOV PRI ODHAĽOVANÍ A OBJASŇOVANÍ KYBERNETICKEJ KRIMINALITY in: Zborník z medzinárodnej vedeckej konferencie Bratislavské právnické fórum 2021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2000" dirty="0"/>
              <a:t>Polák, in: ZÁHORA, J. ŠIMOVČEK, I. POLÁK P. a kol. Trestný poriadok. Komentár. Zväzok II. (§ 196 až 569(. 1. vydanie. : Praha </a:t>
            </a:r>
            <a:r>
              <a:rPr lang="sk-SK" sz="2000" dirty="0" err="1"/>
              <a:t>Wolters</a:t>
            </a:r>
            <a:r>
              <a:rPr lang="sk-SK" sz="2000" dirty="0"/>
              <a:t> </a:t>
            </a:r>
            <a:r>
              <a:rPr lang="sk-SK" sz="2000" dirty="0" err="1"/>
              <a:t>Kluwer</a:t>
            </a:r>
            <a:r>
              <a:rPr lang="sk-SK" sz="2000" dirty="0"/>
              <a:t> ČR, </a:t>
            </a:r>
            <a:r>
              <a:rPr lang="sk-SK" sz="2000" dirty="0" err="1"/>
              <a:t>a.s</a:t>
            </a:r>
            <a:r>
              <a:rPr lang="sk-SK" sz="2000" dirty="0"/>
              <a:t>. 2023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2000" dirty="0"/>
              <a:t>ŠIMOVČEK, I. SZABOVÁ, E. a kol. Trestné právo procesné. 4. vydanie. Plzeň: Aleš </a:t>
            </a:r>
            <a:r>
              <a:rPr lang="sk-SK" sz="2000" dirty="0" err="1"/>
              <a:t>Čeněk</a:t>
            </a:r>
            <a:r>
              <a:rPr lang="sk-SK" sz="2000" dirty="0"/>
              <a:t>, 2023, ISBN 978-80-7380-927-0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2000" dirty="0"/>
              <a:t>PORADA, V. a kol.: Kriminalistika, technické, forenzné a kybernetické aspekty, 2. aktualizované a rozšírené vydanie; PLZEŇ: Aleš ČENĚK; 2019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2000" dirty="0"/>
              <a:t>Záhora, J. Druhý dodatkový protokol k Dohovoru o počítačovej kriminalite, týkajúci sa posilnenej spolupráce a sprístupňovania elektronických dôkazov, Justičná revue 11/2022, dostupné na: https://www.legalis.sk/clanky/3069/druhy-dodatkovy-protokol-k-dohovoru-o-pocitacovej-kriminalite-tykajuci-sa-posilnenej-spoluprace-a-spristupnovania-elektronickych-dokazov, navštívené dňa 03.04.202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37588151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EBAF2-9799-CDC8-94EB-CD939DAA2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5A763D-3E18-112D-D926-F21687967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709738"/>
            <a:ext cx="7308850" cy="1805249"/>
          </a:xfrm>
        </p:spPr>
        <p:txBody>
          <a:bodyPr anchor="b">
            <a:normAutofit/>
          </a:bodyPr>
          <a:lstStyle/>
          <a:p>
            <a:r>
              <a:rPr lang="sk-SK" dirty="0">
                <a:solidFill>
                  <a:srgbClr val="001351"/>
                </a:solidFill>
              </a:rPr>
              <a:t>Ďakujem za pozornosť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10CE0B44-1F89-06CF-9020-CB8839113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8600" y="4589463"/>
            <a:ext cx="7308850" cy="1500187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*"/>
            </a:pPr>
            <a:r>
              <a:rPr lang="sk-SK" dirty="0" err="1">
                <a:hlinkClick r:id="rId2"/>
              </a:rPr>
              <a:t>meno.priezvisko</a:t>
            </a:r>
            <a:r>
              <a:rPr lang="en-US" dirty="0">
                <a:hlinkClick r:id="rId2"/>
              </a:rPr>
              <a:t>@upjs.sk</a:t>
            </a:r>
          </a:p>
          <a:p>
            <a:pPr marL="342900" indent="-342900">
              <a:buFont typeface="Webdings" panose="05030102010509060703" pitchFamily="18" charset="2"/>
              <a:buChar char="ü"/>
            </a:pPr>
            <a:r>
              <a:rPr lang="sk-SK" dirty="0">
                <a:hlinkClick r:id="rId2"/>
              </a:rPr>
              <a:t>https://cyberawareness.sk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194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0E52CD-BCA3-F6BF-4E58-0B22A93DB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B02C88-99FA-7640-5AE4-F8DDD9458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232" y="585927"/>
            <a:ext cx="8961935" cy="810725"/>
          </a:xfrm>
        </p:spPr>
        <p:txBody>
          <a:bodyPr/>
          <a:lstStyle/>
          <a:p>
            <a:r>
              <a:rPr lang="sk-SK" dirty="0">
                <a:latin typeface="+mn-lt"/>
              </a:rPr>
              <a:t>Štádiá trestného konania</a:t>
            </a:r>
          </a:p>
        </p:txBody>
      </p:sp>
      <p:graphicFrame>
        <p:nvGraphicFramePr>
          <p:cNvPr id="6" name="Zástupný objekt pre obsah 2">
            <a:extLst>
              <a:ext uri="{FF2B5EF4-FFF2-40B4-BE49-F238E27FC236}">
                <a16:creationId xmlns:a16="http://schemas.microsoft.com/office/drawing/2014/main" id="{33DB1910-B5D3-2911-BD8A-3C1242231B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2318642"/>
              </p:ext>
            </p:extLst>
          </p:nvPr>
        </p:nvGraphicFramePr>
        <p:xfrm>
          <a:off x="1387801" y="1590804"/>
          <a:ext cx="9146587" cy="4089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82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9F51D7-D451-CDB7-AB8D-E394D8BEB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041" y="61784"/>
            <a:ext cx="7622126" cy="1717589"/>
          </a:xfrm>
        </p:spPr>
        <p:txBody>
          <a:bodyPr/>
          <a:lstStyle/>
          <a:p>
            <a:br>
              <a:rPr lang="sk-SK" dirty="0"/>
            </a:br>
            <a:r>
              <a:rPr lang="sk-SK" dirty="0">
                <a:latin typeface="+mn-lt"/>
              </a:rPr>
              <a:t>Postup pre začatím trestného stíhania - všeobecne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D01F350-84DC-16B1-FB1B-A6AD217D8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252" y="2195948"/>
            <a:ext cx="11004115" cy="2783147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sk-SK" sz="2000" dirty="0"/>
              <a:t>Predstavuje </a:t>
            </a:r>
            <a:r>
              <a:rPr lang="sk-SK" sz="2000" b="1" dirty="0"/>
              <a:t>prvé štádium </a:t>
            </a:r>
            <a:r>
              <a:rPr lang="sk-SK" sz="2000" dirty="0"/>
              <a:t>predsúdneho konania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2000" dirty="0"/>
              <a:t>Je to </a:t>
            </a:r>
            <a:r>
              <a:rPr lang="sk-SK" sz="2000" b="1" dirty="0"/>
              <a:t>fakultatívne štádium </a:t>
            </a:r>
            <a:r>
              <a:rPr lang="sk-SK" sz="2000" dirty="0"/>
              <a:t>trestné konania, a teda nie je povinnou súčasťou každého prebiehajúceho TK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2000" dirty="0"/>
              <a:t>Spočíva v </a:t>
            </a:r>
            <a:r>
              <a:rPr lang="sk-SK" sz="2000" b="1" dirty="0"/>
              <a:t>prijímaní TO a iných podnetov </a:t>
            </a:r>
            <a:r>
              <a:rPr lang="sk-SK" sz="2000" dirty="0"/>
              <a:t>o skutočnostiach nasvedčujúcich tomu, že došlo k spáchaniu trestného činu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2000" dirty="0"/>
              <a:t>Ak je z obsahu TO alebo iného podnetu zrejmé, že postup pred začatím trestného stíhania neprichádza do úvahy, príslušné ustanovenia TP sa nepoužijú a priamo sa začne štádium prípravného konania (Polák, 2023)</a:t>
            </a:r>
          </a:p>
        </p:txBody>
      </p:sp>
    </p:spTree>
    <p:extLst>
      <p:ext uri="{BB962C8B-B14F-4D97-AF65-F5344CB8AC3E}">
        <p14:creationId xmlns:p14="http://schemas.microsoft.com/office/powerpoint/2010/main" val="2126456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155DC2-6F2C-704C-7252-E3756211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041" y="407773"/>
            <a:ext cx="7622126" cy="2032686"/>
          </a:xfrm>
        </p:spPr>
        <p:txBody>
          <a:bodyPr/>
          <a:lstStyle/>
          <a:p>
            <a:r>
              <a:rPr lang="sk-SK" dirty="0">
                <a:latin typeface="+mn-lt"/>
              </a:rPr>
              <a:t>Predsúdne konanie</a:t>
            </a:r>
            <a:br>
              <a:rPr lang="sk-SK" dirty="0">
                <a:latin typeface="+mn-lt"/>
              </a:rPr>
            </a:br>
            <a:r>
              <a:rPr lang="sk-SK" dirty="0">
                <a:latin typeface="+mn-lt"/>
              </a:rPr>
              <a:t>Postup pre začatím trestného stíhania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77068F6-4BE6-CBD9-DCDB-86F88FB70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041" y="2574099"/>
            <a:ext cx="11217058" cy="298644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sk-SK" sz="2000" dirty="0"/>
              <a:t>TO je možné podať </a:t>
            </a:r>
            <a:r>
              <a:rPr lang="sk-SK" sz="2000" b="1" dirty="0"/>
              <a:t>prokurátorovi</a:t>
            </a:r>
            <a:r>
              <a:rPr lang="sk-SK" sz="2000" dirty="0"/>
              <a:t> alebo </a:t>
            </a:r>
            <a:r>
              <a:rPr lang="sk-SK" sz="2000" b="1" dirty="0"/>
              <a:t>policajtovi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2000" dirty="0"/>
              <a:t>O prijatí TO vydá písomné potvrdenie s </a:t>
            </a:r>
            <a:r>
              <a:rPr lang="sk-SK" sz="2000" b="1" dirty="0"/>
              <a:t>náležitosťami</a:t>
            </a:r>
            <a:r>
              <a:rPr lang="sk-SK" sz="2000" dirty="0"/>
              <a:t> (čas a miesto podania, označenie orgánu a základné skutočnosti TO)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2000" dirty="0"/>
              <a:t>Ak prokurátor alebo policajt po prijatí trestného oznámenia zistí, že je potrebné ho doplniť, doplnenie vykoná výsluchom oznamovateľa alebo poškodeného alebo vyžiadaním písomných podkladov od oznamovateľa</a:t>
            </a:r>
          </a:p>
        </p:txBody>
      </p:sp>
    </p:spTree>
    <p:extLst>
      <p:ext uri="{BB962C8B-B14F-4D97-AF65-F5344CB8AC3E}">
        <p14:creationId xmlns:p14="http://schemas.microsoft.com/office/powerpoint/2010/main" val="1189914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BE74E4-F2BF-36DA-28C7-698AE541B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+mn-lt"/>
              </a:rPr>
              <a:t>Predsúdne konanie</a:t>
            </a:r>
            <a:br>
              <a:rPr lang="sk-SK" dirty="0">
                <a:latin typeface="+mn-lt"/>
              </a:rPr>
            </a:br>
            <a:r>
              <a:rPr lang="sk-SK" dirty="0">
                <a:latin typeface="+mn-lt"/>
              </a:rPr>
              <a:t>Postup pre začatím trestného stíhania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ACAB824-E98E-4E4C-573C-78427F430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145" y="2774515"/>
            <a:ext cx="11204532" cy="257596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sk-SK" sz="2000" dirty="0"/>
              <a:t>jednotlivé úkony sú realizované prokurátorom alebo policajtom tak, aby mohol rozhodnúť do 30 dní od prijatia trestného oznámenia podľa § 197 TP alebo § 199 TP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2000" dirty="0"/>
              <a:t>§ 197 TP a § 199 TP smerujú k dvom rovinám:</a:t>
            </a:r>
          </a:p>
          <a:p>
            <a:pPr marL="971550" lvl="1" indent="-514350" algn="just">
              <a:buAutoNum type="arabicPeriod"/>
            </a:pPr>
            <a:r>
              <a:rPr lang="sk-SK" sz="2000" dirty="0"/>
              <a:t>Rozhodnutia podľa § 197 TP</a:t>
            </a:r>
          </a:p>
          <a:p>
            <a:pPr marL="971550" lvl="1" indent="-514350" algn="just">
              <a:buAutoNum type="arabicPeriod"/>
            </a:pPr>
            <a:r>
              <a:rPr lang="sk-SK" sz="2000" dirty="0"/>
              <a:t>Začatie trestného stíhania podľa § 199 TP</a:t>
            </a:r>
          </a:p>
        </p:txBody>
      </p:sp>
    </p:spTree>
    <p:extLst>
      <p:ext uri="{BB962C8B-B14F-4D97-AF65-F5344CB8AC3E}">
        <p14:creationId xmlns:p14="http://schemas.microsoft.com/office/powerpoint/2010/main" val="2524474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C3C435-9EFB-7CF2-D961-70772EB73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041" y="438665"/>
            <a:ext cx="7622126" cy="1486920"/>
          </a:xfrm>
        </p:spPr>
        <p:txBody>
          <a:bodyPr/>
          <a:lstStyle/>
          <a:p>
            <a:r>
              <a:rPr lang="sk-SK" dirty="0"/>
              <a:t>Postup pre začatím trestného stíhania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DB58FE8-9814-C86D-36DC-D26E774F5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619" y="1828801"/>
            <a:ext cx="11022904" cy="243004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sk-SK" sz="2000" dirty="0"/>
              <a:t>§ 197 TP - Ak nie je dôvod na začatie trestného stíhania alebo na postup podľa odseku 2 (odloženie veci, ak je trestné stíhanie neúčelné vzhľadom na § 215 ods. 2 TP), prokurátor alebo policajt uznesením vec:</a:t>
            </a:r>
          </a:p>
          <a:p>
            <a:pPr marL="971550" lvl="1" indent="-514350">
              <a:buAutoNum type="alphaLcParenR"/>
            </a:pPr>
            <a:r>
              <a:rPr lang="sk-SK" sz="2000" b="1" dirty="0"/>
              <a:t>odovzdá</a:t>
            </a:r>
            <a:r>
              <a:rPr lang="sk-SK" sz="2000" dirty="0"/>
              <a:t> príslušnému orgánu na </a:t>
            </a:r>
            <a:r>
              <a:rPr lang="sk-SK" sz="2000" dirty="0" err="1"/>
              <a:t>prejednanie</a:t>
            </a:r>
            <a:r>
              <a:rPr lang="sk-SK" sz="2000" dirty="0"/>
              <a:t> priestupku alebo iného správneho deliktu,</a:t>
            </a:r>
          </a:p>
          <a:p>
            <a:pPr marL="971550" lvl="1" indent="-514350">
              <a:buAutoNum type="alphaLcParenR"/>
            </a:pPr>
            <a:r>
              <a:rPr lang="sk-SK" sz="2000" b="1" dirty="0"/>
              <a:t>odovzdá</a:t>
            </a:r>
            <a:r>
              <a:rPr lang="sk-SK" sz="2000" dirty="0"/>
              <a:t> inému orgánu na disciplinárne konanie,</a:t>
            </a:r>
          </a:p>
          <a:p>
            <a:pPr marL="971550" lvl="1" indent="-514350">
              <a:buAutoNum type="alphaLcParenR"/>
            </a:pPr>
            <a:r>
              <a:rPr lang="sk-SK" sz="2000" b="1" dirty="0"/>
              <a:t>odloží</a:t>
            </a:r>
            <a:r>
              <a:rPr lang="sk-SK" sz="2000" dirty="0"/>
              <a:t>, ak je trestné stíhanie neprípustné alebo ak zanikla trestnosť činu, alebo</a:t>
            </a:r>
          </a:p>
          <a:p>
            <a:pPr marL="971550" lvl="1" indent="-514350">
              <a:buAutoNum type="alphaLcParenR"/>
            </a:pPr>
            <a:r>
              <a:rPr lang="sk-SK" sz="2000" b="1" dirty="0"/>
              <a:t>odmietne</a:t>
            </a:r>
            <a:r>
              <a:rPr lang="sk-SK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099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731D7E-1E3C-018E-4BC9-20A493782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Postup pre začatím trestného stíhania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C6D8F7D-5191-5B3D-90AD-376C5A8E6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251" y="2229633"/>
            <a:ext cx="11198269" cy="259288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sk-SK" sz="2000" dirty="0"/>
              <a:t>§ 199 TP – ak nie je dôvod na postup podľa § 197 ods. 1 alebo 2 TP, </a:t>
            </a:r>
            <a:r>
              <a:rPr lang="sk-SK" sz="2000" b="1" dirty="0"/>
              <a:t>policajt začne trestné stíhanie </a:t>
            </a:r>
            <a:r>
              <a:rPr lang="sk-SK" sz="2000" dirty="0"/>
              <a:t>bez meškania, najneskôr </a:t>
            </a:r>
            <a:r>
              <a:rPr lang="sk-SK" sz="2000" b="1" dirty="0"/>
              <a:t>do 30 dní </a:t>
            </a:r>
            <a:r>
              <a:rPr lang="sk-SK" sz="2000" dirty="0"/>
              <a:t>od prijatia trestného oznámenia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2000" dirty="0"/>
              <a:t>Trestné stíhanie sa začne </a:t>
            </a:r>
            <a:r>
              <a:rPr lang="sk-SK" sz="2000" b="1" dirty="0"/>
              <a:t>vydaním uznesenia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2000" dirty="0"/>
              <a:t>Trestné stíhanie sa môže začať aj </a:t>
            </a:r>
            <a:r>
              <a:rPr lang="sk-SK" sz="2000" b="1" dirty="0"/>
              <a:t>vykonaním zaisťovacieho úkonu</a:t>
            </a:r>
            <a:r>
              <a:rPr lang="sk-SK" sz="2000" dirty="0"/>
              <a:t>, </a:t>
            </a:r>
            <a:r>
              <a:rPr lang="sk-SK" sz="2000" b="1" dirty="0"/>
              <a:t>neopakovateľného úkonu </a:t>
            </a:r>
            <a:r>
              <a:rPr lang="sk-SK" sz="2000" dirty="0"/>
              <a:t>alebo </a:t>
            </a:r>
            <a:r>
              <a:rPr lang="sk-SK" sz="2000" b="1" dirty="0"/>
              <a:t>neodkladného úkonu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2000" dirty="0"/>
              <a:t>Po vykonaní týchto úkonov je potrebné vyhotoviť ihneď uznesenie o začatí trestného stíhania, v ktorom sa uvedie, ktorým úkonom už bolo začaté trestné stíhanie</a:t>
            </a:r>
          </a:p>
        </p:txBody>
      </p:sp>
    </p:spTree>
    <p:extLst>
      <p:ext uri="{BB962C8B-B14F-4D97-AF65-F5344CB8AC3E}">
        <p14:creationId xmlns:p14="http://schemas.microsoft.com/office/powerpoint/2010/main" val="197999226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43f6a51-8160-47b7-9684-358882b461ce">
      <Terms xmlns="http://schemas.microsoft.com/office/infopath/2007/PartnerControls"/>
    </lcf76f155ced4ddcb4097134ff3c332f>
    <TaxCatchAll xmlns="8579d8c0-f4a4-46e1-afa1-8fb8e6f3aea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6578B964FCBE9438AB520F8F4494DE8" ma:contentTypeVersion="14" ma:contentTypeDescription="Umožňuje vytvoriť nový dokument." ma:contentTypeScope="" ma:versionID="8a024a3a2335b019e6236309d9bae28d">
  <xsd:schema xmlns:xsd="http://www.w3.org/2001/XMLSchema" xmlns:xs="http://www.w3.org/2001/XMLSchema" xmlns:p="http://schemas.microsoft.com/office/2006/metadata/properties" xmlns:ns2="e43f6a51-8160-47b7-9684-358882b461ce" xmlns:ns3="8579d8c0-f4a4-46e1-afa1-8fb8e6f3aea2" targetNamespace="http://schemas.microsoft.com/office/2006/metadata/properties" ma:root="true" ma:fieldsID="e52a03a4667edfa4310a91f303f7d965" ns2:_="" ns3:_="">
    <xsd:import namespace="e43f6a51-8160-47b7-9684-358882b461ce"/>
    <xsd:import namespace="8579d8c0-f4a4-46e1-afa1-8fb8e6f3ae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3f6a51-8160-47b7-9684-358882b461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a" ma:readOnly="false" ma:fieldId="{5cf76f15-5ced-4ddc-b409-7134ff3c332f}" ma:taxonomyMulti="true" ma:sspId="abd44fc1-b512-40ba-a72c-fa16cc8c0a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79d8c0-f4a4-46e1-afa1-8fb8e6f3aea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273904e-93df-4dfc-8969-da61afed23a3}" ma:internalName="TaxCatchAll" ma:showField="CatchAllData" ma:web="8579d8c0-f4a4-46e1-afa1-8fb8e6f3ae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6288D3-8BF6-4EDF-B4BA-5D87CC7945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65913F-A975-46EE-AD1F-585D8F37072D}">
  <ds:schemaRefs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66830836-3ddf-4cc2-803c-b2e966fc79ec"/>
    <ds:schemaRef ds:uri="990e5470-1b83-4611-9d9f-d1bfc414413f"/>
    <ds:schemaRef ds:uri="e43f6a51-8160-47b7-9684-358882b461ce"/>
    <ds:schemaRef ds:uri="8579d8c0-f4a4-46e1-afa1-8fb8e6f3aea2"/>
  </ds:schemaRefs>
</ds:datastoreItem>
</file>

<file path=customXml/itemProps3.xml><?xml version="1.0" encoding="utf-8"?>
<ds:datastoreItem xmlns:ds="http://schemas.openxmlformats.org/officeDocument/2006/customXml" ds:itemID="{496C4B44-FDA3-4AC3-B44E-0DE1FD49A899}"/>
</file>

<file path=docProps/app.xml><?xml version="1.0" encoding="utf-8"?>
<Properties xmlns="http://schemas.openxmlformats.org/officeDocument/2006/extended-properties" xmlns:vt="http://schemas.openxmlformats.org/officeDocument/2006/docPropsVTypes">
  <TotalTime>5851</TotalTime>
  <Words>3001</Words>
  <Application>Microsoft Office PowerPoint</Application>
  <PresentationFormat>Širokouhlá</PresentationFormat>
  <Paragraphs>220</Paragraphs>
  <Slides>36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36</vt:i4>
      </vt:variant>
    </vt:vector>
  </HeadingPairs>
  <TitlesOfParts>
    <vt:vector size="41" baseType="lpstr">
      <vt:lpstr>Aptos</vt:lpstr>
      <vt:lpstr>Arial</vt:lpstr>
      <vt:lpstr>Webdings</vt:lpstr>
      <vt:lpstr>Wingdings</vt:lpstr>
      <vt:lpstr>Motív balíka Office</vt:lpstr>
      <vt:lpstr>Úvod do vyšetrovania kybernetickej kriminality  a digitálnych stôp</vt:lpstr>
      <vt:lpstr>Východiskový právny rámec (I.)</vt:lpstr>
      <vt:lpstr>Východiskový právny rámec (II.)</vt:lpstr>
      <vt:lpstr>Štádiá trestného konania</vt:lpstr>
      <vt:lpstr> Postup pre začatím trestného stíhania - všeobecne</vt:lpstr>
      <vt:lpstr>Predsúdne konanie Postup pre začatím trestného stíhania</vt:lpstr>
      <vt:lpstr>Predsúdne konanie Postup pre začatím trestného stíhania</vt:lpstr>
      <vt:lpstr>Postup pre začatím trestného stíhania</vt:lpstr>
      <vt:lpstr>Postup pre začatím trestného stíhania</vt:lpstr>
      <vt:lpstr>Vykonanie zaisťovacieho úkonu, neopakovateľného úkonu alebo neodkladného úkonu</vt:lpstr>
      <vt:lpstr>Predsúdne konanie Postup pre začatím trestného stíhania</vt:lpstr>
      <vt:lpstr>Začatie prípravného konania</vt:lpstr>
      <vt:lpstr>Dokazovanie v trestnom konaní</vt:lpstr>
      <vt:lpstr>Dokazovanie v trestnom konaní</vt:lpstr>
      <vt:lpstr>Dokazovanie v trestnom konaní</vt:lpstr>
      <vt:lpstr>Dokazovanie v trestnom konaní</vt:lpstr>
      <vt:lpstr>Dôkaz vs. dôkazný prostriedok</vt:lpstr>
      <vt:lpstr>Dôkaz vs. dôkazný prostriedok</vt:lpstr>
      <vt:lpstr>Dôkazné prostriedky</vt:lpstr>
      <vt:lpstr>Postupy, ktorými možno získať dôkazy upravené inými zákonmi (I.)</vt:lpstr>
      <vt:lpstr>Postupy, ktorými možno získať dôkazy upravené inými zákonmi (II.)</vt:lpstr>
      <vt:lpstr>Dôkaz (I.)</vt:lpstr>
      <vt:lpstr>Dôkaz (II.)</vt:lpstr>
      <vt:lpstr>Elektronické dôkazy</vt:lpstr>
      <vt:lpstr>Tradičné dôkazy vs. elektronické dôkazy</vt:lpstr>
      <vt:lpstr>Tradičné dôkazy vs. digitálne dôkazy</vt:lpstr>
      <vt:lpstr>Dôkaz vs. dôkazný prostriedok vs. prameň dôkazu</vt:lpstr>
      <vt:lpstr>Digitálne dôkazy </vt:lpstr>
      <vt:lpstr>Digitálna stopa</vt:lpstr>
      <vt:lpstr>Špecifiká zaisťovania elektronických dôkazov</vt:lpstr>
      <vt:lpstr>Zaisťovanie digitálnych stôp</vt:lpstr>
      <vt:lpstr>Uchovanie, vydanie a odňatie počítačových údajov</vt:lpstr>
      <vt:lpstr>Zaisťovanie elektronických dôkazov</vt:lpstr>
      <vt:lpstr>Zaisťovanie elektronických dôkazov</vt:lpstr>
      <vt:lpstr>Zoznam použitých zdrojov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Kristína Basová</dc:creator>
  <cp:lastModifiedBy>Pavol Sokol</cp:lastModifiedBy>
  <cp:revision>39</cp:revision>
  <dcterms:created xsi:type="dcterms:W3CDTF">2025-03-26T10:23:24Z</dcterms:created>
  <dcterms:modified xsi:type="dcterms:W3CDTF">2026-04-03T11:53:47Z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0x01010036578B964FCBE9438AB520F8F4494DE8</vt:lpwstr>
  </property>
</Properties>
</file>