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1207" r:id="rId6"/>
    <p:sldId id="1208" r:id="rId7"/>
    <p:sldId id="1242" r:id="rId8"/>
    <p:sldId id="1243" r:id="rId9"/>
    <p:sldId id="1283" r:id="rId10"/>
    <p:sldId id="1284" r:id="rId11"/>
    <p:sldId id="1252" r:id="rId12"/>
    <p:sldId id="1244" r:id="rId13"/>
    <p:sldId id="1271" r:id="rId14"/>
    <p:sldId id="1245" r:id="rId15"/>
    <p:sldId id="1246" r:id="rId16"/>
    <p:sldId id="1247" r:id="rId17"/>
    <p:sldId id="1248" r:id="rId18"/>
    <p:sldId id="1249" r:id="rId19"/>
    <p:sldId id="1250" r:id="rId20"/>
    <p:sldId id="1251" r:id="rId21"/>
    <p:sldId id="1253" r:id="rId22"/>
    <p:sldId id="1254" r:id="rId23"/>
    <p:sldId id="1255" r:id="rId24"/>
    <p:sldId id="1256" r:id="rId25"/>
    <p:sldId id="1257" r:id="rId26"/>
    <p:sldId id="1258" r:id="rId27"/>
    <p:sldId id="1259" r:id="rId28"/>
    <p:sldId id="1263" r:id="rId29"/>
    <p:sldId id="1260" r:id="rId30"/>
    <p:sldId id="1265" r:id="rId31"/>
    <p:sldId id="1266" r:id="rId32"/>
    <p:sldId id="1267" r:id="rId33"/>
    <p:sldId id="1268" r:id="rId34"/>
    <p:sldId id="1262" r:id="rId35"/>
    <p:sldId id="1269" r:id="rId36"/>
    <p:sldId id="1270" r:id="rId37"/>
    <p:sldId id="1272" r:id="rId38"/>
    <p:sldId id="390" r:id="rId39"/>
    <p:sldId id="393" r:id="rId40"/>
    <p:sldId id="1273" r:id="rId41"/>
    <p:sldId id="1274" r:id="rId42"/>
    <p:sldId id="1275" r:id="rId43"/>
    <p:sldId id="1276" r:id="rId44"/>
    <p:sldId id="1277" r:id="rId45"/>
    <p:sldId id="1278" r:id="rId46"/>
    <p:sldId id="1279" r:id="rId47"/>
    <p:sldId id="1280" r:id="rId48"/>
    <p:sldId id="305" r:id="rId4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955E41B8-7D4D-46A8-89A0-9C471E7992A2}">
          <p14:sldIdLst>
            <p14:sldId id="256"/>
            <p14:sldId id="1207"/>
            <p14:sldId id="1208"/>
            <p14:sldId id="1242"/>
            <p14:sldId id="1243"/>
            <p14:sldId id="1283"/>
            <p14:sldId id="1284"/>
            <p14:sldId id="1252"/>
            <p14:sldId id="1244"/>
            <p14:sldId id="1271"/>
            <p14:sldId id="1245"/>
            <p14:sldId id="1246"/>
            <p14:sldId id="1247"/>
            <p14:sldId id="1248"/>
            <p14:sldId id="1249"/>
            <p14:sldId id="1250"/>
            <p14:sldId id="1251"/>
            <p14:sldId id="1253"/>
            <p14:sldId id="1254"/>
            <p14:sldId id="1255"/>
            <p14:sldId id="1256"/>
            <p14:sldId id="1257"/>
            <p14:sldId id="1258"/>
            <p14:sldId id="1259"/>
            <p14:sldId id="1263"/>
            <p14:sldId id="1260"/>
            <p14:sldId id="1265"/>
            <p14:sldId id="1266"/>
            <p14:sldId id="1267"/>
            <p14:sldId id="1268"/>
            <p14:sldId id="1262"/>
            <p14:sldId id="1269"/>
            <p14:sldId id="1270"/>
            <p14:sldId id="1272"/>
            <p14:sldId id="390"/>
            <p14:sldId id="393"/>
            <p14:sldId id="1273"/>
            <p14:sldId id="1274"/>
            <p14:sldId id="1275"/>
            <p14:sldId id="1276"/>
            <p14:sldId id="1277"/>
            <p14:sldId id="1278"/>
            <p14:sldId id="1279"/>
            <p14:sldId id="1280"/>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001351"/>
    <a:srgbClr val="0C3A76"/>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Stredný štýl 3 - zvýrazneni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etlý štýl 2 - zvýrazneni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2" autoAdjust="0"/>
    <p:restoredTop sz="95223" autoAdjust="0"/>
  </p:normalViewPr>
  <p:slideViewPr>
    <p:cSldViewPr snapToGrid="0">
      <p:cViewPr>
        <p:scale>
          <a:sx n="60" d="100"/>
          <a:sy n="60" d="100"/>
        </p:scale>
        <p:origin x="1278"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FCB76-A7E2-48BE-A660-3503A25225C6}"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sk-SK"/>
        </a:p>
      </dgm:t>
    </dgm:pt>
    <dgm:pt modelId="{92772DF3-ABD7-43B1-A7C9-176BFD5B9C70}">
      <dgm:prSet custT="1"/>
      <dgm:spPr/>
      <dgm:t>
        <a:bodyPr/>
        <a:lstStyle/>
        <a:p>
          <a:r>
            <a:rPr lang="sk-SK" sz="1800" b="1" dirty="0"/>
            <a:t>„informačný systém</a:t>
          </a:r>
          <a:r>
            <a:rPr lang="sk-SK" sz="1800" dirty="0"/>
            <a:t>“ je zariadenie alebo skupina navzájom prepojených alebo súvisiacich zariadení, z ktorých jedno alebo viaceré automaticky spracúvajú počítačové údaje podľa programu, ako aj počítačové údaje, ktoré toto zariadenie alebo skupina zariadení ukladá, spracúva, opätovne získava alebo prenáša na účely svojho fungovania, používania, ochrany a údržby</a:t>
          </a:r>
        </a:p>
      </dgm:t>
    </dgm:pt>
    <dgm:pt modelId="{89053309-A777-4FA3-8B01-515145E991B2}" type="parTrans" cxnId="{E1501C67-0F4C-4DE8-9195-BA61B542F114}">
      <dgm:prSet/>
      <dgm:spPr/>
      <dgm:t>
        <a:bodyPr/>
        <a:lstStyle/>
        <a:p>
          <a:endParaRPr lang="sk-SK" sz="1800"/>
        </a:p>
      </dgm:t>
    </dgm:pt>
    <dgm:pt modelId="{342AD206-A653-4C7A-9BC0-34F288E4166B}" type="sibTrans" cxnId="{E1501C67-0F4C-4DE8-9195-BA61B542F114}">
      <dgm:prSet/>
      <dgm:spPr/>
      <dgm:t>
        <a:bodyPr/>
        <a:lstStyle/>
        <a:p>
          <a:endParaRPr lang="sk-SK" sz="1800"/>
        </a:p>
      </dgm:t>
    </dgm:pt>
    <dgm:pt modelId="{C1B32B21-0723-4771-B7E5-42E73059DE14}">
      <dgm:prSet custT="1"/>
      <dgm:spPr/>
      <dgm:t>
        <a:bodyPr/>
        <a:lstStyle/>
        <a:p>
          <a:r>
            <a:rPr lang="sk-SK" sz="1800" dirty="0"/>
            <a:t>„</a:t>
          </a:r>
          <a:r>
            <a:rPr lang="sk-SK" sz="1800" b="1" dirty="0"/>
            <a:t>počítačové údaje</a:t>
          </a:r>
          <a:r>
            <a:rPr lang="sk-SK" sz="1800" dirty="0"/>
            <a:t>“ sú zastúpenia skutočností, informácií alebo pojmov vo forme vhodnej na spracovanie v informačnom systéme vrátane programu, ktorý zabezpečí, aby informačný systém vykonal funkciu</a:t>
          </a:r>
        </a:p>
      </dgm:t>
    </dgm:pt>
    <dgm:pt modelId="{9B9837EC-3DCC-4A26-B347-0576C32F3913}" type="parTrans" cxnId="{C37725D1-16B7-4F0E-A506-9D55AC4B8166}">
      <dgm:prSet/>
      <dgm:spPr/>
      <dgm:t>
        <a:bodyPr/>
        <a:lstStyle/>
        <a:p>
          <a:endParaRPr lang="sk-SK" sz="1800"/>
        </a:p>
      </dgm:t>
    </dgm:pt>
    <dgm:pt modelId="{A512B957-0F17-446D-8E3B-B0F0A38B0B83}" type="sibTrans" cxnId="{C37725D1-16B7-4F0E-A506-9D55AC4B8166}">
      <dgm:prSet/>
      <dgm:spPr/>
      <dgm:t>
        <a:bodyPr/>
        <a:lstStyle/>
        <a:p>
          <a:endParaRPr lang="sk-SK" sz="1800"/>
        </a:p>
      </dgm:t>
    </dgm:pt>
    <dgm:pt modelId="{AD516889-48C4-4805-9B4B-EB9CE49FB520}" type="pres">
      <dgm:prSet presAssocID="{60FFCB76-A7E2-48BE-A660-3503A25225C6}" presName="linear" presStyleCnt="0">
        <dgm:presLayoutVars>
          <dgm:animLvl val="lvl"/>
          <dgm:resizeHandles val="exact"/>
        </dgm:presLayoutVars>
      </dgm:prSet>
      <dgm:spPr/>
    </dgm:pt>
    <dgm:pt modelId="{80210075-25E3-4CA6-89F2-9D9725FB0F0E}" type="pres">
      <dgm:prSet presAssocID="{92772DF3-ABD7-43B1-A7C9-176BFD5B9C70}" presName="parentText" presStyleLbl="node1" presStyleIdx="0" presStyleCnt="2">
        <dgm:presLayoutVars>
          <dgm:chMax val="0"/>
          <dgm:bulletEnabled val="1"/>
        </dgm:presLayoutVars>
      </dgm:prSet>
      <dgm:spPr/>
    </dgm:pt>
    <dgm:pt modelId="{50C6A595-AE29-4C37-BD44-B8D32C13D441}" type="pres">
      <dgm:prSet presAssocID="{342AD206-A653-4C7A-9BC0-34F288E4166B}" presName="spacer" presStyleCnt="0"/>
      <dgm:spPr/>
    </dgm:pt>
    <dgm:pt modelId="{7EA4D2F6-FA9F-402D-A588-4DC428E29409}" type="pres">
      <dgm:prSet presAssocID="{C1B32B21-0723-4771-B7E5-42E73059DE14}" presName="parentText" presStyleLbl="node1" presStyleIdx="1" presStyleCnt="2" custLinFactNeighborY="16433">
        <dgm:presLayoutVars>
          <dgm:chMax val="0"/>
          <dgm:bulletEnabled val="1"/>
        </dgm:presLayoutVars>
      </dgm:prSet>
      <dgm:spPr/>
    </dgm:pt>
  </dgm:ptLst>
  <dgm:cxnLst>
    <dgm:cxn modelId="{E1501C67-0F4C-4DE8-9195-BA61B542F114}" srcId="{60FFCB76-A7E2-48BE-A660-3503A25225C6}" destId="{92772DF3-ABD7-43B1-A7C9-176BFD5B9C70}" srcOrd="0" destOrd="0" parTransId="{89053309-A777-4FA3-8B01-515145E991B2}" sibTransId="{342AD206-A653-4C7A-9BC0-34F288E4166B}"/>
    <dgm:cxn modelId="{F20FAA4F-B127-4837-BC9C-DB588F25CCEA}" type="presOf" srcId="{92772DF3-ABD7-43B1-A7C9-176BFD5B9C70}" destId="{80210075-25E3-4CA6-89F2-9D9725FB0F0E}" srcOrd="0" destOrd="0" presId="urn:microsoft.com/office/officeart/2005/8/layout/vList2"/>
    <dgm:cxn modelId="{BAC23898-55E6-43F3-8123-ADA08DEC8372}" type="presOf" srcId="{60FFCB76-A7E2-48BE-A660-3503A25225C6}" destId="{AD516889-48C4-4805-9B4B-EB9CE49FB520}" srcOrd="0" destOrd="0" presId="urn:microsoft.com/office/officeart/2005/8/layout/vList2"/>
    <dgm:cxn modelId="{32B8BCC5-70F5-41F8-AB0F-EC5D64197A6F}" type="presOf" srcId="{C1B32B21-0723-4771-B7E5-42E73059DE14}" destId="{7EA4D2F6-FA9F-402D-A588-4DC428E29409}" srcOrd="0" destOrd="0" presId="urn:microsoft.com/office/officeart/2005/8/layout/vList2"/>
    <dgm:cxn modelId="{C37725D1-16B7-4F0E-A506-9D55AC4B8166}" srcId="{60FFCB76-A7E2-48BE-A660-3503A25225C6}" destId="{C1B32B21-0723-4771-B7E5-42E73059DE14}" srcOrd="1" destOrd="0" parTransId="{9B9837EC-3DCC-4A26-B347-0576C32F3913}" sibTransId="{A512B957-0F17-446D-8E3B-B0F0A38B0B83}"/>
    <dgm:cxn modelId="{4F25CBD7-74D3-4E49-B7E9-C46B2BB0FE79}" type="presParOf" srcId="{AD516889-48C4-4805-9B4B-EB9CE49FB520}" destId="{80210075-25E3-4CA6-89F2-9D9725FB0F0E}" srcOrd="0" destOrd="0" presId="urn:microsoft.com/office/officeart/2005/8/layout/vList2"/>
    <dgm:cxn modelId="{7F078A62-C896-4E6D-8F4E-74AA2282590D}" type="presParOf" srcId="{AD516889-48C4-4805-9B4B-EB9CE49FB520}" destId="{50C6A595-AE29-4C37-BD44-B8D32C13D441}" srcOrd="1" destOrd="0" presId="urn:microsoft.com/office/officeart/2005/8/layout/vList2"/>
    <dgm:cxn modelId="{60D4150A-B287-4543-BA91-8E29BD60110C}" type="presParOf" srcId="{AD516889-48C4-4805-9B4B-EB9CE49FB520}" destId="{7EA4D2F6-FA9F-402D-A588-4DC428E294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B3491-69AF-4F2B-8DE1-F22E9C6C8CC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sk-SK"/>
        </a:p>
      </dgm:t>
    </dgm:pt>
    <dgm:pt modelId="{F3157E79-3448-4929-98BF-88AF40B9C481}">
      <dgm:prSet/>
      <dgm:spPr>
        <a:solidFill>
          <a:schemeClr val="accent1">
            <a:lumMod val="50000"/>
          </a:schemeClr>
        </a:solidFill>
      </dgm:spPr>
      <dgm:t>
        <a:bodyPr/>
        <a:lstStyle/>
        <a:p>
          <a:r>
            <a:rPr lang="sk-SK" b="1" dirty="0"/>
            <a:t>§ 247 TZ: Neoprávnený prístup do počítačového systému</a:t>
          </a:r>
          <a:endParaRPr lang="sk-SK" dirty="0"/>
        </a:p>
      </dgm:t>
    </dgm:pt>
    <dgm:pt modelId="{9F606C2B-13C2-4D04-BECC-F944E7ED1BDE}" type="parTrans" cxnId="{B0E18191-8DAF-453B-B280-12689753415B}">
      <dgm:prSet/>
      <dgm:spPr/>
      <dgm:t>
        <a:bodyPr/>
        <a:lstStyle/>
        <a:p>
          <a:endParaRPr lang="sk-SK"/>
        </a:p>
      </dgm:t>
    </dgm:pt>
    <dgm:pt modelId="{93064C7B-4933-48BF-A9E4-A393C677875E}" type="sibTrans" cxnId="{B0E18191-8DAF-453B-B280-12689753415B}">
      <dgm:prSet/>
      <dgm:spPr/>
      <dgm:t>
        <a:bodyPr/>
        <a:lstStyle/>
        <a:p>
          <a:endParaRPr lang="sk-SK"/>
        </a:p>
      </dgm:t>
    </dgm:pt>
    <dgm:pt modelId="{E96F1049-298D-4E56-9339-9C9314B10C51}">
      <dgm:prSet/>
      <dgm:spPr/>
      <dgm:t>
        <a:bodyPr/>
        <a:lstStyle/>
        <a:p>
          <a:pPr>
            <a:buNone/>
          </a:pPr>
          <a:r>
            <a:rPr lang="sk-SK" dirty="0"/>
            <a:t>Kto prekoná bezpečnostné opatrenie, a tým získa neoprávnený prístup do počítačového systému alebo jeho časti, potrestá sa odňatím slobody až na dva roky.</a:t>
          </a:r>
        </a:p>
      </dgm:t>
    </dgm:pt>
    <dgm:pt modelId="{4808F952-1713-4A9A-8728-8444172EAC20}" type="parTrans" cxnId="{44F115D5-9864-4ABC-A46A-E4B6CE8DCE87}">
      <dgm:prSet/>
      <dgm:spPr/>
      <dgm:t>
        <a:bodyPr/>
        <a:lstStyle/>
        <a:p>
          <a:endParaRPr lang="sk-SK"/>
        </a:p>
      </dgm:t>
    </dgm:pt>
    <dgm:pt modelId="{8C6F32ED-4421-4A8D-B74C-E868D5C9342B}" type="sibTrans" cxnId="{44F115D5-9864-4ABC-A46A-E4B6CE8DCE87}">
      <dgm:prSet/>
      <dgm:spPr/>
      <dgm:t>
        <a:bodyPr/>
        <a:lstStyle/>
        <a:p>
          <a:endParaRPr lang="sk-SK"/>
        </a:p>
      </dgm:t>
    </dgm:pt>
    <dgm:pt modelId="{749CF45E-3390-409D-98E2-5058C089159C}">
      <dgm:prSet/>
      <dgm:spPr>
        <a:solidFill>
          <a:schemeClr val="accent1">
            <a:lumMod val="50000"/>
          </a:schemeClr>
        </a:solidFill>
      </dgm:spPr>
      <dgm:t>
        <a:bodyPr/>
        <a:lstStyle/>
        <a:p>
          <a:r>
            <a:rPr lang="sk-SK" b="1" dirty="0"/>
            <a:t>§ 247a TZ: Neoprávnený zásah do počítačového systému</a:t>
          </a:r>
          <a:endParaRPr lang="sk-SK" dirty="0"/>
        </a:p>
      </dgm:t>
    </dgm:pt>
    <dgm:pt modelId="{F0C4C944-DC08-4EDD-BDD8-08BA6E4E0772}" type="parTrans" cxnId="{0C31C7EB-B78C-4558-AA68-D6C8CFD215A6}">
      <dgm:prSet/>
      <dgm:spPr/>
      <dgm:t>
        <a:bodyPr/>
        <a:lstStyle/>
        <a:p>
          <a:endParaRPr lang="sk-SK"/>
        </a:p>
      </dgm:t>
    </dgm:pt>
    <dgm:pt modelId="{75B22F8C-1CDA-4EB9-93B8-387B81752B48}" type="sibTrans" cxnId="{0C31C7EB-B78C-4558-AA68-D6C8CFD215A6}">
      <dgm:prSet/>
      <dgm:spPr/>
      <dgm:t>
        <a:bodyPr/>
        <a:lstStyle/>
        <a:p>
          <a:endParaRPr lang="sk-SK"/>
        </a:p>
      </dgm:t>
    </dgm:pt>
    <dgm:pt modelId="{A44FA14B-0DA9-47ED-A601-447532891562}">
      <dgm:prSet/>
      <dgm:spPr/>
      <dgm:t>
        <a:bodyPr/>
        <a:lstStyle/>
        <a:p>
          <a:pPr>
            <a:buNone/>
          </a:pPr>
          <a:r>
            <a:rPr lang="sk-SK" dirty="0"/>
            <a:t>Kto obmedzí alebo preruší fungovanie počítačového systému alebo jeho časti</a:t>
          </a:r>
        </a:p>
      </dgm:t>
    </dgm:pt>
    <dgm:pt modelId="{F16F3B0C-9FB7-4842-BB93-51E7480863F9}" type="parTrans" cxnId="{05FD0214-4CC5-4C36-A982-64FF08F8C758}">
      <dgm:prSet/>
      <dgm:spPr/>
      <dgm:t>
        <a:bodyPr/>
        <a:lstStyle/>
        <a:p>
          <a:endParaRPr lang="sk-SK"/>
        </a:p>
      </dgm:t>
    </dgm:pt>
    <dgm:pt modelId="{BEE8FA5C-3602-4CDE-82CC-7FCC480C6393}" type="sibTrans" cxnId="{05FD0214-4CC5-4C36-A982-64FF08F8C758}">
      <dgm:prSet/>
      <dgm:spPr/>
      <dgm:t>
        <a:bodyPr/>
        <a:lstStyle/>
        <a:p>
          <a:endParaRPr lang="sk-SK"/>
        </a:p>
      </dgm:t>
    </dgm:pt>
    <dgm:pt modelId="{7A352896-FDA6-4C55-9BBA-4A489CE2B48A}">
      <dgm:prSet/>
      <dgm:spPr/>
      <dgm:t>
        <a:bodyPr/>
        <a:lstStyle/>
        <a:p>
          <a:pPr>
            <a:buFont typeface="+mj-lt"/>
            <a:buAutoNum type="alphaLcParenR"/>
          </a:pPr>
          <a:r>
            <a:rPr lang="sk-SK" dirty="0"/>
            <a:t>neoprávneným vkladaním, prenášaním, poškodením, vymazaním, zhoršením kvality, pozmenením, potlačením alebo zneprístupnením počítačových údajov, alebo</a:t>
          </a:r>
        </a:p>
      </dgm:t>
    </dgm:pt>
    <dgm:pt modelId="{C9954204-4522-4DBF-A7D9-B7029FB1C9CA}" type="parTrans" cxnId="{88B26A9D-8778-4697-BC6C-71DC95D09D45}">
      <dgm:prSet/>
      <dgm:spPr/>
      <dgm:t>
        <a:bodyPr/>
        <a:lstStyle/>
        <a:p>
          <a:endParaRPr lang="sk-SK"/>
        </a:p>
      </dgm:t>
    </dgm:pt>
    <dgm:pt modelId="{A9D8295B-3B4E-4290-8868-9A7B1CE9CC60}" type="sibTrans" cxnId="{88B26A9D-8778-4697-BC6C-71DC95D09D45}">
      <dgm:prSet/>
      <dgm:spPr/>
      <dgm:t>
        <a:bodyPr/>
        <a:lstStyle/>
        <a:p>
          <a:endParaRPr lang="sk-SK"/>
        </a:p>
      </dgm:t>
    </dgm:pt>
    <dgm:pt modelId="{7D5038B1-54CD-44D8-A315-197DC0AE37A5}">
      <dgm:prSet/>
      <dgm:spPr/>
      <dgm:t>
        <a:bodyPr/>
        <a:lstStyle/>
        <a:p>
          <a:pPr>
            <a:buFont typeface="+mj-lt"/>
            <a:buAutoNum type="alphaLcParenR"/>
          </a:pPr>
          <a:r>
            <a:rPr lang="sk-SK" dirty="0"/>
            <a:t>tým, že urobí neoprávnený zásah do technického alebo programového vybavenia počítača a získané informácie neoprávnene zničí, poškodí, vymaže, pozmení alebo zníži ich kvalitu,</a:t>
          </a:r>
        </a:p>
      </dgm:t>
    </dgm:pt>
    <dgm:pt modelId="{32AD23EB-A12D-4DEC-82ED-2D3978235FCD}" type="parTrans" cxnId="{AFBFF91A-4B01-4159-9C6B-522810D3BB9E}">
      <dgm:prSet/>
      <dgm:spPr/>
      <dgm:t>
        <a:bodyPr/>
        <a:lstStyle/>
        <a:p>
          <a:endParaRPr lang="sk-SK"/>
        </a:p>
      </dgm:t>
    </dgm:pt>
    <dgm:pt modelId="{7DE62AFA-63B6-486C-BA11-08CBC863F771}" type="sibTrans" cxnId="{AFBFF91A-4B01-4159-9C6B-522810D3BB9E}">
      <dgm:prSet/>
      <dgm:spPr/>
      <dgm:t>
        <a:bodyPr/>
        <a:lstStyle/>
        <a:p>
          <a:endParaRPr lang="sk-SK"/>
        </a:p>
      </dgm:t>
    </dgm:pt>
    <dgm:pt modelId="{FC90290B-18E2-495A-B2D8-F44EB8CFF093}">
      <dgm:prSet/>
      <dgm:spPr/>
      <dgm:t>
        <a:bodyPr/>
        <a:lstStyle/>
        <a:p>
          <a:pPr>
            <a:buNone/>
          </a:pPr>
          <a:r>
            <a:rPr lang="sk-SK" dirty="0"/>
            <a:t>potrestá sa odňatím slobody na šesť mesiacov až tri roky.</a:t>
          </a:r>
        </a:p>
      </dgm:t>
    </dgm:pt>
    <dgm:pt modelId="{E28B03B1-60AF-4B76-895C-1897CDC3B9C6}" type="parTrans" cxnId="{C97B39E7-98A1-4FA7-91A3-63A3C34F8D33}">
      <dgm:prSet/>
      <dgm:spPr/>
      <dgm:t>
        <a:bodyPr/>
        <a:lstStyle/>
        <a:p>
          <a:endParaRPr lang="sk-SK"/>
        </a:p>
      </dgm:t>
    </dgm:pt>
    <dgm:pt modelId="{4BF3E1AE-9F56-4259-84C6-9428F47C219C}" type="sibTrans" cxnId="{C97B39E7-98A1-4FA7-91A3-63A3C34F8D33}">
      <dgm:prSet/>
      <dgm:spPr/>
      <dgm:t>
        <a:bodyPr/>
        <a:lstStyle/>
        <a:p>
          <a:endParaRPr lang="sk-SK"/>
        </a:p>
      </dgm:t>
    </dgm:pt>
    <dgm:pt modelId="{8D984A38-CE63-4735-8C42-538057FE272D}" type="pres">
      <dgm:prSet presAssocID="{0DAB3491-69AF-4F2B-8DE1-F22E9C6C8CC2}" presName="linear" presStyleCnt="0">
        <dgm:presLayoutVars>
          <dgm:animLvl val="lvl"/>
          <dgm:resizeHandles val="exact"/>
        </dgm:presLayoutVars>
      </dgm:prSet>
      <dgm:spPr/>
    </dgm:pt>
    <dgm:pt modelId="{AB5F90EA-A23B-4A1C-A745-10A7F475B769}" type="pres">
      <dgm:prSet presAssocID="{F3157E79-3448-4929-98BF-88AF40B9C481}" presName="parentText" presStyleLbl="node1" presStyleIdx="0" presStyleCnt="2">
        <dgm:presLayoutVars>
          <dgm:chMax val="0"/>
          <dgm:bulletEnabled val="1"/>
        </dgm:presLayoutVars>
      </dgm:prSet>
      <dgm:spPr/>
    </dgm:pt>
    <dgm:pt modelId="{A0A0E5DC-DD4F-4427-B26E-0C61DB0A2036}" type="pres">
      <dgm:prSet presAssocID="{F3157E79-3448-4929-98BF-88AF40B9C481}" presName="childText" presStyleLbl="revTx" presStyleIdx="0" presStyleCnt="2">
        <dgm:presLayoutVars>
          <dgm:bulletEnabled val="1"/>
        </dgm:presLayoutVars>
      </dgm:prSet>
      <dgm:spPr/>
    </dgm:pt>
    <dgm:pt modelId="{9519BA6A-171C-46C4-AF9C-03ED3115C6AE}" type="pres">
      <dgm:prSet presAssocID="{749CF45E-3390-409D-98E2-5058C089159C}" presName="parentText" presStyleLbl="node1" presStyleIdx="1" presStyleCnt="2">
        <dgm:presLayoutVars>
          <dgm:chMax val="0"/>
          <dgm:bulletEnabled val="1"/>
        </dgm:presLayoutVars>
      </dgm:prSet>
      <dgm:spPr/>
    </dgm:pt>
    <dgm:pt modelId="{36BEDF78-AB6D-4BAF-8F03-634CE175107B}" type="pres">
      <dgm:prSet presAssocID="{749CF45E-3390-409D-98E2-5058C089159C}" presName="childText" presStyleLbl="revTx" presStyleIdx="1" presStyleCnt="2">
        <dgm:presLayoutVars>
          <dgm:bulletEnabled val="1"/>
        </dgm:presLayoutVars>
      </dgm:prSet>
      <dgm:spPr/>
    </dgm:pt>
  </dgm:ptLst>
  <dgm:cxnLst>
    <dgm:cxn modelId="{A08D8405-DF78-4952-A7F7-4AFBAF016D28}" type="presOf" srcId="{7D5038B1-54CD-44D8-A315-197DC0AE37A5}" destId="{36BEDF78-AB6D-4BAF-8F03-634CE175107B}" srcOrd="0" destOrd="2" presId="urn:microsoft.com/office/officeart/2005/8/layout/vList2"/>
    <dgm:cxn modelId="{05FD0214-4CC5-4C36-A982-64FF08F8C758}" srcId="{749CF45E-3390-409D-98E2-5058C089159C}" destId="{A44FA14B-0DA9-47ED-A601-447532891562}" srcOrd="0" destOrd="0" parTransId="{F16F3B0C-9FB7-4842-BB93-51E7480863F9}" sibTransId="{BEE8FA5C-3602-4CDE-82CC-7FCC480C6393}"/>
    <dgm:cxn modelId="{AFBFF91A-4B01-4159-9C6B-522810D3BB9E}" srcId="{A44FA14B-0DA9-47ED-A601-447532891562}" destId="{7D5038B1-54CD-44D8-A315-197DC0AE37A5}" srcOrd="1" destOrd="0" parTransId="{32AD23EB-A12D-4DEC-82ED-2D3978235FCD}" sibTransId="{7DE62AFA-63B6-486C-BA11-08CBC863F771}"/>
    <dgm:cxn modelId="{63934C23-B4CE-4600-91AD-7E6F94452530}" type="presOf" srcId="{F3157E79-3448-4929-98BF-88AF40B9C481}" destId="{AB5F90EA-A23B-4A1C-A745-10A7F475B769}" srcOrd="0" destOrd="0" presId="urn:microsoft.com/office/officeart/2005/8/layout/vList2"/>
    <dgm:cxn modelId="{34D36D65-44DC-448E-9A35-7A99179BE3D5}" type="presOf" srcId="{749CF45E-3390-409D-98E2-5058C089159C}" destId="{9519BA6A-171C-46C4-AF9C-03ED3115C6AE}" srcOrd="0" destOrd="0" presId="urn:microsoft.com/office/officeart/2005/8/layout/vList2"/>
    <dgm:cxn modelId="{92ECD95A-1EB0-4BB9-97A4-7D513CFCADC0}" type="presOf" srcId="{E96F1049-298D-4E56-9339-9C9314B10C51}" destId="{A0A0E5DC-DD4F-4427-B26E-0C61DB0A2036}" srcOrd="0" destOrd="0" presId="urn:microsoft.com/office/officeart/2005/8/layout/vList2"/>
    <dgm:cxn modelId="{B0E18191-8DAF-453B-B280-12689753415B}" srcId="{0DAB3491-69AF-4F2B-8DE1-F22E9C6C8CC2}" destId="{F3157E79-3448-4929-98BF-88AF40B9C481}" srcOrd="0" destOrd="0" parTransId="{9F606C2B-13C2-4D04-BECC-F944E7ED1BDE}" sibTransId="{93064C7B-4933-48BF-A9E4-A393C677875E}"/>
    <dgm:cxn modelId="{C0004696-8CB2-4CA3-AB01-7E6A764EF30D}" type="presOf" srcId="{7A352896-FDA6-4C55-9BBA-4A489CE2B48A}" destId="{36BEDF78-AB6D-4BAF-8F03-634CE175107B}" srcOrd="0" destOrd="1" presId="urn:microsoft.com/office/officeart/2005/8/layout/vList2"/>
    <dgm:cxn modelId="{88B26A9D-8778-4697-BC6C-71DC95D09D45}" srcId="{A44FA14B-0DA9-47ED-A601-447532891562}" destId="{7A352896-FDA6-4C55-9BBA-4A489CE2B48A}" srcOrd="0" destOrd="0" parTransId="{C9954204-4522-4DBF-A7D9-B7029FB1C9CA}" sibTransId="{A9D8295B-3B4E-4290-8868-9A7B1CE9CC60}"/>
    <dgm:cxn modelId="{7552AC9F-2E7A-41B7-94DC-6FAFD44007B5}" type="presOf" srcId="{FC90290B-18E2-495A-B2D8-F44EB8CFF093}" destId="{36BEDF78-AB6D-4BAF-8F03-634CE175107B}" srcOrd="0" destOrd="3" presId="urn:microsoft.com/office/officeart/2005/8/layout/vList2"/>
    <dgm:cxn modelId="{2D08E8AE-7BA1-4DAB-9832-00DF8D3F9263}" type="presOf" srcId="{0DAB3491-69AF-4F2B-8DE1-F22E9C6C8CC2}" destId="{8D984A38-CE63-4735-8C42-538057FE272D}" srcOrd="0" destOrd="0" presId="urn:microsoft.com/office/officeart/2005/8/layout/vList2"/>
    <dgm:cxn modelId="{EA28ABC4-DF9F-4679-A9B6-54AAEEC96B48}" type="presOf" srcId="{A44FA14B-0DA9-47ED-A601-447532891562}" destId="{36BEDF78-AB6D-4BAF-8F03-634CE175107B}" srcOrd="0" destOrd="0" presId="urn:microsoft.com/office/officeart/2005/8/layout/vList2"/>
    <dgm:cxn modelId="{44F115D5-9864-4ABC-A46A-E4B6CE8DCE87}" srcId="{F3157E79-3448-4929-98BF-88AF40B9C481}" destId="{E96F1049-298D-4E56-9339-9C9314B10C51}" srcOrd="0" destOrd="0" parTransId="{4808F952-1713-4A9A-8728-8444172EAC20}" sibTransId="{8C6F32ED-4421-4A8D-B74C-E868D5C9342B}"/>
    <dgm:cxn modelId="{C97B39E7-98A1-4FA7-91A3-63A3C34F8D33}" srcId="{749CF45E-3390-409D-98E2-5058C089159C}" destId="{FC90290B-18E2-495A-B2D8-F44EB8CFF093}" srcOrd="1" destOrd="0" parTransId="{E28B03B1-60AF-4B76-895C-1897CDC3B9C6}" sibTransId="{4BF3E1AE-9F56-4259-84C6-9428F47C219C}"/>
    <dgm:cxn modelId="{0C31C7EB-B78C-4558-AA68-D6C8CFD215A6}" srcId="{0DAB3491-69AF-4F2B-8DE1-F22E9C6C8CC2}" destId="{749CF45E-3390-409D-98E2-5058C089159C}" srcOrd="1" destOrd="0" parTransId="{F0C4C944-DC08-4EDD-BDD8-08BA6E4E0772}" sibTransId="{75B22F8C-1CDA-4EB9-93B8-387B81752B48}"/>
    <dgm:cxn modelId="{2D4C1E66-9A53-48AC-9A9C-07D528C99480}" type="presParOf" srcId="{8D984A38-CE63-4735-8C42-538057FE272D}" destId="{AB5F90EA-A23B-4A1C-A745-10A7F475B769}" srcOrd="0" destOrd="0" presId="urn:microsoft.com/office/officeart/2005/8/layout/vList2"/>
    <dgm:cxn modelId="{B43ED640-08F6-41C0-B3F4-56C4FC9DD3A0}" type="presParOf" srcId="{8D984A38-CE63-4735-8C42-538057FE272D}" destId="{A0A0E5DC-DD4F-4427-B26E-0C61DB0A2036}" srcOrd="1" destOrd="0" presId="urn:microsoft.com/office/officeart/2005/8/layout/vList2"/>
    <dgm:cxn modelId="{480FF6C0-AB42-4271-AE9E-9EAA1DA6E58B}" type="presParOf" srcId="{8D984A38-CE63-4735-8C42-538057FE272D}" destId="{9519BA6A-171C-46C4-AF9C-03ED3115C6AE}" srcOrd="2" destOrd="0" presId="urn:microsoft.com/office/officeart/2005/8/layout/vList2"/>
    <dgm:cxn modelId="{BD0226B4-88AC-4C64-A385-04116FB6145A}" type="presParOf" srcId="{8D984A38-CE63-4735-8C42-538057FE272D}" destId="{36BEDF78-AB6D-4BAF-8F03-634CE17510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B3491-69AF-4F2B-8DE1-F22E9C6C8CC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sk-SK"/>
        </a:p>
      </dgm:t>
    </dgm:pt>
    <dgm:pt modelId="{F3157E79-3448-4929-98BF-88AF40B9C481}">
      <dgm:prSet/>
      <dgm:spPr>
        <a:solidFill>
          <a:schemeClr val="accent1">
            <a:lumMod val="50000"/>
          </a:schemeClr>
        </a:solidFill>
      </dgm:spPr>
      <dgm:t>
        <a:bodyPr/>
        <a:lstStyle/>
        <a:p>
          <a:r>
            <a:rPr lang="sk-SK" b="1" dirty="0"/>
            <a:t>§ 247b TZ: </a:t>
          </a:r>
          <a:r>
            <a:rPr lang="sk-SK" b="1" i="0" dirty="0"/>
            <a:t>Neoprávnený zásah do počítačového údaja</a:t>
          </a:r>
          <a:endParaRPr lang="sk-SK" dirty="0"/>
        </a:p>
      </dgm:t>
    </dgm:pt>
    <dgm:pt modelId="{9F606C2B-13C2-4D04-BECC-F944E7ED1BDE}" type="parTrans" cxnId="{B0E18191-8DAF-453B-B280-12689753415B}">
      <dgm:prSet/>
      <dgm:spPr/>
      <dgm:t>
        <a:bodyPr/>
        <a:lstStyle/>
        <a:p>
          <a:endParaRPr lang="sk-SK"/>
        </a:p>
      </dgm:t>
    </dgm:pt>
    <dgm:pt modelId="{93064C7B-4933-48BF-A9E4-A393C677875E}" type="sibTrans" cxnId="{B0E18191-8DAF-453B-B280-12689753415B}">
      <dgm:prSet/>
      <dgm:spPr/>
      <dgm:t>
        <a:bodyPr/>
        <a:lstStyle/>
        <a:p>
          <a:endParaRPr lang="sk-SK"/>
        </a:p>
      </dgm:t>
    </dgm:pt>
    <dgm:pt modelId="{E96F1049-298D-4E56-9339-9C9314B10C51}">
      <dgm:prSet/>
      <dgm:spPr/>
      <dgm:t>
        <a:bodyPr/>
        <a:lstStyle/>
        <a:p>
          <a:pPr>
            <a:buNone/>
          </a:pPr>
          <a:r>
            <a:rPr lang="sk-SK" b="0" i="0" dirty="0"/>
            <a:t>Kto úmyselne poškodí, vymaže, pozmení, potlačí alebo zneprístupní počítačové údaje alebo zhorší ich kvalitu v rámci počítačového systému alebo jeho časti, potrestá sa odňatím slobody na šesť mesiacov až tri roky.</a:t>
          </a:r>
          <a:endParaRPr lang="sk-SK" dirty="0"/>
        </a:p>
      </dgm:t>
    </dgm:pt>
    <dgm:pt modelId="{4808F952-1713-4A9A-8728-8444172EAC20}" type="parTrans" cxnId="{44F115D5-9864-4ABC-A46A-E4B6CE8DCE87}">
      <dgm:prSet/>
      <dgm:spPr/>
      <dgm:t>
        <a:bodyPr/>
        <a:lstStyle/>
        <a:p>
          <a:endParaRPr lang="sk-SK"/>
        </a:p>
      </dgm:t>
    </dgm:pt>
    <dgm:pt modelId="{8C6F32ED-4421-4A8D-B74C-E868D5C9342B}" type="sibTrans" cxnId="{44F115D5-9864-4ABC-A46A-E4B6CE8DCE87}">
      <dgm:prSet/>
      <dgm:spPr/>
      <dgm:t>
        <a:bodyPr/>
        <a:lstStyle/>
        <a:p>
          <a:endParaRPr lang="sk-SK"/>
        </a:p>
      </dgm:t>
    </dgm:pt>
    <dgm:pt modelId="{749CF45E-3390-409D-98E2-5058C089159C}">
      <dgm:prSet/>
      <dgm:spPr>
        <a:solidFill>
          <a:schemeClr val="accent1">
            <a:lumMod val="50000"/>
          </a:schemeClr>
        </a:solidFill>
      </dgm:spPr>
      <dgm:t>
        <a:bodyPr/>
        <a:lstStyle/>
        <a:p>
          <a:r>
            <a:rPr lang="sk-SK" b="1" dirty="0"/>
            <a:t>§ 247c TZ: </a:t>
          </a:r>
          <a:r>
            <a:rPr lang="sk-SK" b="1" i="0" dirty="0"/>
            <a:t>Neoprávnené zachytávanie počítačových údajov</a:t>
          </a:r>
          <a:endParaRPr lang="sk-SK" dirty="0"/>
        </a:p>
      </dgm:t>
    </dgm:pt>
    <dgm:pt modelId="{F0C4C944-DC08-4EDD-BDD8-08BA6E4E0772}" type="parTrans" cxnId="{0C31C7EB-B78C-4558-AA68-D6C8CFD215A6}">
      <dgm:prSet/>
      <dgm:spPr/>
      <dgm:t>
        <a:bodyPr/>
        <a:lstStyle/>
        <a:p>
          <a:endParaRPr lang="sk-SK"/>
        </a:p>
      </dgm:t>
    </dgm:pt>
    <dgm:pt modelId="{75B22F8C-1CDA-4EB9-93B8-387B81752B48}" type="sibTrans" cxnId="{0C31C7EB-B78C-4558-AA68-D6C8CFD215A6}">
      <dgm:prSet/>
      <dgm:spPr/>
      <dgm:t>
        <a:bodyPr/>
        <a:lstStyle/>
        <a:p>
          <a:endParaRPr lang="sk-SK"/>
        </a:p>
      </dgm:t>
    </dgm:pt>
    <dgm:pt modelId="{A44FA14B-0DA9-47ED-A601-447532891562}">
      <dgm:prSet/>
      <dgm:spPr/>
      <dgm:t>
        <a:bodyPr/>
        <a:lstStyle/>
        <a:p>
          <a:pPr>
            <a:buFont typeface="+mj-lt"/>
            <a:buAutoNum type="arabicPeriod"/>
          </a:pPr>
          <a:r>
            <a:rPr lang="sk-SK" b="0" i="0" dirty="0"/>
            <a:t>Kto neoprávnene zachytáva počítačové údaje prostredníctvom technických prostriedkov neverejných prenosov počítačových údajov do počítačového systému, z neho alebo v jeho rámci vrátane elektromagnetických emisií z počítačového systému, ktorý obsahuje takéto počítačové údaje, potrestá sa odňatím slobody až na dva roky.</a:t>
          </a:r>
          <a:endParaRPr lang="sk-SK" dirty="0"/>
        </a:p>
      </dgm:t>
    </dgm:pt>
    <dgm:pt modelId="{F16F3B0C-9FB7-4842-BB93-51E7480863F9}" type="parTrans" cxnId="{05FD0214-4CC5-4C36-A982-64FF08F8C758}">
      <dgm:prSet/>
      <dgm:spPr/>
      <dgm:t>
        <a:bodyPr/>
        <a:lstStyle/>
        <a:p>
          <a:endParaRPr lang="sk-SK"/>
        </a:p>
      </dgm:t>
    </dgm:pt>
    <dgm:pt modelId="{BEE8FA5C-3602-4CDE-82CC-7FCC480C6393}" type="sibTrans" cxnId="{05FD0214-4CC5-4C36-A982-64FF08F8C758}">
      <dgm:prSet/>
      <dgm:spPr/>
      <dgm:t>
        <a:bodyPr/>
        <a:lstStyle/>
        <a:p>
          <a:endParaRPr lang="sk-SK"/>
        </a:p>
      </dgm:t>
    </dgm:pt>
    <dgm:pt modelId="{4102DADA-C3AC-4584-8387-18B8E50241BF}">
      <dgm:prSet/>
      <dgm:spPr/>
      <dgm:t>
        <a:bodyPr/>
        <a:lstStyle/>
        <a:p>
          <a:pPr>
            <a:buFont typeface="+mj-lt"/>
            <a:buAutoNum type="arabicPeriod"/>
          </a:pPr>
          <a:r>
            <a:rPr lang="sk-SK" b="0" i="0" dirty="0"/>
            <a:t>Kto ako zamestnanec poskytovateľa elektronickej komunikačnej služby spácha čin uvedený v odseku 1 alebo inému úmyselne umožní spáchať taký čin, alebo pozmení alebo potlačí správu podanú prostredníctvom elektronickej komunikačnej služby, potrestá sa odňatím slobody na šesť mesiacov až tri roky.</a:t>
          </a:r>
        </a:p>
      </dgm:t>
    </dgm:pt>
    <dgm:pt modelId="{83C01514-7AEA-4E96-A4BA-21B93415FC05}" type="parTrans" cxnId="{61B0B4E6-8567-49F6-A8AD-BCF6231AE50D}">
      <dgm:prSet/>
      <dgm:spPr/>
      <dgm:t>
        <a:bodyPr/>
        <a:lstStyle/>
        <a:p>
          <a:endParaRPr lang="sk-SK"/>
        </a:p>
      </dgm:t>
    </dgm:pt>
    <dgm:pt modelId="{F0379017-BE40-463E-B34C-24FDABEE40A7}" type="sibTrans" cxnId="{61B0B4E6-8567-49F6-A8AD-BCF6231AE50D}">
      <dgm:prSet/>
      <dgm:spPr/>
      <dgm:t>
        <a:bodyPr/>
        <a:lstStyle/>
        <a:p>
          <a:endParaRPr lang="sk-SK"/>
        </a:p>
      </dgm:t>
    </dgm:pt>
    <dgm:pt modelId="{8D984A38-CE63-4735-8C42-538057FE272D}" type="pres">
      <dgm:prSet presAssocID="{0DAB3491-69AF-4F2B-8DE1-F22E9C6C8CC2}" presName="linear" presStyleCnt="0">
        <dgm:presLayoutVars>
          <dgm:animLvl val="lvl"/>
          <dgm:resizeHandles val="exact"/>
        </dgm:presLayoutVars>
      </dgm:prSet>
      <dgm:spPr/>
    </dgm:pt>
    <dgm:pt modelId="{AB5F90EA-A23B-4A1C-A745-10A7F475B769}" type="pres">
      <dgm:prSet presAssocID="{F3157E79-3448-4929-98BF-88AF40B9C481}" presName="parentText" presStyleLbl="node1" presStyleIdx="0" presStyleCnt="2">
        <dgm:presLayoutVars>
          <dgm:chMax val="0"/>
          <dgm:bulletEnabled val="1"/>
        </dgm:presLayoutVars>
      </dgm:prSet>
      <dgm:spPr/>
    </dgm:pt>
    <dgm:pt modelId="{A0A0E5DC-DD4F-4427-B26E-0C61DB0A2036}" type="pres">
      <dgm:prSet presAssocID="{F3157E79-3448-4929-98BF-88AF40B9C481}" presName="childText" presStyleLbl="revTx" presStyleIdx="0" presStyleCnt="2">
        <dgm:presLayoutVars>
          <dgm:bulletEnabled val="1"/>
        </dgm:presLayoutVars>
      </dgm:prSet>
      <dgm:spPr/>
    </dgm:pt>
    <dgm:pt modelId="{9519BA6A-171C-46C4-AF9C-03ED3115C6AE}" type="pres">
      <dgm:prSet presAssocID="{749CF45E-3390-409D-98E2-5058C089159C}" presName="parentText" presStyleLbl="node1" presStyleIdx="1" presStyleCnt="2">
        <dgm:presLayoutVars>
          <dgm:chMax val="0"/>
          <dgm:bulletEnabled val="1"/>
        </dgm:presLayoutVars>
      </dgm:prSet>
      <dgm:spPr/>
    </dgm:pt>
    <dgm:pt modelId="{36BEDF78-AB6D-4BAF-8F03-634CE175107B}" type="pres">
      <dgm:prSet presAssocID="{749CF45E-3390-409D-98E2-5058C089159C}" presName="childText" presStyleLbl="revTx" presStyleIdx="1" presStyleCnt="2">
        <dgm:presLayoutVars>
          <dgm:bulletEnabled val="1"/>
        </dgm:presLayoutVars>
      </dgm:prSet>
      <dgm:spPr/>
    </dgm:pt>
  </dgm:ptLst>
  <dgm:cxnLst>
    <dgm:cxn modelId="{05FD0214-4CC5-4C36-A982-64FF08F8C758}" srcId="{749CF45E-3390-409D-98E2-5058C089159C}" destId="{A44FA14B-0DA9-47ED-A601-447532891562}" srcOrd="0" destOrd="0" parTransId="{F16F3B0C-9FB7-4842-BB93-51E7480863F9}" sibTransId="{BEE8FA5C-3602-4CDE-82CC-7FCC480C6393}"/>
    <dgm:cxn modelId="{63934C23-B4CE-4600-91AD-7E6F94452530}" type="presOf" srcId="{F3157E79-3448-4929-98BF-88AF40B9C481}" destId="{AB5F90EA-A23B-4A1C-A745-10A7F475B769}" srcOrd="0" destOrd="0" presId="urn:microsoft.com/office/officeart/2005/8/layout/vList2"/>
    <dgm:cxn modelId="{34D36D65-44DC-448E-9A35-7A99179BE3D5}" type="presOf" srcId="{749CF45E-3390-409D-98E2-5058C089159C}" destId="{9519BA6A-171C-46C4-AF9C-03ED3115C6AE}" srcOrd="0" destOrd="0" presId="urn:microsoft.com/office/officeart/2005/8/layout/vList2"/>
    <dgm:cxn modelId="{2AEEF752-32DE-44A3-9483-9CD31772E2E8}" type="presOf" srcId="{4102DADA-C3AC-4584-8387-18B8E50241BF}" destId="{36BEDF78-AB6D-4BAF-8F03-634CE175107B}" srcOrd="0" destOrd="1" presId="urn:microsoft.com/office/officeart/2005/8/layout/vList2"/>
    <dgm:cxn modelId="{92ECD95A-1EB0-4BB9-97A4-7D513CFCADC0}" type="presOf" srcId="{E96F1049-298D-4E56-9339-9C9314B10C51}" destId="{A0A0E5DC-DD4F-4427-B26E-0C61DB0A2036}" srcOrd="0" destOrd="0" presId="urn:microsoft.com/office/officeart/2005/8/layout/vList2"/>
    <dgm:cxn modelId="{B0E18191-8DAF-453B-B280-12689753415B}" srcId="{0DAB3491-69AF-4F2B-8DE1-F22E9C6C8CC2}" destId="{F3157E79-3448-4929-98BF-88AF40B9C481}" srcOrd="0" destOrd="0" parTransId="{9F606C2B-13C2-4D04-BECC-F944E7ED1BDE}" sibTransId="{93064C7B-4933-48BF-A9E4-A393C677875E}"/>
    <dgm:cxn modelId="{2D08E8AE-7BA1-4DAB-9832-00DF8D3F9263}" type="presOf" srcId="{0DAB3491-69AF-4F2B-8DE1-F22E9C6C8CC2}" destId="{8D984A38-CE63-4735-8C42-538057FE272D}" srcOrd="0" destOrd="0" presId="urn:microsoft.com/office/officeart/2005/8/layout/vList2"/>
    <dgm:cxn modelId="{EA28ABC4-DF9F-4679-A9B6-54AAEEC96B48}" type="presOf" srcId="{A44FA14B-0DA9-47ED-A601-447532891562}" destId="{36BEDF78-AB6D-4BAF-8F03-634CE175107B}" srcOrd="0" destOrd="0" presId="urn:microsoft.com/office/officeart/2005/8/layout/vList2"/>
    <dgm:cxn modelId="{44F115D5-9864-4ABC-A46A-E4B6CE8DCE87}" srcId="{F3157E79-3448-4929-98BF-88AF40B9C481}" destId="{E96F1049-298D-4E56-9339-9C9314B10C51}" srcOrd="0" destOrd="0" parTransId="{4808F952-1713-4A9A-8728-8444172EAC20}" sibTransId="{8C6F32ED-4421-4A8D-B74C-E868D5C9342B}"/>
    <dgm:cxn modelId="{61B0B4E6-8567-49F6-A8AD-BCF6231AE50D}" srcId="{749CF45E-3390-409D-98E2-5058C089159C}" destId="{4102DADA-C3AC-4584-8387-18B8E50241BF}" srcOrd="1" destOrd="0" parTransId="{83C01514-7AEA-4E96-A4BA-21B93415FC05}" sibTransId="{F0379017-BE40-463E-B34C-24FDABEE40A7}"/>
    <dgm:cxn modelId="{0C31C7EB-B78C-4558-AA68-D6C8CFD215A6}" srcId="{0DAB3491-69AF-4F2B-8DE1-F22E9C6C8CC2}" destId="{749CF45E-3390-409D-98E2-5058C089159C}" srcOrd="1" destOrd="0" parTransId="{F0C4C944-DC08-4EDD-BDD8-08BA6E4E0772}" sibTransId="{75B22F8C-1CDA-4EB9-93B8-387B81752B48}"/>
    <dgm:cxn modelId="{2D4C1E66-9A53-48AC-9A9C-07D528C99480}" type="presParOf" srcId="{8D984A38-CE63-4735-8C42-538057FE272D}" destId="{AB5F90EA-A23B-4A1C-A745-10A7F475B769}" srcOrd="0" destOrd="0" presId="urn:microsoft.com/office/officeart/2005/8/layout/vList2"/>
    <dgm:cxn modelId="{B43ED640-08F6-41C0-B3F4-56C4FC9DD3A0}" type="presParOf" srcId="{8D984A38-CE63-4735-8C42-538057FE272D}" destId="{A0A0E5DC-DD4F-4427-B26E-0C61DB0A2036}" srcOrd="1" destOrd="0" presId="urn:microsoft.com/office/officeart/2005/8/layout/vList2"/>
    <dgm:cxn modelId="{480FF6C0-AB42-4271-AE9E-9EAA1DA6E58B}" type="presParOf" srcId="{8D984A38-CE63-4735-8C42-538057FE272D}" destId="{9519BA6A-171C-46C4-AF9C-03ED3115C6AE}" srcOrd="2" destOrd="0" presId="urn:microsoft.com/office/officeart/2005/8/layout/vList2"/>
    <dgm:cxn modelId="{BD0226B4-88AC-4C64-A385-04116FB6145A}" type="presParOf" srcId="{8D984A38-CE63-4735-8C42-538057FE272D}" destId="{36BEDF78-AB6D-4BAF-8F03-634CE17510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B3491-69AF-4F2B-8DE1-F22E9C6C8CC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sk-SK"/>
        </a:p>
      </dgm:t>
    </dgm:pt>
    <dgm:pt modelId="{F3157E79-3448-4929-98BF-88AF40B9C481}">
      <dgm:prSet custT="1"/>
      <dgm:spPr>
        <a:solidFill>
          <a:schemeClr val="accent1">
            <a:lumMod val="50000"/>
          </a:schemeClr>
        </a:solidFill>
      </dgm:spPr>
      <dgm:t>
        <a:bodyPr/>
        <a:lstStyle/>
        <a:p>
          <a:r>
            <a:rPr lang="sk-SK" sz="2800" b="1" dirty="0"/>
            <a:t>§ 247d TZ: </a:t>
          </a:r>
          <a:r>
            <a:rPr lang="sk-SK" sz="2800" b="1" i="0" dirty="0"/>
            <a:t>Výroba a držba prístupového zariadenia, hesla do počítačového systému alebo iných údajov</a:t>
          </a:r>
          <a:endParaRPr lang="sk-SK" sz="2800" dirty="0"/>
        </a:p>
      </dgm:t>
    </dgm:pt>
    <dgm:pt modelId="{9F606C2B-13C2-4D04-BECC-F944E7ED1BDE}" type="parTrans" cxnId="{B0E18191-8DAF-453B-B280-12689753415B}">
      <dgm:prSet/>
      <dgm:spPr/>
      <dgm:t>
        <a:bodyPr/>
        <a:lstStyle/>
        <a:p>
          <a:endParaRPr lang="sk-SK"/>
        </a:p>
      </dgm:t>
    </dgm:pt>
    <dgm:pt modelId="{93064C7B-4933-48BF-A9E4-A393C677875E}" type="sibTrans" cxnId="{B0E18191-8DAF-453B-B280-12689753415B}">
      <dgm:prSet/>
      <dgm:spPr/>
      <dgm:t>
        <a:bodyPr/>
        <a:lstStyle/>
        <a:p>
          <a:endParaRPr lang="sk-SK"/>
        </a:p>
      </dgm:t>
    </dgm:pt>
    <dgm:pt modelId="{E96F1049-298D-4E56-9339-9C9314B10C51}">
      <dgm:prSet custT="1"/>
      <dgm:spPr/>
      <dgm:t>
        <a:bodyPr/>
        <a:lstStyle/>
        <a:p>
          <a:pPr>
            <a:buNone/>
          </a:pPr>
          <a:r>
            <a:rPr lang="sk-SK" sz="1800" b="0" i="0" dirty="0"/>
            <a:t>Kto v úmysle spáchať trestný čin neoprávneného prístupu do počítačového systému podľa </a:t>
          </a:r>
          <a:r>
            <a:rPr lang="sk-SK" sz="1800" b="1" i="0" dirty="0"/>
            <a:t>§ 247</a:t>
          </a:r>
          <a:r>
            <a:rPr lang="sk-SK" sz="1800" b="0" i="0" dirty="0"/>
            <a:t>, neoprávneného zásahu do počítačového systému podľa </a:t>
          </a:r>
          <a:r>
            <a:rPr lang="sk-SK" sz="1800" b="1" i="0" dirty="0"/>
            <a:t>§ 247a</a:t>
          </a:r>
          <a:r>
            <a:rPr lang="sk-SK" sz="1800" b="0" i="0" dirty="0"/>
            <a:t>, neoprávneného zásahu do počítačového údaja podľa </a:t>
          </a:r>
          <a:r>
            <a:rPr lang="sk-SK" sz="1800" b="1" i="0" dirty="0"/>
            <a:t>§ 247b</a:t>
          </a:r>
          <a:r>
            <a:rPr lang="sk-SK" sz="1800" b="0" i="0" dirty="0"/>
            <a:t> alebo neoprávneného zachytávania počítačových údajov podľa </a:t>
          </a:r>
          <a:r>
            <a:rPr lang="sk-SK" sz="1800" b="1" i="0" dirty="0"/>
            <a:t>§ 247c</a:t>
          </a:r>
          <a:r>
            <a:rPr lang="sk-SK" sz="1800" b="0" i="0" dirty="0"/>
            <a:t> vyrobí, dovezie, obstará, kúpi, predá, vymení, uvedie do obehu alebo akokoľvek sprístupní</a:t>
          </a:r>
          <a:endParaRPr lang="sk-SK" sz="1800" dirty="0"/>
        </a:p>
      </dgm:t>
    </dgm:pt>
    <dgm:pt modelId="{4808F952-1713-4A9A-8728-8444172EAC20}" type="parTrans" cxnId="{44F115D5-9864-4ABC-A46A-E4B6CE8DCE87}">
      <dgm:prSet/>
      <dgm:spPr/>
      <dgm:t>
        <a:bodyPr/>
        <a:lstStyle/>
        <a:p>
          <a:endParaRPr lang="sk-SK"/>
        </a:p>
      </dgm:t>
    </dgm:pt>
    <dgm:pt modelId="{8C6F32ED-4421-4A8D-B74C-E868D5C9342B}" type="sibTrans" cxnId="{44F115D5-9864-4ABC-A46A-E4B6CE8DCE87}">
      <dgm:prSet/>
      <dgm:spPr/>
      <dgm:t>
        <a:bodyPr/>
        <a:lstStyle/>
        <a:p>
          <a:endParaRPr lang="sk-SK"/>
        </a:p>
      </dgm:t>
    </dgm:pt>
    <dgm:pt modelId="{F11794BF-8CFE-48C8-ACD1-48AD9524F46E}">
      <dgm:prSet custT="1"/>
      <dgm:spPr/>
      <dgm:t>
        <a:bodyPr/>
        <a:lstStyle/>
        <a:p>
          <a:pPr>
            <a:buFont typeface="+mj-lt"/>
            <a:buAutoNum type="alphaLcParenR"/>
          </a:pPr>
          <a:r>
            <a:rPr lang="sk-SK" sz="1800" b="0" i="0" dirty="0"/>
            <a:t>zariadenie vrátane počítačového programu vytvorené na neoprávnený prístup do počítačového systému alebo jeho časti, alebo</a:t>
          </a:r>
          <a:endParaRPr lang="sk-SK" sz="1800" dirty="0"/>
        </a:p>
      </dgm:t>
    </dgm:pt>
    <dgm:pt modelId="{EA8BCCBE-70FF-4244-8945-5F72D9B39016}" type="parTrans" cxnId="{00E9D5B5-7A67-4017-9F57-AF83A3B8C714}">
      <dgm:prSet/>
      <dgm:spPr/>
      <dgm:t>
        <a:bodyPr/>
        <a:lstStyle/>
        <a:p>
          <a:endParaRPr lang="sk-SK"/>
        </a:p>
      </dgm:t>
    </dgm:pt>
    <dgm:pt modelId="{4354FE5E-B45D-4A32-A955-49818F501996}" type="sibTrans" cxnId="{00E9D5B5-7A67-4017-9F57-AF83A3B8C714}">
      <dgm:prSet/>
      <dgm:spPr/>
      <dgm:t>
        <a:bodyPr/>
        <a:lstStyle/>
        <a:p>
          <a:endParaRPr lang="sk-SK"/>
        </a:p>
      </dgm:t>
    </dgm:pt>
    <dgm:pt modelId="{4061D99A-1D12-4627-AD6D-C3CEFF9A2323}">
      <dgm:prSet custT="1"/>
      <dgm:spPr/>
      <dgm:t>
        <a:bodyPr/>
        <a:lstStyle/>
        <a:p>
          <a:pPr>
            <a:buFont typeface="+mj-lt"/>
            <a:buAutoNum type="alphaLcParenR"/>
          </a:pPr>
          <a:r>
            <a:rPr lang="sk-SK" sz="1800" b="0" i="0" dirty="0"/>
            <a:t>počítačové heslo, prístupový kód alebo podobné údaje umožňujúce prístup do počítačového systému alebo jeho časti,</a:t>
          </a:r>
          <a:endParaRPr lang="sk-SK" sz="1800" dirty="0"/>
        </a:p>
      </dgm:t>
    </dgm:pt>
    <dgm:pt modelId="{5526EE9C-BA92-4341-871D-FA99EA76476F}" type="parTrans" cxnId="{F44531C9-9F56-4EE9-A186-A197A792EABE}">
      <dgm:prSet/>
      <dgm:spPr/>
      <dgm:t>
        <a:bodyPr/>
        <a:lstStyle/>
        <a:p>
          <a:endParaRPr lang="sk-SK"/>
        </a:p>
      </dgm:t>
    </dgm:pt>
    <dgm:pt modelId="{DAB6D190-A0B7-420C-B289-3E1BB63E5A24}" type="sibTrans" cxnId="{F44531C9-9F56-4EE9-A186-A197A792EABE}">
      <dgm:prSet/>
      <dgm:spPr/>
      <dgm:t>
        <a:bodyPr/>
        <a:lstStyle/>
        <a:p>
          <a:endParaRPr lang="sk-SK"/>
        </a:p>
      </dgm:t>
    </dgm:pt>
    <dgm:pt modelId="{3F3A3AD0-D576-4DAA-A83B-C5C0C2693740}">
      <dgm:prSet custT="1"/>
      <dgm:spPr/>
      <dgm:t>
        <a:bodyPr/>
        <a:lstStyle/>
        <a:p>
          <a:pPr>
            <a:buNone/>
          </a:pPr>
          <a:r>
            <a:rPr lang="sk-SK" sz="1800" b="0" i="0" dirty="0"/>
            <a:t>potrestá sa odňatím slobody až na dva roky.</a:t>
          </a:r>
        </a:p>
      </dgm:t>
    </dgm:pt>
    <dgm:pt modelId="{43F07CE0-6CA4-488A-A30E-7BB8745952CD}" type="parTrans" cxnId="{244AB0EF-4044-434C-990F-F591715EBD45}">
      <dgm:prSet/>
      <dgm:spPr/>
      <dgm:t>
        <a:bodyPr/>
        <a:lstStyle/>
        <a:p>
          <a:endParaRPr lang="sk-SK"/>
        </a:p>
      </dgm:t>
    </dgm:pt>
    <dgm:pt modelId="{9FC19CFE-481C-4FE7-BF7B-14440E072DB2}" type="sibTrans" cxnId="{244AB0EF-4044-434C-990F-F591715EBD45}">
      <dgm:prSet/>
      <dgm:spPr/>
      <dgm:t>
        <a:bodyPr/>
        <a:lstStyle/>
        <a:p>
          <a:endParaRPr lang="sk-SK"/>
        </a:p>
      </dgm:t>
    </dgm:pt>
    <dgm:pt modelId="{8D984A38-CE63-4735-8C42-538057FE272D}" type="pres">
      <dgm:prSet presAssocID="{0DAB3491-69AF-4F2B-8DE1-F22E9C6C8CC2}" presName="linear" presStyleCnt="0">
        <dgm:presLayoutVars>
          <dgm:animLvl val="lvl"/>
          <dgm:resizeHandles val="exact"/>
        </dgm:presLayoutVars>
      </dgm:prSet>
      <dgm:spPr/>
    </dgm:pt>
    <dgm:pt modelId="{AB5F90EA-A23B-4A1C-A745-10A7F475B769}" type="pres">
      <dgm:prSet presAssocID="{F3157E79-3448-4929-98BF-88AF40B9C481}" presName="parentText" presStyleLbl="node1" presStyleIdx="0" presStyleCnt="1">
        <dgm:presLayoutVars>
          <dgm:chMax val="0"/>
          <dgm:bulletEnabled val="1"/>
        </dgm:presLayoutVars>
      </dgm:prSet>
      <dgm:spPr/>
    </dgm:pt>
    <dgm:pt modelId="{A0A0E5DC-DD4F-4427-B26E-0C61DB0A2036}" type="pres">
      <dgm:prSet presAssocID="{F3157E79-3448-4929-98BF-88AF40B9C481}" presName="childText" presStyleLbl="revTx" presStyleIdx="0" presStyleCnt="1">
        <dgm:presLayoutVars>
          <dgm:bulletEnabled val="1"/>
        </dgm:presLayoutVars>
      </dgm:prSet>
      <dgm:spPr/>
    </dgm:pt>
  </dgm:ptLst>
  <dgm:cxnLst>
    <dgm:cxn modelId="{E49C1439-7741-4775-A35D-81380301563A}" type="presOf" srcId="{4061D99A-1D12-4627-AD6D-C3CEFF9A2323}" destId="{A0A0E5DC-DD4F-4427-B26E-0C61DB0A2036}" srcOrd="0" destOrd="2" presId="urn:microsoft.com/office/officeart/2005/8/layout/vList2"/>
    <dgm:cxn modelId="{7A77E14B-D79B-45C1-AD6C-541896E40048}" type="presOf" srcId="{E96F1049-298D-4E56-9339-9C9314B10C51}" destId="{A0A0E5DC-DD4F-4427-B26E-0C61DB0A2036}" srcOrd="0" destOrd="0" presId="urn:microsoft.com/office/officeart/2005/8/layout/vList2"/>
    <dgm:cxn modelId="{B0E18191-8DAF-453B-B280-12689753415B}" srcId="{0DAB3491-69AF-4F2B-8DE1-F22E9C6C8CC2}" destId="{F3157E79-3448-4929-98BF-88AF40B9C481}" srcOrd="0" destOrd="0" parTransId="{9F606C2B-13C2-4D04-BECC-F944E7ED1BDE}" sibTransId="{93064C7B-4933-48BF-A9E4-A393C677875E}"/>
    <dgm:cxn modelId="{8F81D996-871C-46B1-93DE-53E5BE409482}" type="presOf" srcId="{3F3A3AD0-D576-4DAA-A83B-C5C0C2693740}" destId="{A0A0E5DC-DD4F-4427-B26E-0C61DB0A2036}" srcOrd="0" destOrd="3" presId="urn:microsoft.com/office/officeart/2005/8/layout/vList2"/>
    <dgm:cxn modelId="{7BEEB09A-0D92-4149-B695-58FB931DC283}" type="presOf" srcId="{F3157E79-3448-4929-98BF-88AF40B9C481}" destId="{AB5F90EA-A23B-4A1C-A745-10A7F475B769}" srcOrd="0" destOrd="0" presId="urn:microsoft.com/office/officeart/2005/8/layout/vList2"/>
    <dgm:cxn modelId="{2D08E8AE-7BA1-4DAB-9832-00DF8D3F9263}" type="presOf" srcId="{0DAB3491-69AF-4F2B-8DE1-F22E9C6C8CC2}" destId="{8D984A38-CE63-4735-8C42-538057FE272D}" srcOrd="0" destOrd="0" presId="urn:microsoft.com/office/officeart/2005/8/layout/vList2"/>
    <dgm:cxn modelId="{00E9D5B5-7A67-4017-9F57-AF83A3B8C714}" srcId="{E96F1049-298D-4E56-9339-9C9314B10C51}" destId="{F11794BF-8CFE-48C8-ACD1-48AD9524F46E}" srcOrd="0" destOrd="0" parTransId="{EA8BCCBE-70FF-4244-8945-5F72D9B39016}" sibTransId="{4354FE5E-B45D-4A32-A955-49818F501996}"/>
    <dgm:cxn modelId="{C49F2DB9-302B-4867-AF60-BD45BC0A5063}" type="presOf" srcId="{F11794BF-8CFE-48C8-ACD1-48AD9524F46E}" destId="{A0A0E5DC-DD4F-4427-B26E-0C61DB0A2036}" srcOrd="0" destOrd="1" presId="urn:microsoft.com/office/officeart/2005/8/layout/vList2"/>
    <dgm:cxn modelId="{F44531C9-9F56-4EE9-A186-A197A792EABE}" srcId="{E96F1049-298D-4E56-9339-9C9314B10C51}" destId="{4061D99A-1D12-4627-AD6D-C3CEFF9A2323}" srcOrd="1" destOrd="0" parTransId="{5526EE9C-BA92-4341-871D-FA99EA76476F}" sibTransId="{DAB6D190-A0B7-420C-B289-3E1BB63E5A24}"/>
    <dgm:cxn modelId="{44F115D5-9864-4ABC-A46A-E4B6CE8DCE87}" srcId="{F3157E79-3448-4929-98BF-88AF40B9C481}" destId="{E96F1049-298D-4E56-9339-9C9314B10C51}" srcOrd="0" destOrd="0" parTransId="{4808F952-1713-4A9A-8728-8444172EAC20}" sibTransId="{8C6F32ED-4421-4A8D-B74C-E868D5C9342B}"/>
    <dgm:cxn modelId="{244AB0EF-4044-434C-990F-F591715EBD45}" srcId="{F3157E79-3448-4929-98BF-88AF40B9C481}" destId="{3F3A3AD0-D576-4DAA-A83B-C5C0C2693740}" srcOrd="1" destOrd="0" parTransId="{43F07CE0-6CA4-488A-A30E-7BB8745952CD}" sibTransId="{9FC19CFE-481C-4FE7-BF7B-14440E072DB2}"/>
    <dgm:cxn modelId="{9E45ED52-18F4-4583-BFDE-7CC8FF9139AD}" type="presParOf" srcId="{8D984A38-CE63-4735-8C42-538057FE272D}" destId="{AB5F90EA-A23B-4A1C-A745-10A7F475B769}" srcOrd="0" destOrd="0" presId="urn:microsoft.com/office/officeart/2005/8/layout/vList2"/>
    <dgm:cxn modelId="{FD39EC00-A3E5-4284-8B6F-D02CAD4CB2DA}" type="presParOf" srcId="{8D984A38-CE63-4735-8C42-538057FE272D}" destId="{A0A0E5DC-DD4F-4427-B26E-0C61DB0A20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10075-25E3-4CA6-89F2-9D9725FB0F0E}">
      <dsp:nvSpPr>
        <dsp:cNvPr id="0" name=""/>
        <dsp:cNvSpPr/>
      </dsp:nvSpPr>
      <dsp:spPr>
        <a:xfrm>
          <a:off x="0" y="2203"/>
          <a:ext cx="9492048" cy="148004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k-SK" sz="1800" b="1" kern="1200" dirty="0"/>
            <a:t>„informačný systém</a:t>
          </a:r>
          <a:r>
            <a:rPr lang="sk-SK" sz="1800" kern="1200" dirty="0"/>
            <a:t>“ je zariadenie alebo skupina navzájom prepojených alebo súvisiacich zariadení, z ktorých jedno alebo viaceré automaticky spracúvajú počítačové údaje podľa programu, ako aj počítačové údaje, ktoré toto zariadenie alebo skupina zariadení ukladá, spracúva, opätovne získava alebo prenáša na účely svojho fungovania, používania, ochrany a údržby</a:t>
          </a:r>
        </a:p>
      </dsp:txBody>
      <dsp:txXfrm>
        <a:off x="72250" y="74453"/>
        <a:ext cx="9347548" cy="1335549"/>
      </dsp:txXfrm>
    </dsp:sp>
    <dsp:sp modelId="{7EA4D2F6-FA9F-402D-A588-4DC428E29409}">
      <dsp:nvSpPr>
        <dsp:cNvPr id="0" name=""/>
        <dsp:cNvSpPr/>
      </dsp:nvSpPr>
      <dsp:spPr>
        <a:xfrm>
          <a:off x="0" y="1616936"/>
          <a:ext cx="9492048" cy="148004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k-SK" sz="1800" kern="1200" dirty="0"/>
            <a:t>„</a:t>
          </a:r>
          <a:r>
            <a:rPr lang="sk-SK" sz="1800" b="1" kern="1200" dirty="0"/>
            <a:t>počítačové údaje</a:t>
          </a:r>
          <a:r>
            <a:rPr lang="sk-SK" sz="1800" kern="1200" dirty="0"/>
            <a:t>“ sú zastúpenia skutočností, informácií alebo pojmov vo forme vhodnej na spracovanie v informačnom systéme vrátane programu, ktorý zabezpečí, aby informačný systém vykonal funkciu</a:t>
          </a:r>
        </a:p>
      </dsp:txBody>
      <dsp:txXfrm>
        <a:off x="72250" y="1689186"/>
        <a:ext cx="9347548" cy="1335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90EA-A23B-4A1C-A745-10A7F475B769}">
      <dsp:nvSpPr>
        <dsp:cNvPr id="0" name=""/>
        <dsp:cNvSpPr/>
      </dsp:nvSpPr>
      <dsp:spPr>
        <a:xfrm>
          <a:off x="0" y="236321"/>
          <a:ext cx="10172405" cy="56159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k-SK" sz="2400" b="1" kern="1200" dirty="0"/>
            <a:t>§ 247 TZ: Neoprávnený prístup do počítačového systému</a:t>
          </a:r>
          <a:endParaRPr lang="sk-SK" sz="2400" kern="1200" dirty="0"/>
        </a:p>
      </dsp:txBody>
      <dsp:txXfrm>
        <a:off x="27415" y="263736"/>
        <a:ext cx="10117575" cy="506769"/>
      </dsp:txXfrm>
    </dsp:sp>
    <dsp:sp modelId="{A0A0E5DC-DD4F-4427-B26E-0C61DB0A2036}">
      <dsp:nvSpPr>
        <dsp:cNvPr id="0" name=""/>
        <dsp:cNvSpPr/>
      </dsp:nvSpPr>
      <dsp:spPr>
        <a:xfrm>
          <a:off x="0" y="797921"/>
          <a:ext cx="1017240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974" tIns="30480" rIns="170688" bIns="30480" numCol="1" spcCol="1270" anchor="t" anchorCtr="0">
          <a:noAutofit/>
        </a:bodyPr>
        <a:lstStyle/>
        <a:p>
          <a:pPr marL="171450" lvl="1" indent="-171450" algn="l" defTabSz="844550">
            <a:lnSpc>
              <a:spcPct val="90000"/>
            </a:lnSpc>
            <a:spcBef>
              <a:spcPct val="0"/>
            </a:spcBef>
            <a:spcAft>
              <a:spcPct val="20000"/>
            </a:spcAft>
            <a:buNone/>
          </a:pPr>
          <a:r>
            <a:rPr lang="sk-SK" sz="1900" kern="1200" dirty="0"/>
            <a:t>Kto prekoná bezpečnostné opatrenie, a tým získa neoprávnený prístup do počítačového systému alebo jeho časti, potrestá sa odňatím slobody až na dva roky.</a:t>
          </a:r>
        </a:p>
      </dsp:txBody>
      <dsp:txXfrm>
        <a:off x="0" y="797921"/>
        <a:ext cx="10172405" cy="571320"/>
      </dsp:txXfrm>
    </dsp:sp>
    <dsp:sp modelId="{9519BA6A-171C-46C4-AF9C-03ED3115C6AE}">
      <dsp:nvSpPr>
        <dsp:cNvPr id="0" name=""/>
        <dsp:cNvSpPr/>
      </dsp:nvSpPr>
      <dsp:spPr>
        <a:xfrm>
          <a:off x="0" y="1369241"/>
          <a:ext cx="10172405" cy="56159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k-SK" sz="2400" b="1" kern="1200" dirty="0"/>
            <a:t>§ 247a TZ: Neoprávnený zásah do počítačového systému</a:t>
          </a:r>
          <a:endParaRPr lang="sk-SK" sz="2400" kern="1200" dirty="0"/>
        </a:p>
      </dsp:txBody>
      <dsp:txXfrm>
        <a:off x="27415" y="1396656"/>
        <a:ext cx="10117575" cy="506769"/>
      </dsp:txXfrm>
    </dsp:sp>
    <dsp:sp modelId="{36BEDF78-AB6D-4BAF-8F03-634CE175107B}">
      <dsp:nvSpPr>
        <dsp:cNvPr id="0" name=""/>
        <dsp:cNvSpPr/>
      </dsp:nvSpPr>
      <dsp:spPr>
        <a:xfrm>
          <a:off x="0" y="1930841"/>
          <a:ext cx="10172405"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974" tIns="30480" rIns="170688" bIns="30480" numCol="1" spcCol="1270" anchor="t" anchorCtr="0">
          <a:noAutofit/>
        </a:bodyPr>
        <a:lstStyle/>
        <a:p>
          <a:pPr marL="171450" lvl="1" indent="-171450" algn="l" defTabSz="844550">
            <a:lnSpc>
              <a:spcPct val="90000"/>
            </a:lnSpc>
            <a:spcBef>
              <a:spcPct val="0"/>
            </a:spcBef>
            <a:spcAft>
              <a:spcPct val="20000"/>
            </a:spcAft>
            <a:buNone/>
          </a:pPr>
          <a:r>
            <a:rPr lang="sk-SK" sz="1900" kern="1200" dirty="0"/>
            <a:t>Kto obmedzí alebo preruší fungovanie počítačového systému alebo jeho časti</a:t>
          </a:r>
        </a:p>
        <a:p>
          <a:pPr marL="342900" lvl="2" indent="-171450" algn="l" defTabSz="844550">
            <a:lnSpc>
              <a:spcPct val="90000"/>
            </a:lnSpc>
            <a:spcBef>
              <a:spcPct val="0"/>
            </a:spcBef>
            <a:spcAft>
              <a:spcPct val="20000"/>
            </a:spcAft>
            <a:buFont typeface="+mj-lt"/>
            <a:buAutoNum type="alphaLcParenR"/>
          </a:pPr>
          <a:r>
            <a:rPr lang="sk-SK" sz="1900" kern="1200" dirty="0"/>
            <a:t>neoprávneným vkladaním, prenášaním, poškodením, vymazaním, zhoršením kvality, pozmenením, potlačením alebo zneprístupnením počítačových údajov, alebo</a:t>
          </a:r>
        </a:p>
        <a:p>
          <a:pPr marL="342900" lvl="2" indent="-171450" algn="l" defTabSz="844550">
            <a:lnSpc>
              <a:spcPct val="90000"/>
            </a:lnSpc>
            <a:spcBef>
              <a:spcPct val="0"/>
            </a:spcBef>
            <a:spcAft>
              <a:spcPct val="20000"/>
            </a:spcAft>
            <a:buFont typeface="+mj-lt"/>
            <a:buAutoNum type="alphaLcParenR"/>
          </a:pPr>
          <a:r>
            <a:rPr lang="sk-SK" sz="1900" kern="1200" dirty="0"/>
            <a:t>tým, že urobí neoprávnený zásah do technického alebo programového vybavenia počítača a získané informácie neoprávnene zničí, poškodí, vymaže, pozmení alebo zníži ich kvalitu,</a:t>
          </a:r>
        </a:p>
        <a:p>
          <a:pPr marL="171450" lvl="1" indent="-171450" algn="l" defTabSz="844550">
            <a:lnSpc>
              <a:spcPct val="90000"/>
            </a:lnSpc>
            <a:spcBef>
              <a:spcPct val="0"/>
            </a:spcBef>
            <a:spcAft>
              <a:spcPct val="20000"/>
            </a:spcAft>
            <a:buNone/>
          </a:pPr>
          <a:r>
            <a:rPr lang="sk-SK" sz="1900" kern="1200" dirty="0"/>
            <a:t>potrestá sa odňatím slobody na šesť mesiacov až tri roky.</a:t>
          </a:r>
        </a:p>
      </dsp:txBody>
      <dsp:txXfrm>
        <a:off x="0" y="1930841"/>
        <a:ext cx="10172405" cy="1987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90EA-A23B-4A1C-A745-10A7F475B769}">
      <dsp:nvSpPr>
        <dsp:cNvPr id="0" name=""/>
        <dsp:cNvSpPr/>
      </dsp:nvSpPr>
      <dsp:spPr>
        <a:xfrm>
          <a:off x="0" y="37601"/>
          <a:ext cx="10172405" cy="56159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k-SK" sz="2400" b="1" kern="1200" dirty="0"/>
            <a:t>§ 247b TZ: </a:t>
          </a:r>
          <a:r>
            <a:rPr lang="sk-SK" sz="2400" b="1" i="0" kern="1200" dirty="0"/>
            <a:t>Neoprávnený zásah do počítačového údaja</a:t>
          </a:r>
          <a:endParaRPr lang="sk-SK" sz="2400" kern="1200" dirty="0"/>
        </a:p>
      </dsp:txBody>
      <dsp:txXfrm>
        <a:off x="27415" y="65016"/>
        <a:ext cx="10117575" cy="506769"/>
      </dsp:txXfrm>
    </dsp:sp>
    <dsp:sp modelId="{A0A0E5DC-DD4F-4427-B26E-0C61DB0A2036}">
      <dsp:nvSpPr>
        <dsp:cNvPr id="0" name=""/>
        <dsp:cNvSpPr/>
      </dsp:nvSpPr>
      <dsp:spPr>
        <a:xfrm>
          <a:off x="0" y="599201"/>
          <a:ext cx="1017240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974" tIns="30480" rIns="170688" bIns="30480" numCol="1" spcCol="1270" anchor="t" anchorCtr="0">
          <a:noAutofit/>
        </a:bodyPr>
        <a:lstStyle/>
        <a:p>
          <a:pPr marL="171450" lvl="1" indent="-171450" algn="l" defTabSz="844550">
            <a:lnSpc>
              <a:spcPct val="90000"/>
            </a:lnSpc>
            <a:spcBef>
              <a:spcPct val="0"/>
            </a:spcBef>
            <a:spcAft>
              <a:spcPct val="20000"/>
            </a:spcAft>
            <a:buNone/>
          </a:pPr>
          <a:r>
            <a:rPr lang="sk-SK" sz="1900" b="0" i="0" kern="1200" dirty="0"/>
            <a:t>Kto úmyselne poškodí, vymaže, pozmení, potlačí alebo zneprístupní počítačové údaje alebo zhorší ich kvalitu v rámci počítačového systému alebo jeho časti, potrestá sa odňatím slobody na šesť mesiacov až tri roky.</a:t>
          </a:r>
          <a:endParaRPr lang="sk-SK" sz="1900" kern="1200" dirty="0"/>
        </a:p>
      </dsp:txBody>
      <dsp:txXfrm>
        <a:off x="0" y="599201"/>
        <a:ext cx="10172405" cy="819720"/>
      </dsp:txXfrm>
    </dsp:sp>
    <dsp:sp modelId="{9519BA6A-171C-46C4-AF9C-03ED3115C6AE}">
      <dsp:nvSpPr>
        <dsp:cNvPr id="0" name=""/>
        <dsp:cNvSpPr/>
      </dsp:nvSpPr>
      <dsp:spPr>
        <a:xfrm>
          <a:off x="0" y="1418921"/>
          <a:ext cx="10172405" cy="56159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k-SK" sz="2400" b="1" kern="1200" dirty="0"/>
            <a:t>§ 247c TZ: </a:t>
          </a:r>
          <a:r>
            <a:rPr lang="sk-SK" sz="2400" b="1" i="0" kern="1200" dirty="0"/>
            <a:t>Neoprávnené zachytávanie počítačových údajov</a:t>
          </a:r>
          <a:endParaRPr lang="sk-SK" sz="2400" kern="1200" dirty="0"/>
        </a:p>
      </dsp:txBody>
      <dsp:txXfrm>
        <a:off x="27415" y="1446336"/>
        <a:ext cx="10117575" cy="506769"/>
      </dsp:txXfrm>
    </dsp:sp>
    <dsp:sp modelId="{36BEDF78-AB6D-4BAF-8F03-634CE175107B}">
      <dsp:nvSpPr>
        <dsp:cNvPr id="0" name=""/>
        <dsp:cNvSpPr/>
      </dsp:nvSpPr>
      <dsp:spPr>
        <a:xfrm>
          <a:off x="0" y="1980521"/>
          <a:ext cx="10172405" cy="213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974" tIns="30480" rIns="170688" bIns="30480" numCol="1" spcCol="1270" anchor="t" anchorCtr="0">
          <a:noAutofit/>
        </a:bodyPr>
        <a:lstStyle/>
        <a:p>
          <a:pPr marL="171450" lvl="1" indent="-171450" algn="l" defTabSz="844550">
            <a:lnSpc>
              <a:spcPct val="90000"/>
            </a:lnSpc>
            <a:spcBef>
              <a:spcPct val="0"/>
            </a:spcBef>
            <a:spcAft>
              <a:spcPct val="20000"/>
            </a:spcAft>
            <a:buFont typeface="+mj-lt"/>
            <a:buAutoNum type="arabicPeriod"/>
          </a:pPr>
          <a:r>
            <a:rPr lang="sk-SK" sz="1900" b="0" i="0" kern="1200" dirty="0"/>
            <a:t>Kto neoprávnene zachytáva počítačové údaje prostredníctvom technických prostriedkov neverejných prenosov počítačových údajov do počítačového systému, z neho alebo v jeho rámci vrátane elektromagnetických emisií z počítačového systému, ktorý obsahuje takéto počítačové údaje, potrestá sa odňatím slobody až na dva roky.</a:t>
          </a:r>
          <a:endParaRPr lang="sk-SK" sz="1900" kern="1200" dirty="0"/>
        </a:p>
        <a:p>
          <a:pPr marL="171450" lvl="1" indent="-171450" algn="l" defTabSz="844550">
            <a:lnSpc>
              <a:spcPct val="90000"/>
            </a:lnSpc>
            <a:spcBef>
              <a:spcPct val="0"/>
            </a:spcBef>
            <a:spcAft>
              <a:spcPct val="20000"/>
            </a:spcAft>
            <a:buFont typeface="+mj-lt"/>
            <a:buAutoNum type="arabicPeriod"/>
          </a:pPr>
          <a:r>
            <a:rPr lang="sk-SK" sz="1900" b="0" i="0" kern="1200" dirty="0"/>
            <a:t>Kto ako zamestnanec poskytovateľa elektronickej komunikačnej služby spácha čin uvedený v odseku 1 alebo inému úmyselne umožní spáchať taký čin, alebo pozmení alebo potlačí správu podanú prostredníctvom elektronickej komunikačnej služby, potrestá sa odňatím slobody na šesť mesiacov až tri roky.</a:t>
          </a:r>
        </a:p>
      </dsp:txBody>
      <dsp:txXfrm>
        <a:off x="0" y="1980521"/>
        <a:ext cx="10172405" cy="2136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90EA-A23B-4A1C-A745-10A7F475B769}">
      <dsp:nvSpPr>
        <dsp:cNvPr id="0" name=""/>
        <dsp:cNvSpPr/>
      </dsp:nvSpPr>
      <dsp:spPr>
        <a:xfrm>
          <a:off x="0" y="156918"/>
          <a:ext cx="10172405" cy="121680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k-SK" sz="2800" b="1" kern="1200" dirty="0"/>
            <a:t>§ 247d TZ: </a:t>
          </a:r>
          <a:r>
            <a:rPr lang="sk-SK" sz="2800" b="1" i="0" kern="1200" dirty="0"/>
            <a:t>Výroba a držba prístupového zariadenia, hesla do počítačového systému alebo iných údajov</a:t>
          </a:r>
          <a:endParaRPr lang="sk-SK" sz="2800" kern="1200" dirty="0"/>
        </a:p>
      </dsp:txBody>
      <dsp:txXfrm>
        <a:off x="59399" y="216317"/>
        <a:ext cx="10053607" cy="1098002"/>
      </dsp:txXfrm>
    </dsp:sp>
    <dsp:sp modelId="{A0A0E5DC-DD4F-4427-B26E-0C61DB0A2036}">
      <dsp:nvSpPr>
        <dsp:cNvPr id="0" name=""/>
        <dsp:cNvSpPr/>
      </dsp:nvSpPr>
      <dsp:spPr>
        <a:xfrm>
          <a:off x="0" y="1373719"/>
          <a:ext cx="10172405"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974" tIns="22860" rIns="128016" bIns="22860" numCol="1" spcCol="1270" anchor="t" anchorCtr="0">
          <a:noAutofit/>
        </a:bodyPr>
        <a:lstStyle/>
        <a:p>
          <a:pPr marL="171450" lvl="1" indent="-171450" algn="l" defTabSz="800100">
            <a:lnSpc>
              <a:spcPct val="90000"/>
            </a:lnSpc>
            <a:spcBef>
              <a:spcPct val="0"/>
            </a:spcBef>
            <a:spcAft>
              <a:spcPct val="20000"/>
            </a:spcAft>
            <a:buNone/>
          </a:pPr>
          <a:r>
            <a:rPr lang="sk-SK" sz="1800" b="0" i="0" kern="1200" dirty="0"/>
            <a:t>Kto v úmysle spáchať trestný čin neoprávneného prístupu do počítačového systému podľa </a:t>
          </a:r>
          <a:r>
            <a:rPr lang="sk-SK" sz="1800" b="1" i="0" kern="1200" dirty="0"/>
            <a:t>§ 247</a:t>
          </a:r>
          <a:r>
            <a:rPr lang="sk-SK" sz="1800" b="0" i="0" kern="1200" dirty="0"/>
            <a:t>, neoprávneného zásahu do počítačového systému podľa </a:t>
          </a:r>
          <a:r>
            <a:rPr lang="sk-SK" sz="1800" b="1" i="0" kern="1200" dirty="0"/>
            <a:t>§ 247a</a:t>
          </a:r>
          <a:r>
            <a:rPr lang="sk-SK" sz="1800" b="0" i="0" kern="1200" dirty="0"/>
            <a:t>, neoprávneného zásahu do počítačového údaja podľa </a:t>
          </a:r>
          <a:r>
            <a:rPr lang="sk-SK" sz="1800" b="1" i="0" kern="1200" dirty="0"/>
            <a:t>§ 247b</a:t>
          </a:r>
          <a:r>
            <a:rPr lang="sk-SK" sz="1800" b="0" i="0" kern="1200" dirty="0"/>
            <a:t> alebo neoprávneného zachytávania počítačových údajov podľa </a:t>
          </a:r>
          <a:r>
            <a:rPr lang="sk-SK" sz="1800" b="1" i="0" kern="1200" dirty="0"/>
            <a:t>§ 247c</a:t>
          </a:r>
          <a:r>
            <a:rPr lang="sk-SK" sz="1800" b="0" i="0" kern="1200" dirty="0"/>
            <a:t> vyrobí, dovezie, obstará, kúpi, predá, vymení, uvedie do obehu alebo akokoľvek sprístupní</a:t>
          </a:r>
          <a:endParaRPr lang="sk-SK" sz="1800" kern="1200" dirty="0"/>
        </a:p>
        <a:p>
          <a:pPr marL="342900" lvl="2" indent="-171450" algn="l" defTabSz="800100">
            <a:lnSpc>
              <a:spcPct val="90000"/>
            </a:lnSpc>
            <a:spcBef>
              <a:spcPct val="0"/>
            </a:spcBef>
            <a:spcAft>
              <a:spcPct val="20000"/>
            </a:spcAft>
            <a:buFont typeface="+mj-lt"/>
            <a:buAutoNum type="alphaLcParenR"/>
          </a:pPr>
          <a:r>
            <a:rPr lang="sk-SK" sz="1800" b="0" i="0" kern="1200" dirty="0"/>
            <a:t>zariadenie vrátane počítačového programu vytvorené na neoprávnený prístup do počítačového systému alebo jeho časti, alebo</a:t>
          </a:r>
          <a:endParaRPr lang="sk-SK" sz="1800" kern="1200" dirty="0"/>
        </a:p>
        <a:p>
          <a:pPr marL="342900" lvl="2" indent="-171450" algn="l" defTabSz="800100">
            <a:lnSpc>
              <a:spcPct val="90000"/>
            </a:lnSpc>
            <a:spcBef>
              <a:spcPct val="0"/>
            </a:spcBef>
            <a:spcAft>
              <a:spcPct val="20000"/>
            </a:spcAft>
            <a:buFont typeface="+mj-lt"/>
            <a:buAutoNum type="alphaLcParenR"/>
          </a:pPr>
          <a:r>
            <a:rPr lang="sk-SK" sz="1800" b="0" i="0" kern="1200" dirty="0"/>
            <a:t>počítačové heslo, prístupový kód alebo podobné údaje umožňujúce prístup do počítačového systému alebo jeho časti,</a:t>
          </a:r>
          <a:endParaRPr lang="sk-SK" sz="1800" kern="1200" dirty="0"/>
        </a:p>
        <a:p>
          <a:pPr marL="171450" lvl="1" indent="-171450" algn="l" defTabSz="800100">
            <a:lnSpc>
              <a:spcPct val="90000"/>
            </a:lnSpc>
            <a:spcBef>
              <a:spcPct val="0"/>
            </a:spcBef>
            <a:spcAft>
              <a:spcPct val="20000"/>
            </a:spcAft>
            <a:buNone/>
          </a:pPr>
          <a:r>
            <a:rPr lang="sk-SK" sz="1800" b="0" i="0" kern="1200" dirty="0"/>
            <a:t>potrestá sa odňatím slobody až na dva roky.</a:t>
          </a:r>
        </a:p>
      </dsp:txBody>
      <dsp:txXfrm>
        <a:off x="0" y="1373719"/>
        <a:ext cx="10172405" cy="2623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8455-33D0-42D4-ADAF-4B131F0087BE}" type="datetimeFigureOut">
              <a:rPr lang="sk-SK" smtClean="0"/>
              <a:t>2. 4. 2026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336E0-5F89-4E9B-A4F6-2E27AF0536F6}" type="slidenum">
              <a:rPr lang="sk-SK" smtClean="0"/>
              <a:t>‹#›</a:t>
            </a:fld>
            <a:endParaRPr lang="sk-SK"/>
          </a:p>
        </p:txBody>
      </p:sp>
    </p:spTree>
    <p:extLst>
      <p:ext uri="{BB962C8B-B14F-4D97-AF65-F5344CB8AC3E}">
        <p14:creationId xmlns:p14="http://schemas.microsoft.com/office/powerpoint/2010/main" val="136916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ázdna">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fld id="{4B0461D4-7FB7-4FFB-A16F-C1B7C1B88A3C}" type="slidenum">
              <a:rPr lang="sk-SK" smtClean="0"/>
              <a:t>‹#›</a:t>
            </a:fld>
            <a:endParaRPr lang="sk-SK"/>
          </a:p>
        </p:txBody>
      </p:sp>
      <p:sp>
        <p:nvSpPr>
          <p:cNvPr id="5" name="Nadpis 4">
            <a:extLst>
              <a:ext uri="{FF2B5EF4-FFF2-40B4-BE49-F238E27FC236}">
                <a16:creationId xmlns:a16="http://schemas.microsoft.com/office/drawing/2014/main" id="{C9D5B256-7180-7276-842E-12556B890A23}"/>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33785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Skupina 1">
            <a:extLst>
              <a:ext uri="{FF2B5EF4-FFF2-40B4-BE49-F238E27FC236}">
                <a16:creationId xmlns:a16="http://schemas.microsoft.com/office/drawing/2014/main" id="{FEA8ED40-AC7F-D093-EBB8-0C168209105F}"/>
              </a:ext>
            </a:extLst>
          </p:cNvPr>
          <p:cNvGrpSpPr/>
          <p:nvPr userDrawn="1"/>
        </p:nvGrpSpPr>
        <p:grpSpPr>
          <a:xfrm>
            <a:off x="-3957" y="0"/>
            <a:ext cx="1079145" cy="6857999"/>
            <a:chOff x="-3957" y="0"/>
            <a:chExt cx="1079145" cy="6857999"/>
          </a:xfrm>
        </p:grpSpPr>
        <p:sp>
          <p:nvSpPr>
            <p:cNvPr id="3" name="Pravouhlý trojuholník 2">
              <a:extLst>
                <a:ext uri="{FF2B5EF4-FFF2-40B4-BE49-F238E27FC236}">
                  <a16:creationId xmlns:a16="http://schemas.microsoft.com/office/drawing/2014/main" id="{4D5E8E8A-1C0B-64B9-A789-D9239A171E05}"/>
                </a:ext>
              </a:extLst>
            </p:cNvPr>
            <p:cNvSpPr/>
            <p:nvPr userDrawn="1"/>
          </p:nvSpPr>
          <p:spPr>
            <a:xfrm rot="5400000">
              <a:off x="-12557" y="5039017"/>
              <a:ext cx="1082468" cy="1063298"/>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Pravouhlý trojuholník 3">
              <a:extLst>
                <a:ext uri="{FF2B5EF4-FFF2-40B4-BE49-F238E27FC236}">
                  <a16:creationId xmlns:a16="http://schemas.microsoft.com/office/drawing/2014/main" id="{904654EF-B067-149C-043F-E6E7CC334AEC}"/>
                </a:ext>
              </a:extLst>
            </p:cNvPr>
            <p:cNvSpPr/>
            <p:nvPr userDrawn="1"/>
          </p:nvSpPr>
          <p:spPr>
            <a:xfrm rot="5400000">
              <a:off x="2717" y="1981526"/>
              <a:ext cx="1069753" cy="1075189"/>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6622F646-2BE1-3F5A-A784-62F9E4C947E9}"/>
                </a:ext>
              </a:extLst>
            </p:cNvPr>
            <p:cNvSpPr/>
            <p:nvPr userDrawn="1"/>
          </p:nvSpPr>
          <p:spPr>
            <a:xfrm>
              <a:off x="1" y="0"/>
              <a:ext cx="1070247" cy="992123"/>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 5">
              <a:extLst>
                <a:ext uri="{FF2B5EF4-FFF2-40B4-BE49-F238E27FC236}">
                  <a16:creationId xmlns:a16="http://schemas.microsoft.com/office/drawing/2014/main" id="{7B73DBA2-C3B7-14CB-6F70-23BFD63284B0}"/>
                </a:ext>
              </a:extLst>
            </p:cNvPr>
            <p:cNvSpPr/>
            <p:nvPr userDrawn="1"/>
          </p:nvSpPr>
          <p:spPr>
            <a:xfrm>
              <a:off x="0" y="0"/>
              <a:ext cx="1063298" cy="976959"/>
            </a:xfrm>
            <a:prstGeom prst="ellips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6">
              <a:extLst>
                <a:ext uri="{FF2B5EF4-FFF2-40B4-BE49-F238E27FC236}">
                  <a16:creationId xmlns:a16="http://schemas.microsoft.com/office/drawing/2014/main" id="{69F178B5-577D-AD48-7D18-50D6B7C6D5DF}"/>
                </a:ext>
              </a:extLst>
            </p:cNvPr>
            <p:cNvSpPr/>
            <p:nvPr userDrawn="1"/>
          </p:nvSpPr>
          <p:spPr>
            <a:xfrm>
              <a:off x="0" y="992123"/>
              <a:ext cx="1070248" cy="99457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Pravouhlý trojuholník 7">
              <a:extLst>
                <a:ext uri="{FF2B5EF4-FFF2-40B4-BE49-F238E27FC236}">
                  <a16:creationId xmlns:a16="http://schemas.microsoft.com/office/drawing/2014/main" id="{792C94BC-1A7E-ED6F-0BBC-977310525C31}"/>
                </a:ext>
              </a:extLst>
            </p:cNvPr>
            <p:cNvSpPr/>
            <p:nvPr userDrawn="1"/>
          </p:nvSpPr>
          <p:spPr>
            <a:xfrm rot="5400000" flipH="1" flipV="1">
              <a:off x="741" y="1983503"/>
              <a:ext cx="1069753" cy="1071234"/>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a:extLst>
                <a:ext uri="{FF2B5EF4-FFF2-40B4-BE49-F238E27FC236}">
                  <a16:creationId xmlns:a16="http://schemas.microsoft.com/office/drawing/2014/main" id="{2B645E2E-A7B0-1BDD-4D9C-EE7A83A7C053}"/>
                </a:ext>
              </a:extLst>
            </p:cNvPr>
            <p:cNvSpPr/>
            <p:nvPr userDrawn="1"/>
          </p:nvSpPr>
          <p:spPr>
            <a:xfrm flipV="1">
              <a:off x="-1" y="3045190"/>
              <a:ext cx="1071234" cy="994570"/>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a:extLst>
                <a:ext uri="{FF2B5EF4-FFF2-40B4-BE49-F238E27FC236}">
                  <a16:creationId xmlns:a16="http://schemas.microsoft.com/office/drawing/2014/main" id="{B2C47A5B-4716-6056-1D00-F79408C4071B}"/>
                </a:ext>
              </a:extLst>
            </p:cNvPr>
            <p:cNvSpPr/>
            <p:nvPr userDrawn="1"/>
          </p:nvSpPr>
          <p:spPr>
            <a:xfrm>
              <a:off x="-2972" y="4025512"/>
              <a:ext cx="1074205" cy="100392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ál 10">
              <a:extLst>
                <a:ext uri="{FF2B5EF4-FFF2-40B4-BE49-F238E27FC236}">
                  <a16:creationId xmlns:a16="http://schemas.microsoft.com/office/drawing/2014/main" id="{6A9A3197-04CE-7726-A6DB-A3D8889D622D}"/>
                </a:ext>
              </a:extLst>
            </p:cNvPr>
            <p:cNvSpPr/>
            <p:nvPr userDrawn="1"/>
          </p:nvSpPr>
          <p:spPr>
            <a:xfrm>
              <a:off x="6452" y="4036286"/>
              <a:ext cx="1056846" cy="976959"/>
            </a:xfrm>
            <a:prstGeom prst="ellips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Pravouhlý trojuholník 11">
              <a:extLst>
                <a:ext uri="{FF2B5EF4-FFF2-40B4-BE49-F238E27FC236}">
                  <a16:creationId xmlns:a16="http://schemas.microsoft.com/office/drawing/2014/main" id="{10DD6615-8CA3-F9CD-E9C8-8CC6A6CABC15}"/>
                </a:ext>
              </a:extLst>
            </p:cNvPr>
            <p:cNvSpPr/>
            <p:nvPr userDrawn="1"/>
          </p:nvSpPr>
          <p:spPr>
            <a:xfrm rot="5400000" flipH="1" flipV="1">
              <a:off x="-1238" y="5008557"/>
              <a:ext cx="1069753" cy="1075189"/>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a:extLst>
                <a:ext uri="{FF2B5EF4-FFF2-40B4-BE49-F238E27FC236}">
                  <a16:creationId xmlns:a16="http://schemas.microsoft.com/office/drawing/2014/main" id="{F7B5CE6D-C7E9-9E0A-323B-2DCE3B141BB6}"/>
                </a:ext>
              </a:extLst>
            </p:cNvPr>
            <p:cNvSpPr/>
            <p:nvPr userDrawn="1"/>
          </p:nvSpPr>
          <p:spPr>
            <a:xfrm flipV="1">
              <a:off x="-3957" y="6057972"/>
              <a:ext cx="1074205" cy="800027"/>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4" name="Obrázok 13">
            <a:extLst>
              <a:ext uri="{FF2B5EF4-FFF2-40B4-BE49-F238E27FC236}">
                <a16:creationId xmlns:a16="http://schemas.microsoft.com/office/drawing/2014/main" id="{0BFF3485-9500-7468-CFD0-D09079AC28A3}"/>
              </a:ext>
            </a:extLst>
          </p:cNvPr>
          <p:cNvPicPr>
            <a:picLocks noChangeAspect="1"/>
          </p:cNvPicPr>
          <p:nvPr userDrawn="1"/>
        </p:nvPicPr>
        <p:blipFill>
          <a:blip r:embed="rId2">
            <a:alphaModFix amt="66000"/>
          </a:blip>
          <a:stretch>
            <a:fillRect/>
          </a:stretch>
        </p:blipFill>
        <p:spPr>
          <a:xfrm>
            <a:off x="413437" y="5530596"/>
            <a:ext cx="640733" cy="640733"/>
          </a:xfrm>
          <a:prstGeom prst="rect">
            <a:avLst/>
          </a:prstGeom>
        </p:spPr>
      </p:pic>
      <p:pic>
        <p:nvPicPr>
          <p:cNvPr id="15" name="Obrázok 14" descr="Obrázok, na ktorom je text&#10;&#10;Automaticky generovaný popis">
            <a:extLst>
              <a:ext uri="{FF2B5EF4-FFF2-40B4-BE49-F238E27FC236}">
                <a16:creationId xmlns:a16="http://schemas.microsoft.com/office/drawing/2014/main" id="{1C75A028-38C5-B396-5B5B-C949A6C385BD}"/>
              </a:ext>
            </a:extLst>
          </p:cNvPr>
          <p:cNvPicPr>
            <a:picLocks noChangeAspect="1"/>
          </p:cNvPicPr>
          <p:nvPr userDrawn="1"/>
        </p:nvPicPr>
        <p:blipFill rotWithShape="1">
          <a:blip r:embed="rId3"/>
          <a:srcRect r="70446" b="-3898"/>
          <a:stretch/>
        </p:blipFill>
        <p:spPr>
          <a:xfrm>
            <a:off x="452152" y="6266846"/>
            <a:ext cx="567236" cy="582986"/>
          </a:xfrm>
          <a:prstGeom prst="rect">
            <a:avLst/>
          </a:prstGeom>
        </p:spPr>
      </p:pic>
      <p:sp>
        <p:nvSpPr>
          <p:cNvPr id="16" name="Nadpis 4">
            <a:extLst>
              <a:ext uri="{FF2B5EF4-FFF2-40B4-BE49-F238E27FC236}">
                <a16:creationId xmlns:a16="http://schemas.microsoft.com/office/drawing/2014/main" id="{45DF1D6F-0559-56DC-A13E-9FD667FCC5AD}"/>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291395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AC12E20-0CE8-4952-AC9A-2F968837719B}"/>
              </a:ext>
            </a:extLst>
          </p:cNvPr>
          <p:cNvSpPr>
            <a:spLocks noGrp="1"/>
          </p:cNvSpPr>
          <p:nvPr>
            <p:ph type="title"/>
          </p:nvPr>
        </p:nvSpPr>
        <p:spPr>
          <a:xfrm>
            <a:off x="1252150" y="902705"/>
            <a:ext cx="10101650" cy="700757"/>
          </a:xfrm>
        </p:spPr>
        <p:txBody>
          <a:bodyPr/>
          <a:lstStyle/>
          <a:p>
            <a:r>
              <a:rPr lang="sk-SK" dirty="0"/>
              <a:t>Upravte štýly predlohy textu</a:t>
            </a:r>
          </a:p>
        </p:txBody>
      </p:sp>
      <p:sp>
        <p:nvSpPr>
          <p:cNvPr id="8" name="Zástupný objekt pre obsah 2">
            <a:extLst>
              <a:ext uri="{FF2B5EF4-FFF2-40B4-BE49-F238E27FC236}">
                <a16:creationId xmlns:a16="http://schemas.microsoft.com/office/drawing/2014/main" id="{6941FCAE-062C-4582-9E17-2459DBE510E5}"/>
              </a:ext>
            </a:extLst>
          </p:cNvPr>
          <p:cNvSpPr>
            <a:spLocks noGrp="1"/>
          </p:cNvSpPr>
          <p:nvPr>
            <p:ph idx="1"/>
          </p:nvPr>
        </p:nvSpPr>
        <p:spPr>
          <a:xfrm>
            <a:off x="1252150" y="1750143"/>
            <a:ext cx="10101649" cy="4247434"/>
          </a:xfr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9" name="Zástupný objekt pre číslo snímky 5">
            <a:extLst>
              <a:ext uri="{FF2B5EF4-FFF2-40B4-BE49-F238E27FC236}">
                <a16:creationId xmlns:a16="http://schemas.microsoft.com/office/drawing/2014/main" id="{2AFD0819-B765-49DD-993D-1CA178FF1095}"/>
              </a:ext>
            </a:extLst>
          </p:cNvPr>
          <p:cNvSpPr>
            <a:spLocks noGrp="1"/>
          </p:cNvSpPr>
          <p:nvPr>
            <p:ph type="sldNum" sz="quarter" idx="12"/>
          </p:nvPr>
        </p:nvSpPr>
        <p:spPr>
          <a:xfrm>
            <a:off x="8801100" y="6421090"/>
            <a:ext cx="2743200" cy="365125"/>
          </a:xfrm>
        </p:spPr>
        <p:txBody>
          <a:bodyPr/>
          <a:lstStyle/>
          <a:p>
            <a:fld id="{4B0461D4-7FB7-4FFB-A16F-C1B7C1B88A3C}" type="slidenum">
              <a:rPr lang="sk-SK" smtClean="0"/>
              <a:t>‹#›</a:t>
            </a:fld>
            <a:endParaRPr lang="sk-SK"/>
          </a:p>
        </p:txBody>
      </p:sp>
    </p:spTree>
    <p:extLst>
      <p:ext uri="{BB962C8B-B14F-4D97-AF65-F5344CB8AC3E}">
        <p14:creationId xmlns:p14="http://schemas.microsoft.com/office/powerpoint/2010/main" val="40963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dpis a obsah" userDrawn="1">
  <p:cSld name="2_Nadpis a obsah">
    <p:spTree>
      <p:nvGrpSpPr>
        <p:cNvPr id="1" name="Shape 51"/>
        <p:cNvGrpSpPr/>
        <p:nvPr/>
      </p:nvGrpSpPr>
      <p:grpSpPr>
        <a:xfrm>
          <a:off x="0" y="0"/>
          <a:ext cx="0" cy="0"/>
          <a:chOff x="0" y="0"/>
          <a:chExt cx="0" cy="0"/>
        </a:xfrm>
      </p:grpSpPr>
      <p:grpSp>
        <p:nvGrpSpPr>
          <p:cNvPr id="19" name="Skupina 18">
            <a:extLst>
              <a:ext uri="{FF2B5EF4-FFF2-40B4-BE49-F238E27FC236}">
                <a16:creationId xmlns:a16="http://schemas.microsoft.com/office/drawing/2014/main" id="{390346AB-651E-4B9F-BC17-D606B89A2DAA}"/>
              </a:ext>
            </a:extLst>
          </p:cNvPr>
          <p:cNvGrpSpPr/>
          <p:nvPr userDrawn="1"/>
        </p:nvGrpSpPr>
        <p:grpSpPr>
          <a:xfrm>
            <a:off x="-3957" y="0"/>
            <a:ext cx="1079145" cy="6857999"/>
            <a:chOff x="-3957" y="0"/>
            <a:chExt cx="1079145" cy="6857999"/>
          </a:xfrm>
        </p:grpSpPr>
        <p:sp>
          <p:nvSpPr>
            <p:cNvPr id="20" name="Pravouhlý trojuholník 19">
              <a:extLst>
                <a:ext uri="{FF2B5EF4-FFF2-40B4-BE49-F238E27FC236}">
                  <a16:creationId xmlns:a16="http://schemas.microsoft.com/office/drawing/2014/main" id="{A0B13A2E-088F-45F7-A84B-12106360262C}"/>
                </a:ext>
              </a:extLst>
            </p:cNvPr>
            <p:cNvSpPr/>
            <p:nvPr userDrawn="1"/>
          </p:nvSpPr>
          <p:spPr>
            <a:xfrm rot="5400000">
              <a:off x="-12557" y="5039017"/>
              <a:ext cx="1082468" cy="1063298"/>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Pravouhlý trojuholník 20">
              <a:extLst>
                <a:ext uri="{FF2B5EF4-FFF2-40B4-BE49-F238E27FC236}">
                  <a16:creationId xmlns:a16="http://schemas.microsoft.com/office/drawing/2014/main" id="{D5A778B9-9A0A-43DC-A848-40B4766BC749}"/>
                </a:ext>
              </a:extLst>
            </p:cNvPr>
            <p:cNvSpPr/>
            <p:nvPr userDrawn="1"/>
          </p:nvSpPr>
          <p:spPr>
            <a:xfrm rot="5400000">
              <a:off x="2717" y="1981526"/>
              <a:ext cx="1069753" cy="1075189"/>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Obdĺžnik 21">
              <a:extLst>
                <a:ext uri="{FF2B5EF4-FFF2-40B4-BE49-F238E27FC236}">
                  <a16:creationId xmlns:a16="http://schemas.microsoft.com/office/drawing/2014/main" id="{F210CEAB-53A0-4F3B-AA07-E5D1FFB06E85}"/>
                </a:ext>
              </a:extLst>
            </p:cNvPr>
            <p:cNvSpPr/>
            <p:nvPr userDrawn="1"/>
          </p:nvSpPr>
          <p:spPr>
            <a:xfrm>
              <a:off x="1" y="0"/>
              <a:ext cx="1070247" cy="992123"/>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Ovál 22">
              <a:extLst>
                <a:ext uri="{FF2B5EF4-FFF2-40B4-BE49-F238E27FC236}">
                  <a16:creationId xmlns:a16="http://schemas.microsoft.com/office/drawing/2014/main" id="{CF1DADBA-D1F8-4308-8AD5-D2341A329AD0}"/>
                </a:ext>
              </a:extLst>
            </p:cNvPr>
            <p:cNvSpPr/>
            <p:nvPr userDrawn="1"/>
          </p:nvSpPr>
          <p:spPr>
            <a:xfrm>
              <a:off x="0" y="0"/>
              <a:ext cx="1063298" cy="976959"/>
            </a:xfrm>
            <a:prstGeom prst="ellips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 name="Obdĺžnik 23">
              <a:extLst>
                <a:ext uri="{FF2B5EF4-FFF2-40B4-BE49-F238E27FC236}">
                  <a16:creationId xmlns:a16="http://schemas.microsoft.com/office/drawing/2014/main" id="{8FFF05E7-C6FB-43CE-83D6-6C38425CE839}"/>
                </a:ext>
              </a:extLst>
            </p:cNvPr>
            <p:cNvSpPr/>
            <p:nvPr userDrawn="1"/>
          </p:nvSpPr>
          <p:spPr>
            <a:xfrm>
              <a:off x="0" y="992123"/>
              <a:ext cx="1070248" cy="99457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 name="Pravouhlý trojuholník 24">
              <a:extLst>
                <a:ext uri="{FF2B5EF4-FFF2-40B4-BE49-F238E27FC236}">
                  <a16:creationId xmlns:a16="http://schemas.microsoft.com/office/drawing/2014/main" id="{F150A0AB-7011-461D-9D0B-F34170EA2935}"/>
                </a:ext>
              </a:extLst>
            </p:cNvPr>
            <p:cNvSpPr/>
            <p:nvPr userDrawn="1"/>
          </p:nvSpPr>
          <p:spPr>
            <a:xfrm rot="5400000" flipH="1" flipV="1">
              <a:off x="741" y="1983503"/>
              <a:ext cx="1069753" cy="1071234"/>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bdĺžnik 25">
              <a:extLst>
                <a:ext uri="{FF2B5EF4-FFF2-40B4-BE49-F238E27FC236}">
                  <a16:creationId xmlns:a16="http://schemas.microsoft.com/office/drawing/2014/main" id="{B5D4B753-49FF-42F0-A7E1-2393FBE76F77}"/>
                </a:ext>
              </a:extLst>
            </p:cNvPr>
            <p:cNvSpPr/>
            <p:nvPr userDrawn="1"/>
          </p:nvSpPr>
          <p:spPr>
            <a:xfrm flipV="1">
              <a:off x="-1" y="3045190"/>
              <a:ext cx="1071234" cy="994570"/>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bdĺžnik 26">
              <a:extLst>
                <a:ext uri="{FF2B5EF4-FFF2-40B4-BE49-F238E27FC236}">
                  <a16:creationId xmlns:a16="http://schemas.microsoft.com/office/drawing/2014/main" id="{77D44523-5340-4B82-B6FF-7A2C546190CF}"/>
                </a:ext>
              </a:extLst>
            </p:cNvPr>
            <p:cNvSpPr/>
            <p:nvPr userDrawn="1"/>
          </p:nvSpPr>
          <p:spPr>
            <a:xfrm>
              <a:off x="-2972" y="4025512"/>
              <a:ext cx="1074205" cy="100392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Ovál 27">
              <a:extLst>
                <a:ext uri="{FF2B5EF4-FFF2-40B4-BE49-F238E27FC236}">
                  <a16:creationId xmlns:a16="http://schemas.microsoft.com/office/drawing/2014/main" id="{0629BA8E-6665-41CB-B37A-CF25083D8847}"/>
                </a:ext>
              </a:extLst>
            </p:cNvPr>
            <p:cNvSpPr/>
            <p:nvPr userDrawn="1"/>
          </p:nvSpPr>
          <p:spPr>
            <a:xfrm>
              <a:off x="6452" y="4036286"/>
              <a:ext cx="1056846" cy="976959"/>
            </a:xfrm>
            <a:prstGeom prst="ellips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9" name="Pravouhlý trojuholník 28">
              <a:extLst>
                <a:ext uri="{FF2B5EF4-FFF2-40B4-BE49-F238E27FC236}">
                  <a16:creationId xmlns:a16="http://schemas.microsoft.com/office/drawing/2014/main" id="{9EE424B0-80E4-49E2-9E63-3A72526C74C9}"/>
                </a:ext>
              </a:extLst>
            </p:cNvPr>
            <p:cNvSpPr/>
            <p:nvPr userDrawn="1"/>
          </p:nvSpPr>
          <p:spPr>
            <a:xfrm rot="5400000" flipH="1" flipV="1">
              <a:off x="-1238" y="5008557"/>
              <a:ext cx="1069753" cy="1075189"/>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bdĺžnik 30">
              <a:extLst>
                <a:ext uri="{FF2B5EF4-FFF2-40B4-BE49-F238E27FC236}">
                  <a16:creationId xmlns:a16="http://schemas.microsoft.com/office/drawing/2014/main" id="{7AF07F53-051E-4442-B458-16D27199CC54}"/>
                </a:ext>
              </a:extLst>
            </p:cNvPr>
            <p:cNvSpPr/>
            <p:nvPr userDrawn="1"/>
          </p:nvSpPr>
          <p:spPr>
            <a:xfrm flipV="1">
              <a:off x="-3957" y="6057972"/>
              <a:ext cx="1074205" cy="800027"/>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30" name="Zástupný objekt pre číslo snímky 3">
            <a:extLst>
              <a:ext uri="{FF2B5EF4-FFF2-40B4-BE49-F238E27FC236}">
                <a16:creationId xmlns:a16="http://schemas.microsoft.com/office/drawing/2014/main" id="{71B8747A-3F47-4C4A-BC0F-280D6B102052}"/>
              </a:ext>
            </a:extLst>
          </p:cNvPr>
          <p:cNvSpPr>
            <a:spLocks noGrp="1"/>
          </p:cNvSpPr>
          <p:nvPr>
            <p:ph type="sldNum" idx="10"/>
          </p:nvPr>
        </p:nvSpPr>
        <p:spPr>
          <a:xfrm>
            <a:off x="11296610" y="6217622"/>
            <a:ext cx="731700" cy="524700"/>
          </a:xfrm>
          <a:prstGeom prst="rect">
            <a:avLst/>
          </a:prstGeom>
        </p:spPr>
        <p:txBody>
          <a:bodyPr/>
          <a:lstStyle>
            <a:lvl1pPr>
              <a:defRPr b="1">
                <a:solidFill>
                  <a:schemeClr val="tx1"/>
                </a:solidFill>
              </a:defRPr>
            </a:lvl1pPr>
          </a:lstStyle>
          <a:p>
            <a:fld id="{00000000-1234-1234-1234-123412341234}" type="slidenum">
              <a:rPr lang="en-GB" smtClean="0"/>
              <a:pPr/>
              <a:t>‹#›</a:t>
            </a:fld>
            <a:endParaRPr lang="en-GB" dirty="0"/>
          </a:p>
        </p:txBody>
      </p:sp>
      <p:pic>
        <p:nvPicPr>
          <p:cNvPr id="47" name="Obrázok 46">
            <a:extLst>
              <a:ext uri="{FF2B5EF4-FFF2-40B4-BE49-F238E27FC236}">
                <a16:creationId xmlns:a16="http://schemas.microsoft.com/office/drawing/2014/main" id="{B575574C-27F0-4502-8022-5DAD420249B6}"/>
              </a:ext>
            </a:extLst>
          </p:cNvPr>
          <p:cNvPicPr>
            <a:picLocks noChangeAspect="1"/>
          </p:cNvPicPr>
          <p:nvPr userDrawn="1"/>
        </p:nvPicPr>
        <p:blipFill>
          <a:blip r:embed="rId2">
            <a:alphaModFix amt="66000"/>
          </a:blip>
          <a:stretch>
            <a:fillRect/>
          </a:stretch>
        </p:blipFill>
        <p:spPr>
          <a:xfrm>
            <a:off x="413437" y="5530596"/>
            <a:ext cx="640733" cy="640733"/>
          </a:xfrm>
          <a:prstGeom prst="rect">
            <a:avLst/>
          </a:prstGeom>
        </p:spPr>
      </p:pic>
      <p:pic>
        <p:nvPicPr>
          <p:cNvPr id="48" name="Obrázok 47" descr="Obrázok, na ktorom je text&#10;&#10;Automaticky generovaný popis">
            <a:extLst>
              <a:ext uri="{FF2B5EF4-FFF2-40B4-BE49-F238E27FC236}">
                <a16:creationId xmlns:a16="http://schemas.microsoft.com/office/drawing/2014/main" id="{D2CABE5B-1A2E-4AAB-86D4-7F8DDFBBA41B}"/>
              </a:ext>
            </a:extLst>
          </p:cNvPr>
          <p:cNvPicPr>
            <a:picLocks noChangeAspect="1"/>
          </p:cNvPicPr>
          <p:nvPr userDrawn="1"/>
        </p:nvPicPr>
        <p:blipFill rotWithShape="1">
          <a:blip r:embed="rId3"/>
          <a:srcRect r="70446" b="-3898"/>
          <a:stretch/>
        </p:blipFill>
        <p:spPr>
          <a:xfrm>
            <a:off x="452152" y="6266846"/>
            <a:ext cx="567236" cy="582986"/>
          </a:xfrm>
          <a:prstGeom prst="rect">
            <a:avLst/>
          </a:prstGeom>
        </p:spPr>
      </p:pic>
      <p:sp>
        <p:nvSpPr>
          <p:cNvPr id="49" name="Google Shape;53;p13">
            <a:extLst>
              <a:ext uri="{FF2B5EF4-FFF2-40B4-BE49-F238E27FC236}">
                <a16:creationId xmlns:a16="http://schemas.microsoft.com/office/drawing/2014/main" id="{7311158C-8F8A-4047-8910-B4B6A022E745}"/>
              </a:ext>
            </a:extLst>
          </p:cNvPr>
          <p:cNvSpPr txBox="1">
            <a:spLocks noGrp="1"/>
          </p:cNvSpPr>
          <p:nvPr>
            <p:ph type="body" idx="1"/>
          </p:nvPr>
        </p:nvSpPr>
        <p:spPr>
          <a:xfrm>
            <a:off x="1262963" y="1219466"/>
            <a:ext cx="10515600" cy="4861562"/>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dirty="0"/>
          </a:p>
        </p:txBody>
      </p:sp>
      <p:sp>
        <p:nvSpPr>
          <p:cNvPr id="50" name="Nadpis 4">
            <a:extLst>
              <a:ext uri="{FF2B5EF4-FFF2-40B4-BE49-F238E27FC236}">
                <a16:creationId xmlns:a16="http://schemas.microsoft.com/office/drawing/2014/main" id="{792AE055-4284-4FDF-82B4-B03A88EA40B5}"/>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dirty="0"/>
              <a:t>Kliknutím upravte štýl predlohy nadpisu</a:t>
            </a:r>
          </a:p>
        </p:txBody>
      </p:sp>
    </p:spTree>
    <p:extLst>
      <p:ext uri="{BB962C8B-B14F-4D97-AF65-F5344CB8AC3E}">
        <p14:creationId xmlns:p14="http://schemas.microsoft.com/office/powerpoint/2010/main" val="166129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2802467" y="365125"/>
            <a:ext cx="8585200" cy="1339658"/>
          </a:xfrm>
          <a:prstGeom prst="rect">
            <a:avLst/>
          </a:prstGeom>
        </p:spPr>
        <p:txBody>
          <a:bodyPr/>
          <a:lstStyle>
            <a:lvl1pPr algn="ctr">
              <a:defRPr b="1"/>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622001" y="1938867"/>
            <a:ext cx="10765666" cy="2974352"/>
          </a:xfrm>
          <a:prstGeom prst="rect">
            <a:avLst/>
          </a:prstGeo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
        <p:nvSpPr>
          <p:cNvPr id="7" name="Zástupný objekt pre číslo snímky 3">
            <a:extLst>
              <a:ext uri="{FF2B5EF4-FFF2-40B4-BE49-F238E27FC236}">
                <a16:creationId xmlns:a16="http://schemas.microsoft.com/office/drawing/2014/main" id="{69B38666-4A37-829A-8725-ACBC1F9CD8D1}"/>
              </a:ext>
            </a:extLst>
          </p:cNvPr>
          <p:cNvSpPr>
            <a:spLocks noGrp="1"/>
          </p:cNvSpPr>
          <p:nvPr>
            <p:ph type="sldNum" sz="quarter" idx="12"/>
          </p:nvPr>
        </p:nvSpPr>
        <p:spPr>
          <a:xfrm>
            <a:off x="11032066" y="6421090"/>
            <a:ext cx="512233" cy="365125"/>
          </a:xfrm>
          <a:prstGeom prst="rect">
            <a:avLst/>
          </a:prstGeom>
        </p:spPr>
        <p:txBody>
          <a:bodyPr/>
          <a:lstStyle/>
          <a:p>
            <a:fld id="{4B0461D4-7FB7-4FFB-A16F-C1B7C1B88A3C}" type="slidenum">
              <a:rPr lang="sk-SK" smtClean="0"/>
              <a:t>‹#›</a:t>
            </a:fld>
            <a:endParaRPr lang="sk-SK" dirty="0"/>
          </a:p>
        </p:txBody>
      </p:sp>
    </p:spTree>
    <p:extLst>
      <p:ext uri="{BB962C8B-B14F-4D97-AF65-F5344CB8AC3E}">
        <p14:creationId xmlns:p14="http://schemas.microsoft.com/office/powerpoint/2010/main" val="4142752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dirty="0"/>
              <a:t>Upraviť štýly predlohy textu</a:t>
            </a:r>
          </a:p>
        </p:txBody>
      </p:sp>
    </p:spTree>
    <p:extLst>
      <p:ext uri="{BB962C8B-B14F-4D97-AF65-F5344CB8AC3E}">
        <p14:creationId xmlns:p14="http://schemas.microsoft.com/office/powerpoint/2010/main" val="21933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dirty="0"/>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2. 4. 2026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ov-lex.sk/ezbierky/pravne-predpisy/SK/ZZ/2008/137/" TargetMode="External"/><Relationship Id="rId2" Type="http://schemas.openxmlformats.org/officeDocument/2006/relationships/hyperlink" Target="https://www.slov-lex.sk/ezbierky/pravne-predpisy/SK/ZZ/2023/382/"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eur-lex.europa.eu/legal-content/SK/TXT/PDF/?uri=CELEX:22023A0228(01)"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hyperlink" Target="https://www.owasp.org/index.php/Session_hijacking_attack"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narytides.com/tcp-syn-flood-dos-attack-with-hping/" TargetMode="Externa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hyperlink" Target="https://cyberawareness.s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slov-lex.sk/ezbierky/pravne-predpisy/SK/ZZ/2008/137/"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a:xfrm>
            <a:off x="3462867" y="2498271"/>
            <a:ext cx="8311063" cy="1922668"/>
          </a:xfrm>
        </p:spPr>
        <p:txBody>
          <a:bodyPr/>
          <a:lstStyle/>
          <a:p>
            <a:pPr algn="ctr"/>
            <a:r>
              <a:rPr lang="sk-SK" sz="4400" dirty="0">
                <a:solidFill>
                  <a:srgbClr val="261E6A"/>
                </a:solidFill>
              </a:rPr>
              <a:t>KYBERNETICKÁ KRIMINALITA – HMOTNOPRÁVNE ASPEKTY</a:t>
            </a:r>
            <a:endParaRPr lang="sk-SK" dirty="0">
              <a:solidFill>
                <a:srgbClr val="261E6A"/>
              </a:solidFill>
            </a:endParaRPr>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313770" y="4554765"/>
            <a:ext cx="6392332" cy="738717"/>
          </a:xfrm>
        </p:spPr>
        <p:txBody>
          <a:bodyPr/>
          <a:lstStyle/>
          <a:p>
            <a:pPr algn="ctr"/>
            <a:r>
              <a:rPr lang="sk-SK" sz="2000" dirty="0"/>
              <a:t>JUDr. Laura Bachňáková Rózenfeldová, PhD.</a:t>
            </a:r>
          </a:p>
          <a:p>
            <a:pPr algn="ctr"/>
            <a:r>
              <a:rPr lang="sk-SK" sz="2000" dirty="0"/>
              <a:t>Katedra obchodného práva a hospodárskeho práva</a:t>
            </a:r>
          </a:p>
          <a:p>
            <a:pPr algn="ctr"/>
            <a:r>
              <a:rPr lang="sk-SK" sz="2000" dirty="0"/>
              <a:t>_._.2026</a:t>
            </a:r>
          </a:p>
        </p:txBody>
      </p:sp>
      <p:pic>
        <p:nvPicPr>
          <p:cNvPr id="6" name="Obrázok 5">
            <a:extLst>
              <a:ext uri="{FF2B5EF4-FFF2-40B4-BE49-F238E27FC236}">
                <a16:creationId xmlns:a16="http://schemas.microsoft.com/office/drawing/2014/main" id="{38EBBA16-AAC1-249E-6EBA-5E4001DB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0" y="5896502"/>
            <a:ext cx="1158146" cy="522022"/>
          </a:xfrm>
          <a:prstGeom prst="rect">
            <a:avLst/>
          </a:prstGeom>
        </p:spPr>
      </p:pic>
      <p:pic>
        <p:nvPicPr>
          <p:cNvPr id="7" name="Obrázok 6" descr="C:\Users\Pavol Sokol\AppData\Local\Microsoft\Windows\INetCache\Content.Word\logo_CSIRT UPJS-01.png">
            <a:extLst>
              <a:ext uri="{FF2B5EF4-FFF2-40B4-BE49-F238E27FC236}">
                <a16:creationId xmlns:a16="http://schemas.microsoft.com/office/drawing/2014/main" id="{ACC433ED-8ECA-9C34-12A8-952C06C254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658" y="5970521"/>
            <a:ext cx="1162138" cy="445333"/>
          </a:xfrm>
          <a:prstGeom prst="rect">
            <a:avLst/>
          </a:prstGeom>
          <a:noFill/>
          <a:ln>
            <a:noFill/>
          </a:ln>
        </p:spPr>
      </p:pic>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EED79-AAC6-7947-0297-36FDF6A6520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441A286-9DA5-D96F-D5FD-DE7F4CF94813}"/>
              </a:ext>
            </a:extLst>
          </p:cNvPr>
          <p:cNvSpPr>
            <a:spLocks noGrp="1"/>
          </p:cNvSpPr>
          <p:nvPr>
            <p:ph type="title"/>
          </p:nvPr>
        </p:nvSpPr>
        <p:spPr>
          <a:xfrm>
            <a:off x="1188541" y="681820"/>
            <a:ext cx="10101650" cy="1141537"/>
          </a:xfrm>
        </p:spPr>
        <p:txBody>
          <a:bodyPr/>
          <a:lstStyle/>
          <a:p>
            <a:pPr algn="ctr"/>
            <a:r>
              <a:rPr lang="sk-SK" sz="3600" b="1" dirty="0">
                <a:solidFill>
                  <a:srgbClr val="261E6A"/>
                </a:solidFill>
                <a:latin typeface="Arial" panose="020B0604020202020204" pitchFamily="34" charset="0"/>
                <a:cs typeface="Arial" panose="020B0604020202020204" pitchFamily="34" charset="0"/>
              </a:rPr>
              <a:t>DOHOVOR O POČÍTAČOVEJ KRIMINALITE – SIGNATÁRSKE ŠTÁTY</a:t>
            </a:r>
            <a:endParaRPr lang="sk-SK" sz="3600" b="1"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C42820E4-12AA-C10B-AF88-AEA195A107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9820" y="1823357"/>
            <a:ext cx="8932360" cy="4540617"/>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a:extLst>
              <a:ext uri="{FF2B5EF4-FFF2-40B4-BE49-F238E27FC236}">
                <a16:creationId xmlns:a16="http://schemas.microsoft.com/office/drawing/2014/main" id="{D2CA7517-CB19-7D87-BE33-4F6E30EADB90}"/>
              </a:ext>
            </a:extLst>
          </p:cNvPr>
          <p:cNvSpPr txBox="1"/>
          <p:nvPr/>
        </p:nvSpPr>
        <p:spPr>
          <a:xfrm>
            <a:off x="144692" y="6435443"/>
            <a:ext cx="6094674" cy="261610"/>
          </a:xfrm>
          <a:prstGeom prst="rect">
            <a:avLst/>
          </a:prstGeom>
          <a:noFill/>
        </p:spPr>
        <p:txBody>
          <a:bodyPr wrap="square">
            <a:spAutoFit/>
          </a:bodyPr>
          <a:lstStyle/>
          <a:p>
            <a:r>
              <a:rPr lang="sk-SK" sz="1100" dirty="0"/>
              <a:t>https://commons.wikimedia.org/wiki/File:Ratified_Convention_on_Cybercrime.svg</a:t>
            </a:r>
          </a:p>
        </p:txBody>
      </p:sp>
    </p:spTree>
    <p:extLst>
      <p:ext uri="{BB962C8B-B14F-4D97-AF65-F5344CB8AC3E}">
        <p14:creationId xmlns:p14="http://schemas.microsoft.com/office/powerpoint/2010/main" val="207315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4EAA-ACD2-1765-9360-4D516FB84CEF}"/>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976411D2-C83A-27E3-E661-C850F34ED8E4}"/>
              </a:ext>
            </a:extLst>
          </p:cNvPr>
          <p:cNvGraphicFramePr>
            <a:graphicFrameLocks noGrp="1"/>
          </p:cNvGraphicFramePr>
          <p:nvPr>
            <p:ph idx="1"/>
            <p:extLst>
              <p:ext uri="{D42A27DB-BD31-4B8C-83A1-F6EECF244321}">
                <p14:modId xmlns:p14="http://schemas.microsoft.com/office/powerpoint/2010/main" val="2066048678"/>
              </p:ext>
            </p:extLst>
          </p:nvPr>
        </p:nvGraphicFramePr>
        <p:xfrm>
          <a:off x="413997" y="298415"/>
          <a:ext cx="11364006" cy="6261170"/>
        </p:xfrm>
        <a:graphic>
          <a:graphicData uri="http://schemas.openxmlformats.org/drawingml/2006/table">
            <a:tbl>
              <a:tblPr firstRow="1" bandRow="1">
                <a:tableStyleId>{69012ECD-51FC-41F1-AA8D-1B2483CD663E}</a:tableStyleId>
              </a:tblPr>
              <a:tblGrid>
                <a:gridCol w="1855334">
                  <a:extLst>
                    <a:ext uri="{9D8B030D-6E8A-4147-A177-3AD203B41FA5}">
                      <a16:colId xmlns:a16="http://schemas.microsoft.com/office/drawing/2014/main" val="500235450"/>
                    </a:ext>
                  </a:extLst>
                </a:gridCol>
                <a:gridCol w="9508672">
                  <a:extLst>
                    <a:ext uri="{9D8B030D-6E8A-4147-A177-3AD203B41FA5}">
                      <a16:colId xmlns:a16="http://schemas.microsoft.com/office/drawing/2014/main" val="1111580980"/>
                    </a:ext>
                  </a:extLst>
                </a:gridCol>
              </a:tblGrid>
              <a:tr h="463585">
                <a:tc gridSpan="2">
                  <a:txBody>
                    <a:bodyPr/>
                    <a:lstStyle/>
                    <a:p>
                      <a:r>
                        <a:rPr lang="sk-SK" sz="1600" dirty="0"/>
                        <a:t>DOHOVOR O POČÍTAČOVEJ KRIMINALITE</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864138360"/>
                  </a:ext>
                </a:extLst>
              </a:tr>
              <a:tr h="463585">
                <a:tc gridSpan="2">
                  <a:txBody>
                    <a:bodyPr/>
                    <a:lstStyle/>
                    <a:p>
                      <a:r>
                        <a:rPr lang="sk-SK" sz="1600" b="1" dirty="0">
                          <a:solidFill>
                            <a:schemeClr val="bg1"/>
                          </a:solidFill>
                        </a:rPr>
                        <a:t>Trestné činy proti dôvernosti, hodnovernosti a dostupnosti počítačových údajov a systémov</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sk-SK" sz="1600" b="1" dirty="0"/>
                        <a:t>Nezákonný prístup (čl. 2)</a:t>
                      </a:r>
                    </a:p>
                  </a:txBody>
                  <a:tcPr/>
                </a:tc>
                <a:tc>
                  <a:txBody>
                    <a:bodyPr/>
                    <a:lstStyle/>
                    <a:p>
                      <a:r>
                        <a:rPr lang="sk-SK" sz="1600" b="0" i="0" kern="1200" dirty="0">
                          <a:solidFill>
                            <a:schemeClr val="tx1"/>
                          </a:solidFill>
                          <a:effectLst/>
                          <a:latin typeface="+mn-lt"/>
                          <a:ea typeface="+mn-ea"/>
                          <a:cs typeface="+mn-cs"/>
                        </a:rPr>
                        <a:t>neoprávnený prístup do počítačového systému ako celku alebo do jeho časti spáchaný úmyselne</a:t>
                      </a:r>
                      <a:endParaRPr lang="sk-SK" sz="1600" dirty="0"/>
                    </a:p>
                  </a:txBody>
                  <a:tcPr/>
                </a:tc>
                <a:extLst>
                  <a:ext uri="{0D108BD9-81ED-4DB2-BD59-A6C34878D82A}">
                    <a16:rowId xmlns:a16="http://schemas.microsoft.com/office/drawing/2014/main" val="4107746603"/>
                  </a:ext>
                </a:extLst>
              </a:tr>
              <a:tr h="804657">
                <a:tc>
                  <a:txBody>
                    <a:bodyPr/>
                    <a:lstStyle/>
                    <a:p>
                      <a:r>
                        <a:rPr lang="sk-SK" sz="1600" b="1" i="0" kern="1200" dirty="0">
                          <a:solidFill>
                            <a:schemeClr val="tx1"/>
                          </a:solidFill>
                          <a:effectLst/>
                          <a:latin typeface="+mn-lt"/>
                          <a:ea typeface="+mn-ea"/>
                          <a:cs typeface="+mn-cs"/>
                        </a:rPr>
                        <a:t>Nezákonné zachytenie údajov </a:t>
                      </a:r>
                      <a:r>
                        <a:rPr lang="sk-SK" sz="1600" b="1" dirty="0"/>
                        <a:t>(čl. 3)</a:t>
                      </a:r>
                      <a:endParaRPr lang="sk-SK" sz="1600" b="1" i="0" kern="1200" dirty="0">
                        <a:solidFill>
                          <a:schemeClr val="tx1"/>
                        </a:solidFill>
                        <a:effectLst/>
                        <a:latin typeface="+mn-lt"/>
                        <a:ea typeface="+mn-ea"/>
                        <a:cs typeface="+mn-cs"/>
                      </a:endParaRPr>
                    </a:p>
                  </a:txBody>
                  <a:tcPr/>
                </a:tc>
                <a:tc>
                  <a:txBody>
                    <a:bodyPr/>
                    <a:lstStyle/>
                    <a:p>
                      <a:r>
                        <a:rPr lang="sk-SK" sz="1600" b="0" i="0" kern="1200" dirty="0">
                          <a:solidFill>
                            <a:schemeClr val="tx1"/>
                          </a:solidFill>
                          <a:effectLst/>
                          <a:latin typeface="+mn-lt"/>
                          <a:ea typeface="+mn-ea"/>
                          <a:cs typeface="+mn-cs"/>
                        </a:rPr>
                        <a:t>neoprávnené zachytávanie neverejných prenosov počítačových údajov do počítačového systému, z neho alebo v rámci tohto systému vrátane elektromagnetických emisií z počítačového systému, ktorý obsahuje také počítačové údaje vykonané technickými prostriedkami spáchané úmyselne</a:t>
                      </a:r>
                      <a:endParaRPr lang="sk-SK" sz="1600" dirty="0"/>
                    </a:p>
                  </a:txBody>
                  <a:tcPr/>
                </a:tc>
                <a:extLst>
                  <a:ext uri="{0D108BD9-81ED-4DB2-BD59-A6C34878D82A}">
                    <a16:rowId xmlns:a16="http://schemas.microsoft.com/office/drawing/2014/main" val="3112160966"/>
                  </a:ext>
                </a:extLst>
              </a:tr>
              <a:tr h="515097">
                <a:tc>
                  <a:txBody>
                    <a:bodyPr/>
                    <a:lstStyle/>
                    <a:p>
                      <a:r>
                        <a:rPr lang="sk-SK" sz="1600" b="1" i="0" kern="1200" dirty="0">
                          <a:solidFill>
                            <a:schemeClr val="tx1"/>
                          </a:solidFill>
                          <a:effectLst/>
                          <a:latin typeface="+mn-lt"/>
                          <a:ea typeface="+mn-ea"/>
                          <a:cs typeface="+mn-cs"/>
                        </a:rPr>
                        <a:t>Zasahovanie do údajov </a:t>
                      </a:r>
                      <a:r>
                        <a:rPr lang="sk-SK" sz="1600" b="1" dirty="0"/>
                        <a:t>(čl. 4)</a:t>
                      </a:r>
                      <a:endParaRPr lang="sk-SK" sz="1600" dirty="0"/>
                    </a:p>
                  </a:txBody>
                  <a:tcPr/>
                </a:tc>
                <a:tc>
                  <a:txBody>
                    <a:bodyPr/>
                    <a:lstStyle/>
                    <a:p>
                      <a:r>
                        <a:rPr lang="sk-SK" sz="1600" b="0" i="0" kern="1200" dirty="0">
                          <a:solidFill>
                            <a:schemeClr val="tx1"/>
                          </a:solidFill>
                          <a:effectLst/>
                          <a:latin typeface="+mn-lt"/>
                          <a:ea typeface="+mn-ea"/>
                          <a:cs typeface="+mn-cs"/>
                        </a:rPr>
                        <a:t>neoprávnené poškodenie, vymazanie, zhoršenie kvality, pozmenenie počítačových údajov alebo zamedzenie prístupu k nim spáchané úmyselne</a:t>
                      </a:r>
                      <a:endParaRPr lang="sk-SK" sz="1600" dirty="0"/>
                    </a:p>
                  </a:txBody>
                  <a:tcPr/>
                </a:tc>
                <a:extLst>
                  <a:ext uri="{0D108BD9-81ED-4DB2-BD59-A6C34878D82A}">
                    <a16:rowId xmlns:a16="http://schemas.microsoft.com/office/drawing/2014/main" val="2555442767"/>
                  </a:ext>
                </a:extLst>
              </a:tr>
              <a:tr h="774177">
                <a:tc>
                  <a:txBody>
                    <a:bodyPr/>
                    <a:lstStyle/>
                    <a:p>
                      <a:r>
                        <a:rPr lang="sk-SK" sz="1600" b="1" i="0" kern="1200" dirty="0">
                          <a:solidFill>
                            <a:schemeClr val="tx1"/>
                          </a:solidFill>
                          <a:effectLst/>
                          <a:latin typeface="+mn-lt"/>
                          <a:ea typeface="+mn-ea"/>
                          <a:cs typeface="+mn-cs"/>
                        </a:rPr>
                        <a:t>Zasahovanie do systému </a:t>
                      </a:r>
                      <a:r>
                        <a:rPr lang="sk-SK" sz="1600" b="1" dirty="0"/>
                        <a:t>(čl. 5)</a:t>
                      </a:r>
                      <a:endParaRPr lang="sk-SK" sz="1600" dirty="0"/>
                    </a:p>
                  </a:txBody>
                  <a:tcPr/>
                </a:tc>
                <a:tc>
                  <a:txBody>
                    <a:bodyPr/>
                    <a:lstStyle/>
                    <a:p>
                      <a:r>
                        <a:rPr lang="sk-SK" sz="1600" b="0" i="0" kern="1200" dirty="0">
                          <a:solidFill>
                            <a:schemeClr val="tx1"/>
                          </a:solidFill>
                          <a:effectLst/>
                          <a:latin typeface="+mn-lt"/>
                          <a:ea typeface="+mn-ea"/>
                          <a:cs typeface="+mn-cs"/>
                        </a:rPr>
                        <a:t>neoprávnené závažné marenie funkčnosti počítačového systému vkladaním, prenášaním, poškodením, vymazaním, zhoršením, pozmenením počítačových údajov alebo zamedzením prístupu k nim spáchané úmyselne</a:t>
                      </a:r>
                      <a:endParaRPr lang="sk-SK" sz="1600" dirty="0"/>
                    </a:p>
                  </a:txBody>
                  <a:tcPr/>
                </a:tc>
                <a:extLst>
                  <a:ext uri="{0D108BD9-81ED-4DB2-BD59-A6C34878D82A}">
                    <a16:rowId xmlns:a16="http://schemas.microsoft.com/office/drawing/2014/main" val="1494325025"/>
                  </a:ext>
                </a:extLst>
              </a:tr>
              <a:tr h="463585">
                <a:tc>
                  <a:txBody>
                    <a:bodyPr/>
                    <a:lstStyle/>
                    <a:p>
                      <a:r>
                        <a:rPr lang="sk-SK" sz="1600" b="1" i="0" kern="1200" dirty="0">
                          <a:solidFill>
                            <a:schemeClr val="tx1"/>
                          </a:solidFill>
                          <a:effectLst/>
                          <a:latin typeface="+mn-lt"/>
                          <a:ea typeface="+mn-ea"/>
                          <a:cs typeface="+mn-cs"/>
                        </a:rPr>
                        <a:t>Zneužitie zariadení </a:t>
                      </a:r>
                      <a:r>
                        <a:rPr lang="sk-SK" sz="1600" b="1" dirty="0"/>
                        <a:t>(čl. 6)</a:t>
                      </a:r>
                      <a:endParaRPr lang="sk-SK" sz="1600" dirty="0"/>
                    </a:p>
                  </a:txBody>
                  <a:tcPr/>
                </a:tc>
                <a:tc>
                  <a:txBody>
                    <a:bodyPr/>
                    <a:lstStyle/>
                    <a:p>
                      <a:r>
                        <a:rPr lang="sk-SK" sz="1600" b="0" i="0" kern="1200" dirty="0">
                          <a:solidFill>
                            <a:schemeClr val="tx1"/>
                          </a:solidFill>
                          <a:effectLst/>
                          <a:latin typeface="+mn-lt"/>
                          <a:ea typeface="+mn-ea"/>
                          <a:cs typeface="+mn-cs"/>
                        </a:rPr>
                        <a:t>konania uvedené ďalej, ak boli spáchané úmyselne a bez oprávnenia:</a:t>
                      </a:r>
                    </a:p>
                    <a:p>
                      <a:r>
                        <a:rPr lang="sk-SK" sz="1600" b="0" i="0" kern="1200" dirty="0">
                          <a:solidFill>
                            <a:schemeClr val="tx1"/>
                          </a:solidFill>
                          <a:effectLst/>
                          <a:latin typeface="+mn-lt"/>
                          <a:ea typeface="+mn-ea"/>
                          <a:cs typeface="+mn-cs"/>
                        </a:rPr>
                        <a:t>a) výroba, predaj, obstarávanie na účely použitia, dovoz, distribúcia alebo iné sprístupnenie</a:t>
                      </a:r>
                    </a:p>
                    <a:p>
                      <a:pPr lvl="1"/>
                      <a:r>
                        <a:rPr lang="sk-SK" sz="1600" b="0" i="0" kern="1200" dirty="0">
                          <a:solidFill>
                            <a:schemeClr val="tx1"/>
                          </a:solidFill>
                          <a:effectLst/>
                          <a:latin typeface="+mn-lt"/>
                          <a:ea typeface="+mn-ea"/>
                          <a:cs typeface="+mn-cs"/>
                        </a:rPr>
                        <a:t>i. zariadenia vrátane počítačového programu vytvoreného alebo upraveného predovšetkým s cieľom spáchať niektorý z trestných činov vymedzených v </a:t>
                      </a:r>
                      <a:r>
                        <a:rPr lang="sk-SK" sz="1600" b="0" i="0" u="sng" kern="1200" dirty="0">
                          <a:solidFill>
                            <a:schemeClr val="tx1"/>
                          </a:solidFill>
                          <a:effectLst/>
                          <a:latin typeface="+mn-lt"/>
                          <a:ea typeface="+mn-ea"/>
                          <a:cs typeface="+mn-cs"/>
                        </a:rPr>
                        <a:t>článkoch 2 až 5</a:t>
                      </a:r>
                      <a:r>
                        <a:rPr lang="sk-SK" sz="1600" b="0" i="0" kern="1200" dirty="0">
                          <a:solidFill>
                            <a:schemeClr val="tx1"/>
                          </a:solidFill>
                          <a:effectLst/>
                          <a:latin typeface="+mn-lt"/>
                          <a:ea typeface="+mn-ea"/>
                          <a:cs typeface="+mn-cs"/>
                        </a:rPr>
                        <a:t>,</a:t>
                      </a:r>
                    </a:p>
                    <a:p>
                      <a:pPr lvl="1"/>
                      <a:r>
                        <a:rPr lang="sk-SK" sz="1600" b="0" i="0" kern="1200" dirty="0" err="1">
                          <a:solidFill>
                            <a:schemeClr val="tx1"/>
                          </a:solidFill>
                          <a:effectLst/>
                          <a:latin typeface="+mn-lt"/>
                          <a:ea typeface="+mn-ea"/>
                          <a:cs typeface="+mn-cs"/>
                        </a:rPr>
                        <a:t>ii.</a:t>
                      </a:r>
                      <a:r>
                        <a:rPr lang="sk-SK" sz="1600" b="0" i="0" kern="1200" dirty="0">
                          <a:solidFill>
                            <a:schemeClr val="tx1"/>
                          </a:solidFill>
                          <a:effectLst/>
                          <a:latin typeface="+mn-lt"/>
                          <a:ea typeface="+mn-ea"/>
                          <a:cs typeface="+mn-cs"/>
                        </a:rPr>
                        <a:t> počítačového hesla, prístupového kódu alebo podobných údajov, ktorých pomocou je možný prístup do počítačového systému ako celku alebo do niektorej jeho časti,</a:t>
                      </a:r>
                    </a:p>
                    <a:p>
                      <a:pPr lvl="1"/>
                      <a:r>
                        <a:rPr lang="sk-SK" sz="1600" b="0" i="0" kern="1200" dirty="0">
                          <a:solidFill>
                            <a:schemeClr val="tx1"/>
                          </a:solidFill>
                          <a:effectLst/>
                          <a:latin typeface="+mn-lt"/>
                          <a:ea typeface="+mn-ea"/>
                          <a:cs typeface="+mn-cs"/>
                        </a:rPr>
                        <a:t>s úmyslom ich použiť na spáchanie niektorého z trestných činov vymedzených v </a:t>
                      </a:r>
                      <a:r>
                        <a:rPr lang="sk-SK" sz="1600" b="0" i="0" u="sng" kern="1200" dirty="0">
                          <a:solidFill>
                            <a:schemeClr val="tx1"/>
                          </a:solidFill>
                          <a:effectLst/>
                          <a:latin typeface="+mn-lt"/>
                          <a:ea typeface="+mn-ea"/>
                          <a:cs typeface="+mn-cs"/>
                        </a:rPr>
                        <a:t>článkoch 2 až 5</a:t>
                      </a:r>
                      <a:r>
                        <a:rPr lang="sk-SK" sz="1600" b="0" i="0" kern="1200" dirty="0">
                          <a:solidFill>
                            <a:schemeClr val="tx1"/>
                          </a:solidFill>
                          <a:effectLst/>
                          <a:latin typeface="+mn-lt"/>
                          <a:ea typeface="+mn-ea"/>
                          <a:cs typeface="+mn-cs"/>
                        </a:rPr>
                        <a:t> a</a:t>
                      </a:r>
                    </a:p>
                    <a:p>
                      <a:r>
                        <a:rPr lang="sk-SK" sz="1600" b="1" i="0" kern="1200" dirty="0">
                          <a:solidFill>
                            <a:schemeClr val="tx1"/>
                          </a:solidFill>
                          <a:effectLst/>
                          <a:latin typeface="+mn-lt"/>
                          <a:ea typeface="+mn-ea"/>
                          <a:cs typeface="+mn-cs"/>
                        </a:rPr>
                        <a:t>b) </a:t>
                      </a:r>
                      <a:r>
                        <a:rPr lang="sk-SK" sz="1600" b="0" i="0" kern="1200" dirty="0">
                          <a:solidFill>
                            <a:schemeClr val="tx1"/>
                          </a:solidFill>
                          <a:effectLst/>
                          <a:latin typeface="+mn-lt"/>
                          <a:ea typeface="+mn-ea"/>
                          <a:cs typeface="+mn-cs"/>
                        </a:rPr>
                        <a:t>držba veci uvedenej v odseku 1 písm. a) bode i. alebo </a:t>
                      </a:r>
                      <a:r>
                        <a:rPr lang="sk-SK" sz="1600" b="0" i="0" kern="1200" dirty="0" err="1">
                          <a:solidFill>
                            <a:schemeClr val="tx1"/>
                          </a:solidFill>
                          <a:effectLst/>
                          <a:latin typeface="+mn-lt"/>
                          <a:ea typeface="+mn-ea"/>
                          <a:cs typeface="+mn-cs"/>
                        </a:rPr>
                        <a:t>ii.</a:t>
                      </a:r>
                      <a:r>
                        <a:rPr lang="sk-SK" sz="1600" b="0" i="0" kern="1200" dirty="0">
                          <a:solidFill>
                            <a:schemeClr val="tx1"/>
                          </a:solidFill>
                          <a:effectLst/>
                          <a:latin typeface="+mn-lt"/>
                          <a:ea typeface="+mn-ea"/>
                          <a:cs typeface="+mn-cs"/>
                        </a:rPr>
                        <a:t> s úmyslom ju použiť na spáchanie niektorého z trestných činov vymedzených v </a:t>
                      </a:r>
                      <a:r>
                        <a:rPr lang="sk-SK" sz="1600" b="0" i="0" u="sng" kern="1200" dirty="0">
                          <a:solidFill>
                            <a:schemeClr val="tx1"/>
                          </a:solidFill>
                          <a:effectLst/>
                          <a:latin typeface="+mn-lt"/>
                          <a:ea typeface="+mn-ea"/>
                          <a:cs typeface="+mn-cs"/>
                        </a:rPr>
                        <a:t>článkoch 2 až 5</a:t>
                      </a:r>
                      <a:r>
                        <a:rPr lang="sk-SK" sz="1600" b="0" i="0" kern="1200" dirty="0">
                          <a:solidFill>
                            <a:schemeClr val="tx1"/>
                          </a:solidFill>
                          <a:effectLst/>
                          <a:latin typeface="+mn-lt"/>
                          <a:ea typeface="+mn-ea"/>
                          <a:cs typeface="+mn-cs"/>
                        </a:rPr>
                        <a:t>. Strana môže ustanoviť zákonom, že na založenie trestnej zodpovednosti sa vyžaduje držba viacerých takých vecí.</a:t>
                      </a:r>
                      <a:endParaRPr lang="sk-SK" sz="1600" dirty="0"/>
                    </a:p>
                  </a:txBody>
                  <a:tcPr/>
                </a:tc>
                <a:extLst>
                  <a:ext uri="{0D108BD9-81ED-4DB2-BD59-A6C34878D82A}">
                    <a16:rowId xmlns:a16="http://schemas.microsoft.com/office/drawing/2014/main" val="941268497"/>
                  </a:ext>
                </a:extLst>
              </a:tr>
            </a:tbl>
          </a:graphicData>
        </a:graphic>
      </p:graphicFrame>
    </p:spTree>
    <p:extLst>
      <p:ext uri="{BB962C8B-B14F-4D97-AF65-F5344CB8AC3E}">
        <p14:creationId xmlns:p14="http://schemas.microsoft.com/office/powerpoint/2010/main" val="427552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25F1-654F-DC78-AAD4-596EC35B1010}"/>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761DE83C-5BCB-BDF2-B281-619B4621F1A2}"/>
              </a:ext>
            </a:extLst>
          </p:cNvPr>
          <p:cNvGraphicFramePr>
            <a:graphicFrameLocks noGrp="1"/>
          </p:cNvGraphicFramePr>
          <p:nvPr>
            <p:ph idx="1"/>
            <p:extLst>
              <p:ext uri="{D42A27DB-BD31-4B8C-83A1-F6EECF244321}">
                <p14:modId xmlns:p14="http://schemas.microsoft.com/office/powerpoint/2010/main" val="909405517"/>
              </p:ext>
            </p:extLst>
          </p:nvPr>
        </p:nvGraphicFramePr>
        <p:xfrm>
          <a:off x="413997" y="1654775"/>
          <a:ext cx="11364006" cy="3548450"/>
        </p:xfrm>
        <a:graphic>
          <a:graphicData uri="http://schemas.openxmlformats.org/drawingml/2006/table">
            <a:tbl>
              <a:tblPr firstRow="1" bandRow="1">
                <a:tableStyleId>{69012ECD-51FC-41F1-AA8D-1B2483CD663E}</a:tableStyleId>
              </a:tblPr>
              <a:tblGrid>
                <a:gridCol w="1855334">
                  <a:extLst>
                    <a:ext uri="{9D8B030D-6E8A-4147-A177-3AD203B41FA5}">
                      <a16:colId xmlns:a16="http://schemas.microsoft.com/office/drawing/2014/main" val="500235450"/>
                    </a:ext>
                  </a:extLst>
                </a:gridCol>
                <a:gridCol w="9508672">
                  <a:extLst>
                    <a:ext uri="{9D8B030D-6E8A-4147-A177-3AD203B41FA5}">
                      <a16:colId xmlns:a16="http://schemas.microsoft.com/office/drawing/2014/main" val="1111580980"/>
                    </a:ext>
                  </a:extLst>
                </a:gridCol>
              </a:tblGrid>
              <a:tr h="463585">
                <a:tc gridSpan="2">
                  <a:txBody>
                    <a:bodyPr/>
                    <a:lstStyle/>
                    <a:p>
                      <a:r>
                        <a:rPr lang="sk-SK" sz="1600" dirty="0"/>
                        <a:t>DOHOVOR O POČÍTAČOVEJ KRIMINALITE</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864138360"/>
                  </a:ext>
                </a:extLst>
              </a:tr>
              <a:tr h="463585">
                <a:tc gridSpan="2">
                  <a:txBody>
                    <a:bodyPr/>
                    <a:lstStyle/>
                    <a:p>
                      <a:r>
                        <a:rPr lang="sk-SK" sz="1600" b="1" dirty="0">
                          <a:solidFill>
                            <a:schemeClr val="bg1"/>
                          </a:solidFill>
                        </a:rPr>
                        <a:t>Počítačové trestné činy</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sk-SK" sz="1600" b="1" i="0" kern="1200" dirty="0">
                          <a:solidFill>
                            <a:schemeClr val="tx1"/>
                          </a:solidFill>
                          <a:effectLst/>
                          <a:latin typeface="+mn-lt"/>
                          <a:ea typeface="+mn-ea"/>
                          <a:cs typeface="+mn-cs"/>
                        </a:rPr>
                        <a:t>Falšovanie počítačových údajov (čl. 7)</a:t>
                      </a:r>
                      <a:endParaRPr lang="sk-SK" sz="1600" b="1" dirty="0"/>
                    </a:p>
                  </a:txBody>
                  <a:tcPr/>
                </a:tc>
                <a:tc>
                  <a:txBody>
                    <a:bodyPr/>
                    <a:lstStyle/>
                    <a:p>
                      <a:r>
                        <a:rPr lang="sk-SK" sz="1600" b="0" i="0" kern="1200" dirty="0">
                          <a:solidFill>
                            <a:schemeClr val="tx1"/>
                          </a:solidFill>
                          <a:effectLst/>
                          <a:latin typeface="+mn-lt"/>
                          <a:ea typeface="+mn-ea"/>
                          <a:cs typeface="+mn-cs"/>
                        </a:rPr>
                        <a:t>vloženie, pozmenenie, vymazanie počítačových údajov alebo zamedzenie prístupu k nim, v ktorých dôsledku stratia údaje autentickosť, s úmyslom považovať ich za autentické alebo aby sa na základe nich ako autentických údajov konalo, na právne účely, bez ohľadu na to, či tieto údaje sú alebo nie sú priamo čitateľné alebo zrozumiteľné, </a:t>
                      </a:r>
                      <a:r>
                        <a:rPr lang="pl-PL" sz="1600" b="0" i="0" kern="1200" dirty="0">
                          <a:solidFill>
                            <a:schemeClr val="tx1"/>
                          </a:solidFill>
                          <a:effectLst/>
                          <a:latin typeface="+mn-lt"/>
                          <a:ea typeface="+mn-ea"/>
                          <a:cs typeface="+mn-cs"/>
                        </a:rPr>
                        <a:t>ak boli spáchané úmyselne a bez oprávnenia</a:t>
                      </a:r>
                      <a:endParaRPr lang="sk-SK" sz="1600" dirty="0"/>
                    </a:p>
                  </a:txBody>
                  <a:tcPr/>
                </a:tc>
                <a:extLst>
                  <a:ext uri="{0D108BD9-81ED-4DB2-BD59-A6C34878D82A}">
                    <a16:rowId xmlns:a16="http://schemas.microsoft.com/office/drawing/2014/main" val="4107746603"/>
                  </a:ext>
                </a:extLst>
              </a:tr>
              <a:tr h="804657">
                <a:tc>
                  <a:txBody>
                    <a:bodyPr/>
                    <a:lstStyle/>
                    <a:p>
                      <a:r>
                        <a:rPr lang="sk-SK" sz="1600" b="1" i="0" kern="1200" dirty="0">
                          <a:solidFill>
                            <a:schemeClr val="tx1"/>
                          </a:solidFill>
                          <a:effectLst/>
                          <a:latin typeface="+mn-lt"/>
                          <a:ea typeface="+mn-ea"/>
                          <a:cs typeface="+mn-cs"/>
                        </a:rPr>
                        <a:t>Počítačový podvod (čl. 8)</a:t>
                      </a:r>
                    </a:p>
                  </a:txBody>
                  <a:tcPr/>
                </a:tc>
                <a:tc>
                  <a:txBody>
                    <a:bodyPr/>
                    <a:lstStyle/>
                    <a:p>
                      <a:r>
                        <a:rPr lang="sk-SK" sz="1600" b="0" i="0" kern="1200" dirty="0">
                          <a:solidFill>
                            <a:schemeClr val="tx1"/>
                          </a:solidFill>
                          <a:effectLst/>
                          <a:latin typeface="+mn-lt"/>
                          <a:ea typeface="+mn-ea"/>
                          <a:cs typeface="+mn-cs"/>
                        </a:rPr>
                        <a:t>spôsobenie majetkovej ujmy inému</a:t>
                      </a:r>
                    </a:p>
                    <a:p>
                      <a:r>
                        <a:rPr lang="sk-SK" sz="1600" b="1" i="0" kern="1200" dirty="0">
                          <a:solidFill>
                            <a:schemeClr val="tx1"/>
                          </a:solidFill>
                          <a:effectLst/>
                          <a:latin typeface="+mn-lt"/>
                          <a:ea typeface="+mn-ea"/>
                          <a:cs typeface="+mn-cs"/>
                        </a:rPr>
                        <a:t>a) </a:t>
                      </a:r>
                      <a:r>
                        <a:rPr lang="sk-SK" sz="1600" b="0" i="0" kern="1200" dirty="0">
                          <a:solidFill>
                            <a:schemeClr val="tx1"/>
                          </a:solidFill>
                          <a:effectLst/>
                          <a:latin typeface="+mn-lt"/>
                          <a:ea typeface="+mn-ea"/>
                          <a:cs typeface="+mn-cs"/>
                        </a:rPr>
                        <a:t>vložením, pozmenením, vymazaním počítačových údajov alebo zamedzením prístupu k nim,</a:t>
                      </a:r>
                    </a:p>
                    <a:p>
                      <a:r>
                        <a:rPr lang="sk-SK" sz="1600" b="1" i="0" kern="1200" dirty="0">
                          <a:solidFill>
                            <a:schemeClr val="tx1"/>
                          </a:solidFill>
                          <a:effectLst/>
                          <a:latin typeface="+mn-lt"/>
                          <a:ea typeface="+mn-ea"/>
                          <a:cs typeface="+mn-cs"/>
                        </a:rPr>
                        <a:t>b) </a:t>
                      </a:r>
                      <a:r>
                        <a:rPr lang="sk-SK" sz="1600" b="0" i="0" kern="1200" dirty="0">
                          <a:solidFill>
                            <a:schemeClr val="tx1"/>
                          </a:solidFill>
                          <a:effectLst/>
                          <a:latin typeface="+mn-lt"/>
                          <a:ea typeface="+mn-ea"/>
                          <a:cs typeface="+mn-cs"/>
                        </a:rPr>
                        <a:t>zásahom do fungovania počítačového systému</a:t>
                      </a:r>
                    </a:p>
                    <a:p>
                      <a:r>
                        <a:rPr lang="sk-SK" sz="1600" b="0" i="0" kern="1200" dirty="0">
                          <a:solidFill>
                            <a:schemeClr val="tx1"/>
                          </a:solidFill>
                          <a:effectLst/>
                          <a:latin typeface="+mn-lt"/>
                          <a:ea typeface="+mn-ea"/>
                          <a:cs typeface="+mn-cs"/>
                        </a:rPr>
                        <a:t>s podvodným alebo nečestným úmyslom neoprávnene získať pre seba alebo pre iného majetkový prospech, ak bolo spáchané úmyselne a bez oprávnenia</a:t>
                      </a:r>
                    </a:p>
                    <a:p>
                      <a:endParaRPr lang="sk-SK" sz="1600" dirty="0"/>
                    </a:p>
                  </a:txBody>
                  <a:tcPr/>
                </a:tc>
                <a:extLst>
                  <a:ext uri="{0D108BD9-81ED-4DB2-BD59-A6C34878D82A}">
                    <a16:rowId xmlns:a16="http://schemas.microsoft.com/office/drawing/2014/main" val="3112160966"/>
                  </a:ext>
                </a:extLst>
              </a:tr>
            </a:tbl>
          </a:graphicData>
        </a:graphic>
      </p:graphicFrame>
    </p:spTree>
    <p:extLst>
      <p:ext uri="{BB962C8B-B14F-4D97-AF65-F5344CB8AC3E}">
        <p14:creationId xmlns:p14="http://schemas.microsoft.com/office/powerpoint/2010/main" val="9343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281F-F90A-B0F4-0C84-1761021FCCE3}"/>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ECD3DF62-DCE5-CBF2-C28A-6F000E6482B1}"/>
              </a:ext>
            </a:extLst>
          </p:cNvPr>
          <p:cNvGraphicFramePr>
            <a:graphicFrameLocks noGrp="1"/>
          </p:cNvGraphicFramePr>
          <p:nvPr>
            <p:ph idx="1"/>
            <p:extLst>
              <p:ext uri="{D42A27DB-BD31-4B8C-83A1-F6EECF244321}">
                <p14:modId xmlns:p14="http://schemas.microsoft.com/office/powerpoint/2010/main" val="3226088586"/>
              </p:ext>
            </p:extLst>
          </p:nvPr>
        </p:nvGraphicFramePr>
        <p:xfrm>
          <a:off x="413997" y="1276967"/>
          <a:ext cx="11364006" cy="4304065"/>
        </p:xfrm>
        <a:graphic>
          <a:graphicData uri="http://schemas.openxmlformats.org/drawingml/2006/table">
            <a:tbl>
              <a:tblPr firstRow="1" bandRow="1">
                <a:tableStyleId>{69012ECD-51FC-41F1-AA8D-1B2483CD663E}</a:tableStyleId>
              </a:tblPr>
              <a:tblGrid>
                <a:gridCol w="1855334">
                  <a:extLst>
                    <a:ext uri="{9D8B030D-6E8A-4147-A177-3AD203B41FA5}">
                      <a16:colId xmlns:a16="http://schemas.microsoft.com/office/drawing/2014/main" val="500235450"/>
                    </a:ext>
                  </a:extLst>
                </a:gridCol>
                <a:gridCol w="9508672">
                  <a:extLst>
                    <a:ext uri="{9D8B030D-6E8A-4147-A177-3AD203B41FA5}">
                      <a16:colId xmlns:a16="http://schemas.microsoft.com/office/drawing/2014/main" val="1111580980"/>
                    </a:ext>
                  </a:extLst>
                </a:gridCol>
              </a:tblGrid>
              <a:tr h="0">
                <a:tc gridSpan="2">
                  <a:txBody>
                    <a:bodyPr/>
                    <a:lstStyle/>
                    <a:p>
                      <a:r>
                        <a:rPr lang="sk-SK" sz="1600" dirty="0"/>
                        <a:t>DOHOVOR O POČÍTAČOVEJ KRIMINALITE</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864138360"/>
                  </a:ext>
                </a:extLst>
              </a:tr>
              <a:tr h="463585">
                <a:tc gridSpan="2">
                  <a:txBody>
                    <a:bodyPr/>
                    <a:lstStyle/>
                    <a:p>
                      <a:r>
                        <a:rPr lang="sk-SK" sz="1600" b="1" dirty="0">
                          <a:solidFill>
                            <a:schemeClr val="bg1"/>
                          </a:solidFill>
                        </a:rPr>
                        <a:t>Trestné činy týkajúce sa obsahu</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sv-SE" sz="1600" b="1" i="0" kern="1200" dirty="0">
                          <a:solidFill>
                            <a:schemeClr val="tx1"/>
                          </a:solidFill>
                          <a:effectLst/>
                          <a:latin typeface="+mn-lt"/>
                          <a:ea typeface="+mn-ea"/>
                          <a:cs typeface="+mn-cs"/>
                        </a:rPr>
                        <a:t>Trestné činy týkajúce sa detskej pornografie</a:t>
                      </a:r>
                      <a:r>
                        <a:rPr lang="sk-SK" sz="1600" b="1" i="0" kern="1200" dirty="0">
                          <a:solidFill>
                            <a:schemeClr val="tx1"/>
                          </a:solidFill>
                          <a:effectLst/>
                          <a:latin typeface="+mn-lt"/>
                          <a:ea typeface="+mn-ea"/>
                          <a:cs typeface="+mn-cs"/>
                        </a:rPr>
                        <a:t> (čl. 9)</a:t>
                      </a:r>
                      <a:endParaRPr lang="sk-SK" sz="1600" b="1" dirty="0"/>
                    </a:p>
                  </a:txBody>
                  <a:tcPr/>
                </a:tc>
                <a:tc>
                  <a:txBody>
                    <a:bodyPr/>
                    <a:lstStyle/>
                    <a:p>
                      <a:r>
                        <a:rPr lang="sk-SK" sz="1600" b="0" i="0" kern="1200" dirty="0">
                          <a:solidFill>
                            <a:schemeClr val="tx1"/>
                          </a:solidFill>
                          <a:effectLst/>
                          <a:latin typeface="+mn-lt"/>
                          <a:ea typeface="+mn-ea"/>
                          <a:cs typeface="+mn-cs"/>
                        </a:rPr>
                        <a:t>konania uvedené ďalej, ak boli spáchané úmyselne a bez oprávnenia:</a:t>
                      </a:r>
                    </a:p>
                    <a:p>
                      <a:r>
                        <a:rPr lang="sk-SK" sz="1600" b="1" i="0" kern="1200" dirty="0">
                          <a:solidFill>
                            <a:schemeClr val="tx1"/>
                          </a:solidFill>
                          <a:effectLst/>
                          <a:latin typeface="+mn-lt"/>
                          <a:ea typeface="+mn-ea"/>
                          <a:cs typeface="+mn-cs"/>
                        </a:rPr>
                        <a:t>a) </a:t>
                      </a:r>
                      <a:r>
                        <a:rPr lang="sk-SK" sz="1600" b="0" i="0" kern="1200" dirty="0">
                          <a:solidFill>
                            <a:schemeClr val="tx1"/>
                          </a:solidFill>
                          <a:effectLst/>
                          <a:latin typeface="+mn-lt"/>
                          <a:ea typeface="+mn-ea"/>
                          <a:cs typeface="+mn-cs"/>
                        </a:rPr>
                        <a:t>výroba detskej pornografie na účely jej distribúcie počítačovým systémom,</a:t>
                      </a:r>
                    </a:p>
                    <a:p>
                      <a:r>
                        <a:rPr lang="sk-SK" sz="1600" b="1" i="0" kern="1200" dirty="0">
                          <a:solidFill>
                            <a:schemeClr val="tx1"/>
                          </a:solidFill>
                          <a:effectLst/>
                          <a:latin typeface="+mn-lt"/>
                          <a:ea typeface="+mn-ea"/>
                          <a:cs typeface="+mn-cs"/>
                        </a:rPr>
                        <a:t>b) </a:t>
                      </a:r>
                      <a:r>
                        <a:rPr lang="sk-SK" sz="1600" b="0" i="0" kern="1200" dirty="0">
                          <a:solidFill>
                            <a:schemeClr val="tx1"/>
                          </a:solidFill>
                          <a:effectLst/>
                          <a:latin typeface="+mn-lt"/>
                          <a:ea typeface="+mn-ea"/>
                          <a:cs typeface="+mn-cs"/>
                        </a:rPr>
                        <a:t>ponuka alebo sprístupnenie detskej pornografie počítačovým systémom,</a:t>
                      </a:r>
                    </a:p>
                    <a:p>
                      <a:r>
                        <a:rPr lang="sk-SK" sz="1600" b="1" i="0" kern="1200" dirty="0">
                          <a:solidFill>
                            <a:schemeClr val="tx1"/>
                          </a:solidFill>
                          <a:effectLst/>
                          <a:latin typeface="+mn-lt"/>
                          <a:ea typeface="+mn-ea"/>
                          <a:cs typeface="+mn-cs"/>
                        </a:rPr>
                        <a:t>c) </a:t>
                      </a:r>
                      <a:r>
                        <a:rPr lang="sk-SK" sz="1600" b="0" i="0" kern="1200" dirty="0">
                          <a:solidFill>
                            <a:schemeClr val="tx1"/>
                          </a:solidFill>
                          <a:effectLst/>
                          <a:latin typeface="+mn-lt"/>
                          <a:ea typeface="+mn-ea"/>
                          <a:cs typeface="+mn-cs"/>
                        </a:rPr>
                        <a:t>distribúcia alebo prenos detskej pornografie počítačovým systémom,</a:t>
                      </a:r>
                    </a:p>
                    <a:p>
                      <a:r>
                        <a:rPr lang="sk-SK" sz="1600" b="1" i="0" kern="1200" dirty="0">
                          <a:solidFill>
                            <a:schemeClr val="tx1"/>
                          </a:solidFill>
                          <a:effectLst/>
                          <a:latin typeface="+mn-lt"/>
                          <a:ea typeface="+mn-ea"/>
                          <a:cs typeface="+mn-cs"/>
                        </a:rPr>
                        <a:t>d) </a:t>
                      </a:r>
                      <a:r>
                        <a:rPr lang="sk-SK" sz="1600" b="0" i="0" kern="1200" dirty="0">
                          <a:solidFill>
                            <a:schemeClr val="tx1"/>
                          </a:solidFill>
                          <a:effectLst/>
                          <a:latin typeface="+mn-lt"/>
                          <a:ea typeface="+mn-ea"/>
                          <a:cs typeface="+mn-cs"/>
                        </a:rPr>
                        <a:t>zaobstaranie detskej pornografie počítačovým systémom pre seba alebo pre iného,</a:t>
                      </a:r>
                    </a:p>
                    <a:p>
                      <a:r>
                        <a:rPr lang="sk-SK" sz="1600" b="1" i="0" kern="1200" dirty="0">
                          <a:solidFill>
                            <a:schemeClr val="tx1"/>
                          </a:solidFill>
                          <a:effectLst/>
                          <a:latin typeface="+mn-lt"/>
                          <a:ea typeface="+mn-ea"/>
                          <a:cs typeface="+mn-cs"/>
                        </a:rPr>
                        <a:t>e) </a:t>
                      </a:r>
                      <a:r>
                        <a:rPr lang="sk-SK" sz="1600" b="0" i="0" kern="1200" dirty="0">
                          <a:solidFill>
                            <a:schemeClr val="tx1"/>
                          </a:solidFill>
                          <a:effectLst/>
                          <a:latin typeface="+mn-lt"/>
                          <a:ea typeface="+mn-ea"/>
                          <a:cs typeface="+mn-cs"/>
                        </a:rPr>
                        <a:t>držba detskej pornografie v počítačovom systéme alebo na pamäťovom nosiči počítačových údajov.</a:t>
                      </a:r>
                    </a:p>
                    <a:p>
                      <a:endParaRPr lang="sk-SK" sz="1600" b="0" i="0" kern="1200" dirty="0">
                        <a:solidFill>
                          <a:schemeClr val="tx1"/>
                        </a:solidFill>
                        <a:effectLst/>
                        <a:latin typeface="+mn-lt"/>
                        <a:ea typeface="+mn-ea"/>
                        <a:cs typeface="+mn-cs"/>
                      </a:endParaRPr>
                    </a:p>
                    <a:p>
                      <a:r>
                        <a:rPr lang="sk-SK" sz="1600" b="0" i="0" kern="1200" dirty="0">
                          <a:solidFill>
                            <a:schemeClr val="tx1"/>
                          </a:solidFill>
                          <a:effectLst/>
                          <a:latin typeface="+mn-lt"/>
                          <a:ea typeface="+mn-ea"/>
                          <a:cs typeface="+mn-cs"/>
                        </a:rPr>
                        <a:t>Pojem „detská pornografia“ zahŕňa pornografický materiál, ktorý zobrazuje</a:t>
                      </a:r>
                    </a:p>
                    <a:p>
                      <a:r>
                        <a:rPr lang="sk-SK" sz="1600" b="1" i="0" kern="1200" dirty="0">
                          <a:solidFill>
                            <a:schemeClr val="tx1"/>
                          </a:solidFill>
                          <a:effectLst/>
                          <a:latin typeface="+mn-lt"/>
                          <a:ea typeface="+mn-ea"/>
                          <a:cs typeface="+mn-cs"/>
                        </a:rPr>
                        <a:t>a) </a:t>
                      </a:r>
                      <a:r>
                        <a:rPr lang="sk-SK" sz="1600" b="0" i="0" kern="1200" dirty="0">
                          <a:solidFill>
                            <a:schemeClr val="tx1"/>
                          </a:solidFill>
                          <a:effectLst/>
                          <a:latin typeface="+mn-lt"/>
                          <a:ea typeface="+mn-ea"/>
                          <a:cs typeface="+mn-cs"/>
                        </a:rPr>
                        <a:t>maloletú osobu zúčastnenú na zjavnom sexuálnom správaní,</a:t>
                      </a:r>
                    </a:p>
                    <a:p>
                      <a:r>
                        <a:rPr lang="sk-SK" sz="1600" b="1" i="0" kern="1200" dirty="0">
                          <a:solidFill>
                            <a:schemeClr val="tx1"/>
                          </a:solidFill>
                          <a:effectLst/>
                          <a:latin typeface="+mn-lt"/>
                          <a:ea typeface="+mn-ea"/>
                          <a:cs typeface="+mn-cs"/>
                        </a:rPr>
                        <a:t>b) </a:t>
                      </a:r>
                      <a:r>
                        <a:rPr lang="sk-SK" sz="1600" b="0" i="0" kern="1200" dirty="0">
                          <a:solidFill>
                            <a:schemeClr val="tx1"/>
                          </a:solidFill>
                          <a:effectLst/>
                          <a:latin typeface="+mn-lt"/>
                          <a:ea typeface="+mn-ea"/>
                          <a:cs typeface="+mn-cs"/>
                        </a:rPr>
                        <a:t>osobu, ktorá sa zdá byť maloletá a ktorá sa zúčastňuje na zjavnom sexuálnom správaní,</a:t>
                      </a:r>
                    </a:p>
                    <a:p>
                      <a:r>
                        <a:rPr lang="sk-SK" sz="1600" b="1" i="0" kern="1200" dirty="0">
                          <a:solidFill>
                            <a:schemeClr val="tx1"/>
                          </a:solidFill>
                          <a:effectLst/>
                          <a:latin typeface="+mn-lt"/>
                          <a:ea typeface="+mn-ea"/>
                          <a:cs typeface="+mn-cs"/>
                        </a:rPr>
                        <a:t>c) </a:t>
                      </a:r>
                      <a:r>
                        <a:rPr lang="sk-SK" sz="1600" b="0" i="0" kern="1200" dirty="0">
                          <a:solidFill>
                            <a:schemeClr val="tx1"/>
                          </a:solidFill>
                          <a:effectLst/>
                          <a:latin typeface="+mn-lt"/>
                          <a:ea typeface="+mn-ea"/>
                          <a:cs typeface="+mn-cs"/>
                        </a:rPr>
                        <a:t>realistické zobrazenia maloletej osoby zúčastnenej na zjavnom sexuálnom správaní.</a:t>
                      </a:r>
                    </a:p>
                    <a:p>
                      <a:endParaRPr lang="sk-SK" sz="1600" b="0" i="0" kern="1200" dirty="0">
                        <a:solidFill>
                          <a:schemeClr val="tx1"/>
                        </a:solidFill>
                        <a:effectLst/>
                        <a:latin typeface="+mn-lt"/>
                        <a:ea typeface="+mn-ea"/>
                        <a:cs typeface="+mn-cs"/>
                      </a:endParaRPr>
                    </a:p>
                    <a:p>
                      <a:r>
                        <a:rPr lang="sk-SK" sz="1600" b="0" i="0" kern="1200" dirty="0">
                          <a:solidFill>
                            <a:schemeClr val="tx1"/>
                          </a:solidFill>
                          <a:effectLst/>
                          <a:latin typeface="+mn-lt"/>
                          <a:ea typeface="+mn-ea"/>
                          <a:cs typeface="+mn-cs"/>
                        </a:rPr>
                        <a:t>Pojem „maloletá osoba“ zahŕňa všetky osoby mladšie ako 18 rokov. Strana však môže určiť nižšiu vekovú hranicu, ktorá nesmie prekročiť hranicu 16 rokov.</a:t>
                      </a:r>
                    </a:p>
                  </a:txBody>
                  <a:tcPr/>
                </a:tc>
                <a:extLst>
                  <a:ext uri="{0D108BD9-81ED-4DB2-BD59-A6C34878D82A}">
                    <a16:rowId xmlns:a16="http://schemas.microsoft.com/office/drawing/2014/main" val="4107746603"/>
                  </a:ext>
                </a:extLst>
              </a:tr>
            </a:tbl>
          </a:graphicData>
        </a:graphic>
      </p:graphicFrame>
    </p:spTree>
    <p:extLst>
      <p:ext uri="{BB962C8B-B14F-4D97-AF65-F5344CB8AC3E}">
        <p14:creationId xmlns:p14="http://schemas.microsoft.com/office/powerpoint/2010/main" val="288571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9AA9-72CD-92B8-9888-B30B3F2F814F}"/>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CB3F0CFE-41C2-6788-5820-C8565BC07EC4}"/>
              </a:ext>
            </a:extLst>
          </p:cNvPr>
          <p:cNvGraphicFramePr>
            <a:graphicFrameLocks noGrp="1"/>
          </p:cNvGraphicFramePr>
          <p:nvPr>
            <p:ph idx="1"/>
            <p:extLst>
              <p:ext uri="{D42A27DB-BD31-4B8C-83A1-F6EECF244321}">
                <p14:modId xmlns:p14="http://schemas.microsoft.com/office/powerpoint/2010/main" val="3030611611"/>
              </p:ext>
            </p:extLst>
          </p:nvPr>
        </p:nvGraphicFramePr>
        <p:xfrm>
          <a:off x="413997" y="1276967"/>
          <a:ext cx="11364006" cy="3816385"/>
        </p:xfrm>
        <a:graphic>
          <a:graphicData uri="http://schemas.openxmlformats.org/drawingml/2006/table">
            <a:tbl>
              <a:tblPr firstRow="1" bandRow="1">
                <a:tableStyleId>{69012ECD-51FC-41F1-AA8D-1B2483CD663E}</a:tableStyleId>
              </a:tblPr>
              <a:tblGrid>
                <a:gridCol w="1855334">
                  <a:extLst>
                    <a:ext uri="{9D8B030D-6E8A-4147-A177-3AD203B41FA5}">
                      <a16:colId xmlns:a16="http://schemas.microsoft.com/office/drawing/2014/main" val="500235450"/>
                    </a:ext>
                  </a:extLst>
                </a:gridCol>
                <a:gridCol w="9508672">
                  <a:extLst>
                    <a:ext uri="{9D8B030D-6E8A-4147-A177-3AD203B41FA5}">
                      <a16:colId xmlns:a16="http://schemas.microsoft.com/office/drawing/2014/main" val="1111580980"/>
                    </a:ext>
                  </a:extLst>
                </a:gridCol>
              </a:tblGrid>
              <a:tr h="0">
                <a:tc gridSpan="2">
                  <a:txBody>
                    <a:bodyPr/>
                    <a:lstStyle/>
                    <a:p>
                      <a:r>
                        <a:rPr lang="sk-SK" sz="1600" dirty="0"/>
                        <a:t>DOHOVOR O POČÍTAČOVEJ KRIMINALITE</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864138360"/>
                  </a:ext>
                </a:extLst>
              </a:tr>
              <a:tr h="463585">
                <a:tc gridSpan="2">
                  <a:txBody>
                    <a:bodyPr/>
                    <a:lstStyle/>
                    <a:p>
                      <a:r>
                        <a:rPr lang="sk-SK" sz="1600" b="1" dirty="0">
                          <a:solidFill>
                            <a:schemeClr val="bg1"/>
                          </a:solidFill>
                        </a:rPr>
                        <a:t>Trestné činy týkajúce sa porušenia autorských a príbuzných práv</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sv-SE" sz="1600" b="1" i="0" kern="1200" dirty="0">
                          <a:solidFill>
                            <a:schemeClr val="tx1"/>
                          </a:solidFill>
                          <a:effectLst/>
                          <a:latin typeface="+mn-lt"/>
                          <a:ea typeface="+mn-ea"/>
                          <a:cs typeface="+mn-cs"/>
                        </a:rPr>
                        <a:t>Trestné činy týkajúce sa </a:t>
                      </a:r>
                      <a:r>
                        <a:rPr lang="sk-SK" sz="1600" b="1" i="0" kern="1200" dirty="0">
                          <a:solidFill>
                            <a:schemeClr val="tx1"/>
                          </a:solidFill>
                          <a:effectLst/>
                          <a:latin typeface="+mn-lt"/>
                          <a:ea typeface="+mn-ea"/>
                          <a:cs typeface="+mn-cs"/>
                        </a:rPr>
                        <a:t>porušenia autorských a príbuzných práv (čl. 10)</a:t>
                      </a:r>
                      <a:endParaRPr lang="sk-SK" sz="1600" b="1" dirty="0"/>
                    </a:p>
                  </a:txBody>
                  <a:tcPr/>
                </a:tc>
                <a:tc>
                  <a:txBody>
                    <a:bodyPr/>
                    <a:lstStyle/>
                    <a:p>
                      <a:pPr marL="342900" indent="-342900">
                        <a:buFont typeface="+mj-lt"/>
                        <a:buAutoNum type="arabicPeriod"/>
                      </a:pPr>
                      <a:r>
                        <a:rPr lang="sk-SK" sz="1600" b="1" i="0" kern="1200" dirty="0">
                          <a:solidFill>
                            <a:schemeClr val="tx1"/>
                          </a:solidFill>
                          <a:effectLst/>
                          <a:latin typeface="+mn-lt"/>
                          <a:ea typeface="+mn-ea"/>
                          <a:cs typeface="+mn-cs"/>
                        </a:rPr>
                        <a:t>porušenie autorského práva </a:t>
                      </a:r>
                      <a:r>
                        <a:rPr lang="sk-SK" sz="1600" b="0" i="0" kern="1200" dirty="0">
                          <a:solidFill>
                            <a:schemeClr val="tx1"/>
                          </a:solidFill>
                          <a:effectLst/>
                          <a:latin typeface="+mn-lt"/>
                          <a:ea typeface="+mn-ea"/>
                          <a:cs typeface="+mn-cs"/>
                        </a:rPr>
                        <a:t>vymedzeného právnym poriadkom tejto strany v súlade so záväzkami, ktoré prijala podľa Parížskeho aktu z 24. júla 1971, ktorým sa mení Bernský dohovor o ochrane literárnych a umeleckých diel, Dohody o obchodných aspektoch práv na duševné vlastníctvo a Zmluvy Svetovej organizácie duševného vlastníctva (WIPO) o autorskom práve, okrem osobnostných práv priznaných týmito dohovormi, ak tieto činy boli spáchané úmyselne, v obchodnom meradle a prostredníctvom počítačového systému</a:t>
                      </a:r>
                    </a:p>
                    <a:p>
                      <a:pPr marL="342900" indent="-342900">
                        <a:buFont typeface="+mj-lt"/>
                        <a:buAutoNum type="arabicPeriod"/>
                      </a:pPr>
                      <a:r>
                        <a:rPr lang="sk-SK" sz="1600" b="1" i="0" kern="1200" dirty="0">
                          <a:solidFill>
                            <a:schemeClr val="tx1"/>
                          </a:solidFill>
                          <a:effectLst/>
                          <a:latin typeface="+mn-lt"/>
                          <a:ea typeface="+mn-ea"/>
                          <a:cs typeface="+mn-cs"/>
                        </a:rPr>
                        <a:t>porušenie príbuzných práv</a:t>
                      </a:r>
                      <a:r>
                        <a:rPr lang="sk-SK" sz="1600" b="0" i="0" kern="1200" dirty="0">
                          <a:solidFill>
                            <a:schemeClr val="tx1"/>
                          </a:solidFill>
                          <a:effectLst/>
                          <a:latin typeface="+mn-lt"/>
                          <a:ea typeface="+mn-ea"/>
                          <a:cs typeface="+mn-cs"/>
                        </a:rPr>
                        <a:t>, ako ich vymedzuje jej právny poriadok v súlade so záväzkami, ktoré prijala podľa Medzinárodného dohovoru o ochrane výkonných umelcov, výrobcov zvukových záznamov a rozhlasových organizácií (Rímsky dohovor), Dohody o obchodných aspektoch práv na duševné vlastníctvo a Zmluvy Svetovej organizácie duševného vlastníctva (WIPO) o výkonoch a zvukových záznamoch, okrem osobnostných práv priznaných týmito dohovormi, ak tieto činy boli spáchané úmyselne, v obchodnom meradle a prostredníctvom počítačového systému</a:t>
                      </a:r>
                    </a:p>
                  </a:txBody>
                  <a:tcPr/>
                </a:tc>
                <a:extLst>
                  <a:ext uri="{0D108BD9-81ED-4DB2-BD59-A6C34878D82A}">
                    <a16:rowId xmlns:a16="http://schemas.microsoft.com/office/drawing/2014/main" val="4107746603"/>
                  </a:ext>
                </a:extLst>
              </a:tr>
            </a:tbl>
          </a:graphicData>
        </a:graphic>
      </p:graphicFrame>
    </p:spTree>
    <p:extLst>
      <p:ext uri="{BB962C8B-B14F-4D97-AF65-F5344CB8AC3E}">
        <p14:creationId xmlns:p14="http://schemas.microsoft.com/office/powerpoint/2010/main" val="299186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3467-590E-7AD4-3C48-24934A5B1B9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D5BFBD5-8CC9-5731-7D68-6E8A3A7D5073}"/>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MEDZINÁRODNÁ 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094CEFC-3F5F-7721-D7FF-3056654511CA}"/>
              </a:ext>
            </a:extLst>
          </p:cNvPr>
          <p:cNvSpPr>
            <a:spLocks noGrp="1"/>
          </p:cNvSpPr>
          <p:nvPr>
            <p:ph idx="1"/>
          </p:nvPr>
        </p:nvSpPr>
        <p:spPr>
          <a:xfrm>
            <a:off x="1252151" y="1823356"/>
            <a:ext cx="10172405" cy="3785591"/>
          </a:xfrm>
        </p:spPr>
        <p:txBody>
          <a:bodyPr/>
          <a:lstStyle/>
          <a:p>
            <a:r>
              <a:rPr lang="sk-SK" sz="1800" b="1" dirty="0">
                <a:cs typeface="Arial" panose="020B0604020202020204" pitchFamily="34" charset="0"/>
                <a:hlinkClick r:id="rId2"/>
              </a:rPr>
              <a:t>I. Dodatkový protokol </a:t>
            </a:r>
            <a:r>
              <a:rPr lang="sk-SK" sz="1800" b="1" dirty="0">
                <a:cs typeface="Arial" panose="020B0604020202020204" pitchFamily="34" charset="0"/>
              </a:rPr>
              <a:t>k Dohovoru o počítačovej kriminalite </a:t>
            </a:r>
            <a:r>
              <a:rPr lang="sk-SK" sz="1800" b="1" dirty="0"/>
              <a:t>týkajúci sa trestnoprávneho postihu činov rasovej a xenofóbnej povahy spáchaných prostredníctvom počítačových systémov</a:t>
            </a:r>
            <a:endParaRPr lang="sk-SK" sz="1800" b="1" dirty="0">
              <a:cs typeface="Arial" panose="020B0604020202020204" pitchFamily="34" charset="0"/>
              <a:hlinkClick r:id="rId3"/>
            </a:endParaRPr>
          </a:p>
          <a:p>
            <a:pPr lvl="1"/>
            <a:r>
              <a:rPr lang="sk-SK" sz="1800" dirty="0">
                <a:cs typeface="Arial" panose="020B0604020202020204" pitchFamily="34" charset="0"/>
              </a:rPr>
              <a:t>rozširuje katalóg trestných činov o tr</a:t>
            </a:r>
            <a:r>
              <a:rPr lang="sk-SK" sz="1800" dirty="0"/>
              <a:t>estnoprávny postih činov rasovej a xenofóbnej povahy spáchaných prostredníctvom počítačových systémov</a:t>
            </a:r>
          </a:p>
          <a:p>
            <a:pPr lvl="1"/>
            <a:r>
              <a:rPr lang="sk-SK" sz="1800" dirty="0"/>
              <a:t>na účely tohto protokolu sa „</a:t>
            </a:r>
            <a:r>
              <a:rPr lang="sk-SK" sz="1800" b="1" dirty="0"/>
              <a:t>rasovým a xenofóbnym materiálom</a:t>
            </a:r>
            <a:r>
              <a:rPr lang="sk-SK" sz="1800" dirty="0"/>
              <a:t>“ rozumie </a:t>
            </a:r>
            <a:r>
              <a:rPr lang="sk-SK" sz="1800" i="1" dirty="0"/>
              <a:t>každý písomný materiál, každé obrazové alebo iné znázornenie myšlienok alebo teórií, ktoré obhajuje, podporuje alebo podnecuje nenávisť, diskrimináciu alebo násilie proti ktorémukoľvek jednotlivcovi alebo skupine jednotlivcov z dôvodu rasy, farby pleti, pôvodu alebo národnej či etnickej príslušnosti, ako aj náboženstva, pokiaľ sa použije ako zámienka pre ktorýkoľvek z týchto faktorov</a:t>
            </a:r>
            <a:endParaRPr lang="sk-SK" sz="1800" dirty="0">
              <a:cs typeface="Arial" panose="020B0604020202020204" pitchFamily="34" charset="0"/>
            </a:endParaRPr>
          </a:p>
          <a:p>
            <a:pPr lvl="2"/>
            <a:endParaRPr lang="sk-SK" sz="1400" dirty="0">
              <a:cs typeface="Arial" panose="020B0604020202020204" pitchFamily="34" charset="0"/>
            </a:endParaRPr>
          </a:p>
          <a:p>
            <a:pPr lvl="1"/>
            <a:endParaRPr lang="sk-SK" sz="1800" dirty="0">
              <a:cs typeface="Arial" panose="020B0604020202020204" pitchFamily="34" charset="0"/>
            </a:endParaRPr>
          </a:p>
          <a:p>
            <a:pPr lvl="1"/>
            <a:endParaRPr lang="sk-SK" sz="1800" dirty="0">
              <a:cs typeface="Arial" panose="020B0604020202020204" pitchFamily="34" charset="0"/>
            </a:endParaRPr>
          </a:p>
        </p:txBody>
      </p:sp>
    </p:spTree>
    <p:extLst>
      <p:ext uri="{BB962C8B-B14F-4D97-AF65-F5344CB8AC3E}">
        <p14:creationId xmlns:p14="http://schemas.microsoft.com/office/powerpoint/2010/main" val="289204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DDD6-A557-1E59-745E-4E6389959D7A}"/>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B8A6E645-5546-606A-FAEC-69988F806215}"/>
              </a:ext>
            </a:extLst>
          </p:cNvPr>
          <p:cNvGraphicFramePr>
            <a:graphicFrameLocks noGrp="1"/>
          </p:cNvGraphicFramePr>
          <p:nvPr>
            <p:ph idx="1"/>
            <p:extLst>
              <p:ext uri="{D42A27DB-BD31-4B8C-83A1-F6EECF244321}">
                <p14:modId xmlns:p14="http://schemas.microsoft.com/office/powerpoint/2010/main" val="3129535025"/>
              </p:ext>
            </p:extLst>
          </p:nvPr>
        </p:nvGraphicFramePr>
        <p:xfrm>
          <a:off x="294254" y="657207"/>
          <a:ext cx="11364006" cy="5791200"/>
        </p:xfrm>
        <a:graphic>
          <a:graphicData uri="http://schemas.openxmlformats.org/drawingml/2006/table">
            <a:tbl>
              <a:tblPr firstRow="1" bandRow="1">
                <a:tableStyleId>{69012ECD-51FC-41F1-AA8D-1B2483CD663E}</a:tableStyleId>
              </a:tblPr>
              <a:tblGrid>
                <a:gridCol w="2895260">
                  <a:extLst>
                    <a:ext uri="{9D8B030D-6E8A-4147-A177-3AD203B41FA5}">
                      <a16:colId xmlns:a16="http://schemas.microsoft.com/office/drawing/2014/main" val="500235450"/>
                    </a:ext>
                  </a:extLst>
                </a:gridCol>
                <a:gridCol w="8468746">
                  <a:extLst>
                    <a:ext uri="{9D8B030D-6E8A-4147-A177-3AD203B41FA5}">
                      <a16:colId xmlns:a16="http://schemas.microsoft.com/office/drawing/2014/main" val="1111580980"/>
                    </a:ext>
                  </a:extLst>
                </a:gridCol>
              </a:tblGrid>
              <a:tr h="0">
                <a:tc gridSpan="2">
                  <a:txBody>
                    <a:bodyPr/>
                    <a:lstStyle/>
                    <a:p>
                      <a:r>
                        <a:rPr lang="sk-SK" sz="1400" dirty="0"/>
                        <a:t>I. DODATKOVÝ PROTOKOL K DOHOVORU O POČÍTAČOVEJ KRIMINALITE</a:t>
                      </a: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864138360"/>
                  </a:ext>
                </a:extLst>
              </a:tr>
              <a:tr h="436719">
                <a:tc>
                  <a:txBody>
                    <a:bodyPr/>
                    <a:lstStyle/>
                    <a:p>
                      <a:r>
                        <a:rPr lang="sk-SK" sz="1400" b="1" dirty="0"/>
                        <a:t>Šírenie rasových a xenofóbnych materiálov prostredníctvom počítačových systémov (čl. 3)</a:t>
                      </a:r>
                    </a:p>
                  </a:txBody>
                  <a:tcPr/>
                </a:tc>
                <a:tc>
                  <a:txBody>
                    <a:bodyPr/>
                    <a:lstStyle/>
                    <a:p>
                      <a:r>
                        <a:rPr lang="sk-SK" sz="1400" dirty="0"/>
                        <a:t>distribúcia alebo iné sprístupňovanie rasového a xenofóbneho materiálu prostredníctvom počítačového systému</a:t>
                      </a:r>
                      <a:r>
                        <a:rPr lang="sk-SK" sz="1400" b="0" i="0" kern="1200" dirty="0">
                          <a:solidFill>
                            <a:schemeClr val="tx1"/>
                          </a:solidFill>
                          <a:effectLst/>
                          <a:latin typeface="+mn-lt"/>
                          <a:ea typeface="+mn-ea"/>
                          <a:cs typeface="+mn-cs"/>
                        </a:rPr>
                        <a:t>, ak sú spáchané úmyselne a neoprávnene</a:t>
                      </a:r>
                    </a:p>
                  </a:txBody>
                  <a:tcPr/>
                </a:tc>
                <a:extLst>
                  <a:ext uri="{0D108BD9-81ED-4DB2-BD59-A6C34878D82A}">
                    <a16:rowId xmlns:a16="http://schemas.microsoft.com/office/drawing/2014/main" val="4107746603"/>
                  </a:ext>
                </a:extLst>
              </a:tr>
              <a:tr h="436719">
                <a:tc>
                  <a:txBody>
                    <a:bodyPr/>
                    <a:lstStyle/>
                    <a:p>
                      <a:r>
                        <a:rPr lang="sk-SK" sz="1400" b="1" dirty="0"/>
                        <a:t>Rasovo a xenofóbne motivované vyhrážanie (čl. 4</a:t>
                      </a:r>
                      <a:r>
                        <a:rPr lang="sk-SK" sz="1400" dirty="0"/>
                        <a:t>)</a:t>
                      </a:r>
                      <a:endParaRPr lang="sk-SK" sz="1400" b="1" dirty="0"/>
                    </a:p>
                  </a:txBody>
                  <a:tcPr/>
                </a:tc>
                <a:tc>
                  <a:txBody>
                    <a:bodyPr/>
                    <a:lstStyle/>
                    <a:p>
                      <a:r>
                        <a:rPr lang="sk-SK" sz="1400" dirty="0"/>
                        <a:t>vyhrážanie sa prostredníctvom počítačového systému spáchaním závažného trestného činu upraveného vo vnútroštátnom právnom poriadku, </a:t>
                      </a:r>
                    </a:p>
                    <a:p>
                      <a:pPr marL="857250" lvl="1" indent="-400050">
                        <a:buAutoNum type="romanLcParenBoth"/>
                      </a:pPr>
                      <a:r>
                        <a:rPr lang="sk-SK" sz="1400" dirty="0"/>
                        <a:t>proti jednotlivcom z dôvodu príslušnosti k skupine odlišujúcej sa rasou, farbou pleti, pôvodom alebo národnou a etnickou príslušnosťou ako aj náboženstvom, pokiaľ sa použije ako zámienka pre ktorýkoľvek z týchto faktorov, alebo </a:t>
                      </a:r>
                    </a:p>
                    <a:p>
                      <a:pPr marL="857250" lvl="1" indent="-400050">
                        <a:buAutoNum type="romanLcParenBoth"/>
                      </a:pPr>
                      <a:r>
                        <a:rPr lang="sk-SK" sz="1400" dirty="0"/>
                        <a:t>proti skupine jednotlivcov, ktorá sa odlišuje niektorou z týchto charakteristík</a:t>
                      </a:r>
                    </a:p>
                    <a:p>
                      <a:pPr marL="0" lvl="0" indent="0">
                        <a:buNone/>
                      </a:pPr>
                      <a:r>
                        <a:rPr lang="sk-SK" sz="1400" b="0" i="0" kern="1200" dirty="0">
                          <a:solidFill>
                            <a:schemeClr val="tx1"/>
                          </a:solidFill>
                          <a:effectLst/>
                          <a:latin typeface="+mn-lt"/>
                          <a:ea typeface="+mn-ea"/>
                          <a:cs typeface="+mn-cs"/>
                        </a:rPr>
                        <a:t>ak sú spáchané úmyselne a neoprávnene</a:t>
                      </a:r>
                    </a:p>
                  </a:txBody>
                  <a:tcPr/>
                </a:tc>
                <a:extLst>
                  <a:ext uri="{0D108BD9-81ED-4DB2-BD59-A6C34878D82A}">
                    <a16:rowId xmlns:a16="http://schemas.microsoft.com/office/drawing/2014/main" val="3091089976"/>
                  </a:ext>
                </a:extLst>
              </a:tr>
              <a:tr h="436719">
                <a:tc>
                  <a:txBody>
                    <a:bodyPr/>
                    <a:lstStyle/>
                    <a:p>
                      <a:r>
                        <a:rPr lang="sk-SK" sz="1400" b="1" dirty="0"/>
                        <a:t>Rasovo a xenofóbne motivované urážanie (čl. 5)</a:t>
                      </a:r>
                    </a:p>
                  </a:txBody>
                  <a:tcPr/>
                </a:tc>
                <a:tc>
                  <a:txBody>
                    <a:bodyPr/>
                    <a:lstStyle/>
                    <a:p>
                      <a:r>
                        <a:rPr lang="sk-SK" sz="1400" dirty="0"/>
                        <a:t>verejné urážanie </a:t>
                      </a:r>
                    </a:p>
                    <a:p>
                      <a:pPr marL="857250" lvl="1" indent="-400050">
                        <a:buAutoNum type="romanLcParenBoth"/>
                      </a:pPr>
                      <a:r>
                        <a:rPr lang="sk-SK" sz="1400" dirty="0"/>
                        <a:t>osôb z dôvodu ich príslušnosti k skupine odlišujúcej sa rasou, farbou pleti, pôvodom alebo príslušnosti k národnosti alebo etnickej skupine ako aj náboženstva, ak sa použije ako zámienka pre ktorýkoľvek z týchto dôvodov alebo </a:t>
                      </a:r>
                    </a:p>
                    <a:p>
                      <a:pPr marL="857250" lvl="1" indent="-400050">
                        <a:buAutoNum type="romanLcParenBoth"/>
                      </a:pPr>
                      <a:r>
                        <a:rPr lang="sk-SK" sz="1400" dirty="0"/>
                        <a:t>skupiny osôb, ktoré sa odlišujú niektorou z týchto charakteristík; prostredníctvom počítačového systému</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400" b="0" i="0" kern="1200" dirty="0">
                          <a:solidFill>
                            <a:schemeClr val="tx1"/>
                          </a:solidFill>
                          <a:effectLst/>
                          <a:latin typeface="+mn-lt"/>
                          <a:ea typeface="+mn-ea"/>
                          <a:cs typeface="+mn-cs"/>
                        </a:rPr>
                        <a:t>ak sú spáchané úmyselne a neoprávnene</a:t>
                      </a:r>
                    </a:p>
                  </a:txBody>
                  <a:tcPr/>
                </a:tc>
                <a:extLst>
                  <a:ext uri="{0D108BD9-81ED-4DB2-BD59-A6C34878D82A}">
                    <a16:rowId xmlns:a16="http://schemas.microsoft.com/office/drawing/2014/main" val="3796198697"/>
                  </a:ext>
                </a:extLst>
              </a:tr>
              <a:tr h="436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b="1" dirty="0"/>
                        <a:t>Popieranie, hrubé zľahčovanie, schvaľovanie alebo ospravedlňovanie zločinov proti ľudskosti (čl.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400" dirty="0"/>
                        <a:t>verejné rozširovanie alebo iné sprístupňovanie materiálu, ktorý popiera, hrubo zľahčuje, schvaľuje alebo ospravedlňuje zločin genocídy alebo zločiny proti ľudskosti, ktoré ako také ustanovujú a uznávajú právoplatné a záväzné rozhodnutia Medzinárodného vojenského tribunálu zriadeného na základe Londýnskej dohody z 8. augusta 1945 alebo ktoréhokoľvek iného medzinárodného súdu zriadeného na základe relevantných medzinárodných právnych nástrojov, ktorého jurisdikciu príslušná strana uznáva, prostredníctvom počítačového systému</a:t>
                      </a:r>
                      <a:r>
                        <a:rPr lang="sk-SK" sz="1400" b="0" i="0" kern="1200" dirty="0">
                          <a:solidFill>
                            <a:schemeClr val="tx1"/>
                          </a:solidFill>
                          <a:effectLst/>
                          <a:latin typeface="+mn-lt"/>
                          <a:ea typeface="+mn-ea"/>
                          <a:cs typeface="+mn-cs"/>
                        </a:rPr>
                        <a:t>, ak sú spáchané úmyselne a neoprávnene</a:t>
                      </a:r>
                    </a:p>
                  </a:txBody>
                  <a:tcPr/>
                </a:tc>
                <a:extLst>
                  <a:ext uri="{0D108BD9-81ED-4DB2-BD59-A6C34878D82A}">
                    <a16:rowId xmlns:a16="http://schemas.microsoft.com/office/drawing/2014/main" val="3350469135"/>
                  </a:ext>
                </a:extLst>
              </a:tr>
            </a:tbl>
          </a:graphicData>
        </a:graphic>
      </p:graphicFrame>
    </p:spTree>
    <p:extLst>
      <p:ext uri="{BB962C8B-B14F-4D97-AF65-F5344CB8AC3E}">
        <p14:creationId xmlns:p14="http://schemas.microsoft.com/office/powerpoint/2010/main" val="303869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95F8-7FD1-4DEC-4769-3A3CCFEA027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063FFE4-339E-AB1E-EE8D-3818022F6D2B}"/>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MEDZINÁRODNÁ 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778DE8C0-2DA1-961B-B554-2EE6AD2CB94B}"/>
              </a:ext>
            </a:extLst>
          </p:cNvPr>
          <p:cNvSpPr>
            <a:spLocks noGrp="1"/>
          </p:cNvSpPr>
          <p:nvPr>
            <p:ph idx="1"/>
          </p:nvPr>
        </p:nvSpPr>
        <p:spPr>
          <a:xfrm>
            <a:off x="1252151" y="1823356"/>
            <a:ext cx="10172405" cy="3785591"/>
          </a:xfrm>
        </p:spPr>
        <p:txBody>
          <a:bodyPr/>
          <a:lstStyle/>
          <a:p>
            <a:pPr marL="0" indent="0">
              <a:buNone/>
            </a:pPr>
            <a:r>
              <a:rPr lang="sk-SK" sz="1800" b="1" dirty="0">
                <a:cs typeface="Arial" panose="020B0604020202020204" pitchFamily="34" charset="0"/>
                <a:hlinkClick r:id="rId2"/>
              </a:rPr>
              <a:t>II. Dodatkový protokol </a:t>
            </a:r>
            <a:r>
              <a:rPr lang="sk-SK" sz="1800" b="1" dirty="0">
                <a:cs typeface="Arial" panose="020B0604020202020204" pitchFamily="34" charset="0"/>
              </a:rPr>
              <a:t>k Dohovoru o počítačovej kriminalite </a:t>
            </a:r>
            <a:r>
              <a:rPr lang="sk-SK" sz="1800" b="1" dirty="0"/>
              <a:t>týkajúci sa posilnenej spolupráce a sprístupňovania elektronických dôkazov </a:t>
            </a:r>
          </a:p>
          <a:p>
            <a:r>
              <a:rPr lang="sk-SK" sz="1800" dirty="0">
                <a:cs typeface="Arial" panose="020B0604020202020204" pitchFamily="34" charset="0"/>
              </a:rPr>
              <a:t>cieľom je</a:t>
            </a:r>
            <a:r>
              <a:rPr lang="sk-SK" sz="1800" dirty="0"/>
              <a:t> posilniť spoluprácu v oblasti počítačovej kriminality a získavania dôkazov o trestných činoch v elektronickej forme na účely konkrétneho vyšetrovania alebo trestného konania</a:t>
            </a:r>
          </a:p>
          <a:p>
            <a:r>
              <a:rPr lang="sk-SK" sz="1800" b="1" dirty="0"/>
              <a:t>potreba zvýšenej a efektívnejšej spolupráce medzi štátmi a súkromným sektorom </a:t>
            </a:r>
            <a:r>
              <a:rPr lang="sk-SK" sz="1800" dirty="0"/>
              <a:t>a potreba väčšej jasnosti a právnej istoty pre poskytovateľov služieb a iné subjekty, pokiaľ ide o okolnosti, za ktorých môžu reagovať na žiadosti OČTK o sprístupnenie elektronických dôkazov</a:t>
            </a:r>
          </a:p>
          <a:p>
            <a:r>
              <a:rPr lang="sk-SK" sz="1800" b="1" dirty="0"/>
              <a:t>účinná cezhraničná spolupráca na účely trestnej justície</a:t>
            </a:r>
            <a:r>
              <a:rPr lang="sk-SK" sz="1800" dirty="0"/>
              <a:t>, a to aj medzi orgánmi verejného sektora a subjektmi súkromného sektora, si vyžaduje účinné podmienky a </a:t>
            </a:r>
            <a:r>
              <a:rPr lang="sk-SK" sz="1800" b="1" dirty="0"/>
              <a:t>silné záruky na ochranu základných práv</a:t>
            </a:r>
          </a:p>
          <a:p>
            <a:pPr lvl="1"/>
            <a:r>
              <a:rPr lang="sk-SK" sz="1800" dirty="0"/>
              <a:t>keďže elektronické dôkazy sa často týkajú osobných údajov, protokol obsahuje aj silné záruky na ochranu súkromia a osobných údajov</a:t>
            </a:r>
          </a:p>
          <a:p>
            <a:endParaRPr lang="sk-SK" sz="1800" dirty="0">
              <a:cs typeface="Arial" panose="020B0604020202020204" pitchFamily="34" charset="0"/>
            </a:endParaRPr>
          </a:p>
          <a:p>
            <a:pPr lvl="2"/>
            <a:endParaRPr lang="sk-SK" sz="1800" dirty="0">
              <a:cs typeface="Arial" panose="020B0604020202020204" pitchFamily="34" charset="0"/>
            </a:endParaRPr>
          </a:p>
          <a:p>
            <a:pPr lvl="1"/>
            <a:endParaRPr lang="sk-SK" sz="1800" dirty="0">
              <a:cs typeface="Arial" panose="020B0604020202020204" pitchFamily="34" charset="0"/>
            </a:endParaRPr>
          </a:p>
          <a:p>
            <a:pPr lvl="1"/>
            <a:endParaRPr lang="sk-SK" sz="1800" dirty="0">
              <a:cs typeface="Arial" panose="020B0604020202020204" pitchFamily="34" charset="0"/>
            </a:endParaRPr>
          </a:p>
        </p:txBody>
      </p:sp>
    </p:spTree>
    <p:extLst>
      <p:ext uri="{BB962C8B-B14F-4D97-AF65-F5344CB8AC3E}">
        <p14:creationId xmlns:p14="http://schemas.microsoft.com/office/powerpoint/2010/main" val="147907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FD14-71AC-BE0E-8E74-8D3102D7A3A4}"/>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05643182-4AB2-C8A0-6800-8F0D5968DEAF}"/>
              </a:ext>
            </a:extLst>
          </p:cNvPr>
          <p:cNvSpPr>
            <a:spLocks noGrp="1"/>
          </p:cNvSpPr>
          <p:nvPr>
            <p:ph type="title"/>
          </p:nvPr>
        </p:nvSpPr>
        <p:spPr>
          <a:xfrm>
            <a:off x="3929743" y="3243944"/>
            <a:ext cx="7308850" cy="2644130"/>
          </a:xfrm>
        </p:spPr>
        <p:txBody>
          <a:bodyPr/>
          <a:lstStyle/>
          <a:p>
            <a:r>
              <a:rPr lang="sk-SK" sz="3600" b="1" dirty="0">
                <a:solidFill>
                  <a:srgbClr val="261E6A"/>
                </a:solidFill>
              </a:rPr>
              <a:t>PRÁVNA ÚPRAVA EÚ</a:t>
            </a:r>
          </a:p>
        </p:txBody>
      </p:sp>
    </p:spTree>
    <p:extLst>
      <p:ext uri="{BB962C8B-B14F-4D97-AF65-F5344CB8AC3E}">
        <p14:creationId xmlns:p14="http://schemas.microsoft.com/office/powerpoint/2010/main" val="425476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8B79-D9CC-03CD-B87F-CE272220068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CAA0A20-88F9-B764-EBA7-2A85D9C28DCD}"/>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ZMLUVA O FUNGOVANÍ 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F41CD98-FAEC-BB8F-4B18-A8FD7C3A339E}"/>
              </a:ext>
            </a:extLst>
          </p:cNvPr>
          <p:cNvSpPr>
            <a:spLocks noGrp="1"/>
          </p:cNvSpPr>
          <p:nvPr>
            <p:ph idx="1"/>
          </p:nvPr>
        </p:nvSpPr>
        <p:spPr>
          <a:xfrm>
            <a:off x="1252151" y="1823356"/>
            <a:ext cx="10172405" cy="3785591"/>
          </a:xfrm>
        </p:spPr>
        <p:txBody>
          <a:bodyPr/>
          <a:lstStyle/>
          <a:p>
            <a:r>
              <a:rPr lang="sk-SK" sz="1800" b="1" dirty="0">
                <a:cs typeface="Arial" panose="020B0604020202020204" pitchFamily="34" charset="0"/>
              </a:rPr>
              <a:t>čl. 83 Zmluvy o fungovaní EÚ </a:t>
            </a:r>
            <a:r>
              <a:rPr lang="sk-SK" sz="1800" dirty="0">
                <a:cs typeface="Arial" panose="020B0604020202020204" pitchFamily="34" charset="0"/>
                <a:sym typeface="Wingdings" panose="05000000000000000000" pitchFamily="2" charset="2"/>
              </a:rPr>
              <a:t> možnosť prijatia </a:t>
            </a:r>
            <a:r>
              <a:rPr lang="sk-SK" sz="1800" b="1" dirty="0">
                <a:cs typeface="Arial" panose="020B0604020202020204" pitchFamily="34" charset="0"/>
                <a:sym typeface="Wingdings" panose="05000000000000000000" pitchFamily="2" charset="2"/>
              </a:rPr>
              <a:t>minimálnych pravidiel týkajúcich sa vymedzenia </a:t>
            </a:r>
            <a:r>
              <a:rPr lang="sk-SK" sz="1800" b="1" dirty="0"/>
              <a:t>trestných činov a sankcií v oblastiach obzvlášť závažnej trestnej činnosti </a:t>
            </a:r>
            <a:r>
              <a:rPr lang="sk-SK" sz="1800" dirty="0"/>
              <a:t>s cezhraničným rozmerom vyplývajúcim z povahy alebo dôsledkov týchto trestných činov alebo z osobitnej potreby bojovať proti nim na spoločnom základe</a:t>
            </a:r>
          </a:p>
          <a:p>
            <a:r>
              <a:rPr lang="sk-SK" sz="1800" dirty="0">
                <a:cs typeface="Arial" panose="020B0604020202020204" pitchFamily="34" charset="0"/>
              </a:rPr>
              <a:t>tieto oblasti zahŕňajú aj </a:t>
            </a:r>
            <a:r>
              <a:rPr lang="sk-SK" sz="1800" b="1" dirty="0">
                <a:cs typeface="Arial" panose="020B0604020202020204" pitchFamily="34" charset="0"/>
              </a:rPr>
              <a:t>počítačovú kriminalitu</a:t>
            </a:r>
            <a:endParaRPr lang="sk-SK" sz="1800" dirty="0">
              <a:cs typeface="Arial" panose="020B0604020202020204" pitchFamily="34" charset="0"/>
            </a:endParaRPr>
          </a:p>
        </p:txBody>
      </p:sp>
    </p:spTree>
    <p:extLst>
      <p:ext uri="{BB962C8B-B14F-4D97-AF65-F5344CB8AC3E}">
        <p14:creationId xmlns:p14="http://schemas.microsoft.com/office/powerpoint/2010/main" val="148325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0D1A-E90E-3A60-DF7D-307A5383F2EC}"/>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A6C55CB4-7659-87EA-5E2D-04CAA5DA9750}"/>
              </a:ext>
            </a:extLst>
          </p:cNvPr>
          <p:cNvSpPr>
            <a:spLocks noGrp="1"/>
          </p:cNvSpPr>
          <p:nvPr>
            <p:ph type="title"/>
          </p:nvPr>
        </p:nvSpPr>
        <p:spPr>
          <a:xfrm>
            <a:off x="1183584" y="1377044"/>
            <a:ext cx="7622126" cy="733599"/>
          </a:xfrm>
        </p:spPr>
        <p:txBody>
          <a:bodyPr/>
          <a:lstStyle/>
          <a:p>
            <a:pPr algn="l"/>
            <a:r>
              <a:rPr lang="sk-SK" b="1" dirty="0">
                <a:latin typeface="Arial" panose="020B0604020202020204" pitchFamily="34" charset="0"/>
                <a:cs typeface="Arial" panose="020B0604020202020204" pitchFamily="34" charset="0"/>
              </a:rPr>
              <a:t>OBSAH</a:t>
            </a:r>
          </a:p>
        </p:txBody>
      </p:sp>
      <p:sp>
        <p:nvSpPr>
          <p:cNvPr id="3" name="Zástupný objekt pre obsah 2">
            <a:extLst>
              <a:ext uri="{FF2B5EF4-FFF2-40B4-BE49-F238E27FC236}">
                <a16:creationId xmlns:a16="http://schemas.microsoft.com/office/drawing/2014/main" id="{6B64CB86-18EE-373C-5A2D-4BEF6269DFD8}"/>
              </a:ext>
            </a:extLst>
          </p:cNvPr>
          <p:cNvSpPr>
            <a:spLocks noGrp="1"/>
          </p:cNvSpPr>
          <p:nvPr>
            <p:ph idx="1"/>
          </p:nvPr>
        </p:nvSpPr>
        <p:spPr>
          <a:xfrm>
            <a:off x="1611951" y="2253100"/>
            <a:ext cx="9055216" cy="2819231"/>
          </a:xfrm>
        </p:spPr>
        <p:txBody>
          <a:bodyPr/>
          <a:lstStyle/>
          <a:p>
            <a:pPr marL="457200" indent="-457200">
              <a:buFont typeface="+mj-lt"/>
              <a:buAutoNum type="arabicParenR"/>
            </a:pPr>
            <a:r>
              <a:rPr lang="sk-SK" sz="2000" dirty="0">
                <a:latin typeface="Arial" panose="020B0604020202020204" pitchFamily="34" charset="0"/>
                <a:cs typeface="Arial" panose="020B0604020202020204" pitchFamily="34" charset="0"/>
              </a:rPr>
              <a:t>Úvod do kybernetickej kriminality</a:t>
            </a:r>
          </a:p>
          <a:p>
            <a:pPr marL="457200" indent="-457200">
              <a:buFont typeface="+mj-lt"/>
              <a:buAutoNum type="arabicParenR"/>
            </a:pPr>
            <a:r>
              <a:rPr lang="sk-SK" sz="2000" dirty="0">
                <a:latin typeface="Arial" panose="020B0604020202020204" pitchFamily="34" charset="0"/>
                <a:cs typeface="Arial" panose="020B0604020202020204" pitchFamily="34" charset="0"/>
              </a:rPr>
              <a:t>Dohovor o počítačovej kriminalite</a:t>
            </a:r>
          </a:p>
          <a:p>
            <a:pPr marL="457200" indent="-457200">
              <a:buFont typeface="+mj-lt"/>
              <a:buAutoNum type="arabicParenR"/>
            </a:pPr>
            <a:r>
              <a:rPr lang="sk-SK" sz="2000" dirty="0">
                <a:latin typeface="Arial" panose="020B0604020202020204" pitchFamily="34" charset="0"/>
                <a:cs typeface="Arial" panose="020B0604020202020204" pitchFamily="34" charset="0"/>
              </a:rPr>
              <a:t>Právna úprava EÚ</a:t>
            </a:r>
          </a:p>
          <a:p>
            <a:pPr marL="457200" indent="-457200">
              <a:buFont typeface="+mj-lt"/>
              <a:buAutoNum type="arabicParenR"/>
            </a:pPr>
            <a:r>
              <a:rPr lang="sk-SK" sz="2000" dirty="0">
                <a:latin typeface="Arial" panose="020B0604020202020204" pitchFamily="34" charset="0"/>
                <a:cs typeface="Arial" panose="020B0604020202020204" pitchFamily="34" charset="0"/>
              </a:rPr>
              <a:t>Vnútroštátna právna úprava</a:t>
            </a:r>
          </a:p>
        </p:txBody>
      </p:sp>
      <p:sp>
        <p:nvSpPr>
          <p:cNvPr id="2" name="Zástupný objekt pre číslo snímky 3">
            <a:extLst>
              <a:ext uri="{FF2B5EF4-FFF2-40B4-BE49-F238E27FC236}">
                <a16:creationId xmlns:a16="http://schemas.microsoft.com/office/drawing/2014/main" id="{DE203C02-02B8-6A61-8DD3-25F008817DB5}"/>
              </a:ext>
            </a:extLst>
          </p:cNvPr>
          <p:cNvSpPr txBox="1">
            <a:spLocks/>
          </p:cNvSpPr>
          <p:nvPr/>
        </p:nvSpPr>
        <p:spPr>
          <a:xfrm>
            <a:off x="11658600" y="6356350"/>
            <a:ext cx="533400" cy="365125"/>
          </a:xfrm>
        </p:spPr>
        <p:txBody>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0461D4-7FB7-4FFB-A16F-C1B7C1B88A3C}" type="slidenum">
              <a:rPr lang="sk-SK" smtClean="0"/>
              <a:pPr/>
              <a:t>2</a:t>
            </a:fld>
            <a:endParaRPr lang="sk-SK" dirty="0"/>
          </a:p>
        </p:txBody>
      </p:sp>
      <p:pic>
        <p:nvPicPr>
          <p:cNvPr id="4" name="Picture 2" descr="Mouse Computer Hacker In Front Of Green Monitor Generative AI">
            <a:extLst>
              <a:ext uri="{FF2B5EF4-FFF2-40B4-BE49-F238E27FC236}">
                <a16:creationId xmlns:a16="http://schemas.microsoft.com/office/drawing/2014/main" id="{F810796F-1DDC-B865-EFF2-04E5F2EF7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481" y="-1"/>
            <a:ext cx="6152520" cy="407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2BF42-7916-DBAD-1BC9-1D2B1C58A41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A783EE3-B273-ED89-8DDB-0687C299D18B}"/>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2013/40/EÚ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18691B5-BFD8-E825-0FD6-2C0D9C693691}"/>
              </a:ext>
            </a:extLst>
          </p:cNvPr>
          <p:cNvSpPr>
            <a:spLocks noGrp="1"/>
          </p:cNvSpPr>
          <p:nvPr>
            <p:ph idx="1"/>
          </p:nvPr>
        </p:nvSpPr>
        <p:spPr>
          <a:xfrm>
            <a:off x="1252151" y="1823356"/>
            <a:ext cx="10172405" cy="1077687"/>
          </a:xfrm>
        </p:spPr>
        <p:txBody>
          <a:bodyPr/>
          <a:lstStyle/>
          <a:p>
            <a:pPr marL="0" indent="0">
              <a:buNone/>
            </a:pPr>
            <a:r>
              <a:rPr lang="sk-SK" sz="1800" b="1" dirty="0"/>
              <a:t>Smernica Európskeho parlamentu a Rady 2013/40/EÚ z  12. augusta 2013 o útokoch na informačné systémy, ktorou sa nahrádza rámcové rozhodnutie Rady 2005/222/SVV</a:t>
            </a:r>
          </a:p>
          <a:p>
            <a:pPr lvl="1"/>
            <a:r>
              <a:rPr lang="sk-SK" sz="1800" dirty="0"/>
              <a:t>ustanovuje minimálne pravidlá týkajúce sa vymedzenia trestných činov a sankcií v oblasti útokov na informačné systémy</a:t>
            </a:r>
          </a:p>
          <a:p>
            <a:pPr lvl="1"/>
            <a:endParaRPr lang="sk-SK" sz="1800" dirty="0">
              <a:cs typeface="Arial" panose="020B0604020202020204" pitchFamily="34" charset="0"/>
            </a:endParaRPr>
          </a:p>
        </p:txBody>
      </p:sp>
      <p:graphicFrame>
        <p:nvGraphicFramePr>
          <p:cNvPr id="7" name="Diagram 6">
            <a:extLst>
              <a:ext uri="{FF2B5EF4-FFF2-40B4-BE49-F238E27FC236}">
                <a16:creationId xmlns:a16="http://schemas.microsoft.com/office/drawing/2014/main" id="{AB323946-531B-D239-0C84-3031280C0594}"/>
              </a:ext>
            </a:extLst>
          </p:cNvPr>
          <p:cNvGraphicFramePr/>
          <p:nvPr>
            <p:extLst>
              <p:ext uri="{D42A27DB-BD31-4B8C-83A1-F6EECF244321}">
                <p14:modId xmlns:p14="http://schemas.microsoft.com/office/powerpoint/2010/main" val="1150196021"/>
              </p:ext>
            </p:extLst>
          </p:nvPr>
        </p:nvGraphicFramePr>
        <p:xfrm>
          <a:off x="1415436" y="3064330"/>
          <a:ext cx="9492049" cy="3096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69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F17E-E7F3-4E27-64B4-BCC78E935D31}"/>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D16C1B44-CEE5-DB82-C148-8D06441D050A}"/>
              </a:ext>
            </a:extLst>
          </p:cNvPr>
          <p:cNvGraphicFramePr>
            <a:graphicFrameLocks noGrp="1"/>
          </p:cNvGraphicFramePr>
          <p:nvPr>
            <p:ph idx="1"/>
            <p:extLst>
              <p:ext uri="{D42A27DB-BD31-4B8C-83A1-F6EECF244321}">
                <p14:modId xmlns:p14="http://schemas.microsoft.com/office/powerpoint/2010/main" val="3467630741"/>
              </p:ext>
            </p:extLst>
          </p:nvPr>
        </p:nvGraphicFramePr>
        <p:xfrm>
          <a:off x="413997" y="1014077"/>
          <a:ext cx="11364006" cy="4829845"/>
        </p:xfrm>
        <a:graphic>
          <a:graphicData uri="http://schemas.openxmlformats.org/drawingml/2006/table">
            <a:tbl>
              <a:tblPr firstRow="1" bandRow="1">
                <a:tableStyleId>{69012ECD-51FC-41F1-AA8D-1B2483CD663E}</a:tableStyleId>
              </a:tblPr>
              <a:tblGrid>
                <a:gridCol w="2765138">
                  <a:extLst>
                    <a:ext uri="{9D8B030D-6E8A-4147-A177-3AD203B41FA5}">
                      <a16:colId xmlns:a16="http://schemas.microsoft.com/office/drawing/2014/main" val="500235450"/>
                    </a:ext>
                  </a:extLst>
                </a:gridCol>
                <a:gridCol w="8598868">
                  <a:extLst>
                    <a:ext uri="{9D8B030D-6E8A-4147-A177-3AD203B41FA5}">
                      <a16:colId xmlns:a16="http://schemas.microsoft.com/office/drawing/2014/main" val="1111580980"/>
                    </a:ext>
                  </a:extLst>
                </a:gridCol>
              </a:tblGrid>
              <a:tr h="349285">
                <a:tc gridSpan="2">
                  <a:txBody>
                    <a:bodyPr/>
                    <a:lstStyle/>
                    <a:p>
                      <a:r>
                        <a:rPr lang="sk-SK" sz="1600" b="1" dirty="0"/>
                        <a:t>SMERNICA 2013/40/EÚ O ÚTOKOCH NA INFORMAČNÉ SYSTÉMY</a:t>
                      </a:r>
                      <a:endParaRPr lang="sk-SK" sz="1600" b="1" dirty="0">
                        <a:solidFill>
                          <a:schemeClr val="bg1"/>
                        </a:solidFill>
                      </a:endParaRP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sk-SK" sz="1800" b="1" i="0" kern="1200" dirty="0">
                          <a:solidFill>
                            <a:schemeClr val="tx1"/>
                          </a:solidFill>
                          <a:effectLst/>
                          <a:latin typeface="+mn-lt"/>
                          <a:ea typeface="+mn-ea"/>
                          <a:cs typeface="+mn-cs"/>
                        </a:rPr>
                        <a:t>Protiprávny prístup do informačných systémov (čl. 3)</a:t>
                      </a:r>
                      <a:endParaRPr lang="sk-SK" sz="1600" b="1" dirty="0"/>
                    </a:p>
                  </a:txBody>
                  <a:tcPr/>
                </a:tc>
                <a:tc>
                  <a:txBody>
                    <a:bodyPr/>
                    <a:lstStyle/>
                    <a:p>
                      <a:r>
                        <a:rPr lang="sk-SK" sz="1800" b="0" i="0" kern="1200" dirty="0">
                          <a:solidFill>
                            <a:schemeClr val="tx1"/>
                          </a:solidFill>
                          <a:effectLst/>
                          <a:latin typeface="+mn-lt"/>
                          <a:ea typeface="+mn-ea"/>
                          <a:cs typeface="+mn-cs"/>
                        </a:rPr>
                        <a:t>úmyselné získanie prístupu do celého informačného systému alebo akejkoľvek jeho časti bez oprávnenia, ak bolo spáchané porušením bezpečnostného opatrenia</a:t>
                      </a:r>
                      <a:endParaRPr lang="sk-SK" sz="1600" dirty="0"/>
                    </a:p>
                  </a:txBody>
                  <a:tcPr/>
                </a:tc>
                <a:extLst>
                  <a:ext uri="{0D108BD9-81ED-4DB2-BD59-A6C34878D82A}">
                    <a16:rowId xmlns:a16="http://schemas.microsoft.com/office/drawing/2014/main" val="4107746603"/>
                  </a:ext>
                </a:extLst>
              </a:tr>
              <a:tr h="804657">
                <a:tc>
                  <a:txBody>
                    <a:bodyPr/>
                    <a:lstStyle/>
                    <a:p>
                      <a:r>
                        <a:rPr lang="sk-SK" sz="1800" b="1" i="0" kern="1200" dirty="0">
                          <a:solidFill>
                            <a:schemeClr val="tx1"/>
                          </a:solidFill>
                          <a:effectLst/>
                          <a:latin typeface="+mn-lt"/>
                          <a:ea typeface="+mn-ea"/>
                          <a:cs typeface="+mn-cs"/>
                        </a:rPr>
                        <a:t>Protiprávny zásah do systému (čl. 4)</a:t>
                      </a:r>
                      <a:endParaRPr lang="sk-SK" sz="1600" b="1" i="0" kern="1200" dirty="0">
                        <a:solidFill>
                          <a:schemeClr val="tx1"/>
                        </a:solidFill>
                        <a:effectLst/>
                        <a:latin typeface="+mn-lt"/>
                        <a:ea typeface="+mn-ea"/>
                        <a:cs typeface="+mn-cs"/>
                      </a:endParaRPr>
                    </a:p>
                  </a:txBody>
                  <a:tcPr/>
                </a:tc>
                <a:tc>
                  <a:txBody>
                    <a:bodyPr/>
                    <a:lstStyle/>
                    <a:p>
                      <a:r>
                        <a:rPr lang="sk-SK" sz="1800" b="0" i="0" kern="1200" dirty="0">
                          <a:solidFill>
                            <a:schemeClr val="tx1"/>
                          </a:solidFill>
                          <a:effectLst/>
                          <a:latin typeface="+mn-lt"/>
                          <a:ea typeface="+mn-ea"/>
                          <a:cs typeface="+mn-cs"/>
                        </a:rPr>
                        <a:t>úmyselné závažné bránenie fungovaniu informačného systému alebo prerušenie jeho fungovania vložením počítačových údajov, prenosom, poškodením, vymazaním, zhoršením, pozmenením alebo potlačením takýchto údajov alebo ich zneprístupnením bez oprávnenia</a:t>
                      </a:r>
                      <a:endParaRPr lang="sk-SK" sz="1600" dirty="0"/>
                    </a:p>
                  </a:txBody>
                  <a:tcPr/>
                </a:tc>
                <a:extLst>
                  <a:ext uri="{0D108BD9-81ED-4DB2-BD59-A6C34878D82A}">
                    <a16:rowId xmlns:a16="http://schemas.microsoft.com/office/drawing/2014/main" val="3112160966"/>
                  </a:ext>
                </a:extLst>
              </a:tr>
              <a:tr h="515097">
                <a:tc>
                  <a:txBody>
                    <a:bodyPr/>
                    <a:lstStyle/>
                    <a:p>
                      <a:r>
                        <a:rPr lang="sk-SK" sz="1800" b="1" i="0" kern="1200" dirty="0">
                          <a:solidFill>
                            <a:schemeClr val="tx1"/>
                          </a:solidFill>
                          <a:effectLst/>
                          <a:latin typeface="+mn-lt"/>
                          <a:ea typeface="+mn-ea"/>
                          <a:cs typeface="+mn-cs"/>
                        </a:rPr>
                        <a:t>Protiprávny zásah do údajov (čl. 5)</a:t>
                      </a:r>
                      <a:endParaRPr lang="sk-SK" sz="1600" dirty="0"/>
                    </a:p>
                  </a:txBody>
                  <a:tcPr/>
                </a:tc>
                <a:tc>
                  <a:txBody>
                    <a:bodyPr/>
                    <a:lstStyle/>
                    <a:p>
                      <a:r>
                        <a:rPr lang="sk-SK" sz="1800" b="0" i="0" kern="1200" dirty="0">
                          <a:solidFill>
                            <a:schemeClr val="tx1"/>
                          </a:solidFill>
                          <a:effectLst/>
                          <a:latin typeface="+mn-lt"/>
                          <a:ea typeface="+mn-ea"/>
                          <a:cs typeface="+mn-cs"/>
                        </a:rPr>
                        <a:t>úmyselné vymazanie, poškodenie, zhoršenie, pozmenenie, potlačenie počítačových údajov v informačnom systéme alebo zneprístupnenie takýchto údajov bez oprávnenia</a:t>
                      </a:r>
                      <a:endParaRPr lang="sk-SK" sz="1600" dirty="0"/>
                    </a:p>
                  </a:txBody>
                  <a:tcPr/>
                </a:tc>
                <a:extLst>
                  <a:ext uri="{0D108BD9-81ED-4DB2-BD59-A6C34878D82A}">
                    <a16:rowId xmlns:a16="http://schemas.microsoft.com/office/drawing/2014/main" val="2555442767"/>
                  </a:ext>
                </a:extLst>
              </a:tr>
              <a:tr h="774177">
                <a:tc>
                  <a:txBody>
                    <a:bodyPr/>
                    <a:lstStyle/>
                    <a:p>
                      <a:r>
                        <a:rPr lang="sk-SK" sz="1800" b="1" i="0" kern="1200" dirty="0">
                          <a:solidFill>
                            <a:schemeClr val="tx1"/>
                          </a:solidFill>
                          <a:effectLst/>
                          <a:latin typeface="+mn-lt"/>
                          <a:ea typeface="+mn-ea"/>
                          <a:cs typeface="+mn-cs"/>
                        </a:rPr>
                        <a:t>Protiprávne zachytávanie údajov (čl. 6)</a:t>
                      </a:r>
                      <a:endParaRPr lang="sk-SK" sz="1600" dirty="0"/>
                    </a:p>
                  </a:txBody>
                  <a:tcPr/>
                </a:tc>
                <a:tc>
                  <a:txBody>
                    <a:bodyPr/>
                    <a:lstStyle/>
                    <a:p>
                      <a:r>
                        <a:rPr lang="sk-SK" sz="1800" b="0" i="0" kern="1200" dirty="0">
                          <a:solidFill>
                            <a:schemeClr val="tx1"/>
                          </a:solidFill>
                          <a:effectLst/>
                          <a:latin typeface="+mn-lt"/>
                          <a:ea typeface="+mn-ea"/>
                          <a:cs typeface="+mn-cs"/>
                        </a:rPr>
                        <a:t>úmyselné zachytávanie údajov prostredníctvom technických prostriedkov, neverejného prenosu počítačových údajov do informačného systému, z informačného systému alebo v rámci neho vrátane elektromagnetického vysielania z informačného systému nesúceho takéto počítačové údaje, ak je spáchané bez oprávnenia</a:t>
                      </a:r>
                      <a:endParaRPr lang="sk-SK" sz="1600" dirty="0"/>
                    </a:p>
                  </a:txBody>
                  <a:tcPr/>
                </a:tc>
                <a:extLst>
                  <a:ext uri="{0D108BD9-81ED-4DB2-BD59-A6C34878D82A}">
                    <a16:rowId xmlns:a16="http://schemas.microsoft.com/office/drawing/2014/main" val="1494325025"/>
                  </a:ext>
                </a:extLst>
              </a:tr>
            </a:tbl>
          </a:graphicData>
        </a:graphic>
      </p:graphicFrame>
    </p:spTree>
    <p:extLst>
      <p:ext uri="{BB962C8B-B14F-4D97-AF65-F5344CB8AC3E}">
        <p14:creationId xmlns:p14="http://schemas.microsoft.com/office/powerpoint/2010/main" val="269277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5AEFE-E329-CC1A-187D-DFCCEBABFF82}"/>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ABB18B54-DD0C-C5CE-D1F1-E051CBD1D827}"/>
              </a:ext>
            </a:extLst>
          </p:cNvPr>
          <p:cNvGraphicFramePr>
            <a:graphicFrameLocks noGrp="1"/>
          </p:cNvGraphicFramePr>
          <p:nvPr>
            <p:ph idx="1"/>
            <p:extLst>
              <p:ext uri="{D42A27DB-BD31-4B8C-83A1-F6EECF244321}">
                <p14:modId xmlns:p14="http://schemas.microsoft.com/office/powerpoint/2010/main" val="1370913909"/>
              </p:ext>
            </p:extLst>
          </p:nvPr>
        </p:nvGraphicFramePr>
        <p:xfrm>
          <a:off x="413997" y="1965960"/>
          <a:ext cx="11364006" cy="2926080"/>
        </p:xfrm>
        <a:graphic>
          <a:graphicData uri="http://schemas.openxmlformats.org/drawingml/2006/table">
            <a:tbl>
              <a:tblPr firstRow="1" bandRow="1">
                <a:tableStyleId>{69012ECD-51FC-41F1-AA8D-1B2483CD663E}</a:tableStyleId>
              </a:tblPr>
              <a:tblGrid>
                <a:gridCol w="2765138">
                  <a:extLst>
                    <a:ext uri="{9D8B030D-6E8A-4147-A177-3AD203B41FA5}">
                      <a16:colId xmlns:a16="http://schemas.microsoft.com/office/drawing/2014/main" val="500235450"/>
                    </a:ext>
                  </a:extLst>
                </a:gridCol>
                <a:gridCol w="8598868">
                  <a:extLst>
                    <a:ext uri="{9D8B030D-6E8A-4147-A177-3AD203B41FA5}">
                      <a16:colId xmlns:a16="http://schemas.microsoft.com/office/drawing/2014/main" val="1111580980"/>
                    </a:ext>
                  </a:extLst>
                </a:gridCol>
              </a:tblGrid>
              <a:tr h="349285">
                <a:tc gridSpan="2">
                  <a:txBody>
                    <a:bodyPr/>
                    <a:lstStyle/>
                    <a:p>
                      <a:r>
                        <a:rPr lang="sk-SK" sz="1800" b="1" dirty="0"/>
                        <a:t>SMERNICA 2013/40/EÚ O ÚTOKOCH NA INFORMAČNÉ SYSTÉMY</a:t>
                      </a:r>
                      <a:endParaRPr lang="sk-SK" sz="1800" b="1" dirty="0">
                        <a:solidFill>
                          <a:schemeClr val="bg1"/>
                        </a:solidFill>
                      </a:endParaRPr>
                    </a:p>
                  </a:txBody>
                  <a:tcPr>
                    <a:solidFill>
                      <a:schemeClr val="accent1">
                        <a:lumMod val="50000"/>
                      </a:schemeClr>
                    </a:solidFill>
                  </a:tcPr>
                </a:tc>
                <a:tc hMerge="1">
                  <a:txBody>
                    <a:bodyPr/>
                    <a:lstStyle/>
                    <a:p>
                      <a:endParaRPr lang="sk-SK"/>
                    </a:p>
                  </a:txBody>
                  <a:tcPr/>
                </a:tc>
                <a:extLst>
                  <a:ext uri="{0D108BD9-81ED-4DB2-BD59-A6C34878D82A}">
                    <a16:rowId xmlns:a16="http://schemas.microsoft.com/office/drawing/2014/main" val="4170364466"/>
                  </a:ext>
                </a:extLst>
              </a:tr>
              <a:tr h="436719">
                <a:tc>
                  <a:txBody>
                    <a:bodyPr/>
                    <a:lstStyle/>
                    <a:p>
                      <a:r>
                        <a:rPr lang="pl-PL" sz="1800" b="1" i="0" kern="1200" dirty="0">
                          <a:solidFill>
                            <a:schemeClr val="tx1"/>
                          </a:solidFill>
                          <a:effectLst/>
                          <a:latin typeface="+mn-lt"/>
                          <a:ea typeface="+mn-ea"/>
                          <a:cs typeface="+mn-cs"/>
                        </a:rPr>
                        <a:t>Nástroje na spáchanie trestných činov (čl. 7)</a:t>
                      </a:r>
                      <a:endParaRPr lang="sk-SK" sz="1800" b="1" dirty="0"/>
                    </a:p>
                  </a:txBody>
                  <a:tcPr/>
                </a:tc>
                <a:tc>
                  <a:txBody>
                    <a:bodyPr/>
                    <a:lstStyle/>
                    <a:p>
                      <a:r>
                        <a:rPr lang="sk-SK" sz="1800" b="0" i="0" kern="1200" dirty="0">
                          <a:solidFill>
                            <a:schemeClr val="tx1"/>
                          </a:solidFill>
                          <a:effectLst/>
                          <a:latin typeface="+mn-lt"/>
                          <a:ea typeface="+mn-ea"/>
                          <a:cs typeface="+mn-cs"/>
                        </a:rPr>
                        <a:t>úmyselná výroba, predaj, obstarávanie na použitie, dovoz, distribúcia alebo akékoľvek sprístupnenie nasledujúcich nástrojov, ak je spáchaná bez oprávnenia a so zámerom, že sa uvedené nástroje použijú na spáchanie akéhokoľvek z trestných činov uvedených v článkoch 3 až 6, a to aspoň v prípadoch, ktoré nie sú menej závažné:</a:t>
                      </a:r>
                    </a:p>
                    <a:p>
                      <a:pPr marL="342900" indent="-342900">
                        <a:buFont typeface="+mj-lt"/>
                        <a:buAutoNum type="alphaLcParenR"/>
                      </a:pPr>
                      <a:r>
                        <a:rPr lang="sk-SK" sz="1800" dirty="0"/>
                        <a:t>počítačový program určený alebo primárne prispôsobený na spáchanie akýchkoľvek trestných činov uvedených v článkoch 3 až 6</a:t>
                      </a:r>
                    </a:p>
                    <a:p>
                      <a:pPr marL="342900" indent="-342900">
                        <a:buFont typeface="+mj-lt"/>
                        <a:buAutoNum type="alphaLcParenR"/>
                      </a:pPr>
                      <a:r>
                        <a:rPr lang="sk-SK" sz="1800" dirty="0"/>
                        <a:t>počítačové heslo, prístupový kód alebo podobné údaje, ktorými je možné získať prístup k celému informačnému systému alebo akejkoľvek jeho časti</a:t>
                      </a:r>
                    </a:p>
                  </a:txBody>
                  <a:tcPr/>
                </a:tc>
                <a:extLst>
                  <a:ext uri="{0D108BD9-81ED-4DB2-BD59-A6C34878D82A}">
                    <a16:rowId xmlns:a16="http://schemas.microsoft.com/office/drawing/2014/main" val="4107746603"/>
                  </a:ext>
                </a:extLst>
              </a:tr>
            </a:tbl>
          </a:graphicData>
        </a:graphic>
      </p:graphicFrame>
    </p:spTree>
    <p:extLst>
      <p:ext uri="{BB962C8B-B14F-4D97-AF65-F5344CB8AC3E}">
        <p14:creationId xmlns:p14="http://schemas.microsoft.com/office/powerpoint/2010/main" val="68086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3C10-6055-3A9B-64B2-42CA5129E1D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09E3533-0D7E-B557-4C10-EF8CC585037F}"/>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2013/40/EÚ - SANKCIE</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CE2804B-B9D0-30C7-10FC-1063E30CA383}"/>
              </a:ext>
            </a:extLst>
          </p:cNvPr>
          <p:cNvSpPr>
            <a:spLocks noGrp="1"/>
          </p:cNvSpPr>
          <p:nvPr>
            <p:ph idx="1"/>
          </p:nvPr>
        </p:nvSpPr>
        <p:spPr>
          <a:xfrm>
            <a:off x="1252151" y="1823356"/>
            <a:ext cx="10172405" cy="4154363"/>
          </a:xfrm>
        </p:spPr>
        <p:txBody>
          <a:bodyPr/>
          <a:lstStyle/>
          <a:p>
            <a:r>
              <a:rPr lang="sk-SK" sz="1800" dirty="0"/>
              <a:t>požiadavka na uloženie </a:t>
            </a:r>
            <a:r>
              <a:rPr lang="sk-SK" sz="1800" b="1" dirty="0"/>
              <a:t>účinných, primeraných a odrádzajúcich sankcií </a:t>
            </a:r>
            <a:r>
              <a:rPr lang="sk-SK" sz="1800" dirty="0"/>
              <a:t>za TČ uvedené v článkoch 3 až 8</a:t>
            </a:r>
          </a:p>
          <a:p>
            <a:r>
              <a:rPr lang="sk-SK" sz="1800" dirty="0"/>
              <a:t>stanovenie </a:t>
            </a:r>
            <a:r>
              <a:rPr lang="sk-SK" sz="1800" b="1" dirty="0"/>
              <a:t>hornej hranice sadzby trestu odňatia slobody (TOS):</a:t>
            </a:r>
          </a:p>
          <a:p>
            <a:pPr marL="0" indent="0">
              <a:buNone/>
            </a:pPr>
            <a:endParaRPr lang="sk-SK" sz="1800" dirty="0"/>
          </a:p>
        </p:txBody>
      </p:sp>
      <p:graphicFrame>
        <p:nvGraphicFramePr>
          <p:cNvPr id="9" name="Tabuľka 8">
            <a:extLst>
              <a:ext uri="{FF2B5EF4-FFF2-40B4-BE49-F238E27FC236}">
                <a16:creationId xmlns:a16="http://schemas.microsoft.com/office/drawing/2014/main" id="{5C2F1978-DD45-298E-BE0B-B799F4E9ABEB}"/>
              </a:ext>
            </a:extLst>
          </p:cNvPr>
          <p:cNvGraphicFramePr>
            <a:graphicFrameLocks noGrp="1"/>
          </p:cNvGraphicFramePr>
          <p:nvPr>
            <p:extLst>
              <p:ext uri="{D42A27DB-BD31-4B8C-83A1-F6EECF244321}">
                <p14:modId xmlns:p14="http://schemas.microsoft.com/office/powerpoint/2010/main" val="3211783039"/>
              </p:ext>
            </p:extLst>
          </p:nvPr>
        </p:nvGraphicFramePr>
        <p:xfrm>
          <a:off x="1559226" y="2821421"/>
          <a:ext cx="9687698" cy="3114040"/>
        </p:xfrm>
        <a:graphic>
          <a:graphicData uri="http://schemas.openxmlformats.org/drawingml/2006/table">
            <a:tbl>
              <a:tblPr firstRow="1" bandRow="1">
                <a:tableStyleId>{5940675A-B579-460E-94D1-54222C63F5DA}</a:tableStyleId>
              </a:tblPr>
              <a:tblGrid>
                <a:gridCol w="2596517">
                  <a:extLst>
                    <a:ext uri="{9D8B030D-6E8A-4147-A177-3AD203B41FA5}">
                      <a16:colId xmlns:a16="http://schemas.microsoft.com/office/drawing/2014/main" val="1938332007"/>
                    </a:ext>
                  </a:extLst>
                </a:gridCol>
                <a:gridCol w="7091181">
                  <a:extLst>
                    <a:ext uri="{9D8B030D-6E8A-4147-A177-3AD203B41FA5}">
                      <a16:colId xmlns:a16="http://schemas.microsoft.com/office/drawing/2014/main" val="2569992310"/>
                    </a:ext>
                  </a:extLst>
                </a:gridCol>
              </a:tblGrid>
              <a:tr h="370840">
                <a:tc>
                  <a:txBody>
                    <a:bodyPr/>
                    <a:lstStyle/>
                    <a:p>
                      <a:r>
                        <a:rPr lang="sk-SK" sz="1800" b="1" i="0" kern="1200" dirty="0">
                          <a:solidFill>
                            <a:schemeClr val="tx1"/>
                          </a:solidFill>
                          <a:effectLst/>
                          <a:latin typeface="+mn-lt"/>
                          <a:ea typeface="+mn-ea"/>
                          <a:cs typeface="+mn-cs"/>
                        </a:rPr>
                        <a:t>Kategória TČ</a:t>
                      </a:r>
                      <a:endParaRPr lang="sk-SK" b="1" dirty="0"/>
                    </a:p>
                  </a:txBody>
                  <a:tcPr/>
                </a:tc>
                <a:tc>
                  <a:txBody>
                    <a:bodyPr/>
                    <a:lstStyle/>
                    <a:p>
                      <a:r>
                        <a:rPr lang="sk-SK" sz="1800" b="1" i="0" kern="1200" dirty="0">
                          <a:solidFill>
                            <a:schemeClr val="tx1"/>
                          </a:solidFill>
                          <a:effectLst/>
                          <a:latin typeface="+mn-lt"/>
                          <a:ea typeface="+mn-ea"/>
                          <a:cs typeface="+mn-cs"/>
                        </a:rPr>
                        <a:t>Horná hranica sadzby TOS</a:t>
                      </a:r>
                      <a:endParaRPr lang="sk-SK" b="1" dirty="0"/>
                    </a:p>
                  </a:txBody>
                  <a:tcPr/>
                </a:tc>
                <a:extLst>
                  <a:ext uri="{0D108BD9-81ED-4DB2-BD59-A6C34878D82A}">
                    <a16:rowId xmlns:a16="http://schemas.microsoft.com/office/drawing/2014/main" val="1840522882"/>
                  </a:ext>
                </a:extLst>
              </a:tr>
              <a:tr h="390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b="0" i="0" kern="1200" dirty="0">
                          <a:solidFill>
                            <a:schemeClr val="tx1"/>
                          </a:solidFill>
                          <a:effectLst/>
                          <a:latin typeface="+mn-lt"/>
                          <a:ea typeface="+mn-ea"/>
                          <a:cs typeface="+mn-cs"/>
                        </a:rPr>
                        <a:t>TČ uvedené v čl. 3 až 7 </a:t>
                      </a:r>
                      <a:endParaRPr lang="sk-S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i="0" kern="1200" dirty="0">
                          <a:solidFill>
                            <a:schemeClr val="tx1"/>
                          </a:solidFill>
                          <a:effectLst/>
                          <a:latin typeface="+mn-lt"/>
                          <a:ea typeface="+mn-ea"/>
                          <a:cs typeface="+mn-cs"/>
                        </a:rPr>
                        <a:t>najmenej dva roky</a:t>
                      </a:r>
                      <a:r>
                        <a:rPr lang="sk-SK" sz="1800" b="0" i="0" kern="1200" dirty="0">
                          <a:solidFill>
                            <a:schemeClr val="tx1"/>
                          </a:solidFill>
                          <a:effectLst/>
                          <a:latin typeface="+mn-lt"/>
                          <a:ea typeface="+mn-ea"/>
                          <a:cs typeface="+mn-cs"/>
                        </a:rPr>
                        <a:t>, a to aspoň v prípadoch, ktoré nie sú menej závažné</a:t>
                      </a:r>
                      <a:endParaRPr lang="sk-SK" dirty="0"/>
                    </a:p>
                  </a:txBody>
                  <a:tcPr/>
                </a:tc>
                <a:extLst>
                  <a:ext uri="{0D108BD9-81ED-4DB2-BD59-A6C34878D82A}">
                    <a16:rowId xmlns:a16="http://schemas.microsoft.com/office/drawing/2014/main" val="1433692099"/>
                  </a:ext>
                </a:extLst>
              </a:tr>
              <a:tr h="370840">
                <a:tc>
                  <a:txBody>
                    <a:bodyPr/>
                    <a:lstStyle/>
                    <a:p>
                      <a:r>
                        <a:rPr lang="sk-SK" sz="1800" b="0" i="0" kern="1200" dirty="0">
                          <a:solidFill>
                            <a:schemeClr val="tx1"/>
                          </a:solidFill>
                          <a:effectLst/>
                          <a:latin typeface="+mn-lt"/>
                          <a:ea typeface="+mn-ea"/>
                          <a:cs typeface="+mn-cs"/>
                        </a:rPr>
                        <a:t>TČ uvedené v čl. 4 a 5, pokiaľ boli spáchané úmyselne</a:t>
                      </a:r>
                      <a:endParaRPr lang="sk-SK" dirty="0"/>
                    </a:p>
                  </a:txBody>
                  <a:tcPr/>
                </a:tc>
                <a:tc>
                  <a:txBody>
                    <a:bodyPr/>
                    <a:lstStyle/>
                    <a:p>
                      <a:r>
                        <a:rPr lang="sk-SK" sz="1800" b="1" i="0" kern="1200" dirty="0">
                          <a:solidFill>
                            <a:schemeClr val="tx1"/>
                          </a:solidFill>
                          <a:effectLst/>
                          <a:latin typeface="+mn-lt"/>
                          <a:ea typeface="+mn-ea"/>
                          <a:cs typeface="+mn-cs"/>
                        </a:rPr>
                        <a:t>najmenej tri roky </a:t>
                      </a:r>
                      <a:r>
                        <a:rPr lang="sk-SK" sz="1800" b="0" i="0" kern="1200" dirty="0">
                          <a:solidFill>
                            <a:schemeClr val="tx1"/>
                          </a:solidFill>
                          <a:effectLst/>
                          <a:latin typeface="+mn-lt"/>
                          <a:ea typeface="+mn-ea"/>
                          <a:cs typeface="+mn-cs"/>
                        </a:rPr>
                        <a:t>v prípade, ak bolo postihnuté veľké množstvo informačných systémov použitím nástroja uvedeného v článku 7, ktorý bol primárne určený alebo prispôsobený na tento účel</a:t>
                      </a:r>
                      <a:endParaRPr lang="sk-SK" dirty="0"/>
                    </a:p>
                  </a:txBody>
                  <a:tcPr/>
                </a:tc>
                <a:extLst>
                  <a:ext uri="{0D108BD9-81ED-4DB2-BD59-A6C34878D82A}">
                    <a16:rowId xmlns:a16="http://schemas.microsoft.com/office/drawing/2014/main" val="3280782523"/>
                  </a:ext>
                </a:extLst>
              </a:tr>
              <a:tr h="370840">
                <a:tc>
                  <a:txBody>
                    <a:bodyPr/>
                    <a:lstStyle/>
                    <a:p>
                      <a:r>
                        <a:rPr lang="sk-SK" sz="1800" b="0" i="0" kern="1200" dirty="0">
                          <a:solidFill>
                            <a:schemeClr val="tx1"/>
                          </a:solidFill>
                          <a:effectLst/>
                          <a:latin typeface="+mn-lt"/>
                          <a:ea typeface="+mn-ea"/>
                          <a:cs typeface="+mn-cs"/>
                        </a:rPr>
                        <a:t>TČ uvedené v čl. 4 a 5</a:t>
                      </a:r>
                      <a:endParaRPr lang="sk-SK" dirty="0"/>
                    </a:p>
                  </a:txBody>
                  <a:tcPr/>
                </a:tc>
                <a:tc>
                  <a:txBody>
                    <a:bodyPr/>
                    <a:lstStyle/>
                    <a:p>
                      <a:r>
                        <a:rPr lang="pl-PL" sz="1800" b="1" i="0" kern="1200" dirty="0">
                          <a:solidFill>
                            <a:schemeClr val="tx1"/>
                          </a:solidFill>
                          <a:effectLst/>
                          <a:latin typeface="+mn-lt"/>
                          <a:ea typeface="+mn-ea"/>
                          <a:cs typeface="+mn-cs"/>
                        </a:rPr>
                        <a:t>najmenej päť rokov</a:t>
                      </a:r>
                      <a:r>
                        <a:rPr lang="pl-PL" sz="1800" b="0" i="0" kern="1200" dirty="0">
                          <a:solidFill>
                            <a:schemeClr val="tx1"/>
                          </a:solidFill>
                          <a:effectLst/>
                          <a:latin typeface="+mn-lt"/>
                          <a:ea typeface="+mn-ea"/>
                          <a:cs typeface="+mn-cs"/>
                        </a:rPr>
                        <a:t>, ak:</a:t>
                      </a:r>
                    </a:p>
                    <a:p>
                      <a:pPr marL="342900" indent="-342900">
                        <a:buFont typeface="+mj-lt"/>
                        <a:buAutoNum type="alphaLcParenR"/>
                      </a:pPr>
                      <a:r>
                        <a:rPr lang="sk-SK" sz="1800" b="0" i="0" kern="1200" dirty="0">
                          <a:solidFill>
                            <a:schemeClr val="tx1"/>
                          </a:solidFill>
                          <a:effectLst/>
                          <a:latin typeface="+mn-lt"/>
                          <a:ea typeface="+mn-ea"/>
                          <a:cs typeface="+mn-cs"/>
                        </a:rPr>
                        <a:t>boli spáchané v rámci zločineckej organizácie</a:t>
                      </a:r>
                    </a:p>
                    <a:p>
                      <a:pPr marL="342900" indent="-342900">
                        <a:buFont typeface="+mj-lt"/>
                        <a:buAutoNum type="alphaLcParenR"/>
                      </a:pPr>
                      <a:r>
                        <a:rPr lang="sk-SK" sz="1800" b="0" i="0" kern="1200" dirty="0">
                          <a:solidFill>
                            <a:schemeClr val="tx1"/>
                          </a:solidFill>
                          <a:effectLst/>
                          <a:latin typeface="+mn-lt"/>
                          <a:ea typeface="+mn-ea"/>
                          <a:cs typeface="+mn-cs"/>
                        </a:rPr>
                        <a:t>spôsobili závažnú škodu alebo</a:t>
                      </a:r>
                    </a:p>
                    <a:p>
                      <a:pPr marL="342900" indent="-342900">
                        <a:buFont typeface="+mj-lt"/>
                        <a:buAutoNum type="alphaLcParenR"/>
                      </a:pPr>
                      <a:r>
                        <a:rPr lang="sk-SK" sz="1800" b="0" i="0" kern="1200" dirty="0">
                          <a:solidFill>
                            <a:schemeClr val="tx1"/>
                          </a:solidFill>
                          <a:effectLst/>
                          <a:latin typeface="+mn-lt"/>
                          <a:ea typeface="+mn-ea"/>
                          <a:cs typeface="+mn-cs"/>
                        </a:rPr>
                        <a:t>boli spáchané na informačnom systéme kritickej infraštruktúry</a:t>
                      </a:r>
                      <a:endParaRPr lang="sk-SK" dirty="0"/>
                    </a:p>
                  </a:txBody>
                  <a:tcPr/>
                </a:tc>
                <a:extLst>
                  <a:ext uri="{0D108BD9-81ED-4DB2-BD59-A6C34878D82A}">
                    <a16:rowId xmlns:a16="http://schemas.microsoft.com/office/drawing/2014/main" val="2710803312"/>
                  </a:ext>
                </a:extLst>
              </a:tr>
            </a:tbl>
          </a:graphicData>
        </a:graphic>
      </p:graphicFrame>
    </p:spTree>
    <p:extLst>
      <p:ext uri="{BB962C8B-B14F-4D97-AF65-F5344CB8AC3E}">
        <p14:creationId xmlns:p14="http://schemas.microsoft.com/office/powerpoint/2010/main" val="231145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EDBE7-130D-09CC-B471-D02EDC37AEB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40B6473-D278-5677-3544-A9502993F609}"/>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2019/713/EÚ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B73258D-FCDB-2AC4-A0E5-E75294D598A7}"/>
              </a:ext>
            </a:extLst>
          </p:cNvPr>
          <p:cNvSpPr>
            <a:spLocks noGrp="1"/>
          </p:cNvSpPr>
          <p:nvPr>
            <p:ph idx="1"/>
          </p:nvPr>
        </p:nvSpPr>
        <p:spPr>
          <a:xfrm>
            <a:off x="1252151" y="1823356"/>
            <a:ext cx="10172405" cy="4154363"/>
          </a:xfrm>
        </p:spPr>
        <p:txBody>
          <a:bodyPr/>
          <a:lstStyle/>
          <a:p>
            <a:pPr marL="0" indent="0">
              <a:buNone/>
            </a:pPr>
            <a:r>
              <a:rPr lang="sk-SK" sz="1800" b="1" dirty="0"/>
              <a:t>Smernica Európskeho parlamentu a Rady (EÚ) 2019/713 zo 17. apríla 2019 o boji proti podvodom s bezhotovostnými platobnými prostriedkami a proti ich falšovaniu a pozmeňovaniu, ktorou sa nahrádza rámcové rozhodnutie Rady 2001/413/SVV</a:t>
            </a:r>
            <a:endParaRPr lang="sk-SK" sz="1800" dirty="0"/>
          </a:p>
          <a:p>
            <a:r>
              <a:rPr lang="sk-SK" sz="1800" dirty="0"/>
              <a:t>stanovuje minimálne pravidlá týkajúce sa vymedzenia trestných činov a sankcií v oblasti podvodov s bezhotovostnými platobnými prostriedkami a ich falšovania a pozmeňovania</a:t>
            </a:r>
          </a:p>
          <a:p>
            <a:r>
              <a:rPr lang="sk-SK" sz="1800" dirty="0"/>
              <a:t>relevantný je najmä čl. 6, ktorý upravuje </a:t>
            </a:r>
            <a:r>
              <a:rPr lang="sk-SK" sz="1800" b="1" dirty="0"/>
              <a:t>podvody súvisiace s informačnými systémami </a:t>
            </a:r>
            <a:r>
              <a:rPr lang="sk-SK" sz="1800" b="1" dirty="0">
                <a:sym typeface="Wingdings" panose="05000000000000000000" pitchFamily="2" charset="2"/>
              </a:rPr>
              <a:t> </a:t>
            </a:r>
            <a:r>
              <a:rPr lang="sk-SK" sz="1800" dirty="0"/>
              <a:t>vykonanie alebo spôsobenie prevodu peňazí, peňažnej hodnoty alebo virtuálnej meny, ktorým sa inej osobe spôsobí nezákonná majetková ujma v úmysle zadovážiť pre seba alebo pre iného neoprávnený prospech, bolo trestným činom, ak je spáchané úmyselne tým, že sa:</a:t>
            </a:r>
          </a:p>
          <a:p>
            <a:pPr marL="800100" lvl="1" indent="-342900">
              <a:buFont typeface="+mj-lt"/>
              <a:buAutoNum type="alphaLcParenR"/>
            </a:pPr>
            <a:r>
              <a:rPr lang="sk-SK" sz="1800" dirty="0"/>
              <a:t>neoprávnene zamedzí fungovaniu informačného systému alebo zasiahne do jeho fungovania</a:t>
            </a:r>
          </a:p>
          <a:p>
            <a:pPr marL="800100" lvl="1" indent="-342900">
              <a:buFont typeface="+mj-lt"/>
              <a:buAutoNum type="alphaLcParenR"/>
            </a:pPr>
            <a:r>
              <a:rPr lang="sk-SK" sz="1800" dirty="0"/>
              <a:t>neoprávnene vložia, pozmenia, vymažú, prenesú alebo potlačia počítačové údaje</a:t>
            </a:r>
          </a:p>
          <a:p>
            <a:pPr lvl="2"/>
            <a:r>
              <a:rPr lang="sk-SK" sz="1800" dirty="0"/>
              <a:t>horná hranica trestnej sadzby TOS </a:t>
            </a:r>
            <a:r>
              <a:rPr lang="sk-SK" sz="1800" dirty="0">
                <a:sym typeface="Wingdings" panose="05000000000000000000" pitchFamily="2" charset="2"/>
              </a:rPr>
              <a:t> </a:t>
            </a:r>
            <a:r>
              <a:rPr lang="sk-SK" sz="1800" b="1" dirty="0"/>
              <a:t>najmenej tri roky</a:t>
            </a:r>
          </a:p>
          <a:p>
            <a:pPr lvl="2"/>
            <a:endParaRPr lang="sk-SK" sz="1800" b="1" dirty="0"/>
          </a:p>
          <a:p>
            <a:pPr marL="800100" lvl="1" indent="-342900">
              <a:buFont typeface="+mj-lt"/>
              <a:buAutoNum type="alphaLcParenR"/>
            </a:pPr>
            <a:endParaRPr lang="sk-SK" sz="1800" dirty="0"/>
          </a:p>
        </p:txBody>
      </p:sp>
    </p:spTree>
    <p:extLst>
      <p:ext uri="{BB962C8B-B14F-4D97-AF65-F5344CB8AC3E}">
        <p14:creationId xmlns:p14="http://schemas.microsoft.com/office/powerpoint/2010/main" val="204926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C564-5FC6-4958-3021-4710530AFCF1}"/>
            </a:ext>
          </a:extLst>
        </p:cNvPr>
        <p:cNvGrpSpPr/>
        <p:nvPr/>
      </p:nvGrpSpPr>
      <p:grpSpPr>
        <a:xfrm>
          <a:off x="0" y="0"/>
          <a:ext cx="0" cy="0"/>
          <a:chOff x="0" y="0"/>
          <a:chExt cx="0" cy="0"/>
        </a:xfrm>
      </p:grpSpPr>
      <p:pic>
        <p:nvPicPr>
          <p:cNvPr id="2" name="Zástupný objekt pre obsah 1" descr="Obrázok, na ktorom je text, snímka obrazovky, písmo, diagram&#10;&#10;Automaticky generovaný popis">
            <a:extLst>
              <a:ext uri="{FF2B5EF4-FFF2-40B4-BE49-F238E27FC236}">
                <a16:creationId xmlns:a16="http://schemas.microsoft.com/office/drawing/2014/main" id="{75044DFF-5118-5A67-BA2A-B5FFBBD238EA}"/>
              </a:ext>
            </a:extLst>
          </p:cNvPr>
          <p:cNvPicPr>
            <a:picLocks noGrp="1" noChangeAspect="1"/>
          </p:cNvPicPr>
          <p:nvPr>
            <p:ph idx="1"/>
          </p:nvPr>
        </p:nvPicPr>
        <p:blipFill>
          <a:blip r:embed="rId2"/>
          <a:stretch>
            <a:fillRect/>
          </a:stretch>
        </p:blipFill>
        <p:spPr>
          <a:xfrm>
            <a:off x="1330658" y="1692323"/>
            <a:ext cx="7697824" cy="4863152"/>
          </a:xfrm>
          <a:prstGeom prst="rect">
            <a:avLst/>
          </a:prstGeom>
        </p:spPr>
      </p:pic>
      <p:sp>
        <p:nvSpPr>
          <p:cNvPr id="3" name="Nadpis 3">
            <a:extLst>
              <a:ext uri="{FF2B5EF4-FFF2-40B4-BE49-F238E27FC236}">
                <a16:creationId xmlns:a16="http://schemas.microsoft.com/office/drawing/2014/main" id="{84672170-AC08-7104-DCD7-379B69466BB5}"/>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DETSKÁ PORNOGRAFIA</a:t>
            </a:r>
            <a:endParaRPr lang="sk-SK"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996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11D4-8959-33E2-B6EC-96D750FA055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50F794F-AD9C-EFB4-1BDB-A74701CD99EE}"/>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2011/93/EÚ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7109FF9-83E5-51E9-ACFC-9D386E66C5F1}"/>
              </a:ext>
            </a:extLst>
          </p:cNvPr>
          <p:cNvSpPr>
            <a:spLocks noGrp="1"/>
          </p:cNvSpPr>
          <p:nvPr>
            <p:ph idx="1"/>
          </p:nvPr>
        </p:nvSpPr>
        <p:spPr>
          <a:xfrm>
            <a:off x="1252151" y="1727821"/>
            <a:ext cx="10172405" cy="4522853"/>
          </a:xfrm>
        </p:spPr>
        <p:txBody>
          <a:bodyPr/>
          <a:lstStyle/>
          <a:p>
            <a:pPr marL="0" indent="0" algn="just">
              <a:lnSpc>
                <a:spcPct val="100000"/>
              </a:lnSpc>
              <a:spcAft>
                <a:spcPts val="800"/>
              </a:spcAft>
              <a:buNone/>
            </a:pPr>
            <a:r>
              <a:rPr lang="sk-SK" sz="1800" b="1" dirty="0">
                <a:ea typeface="Aptos" panose="020B0004020202020204" pitchFamily="34" charset="0"/>
                <a:cs typeface="Arial" panose="020B0604020202020204" pitchFamily="34" charset="0"/>
              </a:rPr>
              <a:t>Smernica Európskeho parlamentu a Rady 2011/93/EÚ z 13. decembra 2011 o boji proti sexuálnemu zneužívaniu a sexuálnemu vykorisťovaniu detí a proti detskej pornografii </a:t>
            </a:r>
          </a:p>
          <a:p>
            <a:pPr marL="0" algn="just">
              <a:lnSpc>
                <a:spcPct val="100000"/>
              </a:lnSpc>
              <a:spcBef>
                <a:spcPts val="0"/>
              </a:spcBef>
            </a:pPr>
            <a:r>
              <a:rPr lang="sk-SK" sz="1800" dirty="0">
                <a:ea typeface="Aptos" panose="020B0004020202020204" pitchFamily="34" charset="0"/>
                <a:cs typeface="Arial" panose="020B0604020202020204" pitchFamily="34" charset="0"/>
              </a:rPr>
              <a:t>ustanovuje minimálne pravidlá týkajúce sa vymedzenia trestných činov a sankcií v oblasti sexuálneho zneužívania a sexuálneho vykorisťovania detí, detskej pornografie a kontaktovania detí na sexuálne účely a zavádza ustanovenia na posilnenie prevencie tejto trestnej činnosti a ochrany jej obetí</a:t>
            </a:r>
          </a:p>
          <a:p>
            <a:pPr marL="0" algn="just">
              <a:lnSpc>
                <a:spcPct val="100000"/>
              </a:lnSpc>
              <a:spcBef>
                <a:spcPts val="0"/>
              </a:spcBef>
            </a:pPr>
            <a:r>
              <a:rPr lang="sk-SK" sz="1800" kern="100" dirty="0">
                <a:ea typeface="Aptos" panose="020B0004020202020204" pitchFamily="34" charset="0"/>
                <a:cs typeface="Arial" panose="020B0604020202020204" pitchFamily="34" charset="0"/>
              </a:rPr>
              <a:t>detskou pornografiou sa podľa čl. 2 písm. c) Smernice 2011/92/EÚ rozumie:</a:t>
            </a:r>
          </a:p>
          <a:p>
            <a:pPr marL="800100" lvl="1" indent="-342900" algn="just">
              <a:lnSpc>
                <a:spcPct val="100000"/>
              </a:lnSpc>
              <a:buFont typeface="+mj-lt"/>
              <a:buAutoNum type="alphaLcParenR"/>
            </a:pPr>
            <a:r>
              <a:rPr lang="sk-SK" sz="1600" kern="100" dirty="0">
                <a:ea typeface="Aptos" panose="020B0004020202020204" pitchFamily="34" charset="0"/>
                <a:cs typeface="Arial" panose="020B0604020202020204" pitchFamily="34" charset="0"/>
              </a:rPr>
              <a:t>„</a:t>
            </a:r>
            <a:r>
              <a:rPr lang="sk-SK" sz="1600" i="1" kern="100" dirty="0">
                <a:ea typeface="Aptos" panose="020B0004020202020204" pitchFamily="34" charset="0"/>
                <a:cs typeface="Arial" panose="020B0604020202020204" pitchFamily="34" charset="0"/>
              </a:rPr>
              <a:t>každý materiál, ktorý vizuálne zobrazuje dieťa zapojené do skutočného alebo simulovaného jednoznačne sexuálneho konania;</a:t>
            </a:r>
            <a:endParaRPr lang="sk-SK" sz="1600" kern="100" dirty="0">
              <a:ea typeface="Aptos" panose="020B0004020202020204" pitchFamily="34" charset="0"/>
              <a:cs typeface="Arial" panose="020B0604020202020204" pitchFamily="34" charset="0"/>
            </a:endParaRPr>
          </a:p>
          <a:p>
            <a:pPr marL="800100" lvl="1" indent="-342900" algn="just">
              <a:lnSpc>
                <a:spcPct val="100000"/>
              </a:lnSpc>
              <a:buFont typeface="+mj-lt"/>
              <a:buAutoNum type="alphaLcParenR"/>
            </a:pPr>
            <a:r>
              <a:rPr lang="sk-SK" sz="1600" i="1" kern="100" dirty="0">
                <a:ea typeface="Aptos" panose="020B0004020202020204" pitchFamily="34" charset="0"/>
                <a:cs typeface="Arial" panose="020B0604020202020204" pitchFamily="34" charset="0"/>
              </a:rPr>
              <a:t>každé zobrazenie pohlavných orgánov dieťaťa primárne určené na sexuálne účely;</a:t>
            </a:r>
            <a:endParaRPr lang="sk-SK" sz="1600" kern="100" dirty="0">
              <a:ea typeface="Aptos" panose="020B0004020202020204" pitchFamily="34" charset="0"/>
              <a:cs typeface="Arial" panose="020B0604020202020204" pitchFamily="34" charset="0"/>
            </a:endParaRPr>
          </a:p>
          <a:p>
            <a:pPr marL="800100" lvl="1" indent="-342900" algn="just">
              <a:lnSpc>
                <a:spcPct val="100000"/>
              </a:lnSpc>
              <a:buFont typeface="+mj-lt"/>
              <a:buAutoNum type="alphaLcParenR"/>
            </a:pPr>
            <a:r>
              <a:rPr lang="sk-SK" sz="1600" i="1" kern="100" dirty="0">
                <a:ea typeface="Aptos" panose="020B0004020202020204" pitchFamily="34" charset="0"/>
                <a:cs typeface="Arial" panose="020B0604020202020204" pitchFamily="34" charset="0"/>
              </a:rPr>
              <a:t>každý materiál, ktorý vizuálne zobrazuje akúkoľvek osobu vyzerajúcu ako dieťa zapojenú do skutočného alebo simulovaného jednoznačne sexuálneho konania alebo každé zobrazenie pohlavných orgánov akejkoľvek osoby vyzerajúcej ako dieťa primárne určené na sexuálne účely, alebo</a:t>
            </a:r>
            <a:endParaRPr lang="sk-SK" sz="1600" kern="100" dirty="0">
              <a:ea typeface="Aptos" panose="020B0004020202020204" pitchFamily="34" charset="0"/>
              <a:cs typeface="Arial" panose="020B0604020202020204" pitchFamily="34" charset="0"/>
            </a:endParaRPr>
          </a:p>
          <a:p>
            <a:pPr marL="800100" lvl="1" indent="-342900" algn="just">
              <a:lnSpc>
                <a:spcPct val="100000"/>
              </a:lnSpc>
              <a:spcAft>
                <a:spcPts val="800"/>
              </a:spcAft>
              <a:buFont typeface="+mj-lt"/>
              <a:buAutoNum type="alphaLcParenR"/>
            </a:pPr>
            <a:r>
              <a:rPr lang="sk-SK" sz="1600" i="1" kern="100" dirty="0">
                <a:ea typeface="Aptos" panose="020B0004020202020204" pitchFamily="34" charset="0"/>
                <a:cs typeface="Arial" panose="020B0604020202020204" pitchFamily="34" charset="0"/>
              </a:rPr>
              <a:t>realistické snímky dieťaťa zapojeného do jednoznačne sexuálneho konania alebo realistické snímky pohlavných orgánov dieťaťa primárne určené na sexuálne účely</a:t>
            </a:r>
            <a:r>
              <a:rPr lang="sk-SK" sz="1600" kern="100" dirty="0">
                <a:ea typeface="Aptos" panose="020B0004020202020204" pitchFamily="34" charset="0"/>
                <a:cs typeface="Arial" panose="020B0604020202020204" pitchFamily="34" charset="0"/>
              </a:rPr>
              <a:t>.“</a:t>
            </a:r>
          </a:p>
          <a:p>
            <a:pPr marL="285750" indent="-285750" algn="just">
              <a:lnSpc>
                <a:spcPct val="100000"/>
              </a:lnSpc>
              <a:spcAft>
                <a:spcPts val="800"/>
              </a:spcAft>
            </a:pPr>
            <a:endParaRPr lang="sk-SK" sz="1800" kern="1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28999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11FF-8DDB-E44A-61A9-5F5CB7E2652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35A25F9-E48E-3311-30DC-204629347061}"/>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2011/93/EÚ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033BD43-F672-8207-5A7C-1D09409918E7}"/>
              </a:ext>
            </a:extLst>
          </p:cNvPr>
          <p:cNvSpPr>
            <a:spLocks noGrp="1"/>
          </p:cNvSpPr>
          <p:nvPr>
            <p:ph idx="1"/>
          </p:nvPr>
        </p:nvSpPr>
        <p:spPr>
          <a:xfrm>
            <a:off x="1252151" y="1727821"/>
            <a:ext cx="10172405" cy="4522853"/>
          </a:xfrm>
        </p:spPr>
        <p:txBody>
          <a:bodyPr/>
          <a:lstStyle/>
          <a:p>
            <a:pPr marL="0" indent="0" algn="just">
              <a:lnSpc>
                <a:spcPct val="100000"/>
              </a:lnSpc>
              <a:spcAft>
                <a:spcPts val="800"/>
              </a:spcAft>
              <a:buNone/>
            </a:pPr>
            <a:r>
              <a:rPr lang="sk-SK" sz="1800" b="1" kern="100" dirty="0">
                <a:ea typeface="Aptos" panose="020B0004020202020204" pitchFamily="34" charset="0"/>
                <a:cs typeface="Arial" panose="020B0604020202020204" pitchFamily="34" charset="0"/>
              </a:rPr>
              <a:t>Čl. 5 - </a:t>
            </a:r>
            <a:r>
              <a:rPr lang="sk-SK" sz="1800" b="1" dirty="0"/>
              <a:t>Trestné činy súvisiace s detskou pornografiou</a:t>
            </a:r>
          </a:p>
          <a:p>
            <a:pPr marL="252000" indent="-285750" algn="just">
              <a:lnSpc>
                <a:spcPct val="100000"/>
              </a:lnSpc>
              <a:spcBef>
                <a:spcPts val="0"/>
              </a:spcBef>
            </a:pPr>
            <a:r>
              <a:rPr lang="sk-SK" sz="1800" kern="100" dirty="0">
                <a:ea typeface="Aptos" panose="020B0004020202020204" pitchFamily="34" charset="0"/>
                <a:cs typeface="Arial" panose="020B0604020202020204" pitchFamily="34" charset="0"/>
              </a:rPr>
              <a:t>za trestný čin sa považuje najmä:</a:t>
            </a:r>
          </a:p>
          <a:p>
            <a:pPr marL="766350" lvl="1" indent="-342900" algn="just">
              <a:lnSpc>
                <a:spcPct val="100000"/>
              </a:lnSpc>
              <a:spcBef>
                <a:spcPts val="0"/>
              </a:spcBef>
              <a:buFont typeface="+mj-lt"/>
              <a:buAutoNum type="alphaLcParenR"/>
            </a:pPr>
            <a:r>
              <a:rPr lang="sk-SK" sz="1800" dirty="0"/>
              <a:t>vedomé získavanie prístupu k detskej pornografii pomocou informačných a komunikačných technológií </a:t>
            </a:r>
            <a:r>
              <a:rPr lang="sk-SK" sz="1800" dirty="0">
                <a:sym typeface="Wingdings" panose="05000000000000000000" pitchFamily="2" charset="2"/>
              </a:rPr>
              <a:t> horná hranica TOS najmenej 1 rok</a:t>
            </a:r>
          </a:p>
          <a:p>
            <a:pPr marL="766350" lvl="1" indent="-342900" algn="just">
              <a:lnSpc>
                <a:spcPct val="100000"/>
              </a:lnSpc>
              <a:spcBef>
                <a:spcPts val="0"/>
              </a:spcBef>
              <a:buFont typeface="+mj-lt"/>
              <a:buAutoNum type="alphaLcParenR"/>
            </a:pPr>
            <a:r>
              <a:rPr lang="sk-SK" sz="1800" kern="100" dirty="0">
                <a:ea typeface="Aptos" panose="020B0004020202020204" pitchFamily="34" charset="0"/>
                <a:cs typeface="Arial" panose="020B0604020202020204" pitchFamily="34" charset="0"/>
              </a:rPr>
              <a:t>distribúcia, šírenie alebo ďalšie postupovanie detskej pornografie </a:t>
            </a:r>
            <a:r>
              <a:rPr lang="sk-SK" sz="1800" dirty="0">
                <a:sym typeface="Wingdings" panose="05000000000000000000" pitchFamily="2" charset="2"/>
              </a:rPr>
              <a:t> horná hranica TOS najmenej 2 roky</a:t>
            </a:r>
          </a:p>
          <a:p>
            <a:pPr marL="766350" lvl="1" indent="-342900" algn="just">
              <a:lnSpc>
                <a:spcPct val="100000"/>
              </a:lnSpc>
              <a:spcBef>
                <a:spcPts val="0"/>
              </a:spcBef>
              <a:buFont typeface="+mj-lt"/>
              <a:buAutoNum type="alphaLcParenR"/>
            </a:pPr>
            <a:r>
              <a:rPr lang="sk-SK" sz="1800" dirty="0">
                <a:sym typeface="Wingdings" panose="05000000000000000000" pitchFamily="2" charset="2"/>
              </a:rPr>
              <a:t>ponúkanie, dodávanie alebo sprístupňovanie detskej pornografie  horná hranica TOS najmenej 2 roky</a:t>
            </a:r>
          </a:p>
          <a:p>
            <a:pPr marL="766350" lvl="1" indent="-342900" algn="just">
              <a:lnSpc>
                <a:spcPct val="100000"/>
              </a:lnSpc>
              <a:spcBef>
                <a:spcPts val="0"/>
              </a:spcBef>
              <a:buFont typeface="+mj-lt"/>
              <a:buAutoNum type="alphaLcParenR"/>
            </a:pPr>
            <a:r>
              <a:rPr lang="sk-SK" sz="1800" dirty="0">
                <a:sym typeface="Wingdings" panose="05000000000000000000" pitchFamily="2" charset="2"/>
              </a:rPr>
              <a:t>výroba detskej pornografie  horná hranica TOS najmenej 3 roky</a:t>
            </a:r>
          </a:p>
          <a:p>
            <a:pPr marL="423450" lvl="1" indent="0" algn="just">
              <a:lnSpc>
                <a:spcPct val="100000"/>
              </a:lnSpc>
              <a:spcBef>
                <a:spcPts val="0"/>
              </a:spcBef>
              <a:buNone/>
            </a:pPr>
            <a:endParaRPr lang="sk-SK" sz="1800" dirty="0">
              <a:sym typeface="Wingdings" panose="05000000000000000000" pitchFamily="2" charset="2"/>
            </a:endParaRPr>
          </a:p>
        </p:txBody>
      </p:sp>
    </p:spTree>
    <p:extLst>
      <p:ext uri="{BB962C8B-B14F-4D97-AF65-F5344CB8AC3E}">
        <p14:creationId xmlns:p14="http://schemas.microsoft.com/office/powerpoint/2010/main" val="414591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1FAA-12D2-3B44-00ED-B5514A87CC9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9CB78A0-3A2E-C155-820B-861FECA13A55}"/>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SMERNICA 2011/93/EÚ</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B149E1A-ADEB-E189-9F01-A05822C648C6}"/>
              </a:ext>
            </a:extLst>
          </p:cNvPr>
          <p:cNvSpPr>
            <a:spLocks noGrp="1"/>
          </p:cNvSpPr>
          <p:nvPr>
            <p:ph idx="1"/>
          </p:nvPr>
        </p:nvSpPr>
        <p:spPr>
          <a:xfrm>
            <a:off x="1252151" y="1727821"/>
            <a:ext cx="10172405" cy="4522853"/>
          </a:xfrm>
        </p:spPr>
        <p:txBody>
          <a:bodyPr/>
          <a:lstStyle/>
          <a:p>
            <a:pPr marL="0" indent="-33750" algn="just">
              <a:lnSpc>
                <a:spcPct val="100000"/>
              </a:lnSpc>
              <a:spcBef>
                <a:spcPts val="0"/>
              </a:spcBef>
              <a:buNone/>
            </a:pPr>
            <a:r>
              <a:rPr lang="sk-SK" sz="1800" b="1" dirty="0">
                <a:sym typeface="Wingdings" panose="05000000000000000000" pitchFamily="2" charset="2"/>
              </a:rPr>
              <a:t>Čl. 6 – Kontaktovanie detí na účely ich sexuálneho zneužitia</a:t>
            </a:r>
          </a:p>
          <a:p>
            <a:pPr marL="252000" indent="-285750" algn="just">
              <a:lnSpc>
                <a:spcPct val="100000"/>
              </a:lnSpc>
              <a:spcBef>
                <a:spcPts val="0"/>
              </a:spcBef>
            </a:pPr>
            <a:r>
              <a:rPr lang="sk-SK" sz="1800" kern="100" dirty="0">
                <a:ea typeface="Aptos" panose="020B0004020202020204" pitchFamily="34" charset="0"/>
                <a:cs typeface="Arial" panose="020B0604020202020204" pitchFamily="34" charset="0"/>
              </a:rPr>
              <a:t>za trestný čin sa považuje toto úmyselné konanie: n</a:t>
            </a:r>
            <a:r>
              <a:rPr lang="sk-SK" sz="1800" dirty="0"/>
              <a:t>ávrh dospelej osoby, uskutočnený pomocou informačných a komunikačných technológií, na stretnutie s dieťaťom, ktoré nedosiahlo vek, v ktorom je spôsobilé dať súhlas na pohlavný styk, s cieľom spáchať niektorý z trestných činov uvedených v článku 3 ods. 4 a článku 5 ods. 6, ak po tomto návrhu nasledovali faktické činy vedúce k takémuto stretnutiu</a:t>
            </a:r>
          </a:p>
          <a:p>
            <a:pPr marL="252000" indent="-285750" algn="just">
              <a:lnSpc>
                <a:spcPct val="100000"/>
              </a:lnSpc>
              <a:spcBef>
                <a:spcPts val="0"/>
              </a:spcBef>
            </a:pPr>
            <a:r>
              <a:rPr lang="sk-SK" sz="1800" dirty="0"/>
              <a:t>horná hranica TOS </a:t>
            </a:r>
            <a:r>
              <a:rPr lang="sk-SK" sz="1800" dirty="0">
                <a:sym typeface="Wingdings" panose="05000000000000000000" pitchFamily="2" charset="2"/>
              </a:rPr>
              <a:t> </a:t>
            </a:r>
            <a:r>
              <a:rPr lang="sk-SK" sz="1800" dirty="0"/>
              <a:t>najmenej jeden rok</a:t>
            </a:r>
            <a:endParaRPr lang="sk-SK" sz="1800" kern="1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8097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C861-33AA-AC74-5EA4-935238CB49A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21F9F29-7F26-5781-2069-00E2C5ED662B}"/>
              </a:ext>
            </a:extLst>
          </p:cNvPr>
          <p:cNvSpPr>
            <a:spLocks noGrp="1"/>
          </p:cNvSpPr>
          <p:nvPr>
            <p:ph type="title"/>
          </p:nvPr>
        </p:nvSpPr>
        <p:spPr>
          <a:xfrm>
            <a:off x="1252151" y="858513"/>
            <a:ext cx="10101650" cy="1127236"/>
          </a:xfrm>
        </p:spPr>
        <p:txBody>
          <a:bodyPr/>
          <a:lstStyle/>
          <a:p>
            <a:pPr algn="just">
              <a:lnSpc>
                <a:spcPct val="100000"/>
              </a:lnSpc>
              <a:spcAft>
                <a:spcPts val="800"/>
              </a:spcAft>
            </a:pPr>
            <a:r>
              <a:rPr lang="sk-SK" sz="2000" b="1" dirty="0">
                <a:solidFill>
                  <a:schemeClr val="tx2">
                    <a:lumMod val="50000"/>
                  </a:schemeClr>
                </a:solidFill>
                <a:latin typeface="+mn-lt"/>
                <a:ea typeface="Aptos" panose="020B0004020202020204" pitchFamily="34" charset="0"/>
                <a:cs typeface="Arial" panose="020B0604020202020204" pitchFamily="34" charset="0"/>
              </a:rPr>
              <a:t>NÁVRH NARIADENIA EURÓPSKEHO PARLAMENTU A RADY, KTORÝM SA STANOVUJÚ PRAVIDLÁ PREDCHÁDZANIA SEXUÁLNEMU ZNEUŽÍVANIU DETÍ A BOJA PROTI NEMU (2022)</a:t>
            </a:r>
          </a:p>
        </p:txBody>
      </p:sp>
      <p:sp>
        <p:nvSpPr>
          <p:cNvPr id="5" name="Zástupný objekt pre obsah 4">
            <a:extLst>
              <a:ext uri="{FF2B5EF4-FFF2-40B4-BE49-F238E27FC236}">
                <a16:creationId xmlns:a16="http://schemas.microsoft.com/office/drawing/2014/main" id="{B2833F31-009F-942F-453D-6A2C56F7BE5A}"/>
              </a:ext>
            </a:extLst>
          </p:cNvPr>
          <p:cNvSpPr>
            <a:spLocks noGrp="1"/>
          </p:cNvSpPr>
          <p:nvPr>
            <p:ph idx="1"/>
          </p:nvPr>
        </p:nvSpPr>
        <p:spPr>
          <a:xfrm>
            <a:off x="1252151" y="1985749"/>
            <a:ext cx="10172405" cy="4415053"/>
          </a:xfrm>
        </p:spPr>
        <p:txBody>
          <a:bodyPr/>
          <a:lstStyle/>
          <a:p>
            <a:pPr marL="285750" indent="-285750" algn="just">
              <a:lnSpc>
                <a:spcPct val="100000"/>
              </a:lnSpc>
            </a:pPr>
            <a:r>
              <a:rPr lang="sk-SK" sz="1800" dirty="0">
                <a:ea typeface="Aptos" panose="020B0004020202020204" pitchFamily="34" charset="0"/>
                <a:cs typeface="Arial" panose="020B0604020202020204" pitchFamily="34" charset="0"/>
              </a:rPr>
              <a:t>majú sa ustanoviť jednotné pravidlá na riešenie zneužívania služieb informačnej spoločnosti na účely sexuálneho zneužívania detí online na vnútornom trhu</a:t>
            </a:r>
          </a:p>
          <a:p>
            <a:pPr marL="285750" indent="-285750" algn="just">
              <a:lnSpc>
                <a:spcPct val="100000"/>
              </a:lnSpc>
            </a:pPr>
            <a:r>
              <a:rPr lang="sk-SK" sz="1800" kern="100" dirty="0">
                <a:ea typeface="Aptos" panose="020B0004020202020204" pitchFamily="34" charset="0"/>
                <a:cs typeface="Arial" panose="020B0604020202020204" pitchFamily="34" charset="0"/>
              </a:rPr>
              <a:t>navrhované povinnosti:</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posudzovanie rizika</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zmierňovanie rizika</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podávanie správ o rizikách</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povinnosti obchodov so softvérovými aplikáciami</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povinnosti týkajúce sa zisťovania</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oznamovacie povinnosti</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povinnosti týkajúce sa odstraňovania</a:t>
            </a:r>
          </a:p>
          <a:p>
            <a:pPr marL="685800" lvl="2" algn="just">
              <a:lnSpc>
                <a:spcPct val="100000"/>
              </a:lnSpc>
              <a:buFont typeface="+mj-lt"/>
              <a:buAutoNum type="alphaLcParenR"/>
            </a:pPr>
            <a:r>
              <a:rPr lang="sk-SK" sz="1800" kern="100" dirty="0">
                <a:ea typeface="Aptos" panose="020B0004020202020204" pitchFamily="34" charset="0"/>
                <a:cs typeface="Arial" panose="020B0604020202020204" pitchFamily="34" charset="0"/>
              </a:rPr>
              <a:t>povinnosti týkajúce sa blokovania</a:t>
            </a:r>
          </a:p>
          <a:p>
            <a:pPr algn="just">
              <a:lnSpc>
                <a:spcPct val="100000"/>
              </a:lnSpc>
            </a:pPr>
            <a:r>
              <a:rPr lang="sk-SK" sz="1800" kern="100" dirty="0">
                <a:ea typeface="Aptos" panose="020B0004020202020204" pitchFamily="34" charset="0"/>
                <a:cs typeface="Arial" panose="020B0604020202020204" pitchFamily="34" charset="0"/>
              </a:rPr>
              <a:t>navrhuje sa zriadenie </a:t>
            </a:r>
            <a:r>
              <a:rPr lang="sk-SK" sz="1800" b="1" dirty="0">
                <a:ea typeface="Aptos" panose="020B0004020202020204" pitchFamily="34" charset="0"/>
                <a:cs typeface="Arial" panose="020B0604020202020204" pitchFamily="34" charset="0"/>
              </a:rPr>
              <a:t>Európskeho centra pre prevenciu sexuálneho zneužívania detí a boj proti nemu</a:t>
            </a:r>
            <a:endParaRPr lang="sk-SK" sz="1800" kern="100" dirty="0">
              <a:ea typeface="Aptos" panose="020B0004020202020204" pitchFamily="34" charset="0"/>
              <a:cs typeface="Arial" panose="020B0604020202020204" pitchFamily="34" charset="0"/>
            </a:endParaRPr>
          </a:p>
          <a:p>
            <a:pPr marL="685800" lvl="2" algn="just">
              <a:lnSpc>
                <a:spcPct val="100000"/>
              </a:lnSpc>
              <a:buFont typeface="+mj-lt"/>
              <a:buAutoNum type="alphaLcParenR"/>
            </a:pPr>
            <a:endParaRPr lang="sk-SK" sz="1800" kern="1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9974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910F213-F011-BAA7-535B-7070E9059911}"/>
              </a:ext>
            </a:extLst>
          </p:cNvPr>
          <p:cNvSpPr>
            <a:spLocks noGrp="1"/>
          </p:cNvSpPr>
          <p:nvPr>
            <p:ph type="title"/>
          </p:nvPr>
        </p:nvSpPr>
        <p:spPr>
          <a:xfrm>
            <a:off x="3929743" y="3243944"/>
            <a:ext cx="7308850" cy="2644130"/>
          </a:xfrm>
        </p:spPr>
        <p:txBody>
          <a:bodyPr/>
          <a:lstStyle/>
          <a:p>
            <a:r>
              <a:rPr lang="sk-SK" sz="3600" b="1" dirty="0">
                <a:solidFill>
                  <a:srgbClr val="261E6A"/>
                </a:solidFill>
              </a:rPr>
              <a:t>ÚVOD DO KYBERNETICKEJ KRIMINALITY</a:t>
            </a:r>
          </a:p>
        </p:txBody>
      </p:sp>
    </p:spTree>
    <p:extLst>
      <p:ext uri="{BB962C8B-B14F-4D97-AF65-F5344CB8AC3E}">
        <p14:creationId xmlns:p14="http://schemas.microsoft.com/office/powerpoint/2010/main" val="209729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09CFD-3B49-597C-7B73-170EE35C01CF}"/>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0BE65EB9-7472-FFF8-94ED-A6D82CE25615}"/>
              </a:ext>
            </a:extLst>
          </p:cNvPr>
          <p:cNvSpPr>
            <a:spLocks noGrp="1"/>
          </p:cNvSpPr>
          <p:nvPr>
            <p:ph type="title"/>
          </p:nvPr>
        </p:nvSpPr>
        <p:spPr>
          <a:xfrm>
            <a:off x="3929743" y="3243944"/>
            <a:ext cx="7308850" cy="2644130"/>
          </a:xfrm>
        </p:spPr>
        <p:txBody>
          <a:bodyPr/>
          <a:lstStyle/>
          <a:p>
            <a:r>
              <a:rPr lang="sk-SK" sz="3600" b="1" dirty="0">
                <a:solidFill>
                  <a:srgbClr val="261E6A"/>
                </a:solidFill>
              </a:rPr>
              <a:t>VNÚTROŠTÁTNA </a:t>
            </a:r>
            <a:br>
              <a:rPr lang="sk-SK" sz="3600" b="1" dirty="0">
                <a:solidFill>
                  <a:srgbClr val="261E6A"/>
                </a:solidFill>
              </a:rPr>
            </a:br>
            <a:r>
              <a:rPr lang="sk-SK" sz="3600" b="1" dirty="0">
                <a:solidFill>
                  <a:srgbClr val="261E6A"/>
                </a:solidFill>
              </a:rPr>
              <a:t>PRÁVNA ÚPRAVA</a:t>
            </a:r>
          </a:p>
        </p:txBody>
      </p:sp>
    </p:spTree>
    <p:extLst>
      <p:ext uri="{BB962C8B-B14F-4D97-AF65-F5344CB8AC3E}">
        <p14:creationId xmlns:p14="http://schemas.microsoft.com/office/powerpoint/2010/main" val="263549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0078-5325-9844-C0CD-B948B43115F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2996015-53B0-CE5C-28D8-37E7B6986531}"/>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POČÍTAČOVÉ TRESTNÉ ČINY I.</a:t>
            </a:r>
            <a:endParaRPr lang="sk-SK" sz="3600" b="1" dirty="0">
              <a:latin typeface="Arial" panose="020B0604020202020204" pitchFamily="34" charset="0"/>
              <a:cs typeface="Arial" panose="020B0604020202020204" pitchFamily="34" charset="0"/>
            </a:endParaRPr>
          </a:p>
        </p:txBody>
      </p:sp>
      <p:graphicFrame>
        <p:nvGraphicFramePr>
          <p:cNvPr id="2" name="Zástupný objekt pre obsah 1">
            <a:extLst>
              <a:ext uri="{FF2B5EF4-FFF2-40B4-BE49-F238E27FC236}">
                <a16:creationId xmlns:a16="http://schemas.microsoft.com/office/drawing/2014/main" id="{1E801299-8D23-94A4-3ED1-C93EEE68ED6A}"/>
              </a:ext>
            </a:extLst>
          </p:cNvPr>
          <p:cNvGraphicFramePr>
            <a:graphicFrameLocks noGrp="1"/>
          </p:cNvGraphicFramePr>
          <p:nvPr>
            <p:ph idx="1"/>
            <p:extLst>
              <p:ext uri="{D42A27DB-BD31-4B8C-83A1-F6EECF244321}">
                <p14:modId xmlns:p14="http://schemas.microsoft.com/office/powerpoint/2010/main" val="2197934131"/>
              </p:ext>
            </p:extLst>
          </p:nvPr>
        </p:nvGraphicFramePr>
        <p:xfrm>
          <a:off x="1252151" y="1676976"/>
          <a:ext cx="10172405" cy="415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906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5F673-C3B0-03FD-858E-0F7FD75B99B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948DA50-0422-B31D-4EC0-3756E65AA5F4}"/>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POČÍTAČOVÉ TRESTNÉ ČINY II.</a:t>
            </a:r>
            <a:endParaRPr lang="sk-SK" sz="3600" b="1" dirty="0">
              <a:latin typeface="Arial" panose="020B0604020202020204" pitchFamily="34" charset="0"/>
              <a:cs typeface="Arial" panose="020B0604020202020204" pitchFamily="34" charset="0"/>
            </a:endParaRPr>
          </a:p>
        </p:txBody>
      </p:sp>
      <p:graphicFrame>
        <p:nvGraphicFramePr>
          <p:cNvPr id="2" name="Zástupný objekt pre obsah 1">
            <a:extLst>
              <a:ext uri="{FF2B5EF4-FFF2-40B4-BE49-F238E27FC236}">
                <a16:creationId xmlns:a16="http://schemas.microsoft.com/office/drawing/2014/main" id="{BAFA748D-2EE8-0348-0F44-B69189F76FC3}"/>
              </a:ext>
            </a:extLst>
          </p:cNvPr>
          <p:cNvGraphicFramePr>
            <a:graphicFrameLocks noGrp="1"/>
          </p:cNvGraphicFramePr>
          <p:nvPr>
            <p:ph idx="1"/>
            <p:extLst>
              <p:ext uri="{D42A27DB-BD31-4B8C-83A1-F6EECF244321}">
                <p14:modId xmlns:p14="http://schemas.microsoft.com/office/powerpoint/2010/main" val="4264178078"/>
              </p:ext>
            </p:extLst>
          </p:nvPr>
        </p:nvGraphicFramePr>
        <p:xfrm>
          <a:off x="1252151" y="1676976"/>
          <a:ext cx="10172405" cy="415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54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9D6E-1F25-57CC-68AF-BDFA5529B6F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108A999-E475-0763-D8B1-6330031C5367}"/>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POČÍTAČOVÉ TRESTNÉ ČINY II.</a:t>
            </a:r>
            <a:endParaRPr lang="sk-SK" sz="3600" b="1" dirty="0">
              <a:latin typeface="Arial" panose="020B0604020202020204" pitchFamily="34" charset="0"/>
              <a:cs typeface="Arial" panose="020B0604020202020204" pitchFamily="34" charset="0"/>
            </a:endParaRPr>
          </a:p>
        </p:txBody>
      </p:sp>
      <p:graphicFrame>
        <p:nvGraphicFramePr>
          <p:cNvPr id="2" name="Zástupný objekt pre obsah 1">
            <a:extLst>
              <a:ext uri="{FF2B5EF4-FFF2-40B4-BE49-F238E27FC236}">
                <a16:creationId xmlns:a16="http://schemas.microsoft.com/office/drawing/2014/main" id="{386E54B6-417B-7315-8186-A1DBA77AA796}"/>
              </a:ext>
            </a:extLst>
          </p:cNvPr>
          <p:cNvGraphicFramePr>
            <a:graphicFrameLocks noGrp="1"/>
          </p:cNvGraphicFramePr>
          <p:nvPr>
            <p:ph idx="1"/>
            <p:extLst>
              <p:ext uri="{D42A27DB-BD31-4B8C-83A1-F6EECF244321}">
                <p14:modId xmlns:p14="http://schemas.microsoft.com/office/powerpoint/2010/main" val="2832223615"/>
              </p:ext>
            </p:extLst>
          </p:nvPr>
        </p:nvGraphicFramePr>
        <p:xfrm>
          <a:off x="1252151" y="1676976"/>
          <a:ext cx="10172405" cy="415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78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491A-51C8-86DE-4935-2B46D529C19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7318688-5C1A-4228-7B6F-1751BAACD079}"/>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PRÍSTUP DO POČÍTAČOVÉHO SYSTÉMU</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DDE0C4C-07DC-9F32-611D-74D1DE3E55DE}"/>
              </a:ext>
            </a:extLst>
          </p:cNvPr>
          <p:cNvSpPr>
            <a:spLocks noGrp="1"/>
          </p:cNvSpPr>
          <p:nvPr>
            <p:ph idx="1"/>
          </p:nvPr>
        </p:nvSpPr>
        <p:spPr>
          <a:xfrm>
            <a:off x="1252151" y="2297927"/>
            <a:ext cx="10172405" cy="3952747"/>
          </a:xfrm>
        </p:spPr>
        <p:txBody>
          <a:bodyPr/>
          <a:lstStyle/>
          <a:p>
            <a:pPr fontAlgn="base"/>
            <a:r>
              <a:rPr lang="sk-SK" sz="1800" b="1" dirty="0"/>
              <a:t>§ 247 (1) TZ:</a:t>
            </a:r>
            <a:r>
              <a:rPr lang="sk-SK" sz="1800" dirty="0"/>
              <a:t>​ Kto </a:t>
            </a:r>
            <a:r>
              <a:rPr lang="sk-SK" sz="1800" b="1" dirty="0"/>
              <a:t>prekoná bezpečnostné opatrenie</a:t>
            </a:r>
            <a:r>
              <a:rPr lang="sk-SK" sz="1800" dirty="0"/>
              <a:t>, a tým získa </a:t>
            </a:r>
            <a:r>
              <a:rPr lang="sk-SK" sz="1800" b="1" dirty="0"/>
              <a:t>neoprávnený prístup </a:t>
            </a:r>
            <a:r>
              <a:rPr lang="sk-SK" sz="1800" dirty="0"/>
              <a:t>do počítačového systému alebo jeho časti, potrestá sa odňatím slobody až na dva roky.</a:t>
            </a:r>
            <a:r>
              <a:rPr lang="en-US" sz="1800" dirty="0"/>
              <a:t>​</a:t>
            </a:r>
          </a:p>
          <a:p>
            <a:pPr lvl="1" fontAlgn="base"/>
            <a:r>
              <a:rPr lang="sk-SK" sz="1800" dirty="0"/>
              <a:t>prekoná bezpečnostné opatrenie =</a:t>
            </a:r>
            <a:r>
              <a:rPr lang="en-US" sz="1800" dirty="0"/>
              <a:t>​</a:t>
            </a:r>
            <a:r>
              <a:rPr lang="sk-SK" sz="1800" dirty="0"/>
              <a:t> napr. skúšaním prihlasovacích údajov</a:t>
            </a:r>
            <a:r>
              <a:rPr lang="en-US" sz="1800" dirty="0"/>
              <a:t>​</a:t>
            </a:r>
            <a:r>
              <a:rPr lang="sk-SK" sz="1800" dirty="0"/>
              <a:t>, </a:t>
            </a:r>
            <a:r>
              <a:rPr lang="sk-SK" sz="1800" dirty="0" err="1"/>
              <a:t>session</a:t>
            </a:r>
            <a:r>
              <a:rPr lang="sk-SK" sz="1800" dirty="0"/>
              <a:t> </a:t>
            </a:r>
            <a:r>
              <a:rPr lang="sk-SK" sz="1800" dirty="0" err="1"/>
              <a:t>hijacking</a:t>
            </a:r>
            <a:r>
              <a:rPr lang="sk-SK" sz="1800" dirty="0"/>
              <a:t> (</a:t>
            </a:r>
            <a:r>
              <a:rPr lang="sk-SK" sz="1800" u="sng" dirty="0">
                <a:hlinkClick r:id="rId2"/>
              </a:rPr>
              <a:t>https://www.owasp.org/index.php/Session_hijacking_attack</a:t>
            </a:r>
            <a:r>
              <a:rPr lang="sk-SK" sz="1800" dirty="0"/>
              <a:t>)</a:t>
            </a:r>
            <a:r>
              <a:rPr lang="en-US" sz="1800" dirty="0"/>
              <a:t>​</a:t>
            </a:r>
            <a:endParaRPr lang="sk-SK" sz="1800" dirty="0"/>
          </a:p>
          <a:p>
            <a:pPr lvl="1" fontAlgn="base"/>
            <a:r>
              <a:rPr lang="sk-SK" sz="1800" b="1" dirty="0"/>
              <a:t>informačný systém </a:t>
            </a:r>
            <a:r>
              <a:rPr lang="sk-SK" sz="1800" b="1" dirty="0">
                <a:sym typeface="Wingdings" panose="05000000000000000000" pitchFamily="2" charset="2"/>
              </a:rPr>
              <a:t></a:t>
            </a:r>
            <a:r>
              <a:rPr lang="sk-SK" sz="1800" dirty="0"/>
              <a:t> „funkčný celok zabezpečujúci cieľavedomú a systematickú informačnú činnosť prostredníctvom technických prostriedkov a programových prostriedkov, ktoré sú súčasťou informačného systému alebo ktoré informačnému systému poskytuje iný informačný systém.“ (Zákon č. 275/2006 Z. z. o informačných systémoch verejnej správy a o zmene a doplnení niektorých zákonov.)</a:t>
            </a:r>
            <a:r>
              <a:rPr lang="en-US" sz="1800" dirty="0"/>
              <a:t>​</a:t>
            </a:r>
          </a:p>
        </p:txBody>
      </p:sp>
    </p:spTree>
    <p:extLst>
      <p:ext uri="{BB962C8B-B14F-4D97-AF65-F5344CB8AC3E}">
        <p14:creationId xmlns:p14="http://schemas.microsoft.com/office/powerpoint/2010/main" val="3160320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700D982F-0DF8-45BB-A994-EE94B8A0488E}"/>
              </a:ext>
            </a:extLst>
          </p:cNvPr>
          <p:cNvPicPr>
            <a:picLocks noChangeAspect="1"/>
          </p:cNvPicPr>
          <p:nvPr/>
        </p:nvPicPr>
        <p:blipFill rotWithShape="1">
          <a:blip r:embed="rId2"/>
          <a:srcRect l="18661" t="18077" r="6336" b="9338"/>
          <a:stretch/>
        </p:blipFill>
        <p:spPr>
          <a:xfrm>
            <a:off x="0" y="-46618"/>
            <a:ext cx="12204060" cy="6951235"/>
          </a:xfrm>
          <a:prstGeom prst="rect">
            <a:avLst/>
          </a:prstGeom>
        </p:spPr>
      </p:pic>
      <p:sp>
        <p:nvSpPr>
          <p:cNvPr id="11" name="Zástupný objekt pre číslo snímky 3">
            <a:extLst>
              <a:ext uri="{FF2B5EF4-FFF2-40B4-BE49-F238E27FC236}">
                <a16:creationId xmlns:a16="http://schemas.microsoft.com/office/drawing/2014/main" id="{827E74FF-7984-41C5-9F32-F9FC2D035536}"/>
              </a:ext>
            </a:extLst>
          </p:cNvPr>
          <p:cNvSpPr>
            <a:spLocks noGrp="1"/>
          </p:cNvSpPr>
          <p:nvPr>
            <p:ph type="sldNum" idx="10"/>
          </p:nvPr>
        </p:nvSpPr>
        <p:spPr>
          <a:xfrm>
            <a:off x="11296610" y="6217622"/>
            <a:ext cx="731700" cy="524700"/>
          </a:xfrm>
          <a:prstGeom prst="rect">
            <a:avLst/>
          </a:prstGeom>
        </p:spPr>
        <p:txBody>
          <a:bodyPr/>
          <a:lstStyle>
            <a:lvl1pPr>
              <a:defRPr b="1">
                <a:solidFill>
                  <a:schemeClr val="tx1"/>
                </a:solidFill>
              </a:defRPr>
            </a:lvl1pPr>
          </a:lstStyle>
          <a:p>
            <a:fld id="{00000000-1234-1234-1234-123412341234}" type="slidenum">
              <a:rPr lang="en-GB" smtClean="0"/>
              <a:pPr/>
              <a:t>35</a:t>
            </a:fld>
            <a:endParaRPr lang="en-GB" dirty="0"/>
          </a:p>
        </p:txBody>
      </p:sp>
      <p:sp>
        <p:nvSpPr>
          <p:cNvPr id="9" name="Title 1">
            <a:extLst>
              <a:ext uri="{FF2B5EF4-FFF2-40B4-BE49-F238E27FC236}">
                <a16:creationId xmlns:a16="http://schemas.microsoft.com/office/drawing/2014/main" id="{4391E1E5-AE32-4345-B11D-C0EC83B8D34D}"/>
              </a:ext>
            </a:extLst>
          </p:cNvPr>
          <p:cNvSpPr txBox="1">
            <a:spLocks/>
          </p:cNvSpPr>
          <p:nvPr/>
        </p:nvSpPr>
        <p:spPr>
          <a:xfrm>
            <a:off x="2053088" y="4706763"/>
            <a:ext cx="9359660" cy="829816"/>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238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141DF5E-555D-4864-8514-DB814165BE89}"/>
              </a:ext>
            </a:extLst>
          </p:cNvPr>
          <p:cNvPicPr>
            <a:picLocks noChangeAspect="1"/>
          </p:cNvPicPr>
          <p:nvPr/>
        </p:nvPicPr>
        <p:blipFill rotWithShape="1">
          <a:blip r:embed="rId2"/>
          <a:srcRect l="18611" t="18040" r="5992" b="9338"/>
          <a:stretch/>
        </p:blipFill>
        <p:spPr>
          <a:xfrm>
            <a:off x="0" y="0"/>
            <a:ext cx="12192000" cy="6911706"/>
          </a:xfrm>
          <a:prstGeom prst="rect">
            <a:avLst/>
          </a:prstGeom>
        </p:spPr>
      </p:pic>
      <p:sp>
        <p:nvSpPr>
          <p:cNvPr id="11" name="Zástupný objekt pre číslo snímky 3">
            <a:extLst>
              <a:ext uri="{FF2B5EF4-FFF2-40B4-BE49-F238E27FC236}">
                <a16:creationId xmlns:a16="http://schemas.microsoft.com/office/drawing/2014/main" id="{827E74FF-7984-41C5-9F32-F9FC2D035536}"/>
              </a:ext>
            </a:extLst>
          </p:cNvPr>
          <p:cNvSpPr>
            <a:spLocks noGrp="1"/>
          </p:cNvSpPr>
          <p:nvPr>
            <p:ph type="sldNum" idx="10"/>
          </p:nvPr>
        </p:nvSpPr>
        <p:spPr>
          <a:xfrm>
            <a:off x="11296610" y="6217622"/>
            <a:ext cx="731700" cy="524700"/>
          </a:xfrm>
          <a:prstGeom prst="rect">
            <a:avLst/>
          </a:prstGeom>
        </p:spPr>
        <p:txBody>
          <a:bodyPr/>
          <a:lstStyle>
            <a:lvl1pPr>
              <a:defRPr b="1">
                <a:solidFill>
                  <a:schemeClr val="tx1"/>
                </a:solidFill>
              </a:defRPr>
            </a:lvl1pPr>
          </a:lstStyle>
          <a:p>
            <a:fld id="{00000000-1234-1234-1234-123412341234}" type="slidenum">
              <a:rPr lang="en-GB" smtClean="0"/>
              <a:pPr/>
              <a:t>36</a:t>
            </a:fld>
            <a:endParaRPr lang="en-GB" dirty="0"/>
          </a:p>
        </p:txBody>
      </p:sp>
      <p:sp>
        <p:nvSpPr>
          <p:cNvPr id="9" name="Title 1">
            <a:extLst>
              <a:ext uri="{FF2B5EF4-FFF2-40B4-BE49-F238E27FC236}">
                <a16:creationId xmlns:a16="http://schemas.microsoft.com/office/drawing/2014/main" id="{4391E1E5-AE32-4345-B11D-C0EC83B8D34D}"/>
              </a:ext>
            </a:extLst>
          </p:cNvPr>
          <p:cNvSpPr txBox="1">
            <a:spLocks/>
          </p:cNvSpPr>
          <p:nvPr/>
        </p:nvSpPr>
        <p:spPr>
          <a:xfrm>
            <a:off x="2053088" y="4706763"/>
            <a:ext cx="9359660" cy="829816"/>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9388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B9C7-F9D6-1696-EB64-EEC3F9E0CAC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700D430-0A05-0305-7FA8-59DE37320202}"/>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PRÍSTUP DO POČÍTAČOVÉHO SYSTÉMU</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F3FFFE8-763D-B674-4134-907AAE4B1DE6}"/>
              </a:ext>
            </a:extLst>
          </p:cNvPr>
          <p:cNvSpPr>
            <a:spLocks noGrp="1"/>
          </p:cNvSpPr>
          <p:nvPr>
            <p:ph idx="1"/>
          </p:nvPr>
        </p:nvSpPr>
        <p:spPr>
          <a:xfrm>
            <a:off x="1252151" y="2297927"/>
            <a:ext cx="10172405" cy="4277802"/>
          </a:xfrm>
        </p:spPr>
        <p:txBody>
          <a:bodyPr/>
          <a:lstStyle/>
          <a:p>
            <a:pPr fontAlgn="base"/>
            <a:r>
              <a:rPr lang="sk-SK" sz="1800" dirty="0"/>
              <a:t>Súd: Okresný súd Považská Bystrica</a:t>
            </a:r>
            <a:r>
              <a:rPr lang="en-US" sz="1800" dirty="0"/>
              <a:t>​</a:t>
            </a:r>
          </a:p>
          <a:p>
            <a:pPr fontAlgn="base"/>
            <a:r>
              <a:rPr lang="sk-SK" sz="1800" dirty="0"/>
              <a:t>Spisová značka: 2T/25/2015</a:t>
            </a:r>
            <a:r>
              <a:rPr lang="en-US" sz="1800" dirty="0"/>
              <a:t>​</a:t>
            </a:r>
          </a:p>
          <a:p>
            <a:pPr fontAlgn="base"/>
            <a:r>
              <a:rPr lang="sk-SK" sz="1800" dirty="0"/>
              <a:t>Identifikačné číslo súdneho spisu: 3715010050</a:t>
            </a:r>
            <a:r>
              <a:rPr lang="en-US" sz="1800" dirty="0"/>
              <a:t>​</a:t>
            </a:r>
          </a:p>
          <a:p>
            <a:pPr fontAlgn="base"/>
            <a:r>
              <a:rPr lang="sk-SK" sz="1800" dirty="0"/>
              <a:t>Dátum vydania rozhodnutia: 03. 03. 2015</a:t>
            </a:r>
            <a:r>
              <a:rPr lang="en-US" sz="1800" dirty="0"/>
              <a:t>​</a:t>
            </a:r>
          </a:p>
          <a:p>
            <a:pPr fontAlgn="base"/>
            <a:r>
              <a:rPr lang="sk-SK" sz="1800" dirty="0"/>
              <a:t>Podstata:</a:t>
            </a:r>
          </a:p>
          <a:p>
            <a:pPr lvl="1" fontAlgn="base"/>
            <a:r>
              <a:rPr lang="sk-SK" sz="1800" dirty="0"/>
              <a:t>neoprávnene pripojil do počítačového systému spoločnosti počítačový </a:t>
            </a:r>
            <a:r>
              <a:rPr lang="sk-SK" sz="1800" dirty="0" err="1"/>
              <a:t>Wifi</a:t>
            </a:r>
            <a:r>
              <a:rPr lang="sk-SK" sz="1800" dirty="0"/>
              <a:t> router zn. </a:t>
            </a:r>
            <a:r>
              <a:rPr lang="sk-SK" sz="1800" dirty="0" err="1"/>
              <a:t>Belkin</a:t>
            </a:r>
            <a:r>
              <a:rPr lang="sk-SK" sz="1800" dirty="0"/>
              <a:t>​</a:t>
            </a:r>
          </a:p>
          <a:p>
            <a:pPr lvl="1" fontAlgn="base"/>
            <a:r>
              <a:rPr lang="sk-SK" sz="1800" dirty="0"/>
              <a:t>za pomoci nezisteného softvéru si vytvoril počítačový program na generovanie vstupných hesiel do pokladničného systému </a:t>
            </a:r>
            <a:r>
              <a:rPr lang="sk-SK" sz="1800" dirty="0" err="1"/>
              <a:t>Progress</a:t>
            </a:r>
            <a:r>
              <a:rPr lang="sk-SK" sz="1800" dirty="0"/>
              <a:t>​</a:t>
            </a:r>
          </a:p>
          <a:p>
            <a:pPr lvl="1" fontAlgn="base"/>
            <a:r>
              <a:rPr lang="sk-SK" sz="1800" dirty="0"/>
              <a:t>vnikol do pokladničného systému U. upravil ceny </a:t>
            </a:r>
            <a:r>
              <a:rPr lang="sk-SK" sz="1800" dirty="0" err="1"/>
              <a:t>azakúpil</a:t>
            </a:r>
            <a:r>
              <a:rPr lang="sk-SK" sz="1800" dirty="0"/>
              <a:t> presne nezistený tovar v sume najmenej 3.130,- Eur</a:t>
            </a:r>
            <a:r>
              <a:rPr lang="en-US" sz="1800" dirty="0"/>
              <a:t>​</a:t>
            </a:r>
          </a:p>
          <a:p>
            <a:pPr lvl="1" fontAlgn="base"/>
            <a:r>
              <a:rPr lang="sk-SK" sz="1800" dirty="0"/>
              <a:t>pokračovací prečin poškodenia a zneužitia záznamu na nosiči informácii podľa § 247 ods. 1 TZ</a:t>
            </a:r>
            <a:r>
              <a:rPr lang="en-US" sz="1800" dirty="0"/>
              <a:t>​</a:t>
            </a:r>
          </a:p>
          <a:p>
            <a:pPr lvl="1" fontAlgn="base"/>
            <a:r>
              <a:rPr lang="sk-SK" sz="1800" dirty="0"/>
              <a:t>peňažný trest 1.000 €</a:t>
            </a:r>
            <a:r>
              <a:rPr lang="en-US" sz="1800" dirty="0"/>
              <a:t>​</a:t>
            </a:r>
          </a:p>
        </p:txBody>
      </p:sp>
    </p:spTree>
    <p:extLst>
      <p:ext uri="{BB962C8B-B14F-4D97-AF65-F5344CB8AC3E}">
        <p14:creationId xmlns:p14="http://schemas.microsoft.com/office/powerpoint/2010/main" val="3782758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DD1A2-0D5A-3982-D6F7-7828E4AE1EA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A865B14-FE35-31A7-7840-2A62C464405C}"/>
              </a:ext>
            </a:extLst>
          </p:cNvPr>
          <p:cNvSpPr>
            <a:spLocks noGrp="1"/>
          </p:cNvSpPr>
          <p:nvPr>
            <p:ph type="title"/>
          </p:nvPr>
        </p:nvSpPr>
        <p:spPr>
          <a:xfrm>
            <a:off x="1252151" y="734971"/>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PRÍSTUP DO POČÍTAČOVÉHO SYSTÉMU</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B585B2E-C5A6-53B6-8E77-02A7ACD37725}"/>
              </a:ext>
            </a:extLst>
          </p:cNvPr>
          <p:cNvSpPr>
            <a:spLocks noGrp="1"/>
          </p:cNvSpPr>
          <p:nvPr>
            <p:ph idx="1"/>
          </p:nvPr>
        </p:nvSpPr>
        <p:spPr>
          <a:xfrm>
            <a:off x="1252151" y="1956021"/>
            <a:ext cx="10172405" cy="4524292"/>
          </a:xfrm>
        </p:spPr>
        <p:txBody>
          <a:bodyPr/>
          <a:lstStyle/>
          <a:p>
            <a:pPr fontAlgn="base"/>
            <a:r>
              <a:rPr lang="sk-SK" sz="1600" dirty="0"/>
              <a:t>Súd: Okresný súd Levice</a:t>
            </a:r>
            <a:r>
              <a:rPr lang="en-US" sz="1600" dirty="0"/>
              <a:t>​</a:t>
            </a:r>
          </a:p>
          <a:p>
            <a:pPr fontAlgn="base"/>
            <a:r>
              <a:rPr lang="sk-SK" sz="1600" dirty="0"/>
              <a:t>Spisová značka: 4T/79/2019</a:t>
            </a:r>
            <a:r>
              <a:rPr lang="en-US" sz="1600" dirty="0"/>
              <a:t>​</a:t>
            </a:r>
          </a:p>
          <a:p>
            <a:pPr fontAlgn="base"/>
            <a:r>
              <a:rPr lang="sk-SK" sz="1600" dirty="0"/>
              <a:t>Identifikačné číslo súdneho spisu: 4319010786</a:t>
            </a:r>
            <a:r>
              <a:rPr lang="en-US" sz="1600" dirty="0"/>
              <a:t>​</a:t>
            </a:r>
          </a:p>
          <a:p>
            <a:pPr fontAlgn="base"/>
            <a:r>
              <a:rPr lang="sk-SK" sz="1600" dirty="0"/>
              <a:t>Dátum vydania rozhodnutia: 08. 08. 2019</a:t>
            </a:r>
            <a:r>
              <a:rPr lang="en-US" sz="1600" dirty="0"/>
              <a:t>​</a:t>
            </a:r>
          </a:p>
          <a:p>
            <a:pPr fontAlgn="base"/>
            <a:r>
              <a:rPr lang="sk-SK" sz="1600" dirty="0"/>
              <a:t>​Podstata:</a:t>
            </a:r>
          </a:p>
          <a:p>
            <a:pPr lvl="1" fontAlgn="base"/>
            <a:r>
              <a:rPr lang="sk-SK" sz="1600" dirty="0"/>
              <a:t>prostredníctvom svojho mobilného telefónu sa cez internet bez vedomia a súhlasu poškodenej I. D. prihlásil pomocou pravého hesla „K. XXXX“ ktoré mu nesprístupnila, do jej profilu na sociálnej sieti Facebook </a:t>
            </a:r>
            <a:r>
              <a:rPr lang="en-US" sz="1600" dirty="0"/>
              <a:t>​</a:t>
            </a:r>
          </a:p>
          <a:p>
            <a:pPr lvl="1" fontAlgn="base"/>
            <a:r>
              <a:rPr lang="sk-SK" sz="1600" dirty="0"/>
              <a:t>zverejnil na ňom dve súkromné videá z roku 2018 s intímnym obsahom, na ktorých je zachytená obnažená poškodená I. D. </a:t>
            </a:r>
            <a:r>
              <a:rPr lang="en-US" sz="1600" dirty="0"/>
              <a:t>​</a:t>
            </a:r>
          </a:p>
          <a:p>
            <a:pPr lvl="1" fontAlgn="base"/>
            <a:r>
              <a:rPr lang="sk-SK" sz="1600" dirty="0"/>
              <a:t>následne tieto videá rozposlal širokej verejnosti cca 135 priateľom na sociálnej sieti,</a:t>
            </a:r>
            <a:r>
              <a:rPr lang="en-US" sz="1600" dirty="0"/>
              <a:t>​</a:t>
            </a:r>
          </a:p>
          <a:p>
            <a:pPr lvl="1" fontAlgn="base"/>
            <a:r>
              <a:rPr lang="sk-SK" sz="1600" dirty="0"/>
              <a:t>čím jej vážnym spôsobom narušil súkromie, bežný život a vystavil ju týmto spôsobom zosmiešneniu, ktoré ju doposiaľ prenasleduje,</a:t>
            </a:r>
            <a:r>
              <a:rPr lang="en-US" sz="1600" dirty="0"/>
              <a:t>​</a:t>
            </a:r>
          </a:p>
          <a:p>
            <a:pPr lvl="1" fontAlgn="base"/>
            <a:r>
              <a:rPr lang="sk-SK" sz="1600" dirty="0"/>
              <a:t>​prečin </a:t>
            </a:r>
            <a:r>
              <a:rPr lang="sk-SK" sz="1600" b="1" dirty="0"/>
              <a:t>neoprávneného prístupu do počítačového systému </a:t>
            </a:r>
            <a:r>
              <a:rPr lang="sk-SK" sz="1600" dirty="0"/>
              <a:t>podľa § 247 ods. 1 TZ v súbehu s prečinom </a:t>
            </a:r>
            <a:r>
              <a:rPr lang="sk-SK" sz="1600" b="1" dirty="0"/>
              <a:t>poškodzovania cudzích práv </a:t>
            </a:r>
            <a:r>
              <a:rPr lang="sk-SK" sz="1600" dirty="0"/>
              <a:t>podľa § 376 TZ</a:t>
            </a:r>
            <a:r>
              <a:rPr lang="en-US" sz="1600" dirty="0"/>
              <a:t>​</a:t>
            </a:r>
          </a:p>
          <a:p>
            <a:pPr lvl="1" fontAlgn="base"/>
            <a:r>
              <a:rPr lang="sk-SK" sz="1600" dirty="0"/>
              <a:t>peňažný trest 500 €</a:t>
            </a:r>
            <a:r>
              <a:rPr lang="en-US" sz="1600" dirty="0"/>
              <a:t>​</a:t>
            </a:r>
          </a:p>
        </p:txBody>
      </p:sp>
    </p:spTree>
    <p:extLst>
      <p:ext uri="{BB962C8B-B14F-4D97-AF65-F5344CB8AC3E}">
        <p14:creationId xmlns:p14="http://schemas.microsoft.com/office/powerpoint/2010/main" val="337909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6BC9-5C0A-1854-1831-167C7AB6106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ED00A8D-5922-931E-1563-475D3CB6C934}"/>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ZÁSAH </a:t>
            </a:r>
            <a:br>
              <a:rPr lang="sk-SK" sz="3600" b="1" dirty="0">
                <a:solidFill>
                  <a:srgbClr val="261E6A"/>
                </a:solidFill>
                <a:latin typeface="Arial" panose="020B0604020202020204" pitchFamily="34" charset="0"/>
                <a:cs typeface="Arial" panose="020B0604020202020204" pitchFamily="34" charset="0"/>
              </a:rPr>
            </a:br>
            <a:r>
              <a:rPr lang="sk-SK" sz="3600" b="1" dirty="0">
                <a:solidFill>
                  <a:srgbClr val="261E6A"/>
                </a:solidFill>
                <a:latin typeface="Arial" panose="020B0604020202020204" pitchFamily="34" charset="0"/>
                <a:cs typeface="Arial" panose="020B0604020202020204" pitchFamily="34" charset="0"/>
              </a:rPr>
              <a:t>DO POČÍTAČOVÉHO SYSTÉMU</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FA46480-E611-FA7E-4D9E-72471B7D1FEC}"/>
              </a:ext>
            </a:extLst>
          </p:cNvPr>
          <p:cNvSpPr>
            <a:spLocks noGrp="1"/>
          </p:cNvSpPr>
          <p:nvPr>
            <p:ph idx="1"/>
          </p:nvPr>
        </p:nvSpPr>
        <p:spPr>
          <a:xfrm>
            <a:off x="1252151" y="2297927"/>
            <a:ext cx="10172405" cy="4277802"/>
          </a:xfrm>
        </p:spPr>
        <p:txBody>
          <a:bodyPr/>
          <a:lstStyle/>
          <a:p>
            <a:pPr fontAlgn="base"/>
            <a:r>
              <a:rPr lang="sk-SK" sz="1800" b="1" dirty="0"/>
              <a:t>§ 247a (1) TZ:</a:t>
            </a:r>
            <a:r>
              <a:rPr lang="sk-SK" sz="1800" dirty="0"/>
              <a:t>​</a:t>
            </a:r>
          </a:p>
          <a:p>
            <a:pPr fontAlgn="base"/>
            <a:r>
              <a:rPr lang="sk-SK" sz="1800" dirty="0"/>
              <a:t>Kto </a:t>
            </a:r>
            <a:r>
              <a:rPr lang="sk-SK" sz="1800" b="1" dirty="0"/>
              <a:t>obmedzí</a:t>
            </a:r>
            <a:r>
              <a:rPr lang="sk-SK" sz="1800" dirty="0"/>
              <a:t> alebo </a:t>
            </a:r>
            <a:r>
              <a:rPr lang="sk-SK" sz="1800" b="1" dirty="0"/>
              <a:t>preruší</a:t>
            </a:r>
            <a:r>
              <a:rPr lang="sk-SK" sz="1800" dirty="0"/>
              <a:t> </a:t>
            </a:r>
            <a:r>
              <a:rPr lang="sk-SK" sz="1800" b="1" dirty="0"/>
              <a:t>fungovanie počítačového systému </a:t>
            </a:r>
            <a:r>
              <a:rPr lang="sk-SK" sz="1800" dirty="0"/>
              <a:t>alebo jeho časti </a:t>
            </a:r>
            <a:r>
              <a:rPr lang="en-US" sz="1800" dirty="0"/>
              <a:t>​</a:t>
            </a:r>
          </a:p>
          <a:p>
            <a:pPr fontAlgn="base"/>
            <a:r>
              <a:rPr lang="sk-SK" sz="1800" b="1" dirty="0"/>
              <a:t>neoprávneným </a:t>
            </a:r>
            <a:r>
              <a:rPr lang="sk-SK" sz="1800" dirty="0"/>
              <a:t>vkladaním, prenášaním, poškodením, vymazaním, zhoršením kvality, pozmenením, potlačením alebo zneprístupnením </a:t>
            </a:r>
            <a:r>
              <a:rPr lang="sk-SK" sz="1800" b="1" dirty="0"/>
              <a:t>počítačových údajov</a:t>
            </a:r>
            <a:r>
              <a:rPr lang="sk-SK" sz="1800" dirty="0"/>
              <a:t>, alebo </a:t>
            </a:r>
            <a:r>
              <a:rPr lang="en-US" sz="1800" dirty="0"/>
              <a:t>​</a:t>
            </a:r>
          </a:p>
          <a:p>
            <a:pPr fontAlgn="base"/>
            <a:r>
              <a:rPr lang="sk-SK" sz="1800" dirty="0"/>
              <a:t>tým, že urobí </a:t>
            </a:r>
            <a:r>
              <a:rPr lang="sk-SK" sz="1800" b="1" dirty="0"/>
              <a:t>neoprávnený zásah </a:t>
            </a:r>
            <a:r>
              <a:rPr lang="sk-SK" sz="1800" dirty="0"/>
              <a:t>do technického alebo programového vybavenia počítača a získané informácie neoprávnene zničí, poškodí, vymaže, pozmení alebo zníži ich kvalitu, </a:t>
            </a:r>
            <a:r>
              <a:rPr lang="en-US" sz="1800" dirty="0"/>
              <a:t>​</a:t>
            </a:r>
          </a:p>
          <a:p>
            <a:pPr fontAlgn="base"/>
            <a:r>
              <a:rPr lang="sk-SK" sz="1800" dirty="0"/>
              <a:t>potrestá sa odňatím slobody na šesť mesiacov až tri roky.</a:t>
            </a:r>
            <a:r>
              <a:rPr lang="en-US" sz="1800" dirty="0"/>
              <a:t>​</a:t>
            </a:r>
          </a:p>
          <a:p>
            <a:pPr marL="0" indent="0" fontAlgn="base">
              <a:buNone/>
            </a:pPr>
            <a:endParaRPr lang="sk-SK" sz="1800" dirty="0"/>
          </a:p>
          <a:p>
            <a:pPr marL="0" indent="0" fontAlgn="base">
              <a:buNone/>
            </a:pPr>
            <a:r>
              <a:rPr lang="sk-SK" sz="1800" b="1" dirty="0"/>
              <a:t>Príklady:</a:t>
            </a:r>
            <a:r>
              <a:rPr lang="en-US" sz="1800" dirty="0"/>
              <a:t>​</a:t>
            </a:r>
          </a:p>
          <a:p>
            <a:pPr fontAlgn="base"/>
            <a:r>
              <a:rPr lang="sk-SK" sz="1800" dirty="0"/>
              <a:t>napr. Malware – </a:t>
            </a:r>
            <a:r>
              <a:rPr lang="sk-SK" sz="1800" dirty="0" err="1"/>
              <a:t>rootkit</a:t>
            </a:r>
            <a:r>
              <a:rPr lang="sk-SK" sz="1800" dirty="0"/>
              <a:t>​</a:t>
            </a:r>
          </a:p>
          <a:p>
            <a:pPr fontAlgn="base"/>
            <a:r>
              <a:rPr lang="sk-SK" sz="1800" dirty="0"/>
              <a:t>napr. </a:t>
            </a:r>
            <a:r>
              <a:rPr lang="sk-SK" sz="1800" dirty="0" err="1"/>
              <a:t>DoS</a:t>
            </a:r>
            <a:r>
              <a:rPr lang="sk-SK" sz="1800" dirty="0"/>
              <a:t> (</a:t>
            </a:r>
            <a:r>
              <a:rPr lang="sk-SK" sz="1800" dirty="0" err="1"/>
              <a:t>Denial</a:t>
            </a:r>
            <a:r>
              <a:rPr lang="sk-SK" sz="1800" dirty="0"/>
              <a:t> of Service), </a:t>
            </a:r>
            <a:r>
              <a:rPr lang="sk-SK" sz="1800" dirty="0" err="1"/>
              <a:t>DDoS</a:t>
            </a:r>
            <a:r>
              <a:rPr lang="sk-SK" sz="1800" dirty="0"/>
              <a:t> (</a:t>
            </a:r>
            <a:r>
              <a:rPr lang="sk-SK" sz="1800" dirty="0" err="1"/>
              <a:t>Distributed</a:t>
            </a:r>
            <a:r>
              <a:rPr lang="sk-SK" sz="1800" dirty="0"/>
              <a:t> </a:t>
            </a:r>
            <a:r>
              <a:rPr lang="sk-SK" sz="1800" dirty="0" err="1"/>
              <a:t>Denial</a:t>
            </a:r>
            <a:r>
              <a:rPr lang="sk-SK" sz="1800" dirty="0"/>
              <a:t> of Service) útoky </a:t>
            </a:r>
            <a:r>
              <a:rPr lang="en-US" sz="1800" dirty="0"/>
              <a:t>​</a:t>
            </a:r>
          </a:p>
        </p:txBody>
      </p:sp>
    </p:spTree>
    <p:extLst>
      <p:ext uri="{BB962C8B-B14F-4D97-AF65-F5344CB8AC3E}">
        <p14:creationId xmlns:p14="http://schemas.microsoft.com/office/powerpoint/2010/main" val="322714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8AF1-CD7A-71B5-EE22-82AD2A0FBB0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079392B-4BCF-FD6E-C19E-4B0753766B0E}"/>
              </a:ext>
            </a:extLst>
          </p:cNvPr>
          <p:cNvSpPr>
            <a:spLocks noGrp="1"/>
          </p:cNvSpPr>
          <p:nvPr>
            <p:ph type="title"/>
          </p:nvPr>
        </p:nvSpPr>
        <p:spPr>
          <a:xfrm>
            <a:off x="1252151" y="935363"/>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VŠEOBECNE O KYBERKRIMINALITE</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387AFA5-8305-BD50-FFEC-CA462099163A}"/>
              </a:ext>
            </a:extLst>
          </p:cNvPr>
          <p:cNvSpPr>
            <a:spLocks noGrp="1"/>
          </p:cNvSpPr>
          <p:nvPr>
            <p:ph idx="1"/>
          </p:nvPr>
        </p:nvSpPr>
        <p:spPr>
          <a:xfrm>
            <a:off x="1252151" y="1823357"/>
            <a:ext cx="5219406" cy="4000500"/>
          </a:xfrm>
        </p:spPr>
        <p:txBody>
          <a:bodyPr/>
          <a:lstStyle/>
          <a:p>
            <a:r>
              <a:rPr lang="sk-SK" sz="1800" b="1" dirty="0">
                <a:cs typeface="Arial" panose="020B0604020202020204" pitchFamily="34" charset="0"/>
              </a:rPr>
              <a:t>druh trestnej činnosti</a:t>
            </a:r>
          </a:p>
          <a:p>
            <a:r>
              <a:rPr lang="sk-SK" sz="1800" dirty="0">
                <a:cs typeface="Arial" panose="020B0604020202020204" pitchFamily="34" charset="0"/>
              </a:rPr>
              <a:t>dominantne zahŕňa prípady, kedy sú informačno-komunikačné technológie </a:t>
            </a:r>
            <a:r>
              <a:rPr lang="sk-SK" sz="1800" b="1" dirty="0">
                <a:cs typeface="Arial" panose="020B0604020202020204" pitchFamily="34" charset="0"/>
              </a:rPr>
              <a:t>prostriedkom na spáchanie inej trestnej činnosti</a:t>
            </a:r>
          </a:p>
          <a:p>
            <a:r>
              <a:rPr lang="sk-SK" sz="1800" b="1" dirty="0">
                <a:cs typeface="Arial" panose="020B0604020202020204" pitchFamily="34" charset="0"/>
              </a:rPr>
              <a:t>rôzne motívy </a:t>
            </a:r>
            <a:r>
              <a:rPr lang="sk-SK" sz="1800" dirty="0">
                <a:cs typeface="Arial" panose="020B0604020202020204" pitchFamily="34" charset="0"/>
                <a:sym typeface="Wingdings" panose="05000000000000000000" pitchFamily="2" charset="2"/>
              </a:rPr>
              <a:t></a:t>
            </a:r>
            <a:r>
              <a:rPr lang="sk-SK" sz="1800" dirty="0">
                <a:cs typeface="Arial" panose="020B0604020202020204" pitchFamily="34" charset="0"/>
              </a:rPr>
              <a:t> majetkový prospech a obohatenia sa na úkor iného až deklarovanie určitých postojov  </a:t>
            </a:r>
          </a:p>
          <a:p>
            <a:r>
              <a:rPr lang="sk-SK" sz="1800" dirty="0">
                <a:cs typeface="Arial" panose="020B0604020202020204" pitchFamily="34" charset="0"/>
              </a:rPr>
              <a:t>spravidla páchanie trestnej činnosti </a:t>
            </a:r>
            <a:r>
              <a:rPr lang="sk-SK" sz="1800" b="1" dirty="0">
                <a:cs typeface="Arial" panose="020B0604020202020204" pitchFamily="34" charset="0"/>
              </a:rPr>
              <a:t>mimo územia SR </a:t>
            </a:r>
            <a:r>
              <a:rPr lang="sk-SK" sz="1800" dirty="0">
                <a:cs typeface="Arial" panose="020B0604020202020204" pitchFamily="34" charset="0"/>
              </a:rPr>
              <a:t>(zo zahraničia, resp. prostredníctvom zahraničia) </a:t>
            </a:r>
            <a:r>
              <a:rPr lang="sk-SK" sz="1800" dirty="0">
                <a:cs typeface="Arial" panose="020B0604020202020204" pitchFamily="34" charset="0"/>
                <a:sym typeface="Wingdings" panose="05000000000000000000" pitchFamily="2" charset="2"/>
              </a:rPr>
              <a:t> </a:t>
            </a:r>
            <a:r>
              <a:rPr lang="sk-SK" sz="1800" b="1" dirty="0">
                <a:cs typeface="Arial" panose="020B0604020202020204" pitchFamily="34" charset="0"/>
                <a:sym typeface="Wingdings" panose="05000000000000000000" pitchFamily="2" charset="2"/>
              </a:rPr>
              <a:t>problematické dokazovanie</a:t>
            </a:r>
          </a:p>
          <a:p>
            <a:r>
              <a:rPr lang="sk-SK" sz="1800" dirty="0">
                <a:cs typeface="Arial" panose="020B0604020202020204" pitchFamily="34" charset="0"/>
                <a:sym typeface="Wingdings" panose="05000000000000000000" pitchFamily="2" charset="2"/>
              </a:rPr>
              <a:t>mimoriadne náročný proces preukázania a vyvodenia trestnoprávnej zodpovednosti</a:t>
            </a:r>
            <a:endParaRPr lang="sk-SK" sz="1800" dirty="0">
              <a:cs typeface="Arial" panose="020B0604020202020204" pitchFamily="34" charset="0"/>
            </a:endParaRPr>
          </a:p>
        </p:txBody>
      </p:sp>
      <p:pic>
        <p:nvPicPr>
          <p:cNvPr id="1026" name="Picture 2" descr="Cybercrime - Executive Support Magazine">
            <a:extLst>
              <a:ext uri="{FF2B5EF4-FFF2-40B4-BE49-F238E27FC236}">
                <a16:creationId xmlns:a16="http://schemas.microsoft.com/office/drawing/2014/main" id="{15F03C98-B614-E9C9-18A3-C67FE2F55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406" y="1823357"/>
            <a:ext cx="5334926"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5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D50E-DA24-FD32-7862-7BF4F9B76FD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97E1CEB-65D0-8F69-36AC-83AC78E76A2E}"/>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ZÁSAH </a:t>
            </a:r>
            <a:br>
              <a:rPr lang="sk-SK" sz="3600" b="1" dirty="0">
                <a:solidFill>
                  <a:srgbClr val="261E6A"/>
                </a:solidFill>
                <a:latin typeface="Arial" panose="020B0604020202020204" pitchFamily="34" charset="0"/>
                <a:cs typeface="Arial" panose="020B0604020202020204" pitchFamily="34" charset="0"/>
              </a:rPr>
            </a:br>
            <a:r>
              <a:rPr lang="sk-SK" sz="3600" b="1" dirty="0">
                <a:solidFill>
                  <a:srgbClr val="261E6A"/>
                </a:solidFill>
                <a:latin typeface="Arial" panose="020B0604020202020204" pitchFamily="34" charset="0"/>
                <a:cs typeface="Arial" panose="020B0604020202020204" pitchFamily="34" charset="0"/>
              </a:rPr>
              <a:t>DO POČÍTAČOVÉHO SYSTÉMU</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ACC0DBB-6CCA-8135-EEDB-0F8F136913BF}"/>
              </a:ext>
            </a:extLst>
          </p:cNvPr>
          <p:cNvSpPr>
            <a:spLocks noGrp="1"/>
          </p:cNvSpPr>
          <p:nvPr>
            <p:ph idx="1"/>
          </p:nvPr>
        </p:nvSpPr>
        <p:spPr>
          <a:xfrm>
            <a:off x="1252151" y="2186609"/>
            <a:ext cx="10172405" cy="4277802"/>
          </a:xfrm>
        </p:spPr>
        <p:txBody>
          <a:bodyPr/>
          <a:lstStyle/>
          <a:p>
            <a:pPr fontAlgn="base"/>
            <a:r>
              <a:rPr lang="sk-SK" sz="1800" dirty="0"/>
              <a:t>Súd: Okresný súd Vranov nad Topľou</a:t>
            </a:r>
            <a:r>
              <a:rPr lang="en-US" sz="1800" dirty="0"/>
              <a:t>​</a:t>
            </a:r>
          </a:p>
          <a:p>
            <a:pPr fontAlgn="base"/>
            <a:r>
              <a:rPr lang="sk-SK" sz="1800" dirty="0"/>
              <a:t>Spisová značka: 2T/51/2019</a:t>
            </a:r>
            <a:r>
              <a:rPr lang="en-US" sz="1800" dirty="0"/>
              <a:t>​</a:t>
            </a:r>
          </a:p>
          <a:p>
            <a:pPr fontAlgn="base"/>
            <a:r>
              <a:rPr lang="sk-SK" sz="1800" dirty="0"/>
              <a:t>Identifikačné číslo súdneho spisu: 8819010593</a:t>
            </a:r>
            <a:r>
              <a:rPr lang="en-US" sz="1800" dirty="0"/>
              <a:t>​</a:t>
            </a:r>
          </a:p>
          <a:p>
            <a:pPr fontAlgn="base"/>
            <a:r>
              <a:rPr lang="sk-SK" sz="1800" dirty="0"/>
              <a:t>Dátum vydania rozhodnutia: 30. 10. 2019</a:t>
            </a:r>
            <a:r>
              <a:rPr lang="en-US" sz="1800" dirty="0"/>
              <a:t>​</a:t>
            </a:r>
          </a:p>
          <a:p>
            <a:pPr fontAlgn="base"/>
            <a:r>
              <a:rPr lang="sk-SK" sz="1800" dirty="0"/>
              <a:t>​Podstata:</a:t>
            </a:r>
          </a:p>
          <a:p>
            <a:pPr lvl="1" fontAlgn="base"/>
            <a:r>
              <a:rPr lang="sk-SK" sz="1800" dirty="0"/>
              <a:t>v úmysle a za účelom obmedziť a prerušiť funkčnosť </a:t>
            </a:r>
            <a:r>
              <a:rPr lang="sk-SK" sz="1800" b="1" dirty="0"/>
              <a:t>digitálneho tachografu</a:t>
            </a:r>
            <a:r>
              <a:rPr lang="sk-SK" sz="1800" dirty="0"/>
              <a:t>, sťa by počítačového systému, dal do vozidla prídavné sofistikované zariadenie ovplyvňujúce funkčnosť digitálneho tachografu vozidla a to potlačením signálu snímača</a:t>
            </a:r>
            <a:r>
              <a:rPr lang="en-US" sz="1800" dirty="0"/>
              <a:t>​</a:t>
            </a:r>
          </a:p>
          <a:p>
            <a:pPr lvl="1" fontAlgn="base"/>
            <a:r>
              <a:rPr lang="sk-SK" sz="1800" dirty="0"/>
              <a:t>pohybu, ktoré je aktivované z kabíny vodiča a to päťkrát zošliapnutím plynového pedála, v dôsledku čoho bolo možné po piatich zošliapnutiach plynového pedála vyradiť digitálny tachograf vozidla z činnosti </a:t>
            </a:r>
            <a:r>
              <a:rPr lang="en-US" sz="1800" dirty="0"/>
              <a:t>​</a:t>
            </a:r>
          </a:p>
          <a:p>
            <a:pPr lvl="1" fontAlgn="base"/>
            <a:r>
              <a:rPr lang="sk-SK" sz="1800" dirty="0"/>
              <a:t>​prečin </a:t>
            </a:r>
            <a:r>
              <a:rPr lang="sk-SK" sz="1800" b="1" dirty="0"/>
              <a:t>neoprávneného zásahu do počítačového systému </a:t>
            </a:r>
            <a:r>
              <a:rPr lang="sk-SK" sz="1800" dirty="0"/>
              <a:t>podľa § 247a ods. 1 písm. a) a b) TZ</a:t>
            </a:r>
            <a:r>
              <a:rPr lang="en-US" sz="1800" dirty="0"/>
              <a:t>​</a:t>
            </a:r>
          </a:p>
          <a:p>
            <a:pPr lvl="1" fontAlgn="base"/>
            <a:r>
              <a:rPr lang="sk-SK" sz="1800" dirty="0"/>
              <a:t>peňažný trest 1.000 €</a:t>
            </a:r>
            <a:r>
              <a:rPr lang="en-US" sz="1800" dirty="0"/>
              <a:t>​</a:t>
            </a:r>
          </a:p>
        </p:txBody>
      </p:sp>
    </p:spTree>
    <p:extLst>
      <p:ext uri="{BB962C8B-B14F-4D97-AF65-F5344CB8AC3E}">
        <p14:creationId xmlns:p14="http://schemas.microsoft.com/office/powerpoint/2010/main" val="2608707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9119-CEC1-1FA0-3981-8AC15D318A7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DF3420A-274D-5B9C-7477-33401D997467}"/>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ZÁSAH </a:t>
            </a:r>
            <a:br>
              <a:rPr lang="sk-SK" sz="3600" b="1" dirty="0">
                <a:solidFill>
                  <a:srgbClr val="261E6A"/>
                </a:solidFill>
                <a:latin typeface="Arial" panose="020B0604020202020204" pitchFamily="34" charset="0"/>
                <a:cs typeface="Arial" panose="020B0604020202020204" pitchFamily="34" charset="0"/>
              </a:rPr>
            </a:br>
            <a:r>
              <a:rPr lang="sk-SK" sz="3600" b="1" dirty="0">
                <a:solidFill>
                  <a:srgbClr val="261E6A"/>
                </a:solidFill>
                <a:latin typeface="Arial" panose="020B0604020202020204" pitchFamily="34" charset="0"/>
                <a:cs typeface="Arial" panose="020B0604020202020204" pitchFamily="34" charset="0"/>
              </a:rPr>
              <a:t>DO POČÍTAČOVÉHO ÚDAJA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79EB2614-D1D5-97A8-1B00-046BF669184C}"/>
              </a:ext>
            </a:extLst>
          </p:cNvPr>
          <p:cNvSpPr>
            <a:spLocks noGrp="1"/>
          </p:cNvSpPr>
          <p:nvPr>
            <p:ph idx="1"/>
          </p:nvPr>
        </p:nvSpPr>
        <p:spPr>
          <a:xfrm>
            <a:off x="1252151" y="2186609"/>
            <a:ext cx="10172405" cy="4277802"/>
          </a:xfrm>
        </p:spPr>
        <p:txBody>
          <a:bodyPr/>
          <a:lstStyle/>
          <a:p>
            <a:pPr fontAlgn="base"/>
            <a:r>
              <a:rPr lang="sk-SK" sz="1800" b="1" dirty="0"/>
              <a:t>§ 247b (1) TZ:</a:t>
            </a:r>
            <a:r>
              <a:rPr lang="sk-SK" sz="1800" dirty="0"/>
              <a:t>​</a:t>
            </a:r>
          </a:p>
          <a:p>
            <a:pPr fontAlgn="base"/>
            <a:r>
              <a:rPr lang="sk-SK" sz="1800" dirty="0"/>
              <a:t>Kto </a:t>
            </a:r>
            <a:r>
              <a:rPr lang="sk-SK" sz="1800" b="1" dirty="0"/>
              <a:t>úmyselne poškodí, vymaže, pozmení, potlačí alebo zneprístupní počítačové údaje </a:t>
            </a:r>
            <a:r>
              <a:rPr lang="sk-SK" sz="1800" dirty="0"/>
              <a:t>alebo zhorší ich kvalitu v rámci počítačového systému alebo jeho časti, potrestá sa odňatím slobody na šesť mesiacov až tri roky.</a:t>
            </a:r>
            <a:r>
              <a:rPr lang="en-US" sz="1800" dirty="0"/>
              <a:t>​</a:t>
            </a:r>
          </a:p>
          <a:p>
            <a:pPr fontAlgn="base"/>
            <a:endParaRPr lang="sk-SK" sz="1800" dirty="0"/>
          </a:p>
          <a:p>
            <a:pPr fontAlgn="base"/>
            <a:r>
              <a:rPr lang="sk-SK" sz="1800" b="1" dirty="0"/>
              <a:t>zneprístupní počítačové údaje - </a:t>
            </a:r>
            <a:r>
              <a:rPr lang="sk-SK" sz="1800" dirty="0"/>
              <a:t>napr. Malware – </a:t>
            </a:r>
            <a:r>
              <a:rPr lang="sk-SK" sz="1800" dirty="0" err="1"/>
              <a:t>ransomware</a:t>
            </a:r>
            <a:r>
              <a:rPr lang="sk-SK" sz="1800" dirty="0"/>
              <a:t>​</a:t>
            </a:r>
          </a:p>
          <a:p>
            <a:pPr fontAlgn="base"/>
            <a:r>
              <a:rPr lang="sk-SK" sz="1800" dirty="0"/>
              <a:t>ochrana integrity údajov </a:t>
            </a:r>
            <a:r>
              <a:rPr lang="en-US" sz="1800" dirty="0"/>
              <a:t>​</a:t>
            </a:r>
          </a:p>
          <a:p>
            <a:pPr fontAlgn="base"/>
            <a:r>
              <a:rPr lang="sk-SK" sz="1800" dirty="0"/>
              <a:t>nie je nutné, aby bola spôsobená škoda =</a:t>
            </a:r>
            <a:r>
              <a:rPr lang="en-US" sz="1800" dirty="0"/>
              <a:t>&gt; </a:t>
            </a:r>
            <a:r>
              <a:rPr lang="sk-SK" sz="1800" dirty="0"/>
              <a:t>postačí zmena, poškodenie ...</a:t>
            </a:r>
            <a:r>
              <a:rPr lang="en-US" sz="1800" dirty="0"/>
              <a:t>​</a:t>
            </a:r>
          </a:p>
          <a:p>
            <a:pPr fontAlgn="base"/>
            <a:endParaRPr lang="en-US" sz="1800" dirty="0"/>
          </a:p>
        </p:txBody>
      </p:sp>
    </p:spTree>
    <p:extLst>
      <p:ext uri="{BB962C8B-B14F-4D97-AF65-F5344CB8AC3E}">
        <p14:creationId xmlns:p14="http://schemas.microsoft.com/office/powerpoint/2010/main" val="186366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898E-9046-A372-1EE2-97EA6BFFECA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8E376FC-FE1A-6087-EF54-59F42CE9349C}"/>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ZÁSAH </a:t>
            </a:r>
            <a:br>
              <a:rPr lang="sk-SK" sz="3600" b="1" dirty="0">
                <a:solidFill>
                  <a:srgbClr val="261E6A"/>
                </a:solidFill>
                <a:latin typeface="Arial" panose="020B0604020202020204" pitchFamily="34" charset="0"/>
                <a:cs typeface="Arial" panose="020B0604020202020204" pitchFamily="34" charset="0"/>
              </a:rPr>
            </a:br>
            <a:r>
              <a:rPr lang="sk-SK" sz="3600" b="1" dirty="0">
                <a:solidFill>
                  <a:srgbClr val="261E6A"/>
                </a:solidFill>
                <a:latin typeface="Arial" panose="020B0604020202020204" pitchFamily="34" charset="0"/>
                <a:cs typeface="Arial" panose="020B0604020202020204" pitchFamily="34" charset="0"/>
              </a:rPr>
              <a:t>DO POČÍTAČOVÉHO ÚDAJA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DA1CA04-F2B6-BF06-5757-FFEC5F2FB9F7}"/>
              </a:ext>
            </a:extLst>
          </p:cNvPr>
          <p:cNvSpPr>
            <a:spLocks noGrp="1"/>
          </p:cNvSpPr>
          <p:nvPr>
            <p:ph idx="1"/>
          </p:nvPr>
        </p:nvSpPr>
        <p:spPr>
          <a:xfrm>
            <a:off x="1252151" y="2186609"/>
            <a:ext cx="10172405" cy="4277802"/>
          </a:xfrm>
        </p:spPr>
        <p:txBody>
          <a:bodyPr/>
          <a:lstStyle/>
          <a:p>
            <a:pPr fontAlgn="base"/>
            <a:r>
              <a:rPr lang="sk-SK" sz="1600" dirty="0"/>
              <a:t>Súd: Okresný súd Levice</a:t>
            </a:r>
            <a:r>
              <a:rPr lang="en-US" sz="1600" dirty="0"/>
              <a:t>​</a:t>
            </a:r>
          </a:p>
          <a:p>
            <a:pPr fontAlgn="base"/>
            <a:r>
              <a:rPr lang="sk-SK" sz="1600" dirty="0"/>
              <a:t>Spisová značka: 4T/19/2021</a:t>
            </a:r>
            <a:r>
              <a:rPr lang="en-US" sz="1600" dirty="0"/>
              <a:t>​</a:t>
            </a:r>
          </a:p>
          <a:p>
            <a:pPr fontAlgn="base"/>
            <a:r>
              <a:rPr lang="sk-SK" sz="1600" dirty="0"/>
              <a:t>Identifikačné číslo súdneho spisu: 4321010147</a:t>
            </a:r>
            <a:r>
              <a:rPr lang="en-US" sz="1600" dirty="0"/>
              <a:t>​</a:t>
            </a:r>
          </a:p>
          <a:p>
            <a:pPr fontAlgn="base"/>
            <a:r>
              <a:rPr lang="sk-SK" sz="1600" dirty="0"/>
              <a:t>Dátum vydania rozhodnutia: 17. 06. 2021</a:t>
            </a:r>
            <a:r>
              <a:rPr lang="en-US" sz="1600" dirty="0"/>
              <a:t>​</a:t>
            </a:r>
          </a:p>
          <a:p>
            <a:pPr fontAlgn="base"/>
            <a:r>
              <a:rPr lang="sk-SK" sz="1600" dirty="0"/>
              <a:t>​Podstata:</a:t>
            </a:r>
          </a:p>
          <a:p>
            <a:pPr lvl="1" fontAlgn="base"/>
            <a:r>
              <a:rPr lang="sk-SK" sz="1600" dirty="0"/>
              <a:t>zo svojho mobilného telefónu prostredníctvom znalosti pravých prihlasovacích údajov v rozsahu mena a hesla bez vedomia a súhlasu W. B. opakovane prihlásil do jej účtu na sociálnej sieti Facebook, </a:t>
            </a:r>
            <a:r>
              <a:rPr lang="en-US" sz="1600" dirty="0"/>
              <a:t>​</a:t>
            </a:r>
          </a:p>
          <a:p>
            <a:pPr lvl="1" fontAlgn="base"/>
            <a:r>
              <a:rPr lang="sk-SK" sz="1600" dirty="0"/>
              <a:t>kde si prečítal jej súkromné správy, do svojho mobilného telefónu si stiahol jej intímne fotografie, ktoré v jej mene prostredníctvom súkromných správ rozposlal ich spoločným známym, </a:t>
            </a:r>
            <a:r>
              <a:rPr lang="en-US" sz="1600" dirty="0"/>
              <a:t>​</a:t>
            </a:r>
          </a:p>
          <a:p>
            <a:pPr lvl="1" fontAlgn="base"/>
            <a:r>
              <a:rPr lang="sk-SK" sz="1600" dirty="0"/>
              <a:t>Po čom opakovane zmenil jej prihlasovacie údaje, v dôsledku čoho bola W. B. nútená vytvoriť si nový účet</a:t>
            </a:r>
            <a:r>
              <a:rPr lang="en-US" sz="1600" dirty="0"/>
              <a:t>​</a:t>
            </a:r>
          </a:p>
          <a:p>
            <a:pPr lvl="1" fontAlgn="base"/>
            <a:r>
              <a:rPr lang="sk-SK" sz="1600" dirty="0"/>
              <a:t>požadoval za každé vymazanie jednej fotografie intímny styk, stretnutie a obnovenie vzájomného spolužitia, inak ich rozpošle ďalším osobám a zverejní ich na sociálnej sieti Facebook,</a:t>
            </a:r>
            <a:r>
              <a:rPr lang="en-US" sz="1600" dirty="0"/>
              <a:t>​</a:t>
            </a:r>
          </a:p>
        </p:txBody>
      </p:sp>
    </p:spTree>
    <p:extLst>
      <p:ext uri="{BB962C8B-B14F-4D97-AF65-F5344CB8AC3E}">
        <p14:creationId xmlns:p14="http://schemas.microsoft.com/office/powerpoint/2010/main" val="3861481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91EA-91C7-5361-F5B7-91A72B9B12B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2D5484C-DB61-54F8-09A4-93C333175DCC}"/>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NEOPRÁVNENÝ ZÁSAH </a:t>
            </a:r>
            <a:br>
              <a:rPr lang="sk-SK" sz="3600" b="1" dirty="0">
                <a:solidFill>
                  <a:srgbClr val="261E6A"/>
                </a:solidFill>
                <a:latin typeface="Arial" panose="020B0604020202020204" pitchFamily="34" charset="0"/>
                <a:cs typeface="Arial" panose="020B0604020202020204" pitchFamily="34" charset="0"/>
              </a:rPr>
            </a:br>
            <a:r>
              <a:rPr lang="sk-SK" sz="3600" b="1" dirty="0">
                <a:solidFill>
                  <a:srgbClr val="261E6A"/>
                </a:solidFill>
                <a:latin typeface="Arial" panose="020B0604020202020204" pitchFamily="34" charset="0"/>
                <a:cs typeface="Arial" panose="020B0604020202020204" pitchFamily="34" charset="0"/>
              </a:rPr>
              <a:t>DO POČÍTAČOVÉHO ÚDAJA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CF6C8A94-B74F-1A84-2751-6C5E242F8044}"/>
              </a:ext>
            </a:extLst>
          </p:cNvPr>
          <p:cNvSpPr>
            <a:spLocks noGrp="1"/>
          </p:cNvSpPr>
          <p:nvPr>
            <p:ph idx="1"/>
          </p:nvPr>
        </p:nvSpPr>
        <p:spPr>
          <a:xfrm>
            <a:off x="1252151" y="2186609"/>
            <a:ext cx="10172405" cy="4277802"/>
          </a:xfrm>
        </p:spPr>
        <p:txBody>
          <a:bodyPr/>
          <a:lstStyle/>
          <a:p>
            <a:pPr fontAlgn="base"/>
            <a:r>
              <a:rPr lang="sk-SK" sz="1600" dirty="0"/>
              <a:t>Súd: Okresný súd Levice</a:t>
            </a:r>
            <a:r>
              <a:rPr lang="en-US" sz="1600" dirty="0"/>
              <a:t>​</a:t>
            </a:r>
          </a:p>
          <a:p>
            <a:pPr fontAlgn="base"/>
            <a:r>
              <a:rPr lang="sk-SK" sz="1600" dirty="0"/>
              <a:t>Spisová značka: 4T/19/2021</a:t>
            </a:r>
            <a:r>
              <a:rPr lang="en-US" sz="1600" dirty="0"/>
              <a:t>​</a:t>
            </a:r>
          </a:p>
          <a:p>
            <a:pPr fontAlgn="base"/>
            <a:r>
              <a:rPr lang="sk-SK" sz="1600" dirty="0"/>
              <a:t>Identifikačné číslo súdneho spisu: 4321010147</a:t>
            </a:r>
            <a:r>
              <a:rPr lang="en-US" sz="1600" dirty="0"/>
              <a:t>​</a:t>
            </a:r>
          </a:p>
          <a:p>
            <a:pPr fontAlgn="base"/>
            <a:r>
              <a:rPr lang="sk-SK" sz="1600" dirty="0"/>
              <a:t>Dátum vydania rozhodnutia: 17. 06. 2021</a:t>
            </a:r>
            <a:r>
              <a:rPr lang="en-US" sz="1600" dirty="0"/>
              <a:t>​</a:t>
            </a:r>
          </a:p>
          <a:p>
            <a:pPr fontAlgn="base"/>
            <a:r>
              <a:rPr lang="sk-SK" sz="1600" dirty="0"/>
              <a:t>​Podstata:</a:t>
            </a:r>
          </a:p>
          <a:p>
            <a:pPr lvl="1" fontAlgn="base"/>
            <a:r>
              <a:rPr lang="sk-SK" sz="1600" dirty="0"/>
              <a:t>prekonal bezpečnostné opatrenie a tým získal neoprávnene prístup do počítačového systému a úmyselne pozmenil počítačové údaje v rámci počítačového systému</a:t>
            </a:r>
            <a:r>
              <a:rPr lang="en-US" sz="1600" dirty="0"/>
              <a:t>​</a:t>
            </a:r>
          </a:p>
          <a:p>
            <a:pPr lvl="1" fontAlgn="base"/>
            <a:r>
              <a:rPr lang="sk-SK" sz="1600" dirty="0"/>
              <a:t>​prečin </a:t>
            </a:r>
            <a:r>
              <a:rPr lang="sk-SK" sz="1600" b="1" dirty="0"/>
              <a:t>neoprávneného prístupu do počítačového systému </a:t>
            </a:r>
            <a:r>
              <a:rPr lang="sk-SK" sz="1600" dirty="0"/>
              <a:t>podľa § 247 ods. 1 TZ v súbehu s prečinom </a:t>
            </a:r>
            <a:r>
              <a:rPr lang="sk-SK" sz="1600" b="1" dirty="0"/>
              <a:t>neoprávneného zásahu do počítačového údaja </a:t>
            </a:r>
            <a:r>
              <a:rPr lang="sk-SK" sz="1600" dirty="0"/>
              <a:t>podľa § 247b ods. 1 TZ</a:t>
            </a:r>
            <a:r>
              <a:rPr lang="en-US" sz="1600" dirty="0"/>
              <a:t>​</a:t>
            </a:r>
          </a:p>
          <a:p>
            <a:pPr lvl="1" fontAlgn="base"/>
            <a:r>
              <a:rPr lang="sk-SK" sz="1600" b="1" dirty="0"/>
              <a:t>zločin vydierania </a:t>
            </a:r>
            <a:r>
              <a:rPr lang="sk-SK" sz="1600" dirty="0"/>
              <a:t>podľa § 189 odsek 1, odsek 2 písmeno b) TZ</a:t>
            </a:r>
            <a:r>
              <a:rPr lang="en-US" sz="1600" dirty="0"/>
              <a:t>​</a:t>
            </a:r>
          </a:p>
          <a:p>
            <a:pPr lvl="1" fontAlgn="base"/>
            <a:r>
              <a:rPr lang="sk-SK" sz="1600" dirty="0"/>
              <a:t>​Trest odňatia slobody v trvaní 3 rokov (podmienečne odložený + </a:t>
            </a:r>
            <a:r>
              <a:rPr lang="sk-SK" sz="1600" dirty="0" err="1"/>
              <a:t>probačný</a:t>
            </a:r>
            <a:r>
              <a:rPr lang="sk-SK" sz="1600" dirty="0"/>
              <a:t> dohľad)</a:t>
            </a:r>
            <a:r>
              <a:rPr lang="en-US" sz="1600" dirty="0"/>
              <a:t>​</a:t>
            </a:r>
          </a:p>
        </p:txBody>
      </p:sp>
    </p:spTree>
    <p:extLst>
      <p:ext uri="{BB962C8B-B14F-4D97-AF65-F5344CB8AC3E}">
        <p14:creationId xmlns:p14="http://schemas.microsoft.com/office/powerpoint/2010/main" val="214279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63EB-BB21-8B38-E200-D666A191BCC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2A05A81-B98D-B309-7669-17B2F2D1A319}"/>
              </a:ext>
            </a:extLst>
          </p:cNvPr>
          <p:cNvSpPr>
            <a:spLocks noGrp="1"/>
          </p:cNvSpPr>
          <p:nvPr>
            <p:ph type="title"/>
          </p:nvPr>
        </p:nvSpPr>
        <p:spPr>
          <a:xfrm>
            <a:off x="1252151" y="1076877"/>
            <a:ext cx="10101650" cy="746480"/>
          </a:xfrm>
        </p:spPr>
        <p:txBody>
          <a:bodyPr/>
          <a:lstStyle/>
          <a:p>
            <a:pPr lvl="0"/>
            <a:r>
              <a:rPr lang="sk-SK" sz="2800" b="1" dirty="0">
                <a:solidFill>
                  <a:schemeClr val="tx2">
                    <a:lumMod val="50000"/>
                  </a:schemeClr>
                </a:solidFill>
              </a:rPr>
              <a:t>VÝROBA A DRŽBA PRÍSTUPOVÉHO ZARIADENIA, HESLA DO POČÍTAČOVÉHO SYSTÉMU ALEBO INÝCH ÚDAJOV</a:t>
            </a:r>
            <a:endParaRPr lang="sk-SK" sz="2800" dirty="0">
              <a:solidFill>
                <a:schemeClr val="tx2">
                  <a:lumMod val="50000"/>
                </a:schemeClr>
              </a:solidFill>
            </a:endParaRPr>
          </a:p>
        </p:txBody>
      </p:sp>
      <p:sp>
        <p:nvSpPr>
          <p:cNvPr id="5" name="Zástupný objekt pre obsah 4">
            <a:extLst>
              <a:ext uri="{FF2B5EF4-FFF2-40B4-BE49-F238E27FC236}">
                <a16:creationId xmlns:a16="http://schemas.microsoft.com/office/drawing/2014/main" id="{144D77E5-F4B9-CC69-D2F1-CAFD6EDF9C4E}"/>
              </a:ext>
            </a:extLst>
          </p:cNvPr>
          <p:cNvSpPr>
            <a:spLocks noGrp="1"/>
          </p:cNvSpPr>
          <p:nvPr>
            <p:ph idx="1"/>
          </p:nvPr>
        </p:nvSpPr>
        <p:spPr>
          <a:xfrm>
            <a:off x="1252151" y="2099144"/>
            <a:ext cx="10172405" cy="4277802"/>
          </a:xfrm>
        </p:spPr>
        <p:txBody>
          <a:bodyPr/>
          <a:lstStyle/>
          <a:p>
            <a:pPr fontAlgn="base"/>
            <a:r>
              <a:rPr lang="sk-SK" sz="1800" dirty="0"/>
              <a:t>tento TČ je len prečin (horná hranica trestnej sadzby do 5 rokov) </a:t>
            </a:r>
            <a:r>
              <a:rPr lang="en-US" sz="1800" dirty="0"/>
              <a:t>​</a:t>
            </a:r>
          </a:p>
          <a:p>
            <a:pPr fontAlgn="base"/>
            <a:r>
              <a:rPr lang="sk-SK" sz="1800" dirty="0"/>
              <a:t>predstavuje prípravu pre ostatne trestné činy</a:t>
            </a:r>
            <a:r>
              <a:rPr lang="en-US" sz="1800" dirty="0"/>
              <a:t>​</a:t>
            </a:r>
          </a:p>
          <a:p>
            <a:pPr fontAlgn="base"/>
            <a:r>
              <a:rPr lang="sk-SK" sz="1800" dirty="0"/>
              <a:t>napr. použitie nástrojov v </a:t>
            </a:r>
            <a:r>
              <a:rPr lang="sk-SK" sz="1800" dirty="0" err="1"/>
              <a:t>Kali</a:t>
            </a:r>
            <a:r>
              <a:rPr lang="sk-SK" sz="1800" dirty="0"/>
              <a:t> Linuxe (musí byť motív spáchať počítačové trestné činy § 247 - § 247c)</a:t>
            </a:r>
            <a:r>
              <a:rPr lang="en-US" sz="1800" dirty="0"/>
              <a:t>​</a:t>
            </a:r>
          </a:p>
          <a:p>
            <a:pPr fontAlgn="base"/>
            <a:r>
              <a:rPr lang="sk-SK" sz="1800" dirty="0"/>
              <a:t>THC-Hydra (https://tools.kali.org/password-attacks/hydra) </a:t>
            </a:r>
            <a:r>
              <a:rPr lang="en-US" sz="1800" dirty="0"/>
              <a:t>​</a:t>
            </a:r>
          </a:p>
          <a:p>
            <a:pPr fontAlgn="base"/>
            <a:r>
              <a:rPr lang="sk-SK" sz="1800" dirty="0"/>
              <a:t>testovanie hesiel </a:t>
            </a:r>
            <a:r>
              <a:rPr lang="en-US" sz="1800" dirty="0"/>
              <a:t>​</a:t>
            </a:r>
          </a:p>
          <a:p>
            <a:pPr fontAlgn="base"/>
            <a:r>
              <a:rPr lang="sk-SK" sz="1800" dirty="0"/>
              <a:t>§247 - Neoprávnený prístup do počítačového systému</a:t>
            </a:r>
            <a:r>
              <a:rPr lang="en-US" sz="1800" dirty="0"/>
              <a:t>​</a:t>
            </a:r>
          </a:p>
          <a:p>
            <a:pPr fontAlgn="base"/>
            <a:r>
              <a:rPr lang="sk-SK" sz="1800" dirty="0" err="1"/>
              <a:t>Hping</a:t>
            </a:r>
            <a:r>
              <a:rPr lang="sk-SK" sz="1800" dirty="0"/>
              <a:t> (</a:t>
            </a:r>
            <a:r>
              <a:rPr lang="sk-SK" sz="1800" u="sng" dirty="0">
                <a:hlinkClick r:id="rId2"/>
              </a:rPr>
              <a:t>https://www.binarytides.com/tcp-syn-flood-dos-attack-with-hping/</a:t>
            </a:r>
            <a:r>
              <a:rPr lang="sk-SK" sz="1800" dirty="0"/>
              <a:t>)</a:t>
            </a:r>
            <a:r>
              <a:rPr lang="en-US" sz="1800" dirty="0"/>
              <a:t>​</a:t>
            </a:r>
          </a:p>
          <a:p>
            <a:pPr fontAlgn="base"/>
            <a:r>
              <a:rPr lang="sk-SK" sz="1800" dirty="0"/>
              <a:t>TCP SYN útok (</a:t>
            </a:r>
            <a:r>
              <a:rPr lang="sk-SK" sz="1800" dirty="0" err="1"/>
              <a:t>DoS</a:t>
            </a:r>
            <a:r>
              <a:rPr lang="sk-SK" sz="1800" dirty="0"/>
              <a:t> útok)</a:t>
            </a:r>
            <a:r>
              <a:rPr lang="en-US" sz="1800" dirty="0"/>
              <a:t>​</a:t>
            </a:r>
          </a:p>
          <a:p>
            <a:pPr fontAlgn="base"/>
            <a:r>
              <a:rPr lang="sk-SK" sz="1800" dirty="0"/>
              <a:t>§247a - Neoprávnený zásah do počítačového systému</a:t>
            </a:r>
            <a:r>
              <a:rPr lang="en-US" sz="1800" dirty="0"/>
              <a:t>​</a:t>
            </a:r>
          </a:p>
        </p:txBody>
      </p:sp>
    </p:spTree>
    <p:extLst>
      <p:ext uri="{BB962C8B-B14F-4D97-AF65-F5344CB8AC3E}">
        <p14:creationId xmlns:p14="http://schemas.microsoft.com/office/powerpoint/2010/main" val="1383533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BAF2-9799-CDC8-94EB-CD939DAA22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5A763D-3E18-112D-D926-F21687967D2C}"/>
              </a:ext>
            </a:extLst>
          </p:cNvPr>
          <p:cNvSpPr>
            <a:spLocks noGrp="1"/>
          </p:cNvSpPr>
          <p:nvPr>
            <p:ph type="title"/>
          </p:nvPr>
        </p:nvSpPr>
        <p:spPr>
          <a:xfrm>
            <a:off x="4038600" y="3363686"/>
            <a:ext cx="7308850" cy="918744"/>
          </a:xfrm>
        </p:spPr>
        <p:txBody>
          <a:bodyPr anchor="b">
            <a:normAutofit/>
          </a:bodyPr>
          <a:lstStyle/>
          <a:p>
            <a:r>
              <a:rPr lang="sk-SK" sz="4400" b="1" dirty="0">
                <a:solidFill>
                  <a:srgbClr val="261E6A"/>
                </a:solidFill>
              </a:rPr>
              <a:t>Ďakujem za pozornosť</a:t>
            </a:r>
          </a:p>
        </p:txBody>
      </p:sp>
      <p:sp>
        <p:nvSpPr>
          <p:cNvPr id="3" name="Zástupný objekt pre text 2">
            <a:extLst>
              <a:ext uri="{FF2B5EF4-FFF2-40B4-BE49-F238E27FC236}">
                <a16:creationId xmlns:a16="http://schemas.microsoft.com/office/drawing/2014/main" id="{10CE0B44-1F89-06CF-9020-CB88391135E6}"/>
              </a:ext>
            </a:extLst>
          </p:cNvPr>
          <p:cNvSpPr>
            <a:spLocks noGrp="1"/>
          </p:cNvSpPr>
          <p:nvPr>
            <p:ph type="body" idx="1"/>
          </p:nvPr>
        </p:nvSpPr>
        <p:spPr>
          <a:xfrm>
            <a:off x="4038600" y="4589463"/>
            <a:ext cx="7308850" cy="1500187"/>
          </a:xfrm>
        </p:spPr>
        <p:txBody>
          <a:bodyPr>
            <a:normAutofit/>
          </a:bodyPr>
          <a:lstStyle/>
          <a:p>
            <a:pPr marL="342900" indent="-342900">
              <a:buFont typeface="Wingdings" panose="05000000000000000000" pitchFamily="2" charset="2"/>
              <a:buChar char="*"/>
            </a:pPr>
            <a:r>
              <a:rPr lang="sk-SK" dirty="0" err="1">
                <a:hlinkClick r:id="rId2"/>
              </a:rPr>
              <a:t>laura.rozenfeldova</a:t>
            </a:r>
            <a:r>
              <a:rPr lang="en-US" dirty="0">
                <a:hlinkClick r:id="rId2"/>
              </a:rPr>
              <a:t>@upjs.sk</a:t>
            </a:r>
          </a:p>
          <a:p>
            <a:pPr marL="342900" indent="-342900">
              <a:buFont typeface="Webdings" panose="05030102010509060703" pitchFamily="18" charset="2"/>
              <a:buChar char="ü"/>
            </a:pPr>
            <a:r>
              <a:rPr lang="sk-SK" dirty="0">
                <a:hlinkClick r:id="rId2"/>
              </a:rPr>
              <a:t>https://cyberawareness.sk</a:t>
            </a:r>
            <a:endParaRPr lang="en-US" dirty="0"/>
          </a:p>
          <a:p>
            <a:endParaRPr lang="en-US" dirty="0"/>
          </a:p>
        </p:txBody>
      </p:sp>
    </p:spTree>
    <p:extLst>
      <p:ext uri="{BB962C8B-B14F-4D97-AF65-F5344CB8AC3E}">
        <p14:creationId xmlns:p14="http://schemas.microsoft.com/office/powerpoint/2010/main" val="238419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5B36-047C-97B3-CCC7-55FDFD7C664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3266718-A3F7-55FC-7052-256E5961883F}"/>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POJEM KYBERKRIMINALITY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C35AAA6-3831-9F7D-7C95-EA3AFFDAE70F}"/>
              </a:ext>
            </a:extLst>
          </p:cNvPr>
          <p:cNvSpPr>
            <a:spLocks noGrp="1"/>
          </p:cNvSpPr>
          <p:nvPr>
            <p:ph idx="1"/>
          </p:nvPr>
        </p:nvSpPr>
        <p:spPr>
          <a:xfrm>
            <a:off x="1252151" y="1823356"/>
            <a:ext cx="10172405" cy="3785591"/>
          </a:xfrm>
        </p:spPr>
        <p:txBody>
          <a:bodyPr/>
          <a:lstStyle/>
          <a:p>
            <a:r>
              <a:rPr lang="sk-SK" sz="1800" dirty="0">
                <a:cs typeface="Arial" panose="020B0604020202020204" pitchFamily="34" charset="0"/>
              </a:rPr>
              <a:t>absentuje univerzálna právna definícia</a:t>
            </a:r>
          </a:p>
          <a:p>
            <a:r>
              <a:rPr lang="sk-SK" sz="1800" dirty="0" err="1">
                <a:cs typeface="Arial" panose="020B0604020202020204" pitchFamily="34" charset="0"/>
              </a:rPr>
              <a:t>Smejkal</a:t>
            </a:r>
            <a:r>
              <a:rPr lang="sk-SK" sz="1800" dirty="0">
                <a:cs typeface="Arial" panose="020B0604020202020204" pitchFamily="34" charset="0"/>
              </a:rPr>
              <a:t>: </a:t>
            </a:r>
            <a:r>
              <a:rPr lang="sk-SK" sz="1800" b="1" dirty="0">
                <a:cs typeface="Arial" panose="020B0604020202020204" pitchFamily="34" charset="0"/>
              </a:rPr>
              <a:t>trestná činnosť páchaná v kybernetickom priestore</a:t>
            </a:r>
          </a:p>
          <a:p>
            <a:r>
              <a:rPr lang="sk-SK" sz="1800" dirty="0" err="1">
                <a:cs typeface="Arial" panose="020B0604020202020204" pitchFamily="34" charset="0"/>
              </a:rPr>
              <a:t>Polčák</a:t>
            </a:r>
            <a:r>
              <a:rPr lang="sk-SK" sz="1800" dirty="0">
                <a:cs typeface="Arial" panose="020B0604020202020204" pitchFamily="34" charset="0"/>
              </a:rPr>
              <a:t>: </a:t>
            </a:r>
            <a:r>
              <a:rPr lang="sk-SK" sz="1800" b="1" dirty="0">
                <a:cs typeface="Arial" panose="020B0604020202020204" pitchFamily="34" charset="0"/>
              </a:rPr>
              <a:t>akákoľvek protiprávna činnosť, v rámci ktorej je počítač či iná informačná alebo komunikačná technológia v postavení nástroja, cieľa alebo prostriedku;</a:t>
            </a:r>
            <a:r>
              <a:rPr lang="sk-SK" sz="1800" dirty="0">
                <a:cs typeface="Arial" panose="020B0604020202020204" pitchFamily="34" charset="0"/>
              </a:rPr>
              <a:t> možno rozlišovať:</a:t>
            </a:r>
          </a:p>
          <a:p>
            <a:pPr marL="800100" lvl="1" indent="-342900">
              <a:buFont typeface="+mj-lt"/>
              <a:buAutoNum type="alphaLcParenR"/>
            </a:pPr>
            <a:r>
              <a:rPr lang="sk-SK" sz="1800" b="1" i="1" dirty="0" err="1">
                <a:cs typeface="Arial" panose="020B0604020202020204" pitchFamily="34" charset="0"/>
              </a:rPr>
              <a:t>cyber-dependent</a:t>
            </a:r>
            <a:r>
              <a:rPr lang="sk-SK" sz="1800" b="1" i="1" dirty="0">
                <a:cs typeface="Arial" panose="020B0604020202020204" pitchFamily="34" charset="0"/>
              </a:rPr>
              <a:t> </a:t>
            </a:r>
            <a:r>
              <a:rPr lang="sk-SK" sz="1800" b="1" dirty="0">
                <a:cs typeface="Arial" panose="020B0604020202020204" pitchFamily="34" charset="0"/>
              </a:rPr>
              <a:t>kriminalitu</a:t>
            </a:r>
            <a:r>
              <a:rPr lang="sk-SK" sz="1800" b="1" i="1" dirty="0">
                <a:cs typeface="Arial" panose="020B0604020202020204" pitchFamily="34" charset="0"/>
              </a:rPr>
              <a:t> </a:t>
            </a:r>
            <a:r>
              <a:rPr lang="sk-SK" sz="1800" dirty="0">
                <a:cs typeface="Arial" panose="020B0604020202020204" pitchFamily="34" charset="0"/>
              </a:rPr>
              <a:t>– trestná činnosť, ktorá môže byť spáchaná iba prostredníctvom počítačov, počítačových sietí alebo iných druhov IKT (napr. </a:t>
            </a:r>
            <a:r>
              <a:rPr lang="sk-SK" sz="1800" dirty="0" err="1">
                <a:cs typeface="Arial" panose="020B0604020202020204" pitchFamily="34" charset="0"/>
              </a:rPr>
              <a:t>hacking</a:t>
            </a:r>
            <a:r>
              <a:rPr lang="sk-SK" sz="1800" dirty="0">
                <a:cs typeface="Arial" panose="020B0604020202020204" pitchFamily="34" charset="0"/>
              </a:rPr>
              <a:t>, šírenie </a:t>
            </a:r>
            <a:r>
              <a:rPr lang="sk-SK" sz="1800" dirty="0" err="1">
                <a:cs typeface="Arial" panose="020B0604020202020204" pitchFamily="34" charset="0"/>
              </a:rPr>
              <a:t>malvéru</a:t>
            </a:r>
            <a:r>
              <a:rPr lang="sk-SK" sz="1800" dirty="0">
                <a:cs typeface="Arial" panose="020B0604020202020204" pitchFamily="34" charset="0"/>
              </a:rPr>
              <a:t>, </a:t>
            </a:r>
            <a:r>
              <a:rPr lang="sk-SK" sz="1800" dirty="0" err="1">
                <a:cs typeface="Arial" panose="020B0604020202020204" pitchFamily="34" charset="0"/>
              </a:rPr>
              <a:t>DDoS</a:t>
            </a:r>
            <a:r>
              <a:rPr lang="sk-SK" sz="1800" dirty="0">
                <a:cs typeface="Arial" panose="020B0604020202020204" pitchFamily="34" charset="0"/>
              </a:rPr>
              <a:t> útokov)</a:t>
            </a:r>
          </a:p>
          <a:p>
            <a:pPr marL="800100" lvl="1" indent="-342900">
              <a:buFont typeface="+mj-lt"/>
              <a:buAutoNum type="alphaLcParenR"/>
            </a:pPr>
            <a:r>
              <a:rPr lang="sk-SK" sz="1800" b="1" i="1" dirty="0" err="1">
                <a:cs typeface="Arial" panose="020B0604020202020204" pitchFamily="34" charset="0"/>
              </a:rPr>
              <a:t>cyber-enabled</a:t>
            </a:r>
            <a:r>
              <a:rPr lang="sk-SK" sz="1800" b="1" i="1" dirty="0">
                <a:cs typeface="Arial" panose="020B0604020202020204" pitchFamily="34" charset="0"/>
              </a:rPr>
              <a:t> </a:t>
            </a:r>
            <a:r>
              <a:rPr lang="sk-SK" sz="1800" b="1" dirty="0">
                <a:cs typeface="Arial" panose="020B0604020202020204" pitchFamily="34" charset="0"/>
              </a:rPr>
              <a:t>kriminalitu</a:t>
            </a:r>
            <a:r>
              <a:rPr lang="sk-SK" sz="1800" b="1" i="1" dirty="0">
                <a:cs typeface="Arial" panose="020B0604020202020204" pitchFamily="34" charset="0"/>
              </a:rPr>
              <a:t> </a:t>
            </a:r>
            <a:r>
              <a:rPr lang="sk-SK" sz="1800" dirty="0">
                <a:cs typeface="Arial" panose="020B0604020202020204" pitchFamily="34" charset="0"/>
              </a:rPr>
              <a:t>– trestné činy, ktoré majú väčší dosah alebo rozsah vďaka využitiu IKT (detská pornografia, extrémizmus a iné formy nezákonného obsahu), ale môžu byť spáchané aj bez IKT</a:t>
            </a:r>
          </a:p>
          <a:p>
            <a:pPr marL="800100" lvl="1" indent="-342900">
              <a:buFont typeface="+mj-lt"/>
              <a:buAutoNum type="alphaLcParenR"/>
            </a:pPr>
            <a:r>
              <a:rPr lang="sk-SK" sz="1800" b="1" i="1" dirty="0" err="1">
                <a:cs typeface="Arial" panose="020B0604020202020204" pitchFamily="34" charset="0"/>
              </a:rPr>
              <a:t>computer</a:t>
            </a:r>
            <a:r>
              <a:rPr lang="sk-SK" sz="1800" b="1" i="1" dirty="0">
                <a:cs typeface="Arial" panose="020B0604020202020204" pitchFamily="34" charset="0"/>
              </a:rPr>
              <a:t> </a:t>
            </a:r>
            <a:r>
              <a:rPr lang="sk-SK" sz="1800" b="1" i="1" dirty="0" err="1">
                <a:cs typeface="Arial" panose="020B0604020202020204" pitchFamily="34" charset="0"/>
              </a:rPr>
              <a:t>supported</a:t>
            </a:r>
            <a:r>
              <a:rPr lang="sk-SK" sz="1800" b="1" i="1" dirty="0">
                <a:cs typeface="Arial" panose="020B0604020202020204" pitchFamily="34" charset="0"/>
              </a:rPr>
              <a:t> </a:t>
            </a:r>
            <a:r>
              <a:rPr lang="sk-SK" sz="1800" b="1" dirty="0">
                <a:cs typeface="Arial" panose="020B0604020202020204" pitchFamily="34" charset="0"/>
              </a:rPr>
              <a:t>kriminalitu</a:t>
            </a:r>
            <a:r>
              <a:rPr lang="sk-SK" sz="1800" b="1" i="1" dirty="0">
                <a:cs typeface="Arial" panose="020B0604020202020204" pitchFamily="34" charset="0"/>
              </a:rPr>
              <a:t> </a:t>
            </a:r>
            <a:r>
              <a:rPr lang="sk-SK" sz="1800" dirty="0">
                <a:cs typeface="Arial" panose="020B0604020202020204" pitchFamily="34" charset="0"/>
              </a:rPr>
              <a:t>– IKT sa využíva v priebehu páchania trestnej činnosti iba príležitostne, ale spáchanie trestného činu uľahčuje (</a:t>
            </a:r>
            <a:r>
              <a:rPr lang="sk-SK" sz="1800" dirty="0" err="1">
                <a:cs typeface="Arial" panose="020B0604020202020204" pitchFamily="34" charset="0"/>
              </a:rPr>
              <a:t>stalking</a:t>
            </a:r>
            <a:r>
              <a:rPr lang="sk-SK" sz="1800" dirty="0">
                <a:cs typeface="Arial" panose="020B0604020202020204" pitchFamily="34" charset="0"/>
              </a:rPr>
              <a:t>, podvody, legalizácia výnosov z trestnej činnosti, obchodovanie s drogami)</a:t>
            </a:r>
          </a:p>
          <a:p>
            <a:pPr marL="0" indent="0">
              <a:buNone/>
            </a:pPr>
            <a:endParaRPr lang="sk-SK" sz="1800" dirty="0">
              <a:cs typeface="Arial" panose="020B0604020202020204" pitchFamily="34" charset="0"/>
            </a:endParaRPr>
          </a:p>
          <a:p>
            <a:endParaRPr lang="sk-SK" sz="1800" dirty="0">
              <a:cs typeface="Arial" panose="020B0604020202020204" pitchFamily="34" charset="0"/>
            </a:endParaRPr>
          </a:p>
        </p:txBody>
      </p:sp>
    </p:spTree>
    <p:extLst>
      <p:ext uri="{BB962C8B-B14F-4D97-AF65-F5344CB8AC3E}">
        <p14:creationId xmlns:p14="http://schemas.microsoft.com/office/powerpoint/2010/main" val="358227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CD153-C6D2-8216-E387-5D3CF0B63A5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0FD43A4-9A7E-62EA-E33E-5AECD93E89C6}"/>
              </a:ext>
            </a:extLst>
          </p:cNvPr>
          <p:cNvSpPr>
            <a:spLocks noGrp="1"/>
          </p:cNvSpPr>
          <p:nvPr>
            <p:ph type="title"/>
          </p:nvPr>
        </p:nvSpPr>
        <p:spPr>
          <a:xfrm>
            <a:off x="1252151" y="820092"/>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KYBERKRIMINALITY V SR</a:t>
            </a:r>
            <a:endParaRPr lang="sk-SK" sz="3600" b="1" dirty="0">
              <a:latin typeface="Arial" panose="020B0604020202020204" pitchFamily="34" charset="0"/>
              <a:cs typeface="Arial" panose="020B0604020202020204" pitchFamily="34" charset="0"/>
            </a:endParaRPr>
          </a:p>
        </p:txBody>
      </p:sp>
      <p:pic>
        <p:nvPicPr>
          <p:cNvPr id="2" name="Obrázok 1">
            <a:extLst>
              <a:ext uri="{FF2B5EF4-FFF2-40B4-BE49-F238E27FC236}">
                <a16:creationId xmlns:a16="http://schemas.microsoft.com/office/drawing/2014/main" id="{225767C6-879D-2034-63CE-5E5EB7242BDC}"/>
              </a:ext>
            </a:extLst>
          </p:cNvPr>
          <p:cNvPicPr>
            <a:picLocks noChangeAspect="1"/>
          </p:cNvPicPr>
          <p:nvPr/>
        </p:nvPicPr>
        <p:blipFill rotWithShape="1">
          <a:blip r:embed="rId2"/>
          <a:srcRect l="22587" t="13162" r="41996" b="18742"/>
          <a:stretch/>
        </p:blipFill>
        <p:spPr>
          <a:xfrm>
            <a:off x="1211752" y="2328169"/>
            <a:ext cx="3335599" cy="3801571"/>
          </a:xfrm>
          <a:prstGeom prst="rect">
            <a:avLst/>
          </a:prstGeom>
        </p:spPr>
      </p:pic>
      <p:pic>
        <p:nvPicPr>
          <p:cNvPr id="3" name="Obrázok 2">
            <a:extLst>
              <a:ext uri="{FF2B5EF4-FFF2-40B4-BE49-F238E27FC236}">
                <a16:creationId xmlns:a16="http://schemas.microsoft.com/office/drawing/2014/main" id="{4996FB92-5739-7D57-6922-77CCC1EB7E3D}"/>
              </a:ext>
            </a:extLst>
          </p:cNvPr>
          <p:cNvPicPr>
            <a:picLocks noChangeAspect="1"/>
          </p:cNvPicPr>
          <p:nvPr/>
        </p:nvPicPr>
        <p:blipFill rotWithShape="1">
          <a:blip r:embed="rId3"/>
          <a:srcRect l="13937" t="18994" r="38493" b="11195"/>
          <a:stretch/>
        </p:blipFill>
        <p:spPr>
          <a:xfrm>
            <a:off x="4650945" y="2450508"/>
            <a:ext cx="3967565" cy="3451409"/>
          </a:xfrm>
          <a:prstGeom prst="rect">
            <a:avLst/>
          </a:prstGeom>
        </p:spPr>
      </p:pic>
      <p:pic>
        <p:nvPicPr>
          <p:cNvPr id="6" name="Obrázok 5">
            <a:extLst>
              <a:ext uri="{FF2B5EF4-FFF2-40B4-BE49-F238E27FC236}">
                <a16:creationId xmlns:a16="http://schemas.microsoft.com/office/drawing/2014/main" id="{3F240F28-CCDB-890D-39BD-45380D7F7630}"/>
              </a:ext>
            </a:extLst>
          </p:cNvPr>
          <p:cNvPicPr>
            <a:picLocks noChangeAspect="1"/>
          </p:cNvPicPr>
          <p:nvPr/>
        </p:nvPicPr>
        <p:blipFill>
          <a:blip r:embed="rId4"/>
          <a:srcRect b="26763"/>
          <a:stretch/>
        </p:blipFill>
        <p:spPr>
          <a:xfrm>
            <a:off x="8710858" y="2450508"/>
            <a:ext cx="3135267" cy="3166919"/>
          </a:xfrm>
          <a:prstGeom prst="rect">
            <a:avLst/>
          </a:prstGeom>
        </p:spPr>
      </p:pic>
      <p:sp>
        <p:nvSpPr>
          <p:cNvPr id="7" name="Zaoblený obdĺžnik 8">
            <a:extLst>
              <a:ext uri="{FF2B5EF4-FFF2-40B4-BE49-F238E27FC236}">
                <a16:creationId xmlns:a16="http://schemas.microsoft.com/office/drawing/2014/main" id="{B2AFB465-3BCF-5B0C-A672-62BCE45D8F61}"/>
              </a:ext>
            </a:extLst>
          </p:cNvPr>
          <p:cNvSpPr/>
          <p:nvPr/>
        </p:nvSpPr>
        <p:spPr>
          <a:xfrm>
            <a:off x="1211752" y="1595852"/>
            <a:ext cx="997952" cy="625642"/>
          </a:xfrm>
          <a:prstGeom prst="round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sk-SK" sz="2400" b="1" dirty="0">
                <a:solidFill>
                  <a:schemeClr val="bg1"/>
                </a:solidFill>
              </a:rPr>
              <a:t>2022</a:t>
            </a:r>
          </a:p>
        </p:txBody>
      </p:sp>
      <p:sp>
        <p:nvSpPr>
          <p:cNvPr id="8" name="Zaoblený obdĺžnik 8">
            <a:extLst>
              <a:ext uri="{FF2B5EF4-FFF2-40B4-BE49-F238E27FC236}">
                <a16:creationId xmlns:a16="http://schemas.microsoft.com/office/drawing/2014/main" id="{06BBFCFD-74BB-EE37-60E5-F6A786697282}"/>
              </a:ext>
            </a:extLst>
          </p:cNvPr>
          <p:cNvSpPr/>
          <p:nvPr/>
        </p:nvSpPr>
        <p:spPr>
          <a:xfrm>
            <a:off x="4650945" y="1695719"/>
            <a:ext cx="997952" cy="625642"/>
          </a:xfrm>
          <a:prstGeom prst="round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sk-SK" sz="2400" b="1" dirty="0">
                <a:solidFill>
                  <a:schemeClr val="bg1"/>
                </a:solidFill>
              </a:rPr>
              <a:t>2023</a:t>
            </a:r>
          </a:p>
        </p:txBody>
      </p:sp>
      <p:sp>
        <p:nvSpPr>
          <p:cNvPr id="9" name="Zaoblený obdĺžnik 8">
            <a:extLst>
              <a:ext uri="{FF2B5EF4-FFF2-40B4-BE49-F238E27FC236}">
                <a16:creationId xmlns:a16="http://schemas.microsoft.com/office/drawing/2014/main" id="{CF7CF32D-F899-29A1-EF5C-2129B19111D2}"/>
              </a:ext>
            </a:extLst>
          </p:cNvPr>
          <p:cNvSpPr/>
          <p:nvPr/>
        </p:nvSpPr>
        <p:spPr>
          <a:xfrm>
            <a:off x="8710858" y="1695719"/>
            <a:ext cx="997952" cy="625642"/>
          </a:xfrm>
          <a:prstGeom prst="round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sk-SK" sz="2400" b="1" dirty="0">
                <a:solidFill>
                  <a:schemeClr val="bg1"/>
                </a:solidFill>
              </a:rPr>
              <a:t>2024</a:t>
            </a:r>
          </a:p>
        </p:txBody>
      </p:sp>
    </p:spTree>
    <p:extLst>
      <p:ext uri="{BB962C8B-B14F-4D97-AF65-F5344CB8AC3E}">
        <p14:creationId xmlns:p14="http://schemas.microsoft.com/office/powerpoint/2010/main" val="67204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0E3E-39E6-5695-407A-88871015A0E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83ED913-F246-AE9B-C587-346D728F48CE}"/>
              </a:ext>
            </a:extLst>
          </p:cNvPr>
          <p:cNvSpPr>
            <a:spLocks noGrp="1"/>
          </p:cNvSpPr>
          <p:nvPr>
            <p:ph type="title"/>
          </p:nvPr>
        </p:nvSpPr>
        <p:spPr>
          <a:xfrm>
            <a:off x="523078" y="238540"/>
            <a:ext cx="788887" cy="6140056"/>
          </a:xfrm>
        </p:spPr>
        <p:txBody>
          <a:bodyPr vert="vert270"/>
          <a:lstStyle/>
          <a:p>
            <a:r>
              <a:rPr lang="sk-SK" sz="3600" b="1" dirty="0">
                <a:solidFill>
                  <a:srgbClr val="261E6A"/>
                </a:solidFill>
                <a:latin typeface="Arial" panose="020B0604020202020204" pitchFamily="34" charset="0"/>
                <a:cs typeface="Arial" panose="020B0604020202020204" pitchFamily="34" charset="0"/>
              </a:rPr>
              <a:t>KYBERKRIMINALITA V SR</a:t>
            </a:r>
            <a:endParaRPr lang="sk-SK" sz="3600" b="1" dirty="0">
              <a:latin typeface="Arial" panose="020B0604020202020204" pitchFamily="34" charset="0"/>
              <a:cs typeface="Arial" panose="020B0604020202020204" pitchFamily="34" charset="0"/>
            </a:endParaRPr>
          </a:p>
        </p:txBody>
      </p:sp>
      <p:pic>
        <p:nvPicPr>
          <p:cNvPr id="5" name="Obrázok 4">
            <a:extLst>
              <a:ext uri="{FF2B5EF4-FFF2-40B4-BE49-F238E27FC236}">
                <a16:creationId xmlns:a16="http://schemas.microsoft.com/office/drawing/2014/main" id="{0DC110BA-DDD3-A69B-47A3-EDB198C7A1C8}"/>
              </a:ext>
            </a:extLst>
          </p:cNvPr>
          <p:cNvPicPr>
            <a:picLocks noChangeAspect="1"/>
          </p:cNvPicPr>
          <p:nvPr/>
        </p:nvPicPr>
        <p:blipFill>
          <a:blip r:embed="rId2"/>
          <a:stretch>
            <a:fillRect/>
          </a:stretch>
        </p:blipFill>
        <p:spPr>
          <a:xfrm>
            <a:off x="1682287" y="163778"/>
            <a:ext cx="5211494" cy="6294112"/>
          </a:xfrm>
          <a:prstGeom prst="rect">
            <a:avLst/>
          </a:prstGeom>
        </p:spPr>
      </p:pic>
      <p:pic>
        <p:nvPicPr>
          <p:cNvPr id="10" name="Obrázok 9">
            <a:extLst>
              <a:ext uri="{FF2B5EF4-FFF2-40B4-BE49-F238E27FC236}">
                <a16:creationId xmlns:a16="http://schemas.microsoft.com/office/drawing/2014/main" id="{DD5B3AE4-A796-1AE0-4C78-25F59A3E1E34}"/>
              </a:ext>
            </a:extLst>
          </p:cNvPr>
          <p:cNvPicPr>
            <a:picLocks noChangeAspect="1"/>
          </p:cNvPicPr>
          <p:nvPr/>
        </p:nvPicPr>
        <p:blipFill>
          <a:blip r:embed="rId3"/>
          <a:stretch>
            <a:fillRect/>
          </a:stretch>
        </p:blipFill>
        <p:spPr>
          <a:xfrm>
            <a:off x="7457233" y="0"/>
            <a:ext cx="4802798" cy="6858000"/>
          </a:xfrm>
          <a:prstGeom prst="rect">
            <a:avLst/>
          </a:prstGeom>
        </p:spPr>
      </p:pic>
      <p:sp>
        <p:nvSpPr>
          <p:cNvPr id="11" name="Obdĺžnik 10">
            <a:extLst>
              <a:ext uri="{FF2B5EF4-FFF2-40B4-BE49-F238E27FC236}">
                <a16:creationId xmlns:a16="http://schemas.microsoft.com/office/drawing/2014/main" id="{13353304-AC8E-8695-31BC-B999578BF0FA}"/>
              </a:ext>
            </a:extLst>
          </p:cNvPr>
          <p:cNvSpPr/>
          <p:nvPr/>
        </p:nvSpPr>
        <p:spPr>
          <a:xfrm>
            <a:off x="93545" y="6457890"/>
            <a:ext cx="5705588" cy="400110"/>
          </a:xfrm>
          <a:prstGeom prst="rect">
            <a:avLst/>
          </a:prstGeom>
        </p:spPr>
        <p:txBody>
          <a:bodyPr wrap="square">
            <a:spAutoFit/>
          </a:bodyPr>
          <a:lstStyle/>
          <a:p>
            <a:r>
              <a:rPr lang="sk-SK" sz="1000" dirty="0"/>
              <a:t>Zdroj: Správa o kybernetickej bezpečnosti v Slovenskej republike v roku 2023 https://www.nbu.gov.sk/data/att/2855.pdf</a:t>
            </a:r>
          </a:p>
        </p:txBody>
      </p:sp>
    </p:spTree>
    <p:extLst>
      <p:ext uri="{BB962C8B-B14F-4D97-AF65-F5344CB8AC3E}">
        <p14:creationId xmlns:p14="http://schemas.microsoft.com/office/powerpoint/2010/main" val="338195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E50C-D535-9379-7BE6-447B1F67FC49}"/>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2B0C4314-3530-F189-2277-DCC56DAE0EFD}"/>
              </a:ext>
            </a:extLst>
          </p:cNvPr>
          <p:cNvSpPr>
            <a:spLocks noGrp="1"/>
          </p:cNvSpPr>
          <p:nvPr>
            <p:ph type="title"/>
          </p:nvPr>
        </p:nvSpPr>
        <p:spPr>
          <a:xfrm>
            <a:off x="3929743" y="3243944"/>
            <a:ext cx="7308850" cy="2644130"/>
          </a:xfrm>
        </p:spPr>
        <p:txBody>
          <a:bodyPr/>
          <a:lstStyle/>
          <a:p>
            <a:r>
              <a:rPr lang="sk-SK" sz="3600" b="1" dirty="0">
                <a:solidFill>
                  <a:srgbClr val="261E6A"/>
                </a:solidFill>
              </a:rPr>
              <a:t>DOHOVOR O POČÍTAČOVEJ KRIMINALITE</a:t>
            </a:r>
          </a:p>
        </p:txBody>
      </p:sp>
    </p:spTree>
    <p:extLst>
      <p:ext uri="{BB962C8B-B14F-4D97-AF65-F5344CB8AC3E}">
        <p14:creationId xmlns:p14="http://schemas.microsoft.com/office/powerpoint/2010/main" val="305579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34DA-5008-9153-397F-18A01A4EB98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A876A54-2C04-177C-4114-1DD2C9024889}"/>
              </a:ext>
            </a:extLst>
          </p:cNvPr>
          <p:cNvSpPr>
            <a:spLocks noGrp="1"/>
          </p:cNvSpPr>
          <p:nvPr>
            <p:ph type="title"/>
          </p:nvPr>
        </p:nvSpPr>
        <p:spPr>
          <a:xfrm>
            <a:off x="1252151" y="1076877"/>
            <a:ext cx="10101650" cy="746480"/>
          </a:xfrm>
        </p:spPr>
        <p:txBody>
          <a:bodyPr/>
          <a:lstStyle/>
          <a:p>
            <a:r>
              <a:rPr lang="sk-SK" sz="3600" b="1" dirty="0">
                <a:solidFill>
                  <a:srgbClr val="261E6A"/>
                </a:solidFill>
                <a:latin typeface="Arial" panose="020B0604020202020204" pitchFamily="34" charset="0"/>
                <a:cs typeface="Arial" panose="020B0604020202020204" pitchFamily="34" charset="0"/>
              </a:rPr>
              <a:t>MEDZINÁRODNÁ 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14F54BA-7DAD-5758-42C3-19CED685DF69}"/>
              </a:ext>
            </a:extLst>
          </p:cNvPr>
          <p:cNvSpPr>
            <a:spLocks noGrp="1"/>
          </p:cNvSpPr>
          <p:nvPr>
            <p:ph idx="1"/>
          </p:nvPr>
        </p:nvSpPr>
        <p:spPr>
          <a:xfrm>
            <a:off x="1252151" y="1823356"/>
            <a:ext cx="10172405" cy="3785591"/>
          </a:xfrm>
        </p:spPr>
        <p:txBody>
          <a:bodyPr/>
          <a:lstStyle/>
          <a:p>
            <a:r>
              <a:rPr lang="sk-SK" sz="1800" b="1" dirty="0">
                <a:cs typeface="Arial" panose="020B0604020202020204" pitchFamily="34" charset="0"/>
                <a:hlinkClick r:id="rId2"/>
              </a:rPr>
              <a:t>Dohovor o počítačovej kriminalite </a:t>
            </a:r>
            <a:r>
              <a:rPr lang="sk-SK" sz="1800" b="1" dirty="0">
                <a:cs typeface="Arial" panose="020B0604020202020204" pitchFamily="34" charset="0"/>
              </a:rPr>
              <a:t>(</a:t>
            </a:r>
            <a:r>
              <a:rPr lang="sk-SK" sz="1800" b="1" dirty="0" err="1">
                <a:cs typeface="Arial" panose="020B0604020202020204" pitchFamily="34" charset="0"/>
              </a:rPr>
              <a:t>Convention</a:t>
            </a:r>
            <a:r>
              <a:rPr lang="sk-SK" sz="1800" b="1" dirty="0">
                <a:cs typeface="Arial" panose="020B0604020202020204" pitchFamily="34" charset="0"/>
              </a:rPr>
              <a:t> on </a:t>
            </a:r>
            <a:r>
              <a:rPr lang="sk-SK" sz="1800" b="1" dirty="0" err="1">
                <a:cs typeface="Arial" panose="020B0604020202020204" pitchFamily="34" charset="0"/>
              </a:rPr>
              <a:t>Cybercrime</a:t>
            </a:r>
            <a:r>
              <a:rPr lang="sk-SK" sz="1800" b="1" dirty="0">
                <a:cs typeface="Arial" panose="020B0604020202020204" pitchFamily="34" charset="0"/>
              </a:rPr>
              <a:t>)</a:t>
            </a:r>
          </a:p>
          <a:p>
            <a:pPr lvl="1"/>
            <a:r>
              <a:rPr lang="sk-SK" sz="1800" dirty="0">
                <a:cs typeface="Arial" panose="020B0604020202020204" pitchFamily="34" charset="0"/>
              </a:rPr>
              <a:t>Budapešť, 2001 – Rada Európy</a:t>
            </a:r>
          </a:p>
          <a:p>
            <a:pPr lvl="1"/>
            <a:r>
              <a:rPr lang="sk-SK" sz="1800" dirty="0">
                <a:cs typeface="Arial" panose="020B0604020202020204" pitchFamily="34" charset="0"/>
              </a:rPr>
              <a:t>vymedzuje základné pojmy ako počítačový systém a počítačové údaje</a:t>
            </a:r>
          </a:p>
          <a:p>
            <a:pPr lvl="1"/>
            <a:r>
              <a:rPr lang="sk-SK" sz="1800" dirty="0">
                <a:cs typeface="Arial" panose="020B0604020202020204" pitchFamily="34" charset="0"/>
              </a:rPr>
              <a:t>ustanovuje </a:t>
            </a:r>
            <a:r>
              <a:rPr lang="sk-SK" sz="1800" b="1" dirty="0">
                <a:cs typeface="Arial" panose="020B0604020202020204" pitchFamily="34" charset="0"/>
              </a:rPr>
              <a:t>konania, ktoré by mali byť trestnoprávne stíhateľné vo všetkých signatárskych štátoch dohovoru </a:t>
            </a:r>
            <a:r>
              <a:rPr lang="sk-SK" sz="1800" dirty="0">
                <a:cs typeface="Arial" panose="020B0604020202020204" pitchFamily="34" charset="0"/>
              </a:rPr>
              <a:t>(kategórie trestných činov)</a:t>
            </a:r>
          </a:p>
          <a:p>
            <a:pPr lvl="1"/>
            <a:r>
              <a:rPr lang="sk-SK" sz="1800" dirty="0">
                <a:cs typeface="Arial" panose="020B0604020202020204" pitchFamily="34" charset="0"/>
              </a:rPr>
              <a:t>upravuje aj možnosť vyvodenia trestnoprávnej zodpovednosti voči PO</a:t>
            </a:r>
          </a:p>
          <a:p>
            <a:pPr lvl="1"/>
            <a:r>
              <a:rPr lang="sk-SK" sz="1800" dirty="0">
                <a:cs typeface="Arial" panose="020B0604020202020204" pitchFamily="34" charset="0"/>
              </a:rPr>
              <a:t>úprava vybraných procesných aspektov</a:t>
            </a:r>
          </a:p>
          <a:p>
            <a:pPr lvl="1"/>
            <a:r>
              <a:rPr lang="sk-SK" sz="1800" dirty="0">
                <a:cs typeface="Arial" panose="020B0604020202020204" pitchFamily="34" charset="0"/>
              </a:rPr>
              <a:t>medzinárodná spolupráca</a:t>
            </a:r>
          </a:p>
          <a:p>
            <a:pPr lvl="2"/>
            <a:endParaRPr lang="sk-SK" sz="1400" dirty="0">
              <a:cs typeface="Arial" panose="020B0604020202020204" pitchFamily="34" charset="0"/>
            </a:endParaRPr>
          </a:p>
          <a:p>
            <a:pPr lvl="1"/>
            <a:endParaRPr lang="sk-SK" sz="1800" dirty="0">
              <a:cs typeface="Arial" panose="020B0604020202020204" pitchFamily="34" charset="0"/>
            </a:endParaRPr>
          </a:p>
          <a:p>
            <a:pPr lvl="1"/>
            <a:endParaRPr lang="sk-SK" sz="1800" dirty="0">
              <a:cs typeface="Arial" panose="020B0604020202020204" pitchFamily="34" charset="0"/>
            </a:endParaRPr>
          </a:p>
        </p:txBody>
      </p:sp>
    </p:spTree>
    <p:extLst>
      <p:ext uri="{BB962C8B-B14F-4D97-AF65-F5344CB8AC3E}">
        <p14:creationId xmlns:p14="http://schemas.microsoft.com/office/powerpoint/2010/main" val="1185087888"/>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5913F-A975-46EE-AD1F-585D8F37072D}">
  <ds:schemaRefs>
    <ds:schemaRef ds:uri="http://purl.org/dc/elements/1.1/"/>
    <ds:schemaRef ds:uri="8579d8c0-f4a4-46e1-afa1-8fb8e6f3aea2"/>
    <ds:schemaRef ds:uri="http://purl.org/dc/dcmitype/"/>
    <ds:schemaRef ds:uri="http://schemas.microsoft.com/office/2006/documentManagement/types"/>
    <ds:schemaRef ds:uri="http://www.w3.org/XML/1998/namespace"/>
    <ds:schemaRef ds:uri="e43f6a51-8160-47b7-9684-358882b461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4E81D52-55CE-4801-99D4-FDEF430AE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20390</TotalTime>
  <Words>4394</Words>
  <Application>Microsoft Office PowerPoint</Application>
  <PresentationFormat>Širokouhlá</PresentationFormat>
  <Paragraphs>303</Paragraphs>
  <Slides>45</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45</vt:i4>
      </vt:variant>
    </vt:vector>
  </HeadingPairs>
  <TitlesOfParts>
    <vt:vector size="51" baseType="lpstr">
      <vt:lpstr>Aptos</vt:lpstr>
      <vt:lpstr>Arial</vt:lpstr>
      <vt:lpstr>Calibri</vt:lpstr>
      <vt:lpstr>Webdings</vt:lpstr>
      <vt:lpstr>Wingdings</vt:lpstr>
      <vt:lpstr>Motív balíka Office</vt:lpstr>
      <vt:lpstr>KYBERNETICKÁ KRIMINALITA – HMOTNOPRÁVNE ASPEKTY</vt:lpstr>
      <vt:lpstr>OBSAH</vt:lpstr>
      <vt:lpstr>ÚVOD DO KYBERNETICKEJ KRIMINALITY</vt:lpstr>
      <vt:lpstr>VŠEOBECNE O KYBERKRIMINALITE</vt:lpstr>
      <vt:lpstr>POJEM KYBERKRIMINALITY</vt:lpstr>
      <vt:lpstr>KYBERKRIMINALITY V SR</vt:lpstr>
      <vt:lpstr>KYBERKRIMINALITA V SR</vt:lpstr>
      <vt:lpstr>DOHOVOR O POČÍTAČOVEJ KRIMINALITE</vt:lpstr>
      <vt:lpstr>MEDZINÁRODNÁ PRÁVNA ÚPRAVA</vt:lpstr>
      <vt:lpstr>DOHOVOR O POČÍTAČOVEJ KRIMINALITE – SIGNATÁRSKE ŠTÁTY</vt:lpstr>
      <vt:lpstr>Prezentácia programu PowerPoint</vt:lpstr>
      <vt:lpstr>Prezentácia programu PowerPoint</vt:lpstr>
      <vt:lpstr>Prezentácia programu PowerPoint</vt:lpstr>
      <vt:lpstr>Prezentácia programu PowerPoint</vt:lpstr>
      <vt:lpstr>MEDZINÁRODNÁ PRÁVNA ÚPRAVA</vt:lpstr>
      <vt:lpstr>Prezentácia programu PowerPoint</vt:lpstr>
      <vt:lpstr>MEDZINÁRODNÁ PRÁVNA ÚPRAVA</vt:lpstr>
      <vt:lpstr>PRÁVNA ÚPRAVA EÚ</vt:lpstr>
      <vt:lpstr>ZMLUVA O FUNGOVANÍ EÚ</vt:lpstr>
      <vt:lpstr>SMERNICA 2013/40/EÚ</vt:lpstr>
      <vt:lpstr>Prezentácia programu PowerPoint</vt:lpstr>
      <vt:lpstr>Prezentácia programu PowerPoint</vt:lpstr>
      <vt:lpstr>SMERNICA 2013/40/EÚ - SANKCIE</vt:lpstr>
      <vt:lpstr>SMERNICA 2019/713/EÚ</vt:lpstr>
      <vt:lpstr>DETSKÁ PORNOGRAFIA</vt:lpstr>
      <vt:lpstr>SMERNICA 2011/93/EÚ</vt:lpstr>
      <vt:lpstr>SMERNICA 2011/93/EÚ</vt:lpstr>
      <vt:lpstr>SMERNICA 2011/93/EÚ</vt:lpstr>
      <vt:lpstr>NÁVRH NARIADENIA EURÓPSKEHO PARLAMENTU A RADY, KTORÝM SA STANOVUJÚ PRAVIDLÁ PREDCHÁDZANIA SEXUÁLNEMU ZNEUŽÍVANIU DETÍ A BOJA PROTI NEMU (2022)</vt:lpstr>
      <vt:lpstr>VNÚTROŠTÁTNA  PRÁVNA ÚPRAVA</vt:lpstr>
      <vt:lpstr>POČÍTAČOVÉ TRESTNÉ ČINY I.</vt:lpstr>
      <vt:lpstr>POČÍTAČOVÉ TRESTNÉ ČINY II.</vt:lpstr>
      <vt:lpstr>POČÍTAČOVÉ TRESTNÉ ČINY II.</vt:lpstr>
      <vt:lpstr>NEOPRÁVNENÝ PRÍSTUP DO POČÍTAČOVÉHO SYSTÉMU</vt:lpstr>
      <vt:lpstr>Prezentácia programu PowerPoint</vt:lpstr>
      <vt:lpstr>Prezentácia programu PowerPoint</vt:lpstr>
      <vt:lpstr>NEOPRÁVNENÝ PRÍSTUP DO POČÍTAČOVÉHO SYSTÉMU</vt:lpstr>
      <vt:lpstr>NEOPRÁVNENÝ PRÍSTUP DO POČÍTAČOVÉHO SYSTÉMU</vt:lpstr>
      <vt:lpstr>NEOPRÁVNENÝ ZÁSAH  DO POČÍTAČOVÉHO SYSTÉMU</vt:lpstr>
      <vt:lpstr>NEOPRÁVNENÝ ZÁSAH  DO POČÍTAČOVÉHO SYSTÉMU</vt:lpstr>
      <vt:lpstr>NEOPRÁVNENÝ ZÁSAH  DO POČÍTAČOVÉHO ÚDAJA</vt:lpstr>
      <vt:lpstr>NEOPRÁVNENÝ ZÁSAH  DO POČÍTAČOVÉHO ÚDAJA</vt:lpstr>
      <vt:lpstr>NEOPRÁVNENÝ ZÁSAH  DO POČÍTAČOVÉHO ÚDAJA</vt:lpstr>
      <vt:lpstr>VÝROBA A DRŽBA PRÍSTUPOVÉHO ZARIADENIA, HESLA DO POČÍTAČOVÉHO SYSTÉMU ALEBO INÝCH ÚDAJOV</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JUDr. Laura Bachňáková Rózenfeldová PhD.</cp:lastModifiedBy>
  <cp:revision>82</cp:revision>
  <dcterms:created xsi:type="dcterms:W3CDTF">2025-03-26T10:23:24Z</dcterms:created>
  <dcterms:modified xsi:type="dcterms:W3CDTF">2026-04-02T13:45:15Z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ies>
</file>