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447" r:id="rId6"/>
    <p:sldId id="1212" r:id="rId7"/>
    <p:sldId id="1210" r:id="rId8"/>
    <p:sldId id="1217" r:id="rId9"/>
    <p:sldId id="1216" r:id="rId10"/>
    <p:sldId id="1214" r:id="rId11"/>
    <p:sldId id="1215" r:id="rId12"/>
    <p:sldId id="1209" r:id="rId13"/>
    <p:sldId id="1197" r:id="rId14"/>
    <p:sldId id="1196" r:id="rId15"/>
    <p:sldId id="1198" r:id="rId16"/>
    <p:sldId id="1223" r:id="rId17"/>
    <p:sldId id="1220" r:id="rId18"/>
    <p:sldId id="1222" r:id="rId19"/>
    <p:sldId id="1221" r:id="rId20"/>
    <p:sldId id="1205" r:id="rId21"/>
    <p:sldId id="1206" r:id="rId22"/>
    <p:sldId id="1225" r:id="rId23"/>
    <p:sldId id="1226" r:id="rId24"/>
    <p:sldId id="1227" r:id="rId25"/>
    <p:sldId id="1228" r:id="rId26"/>
    <p:sldId id="1207" r:id="rId27"/>
    <p:sldId id="1229" r:id="rId28"/>
    <p:sldId id="1230" r:id="rId29"/>
    <p:sldId id="1208" r:id="rId30"/>
    <p:sldId id="1200" r:id="rId31"/>
    <p:sldId id="1211" r:id="rId32"/>
    <p:sldId id="1202" r:id="rId33"/>
    <p:sldId id="1201" r:id="rId34"/>
    <p:sldId id="1218" r:id="rId35"/>
    <p:sldId id="305" r:id="rId3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955E41B8-7D4D-46A8-89A0-9C471E7992A2}">
          <p14:sldIdLst>
            <p14:sldId id="256"/>
            <p14:sldId id="447"/>
            <p14:sldId id="1212"/>
            <p14:sldId id="1210"/>
            <p14:sldId id="1217"/>
            <p14:sldId id="1216"/>
            <p14:sldId id="1214"/>
            <p14:sldId id="1215"/>
            <p14:sldId id="1209"/>
            <p14:sldId id="1197"/>
            <p14:sldId id="1196"/>
            <p14:sldId id="1198"/>
            <p14:sldId id="1223"/>
            <p14:sldId id="1220"/>
            <p14:sldId id="1222"/>
            <p14:sldId id="1221"/>
            <p14:sldId id="1205"/>
            <p14:sldId id="1206"/>
            <p14:sldId id="1225"/>
            <p14:sldId id="1226"/>
            <p14:sldId id="1227"/>
            <p14:sldId id="1228"/>
            <p14:sldId id="1207"/>
            <p14:sldId id="1229"/>
            <p14:sldId id="1230"/>
            <p14:sldId id="1208"/>
            <p14:sldId id="1200"/>
            <p14:sldId id="1211"/>
            <p14:sldId id="1202"/>
            <p14:sldId id="1201"/>
            <p14:sldId id="1218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6"/>
    <a:srgbClr val="001351"/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B55FE-4207-4399-B426-3636DBC22190}" v="6" dt="2026-04-04T08:25:04.905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Stredný štýl 3 - zvýrazneni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0" autoAdjust="0"/>
    <p:restoredTop sz="94660"/>
  </p:normalViewPr>
  <p:slideViewPr>
    <p:cSldViewPr snapToGrid="0">
      <p:cViewPr>
        <p:scale>
          <a:sx n="75" d="100"/>
          <a:sy n="75" d="100"/>
        </p:scale>
        <p:origin x="68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F1B55FE-4207-4399-B426-3636DBC22190}"/>
    <pc:docChg chg="modSld">
      <pc:chgData name="" userId="" providerId="" clId="Web-{2F1B55FE-4207-4399-B426-3636DBC22190}" dt="2026-04-04T08:25:04.905" v="5" actId="20577"/>
      <pc:docMkLst>
        <pc:docMk/>
      </pc:docMkLst>
      <pc:sldChg chg="modSp">
        <pc:chgData name="" userId="" providerId="" clId="Web-{2F1B55FE-4207-4399-B426-3636DBC22190}" dt="2026-04-04T08:25:04.905" v="5" actId="20577"/>
        <pc:sldMkLst>
          <pc:docMk/>
          <pc:sldMk cId="3361926617" sldId="256"/>
        </pc:sldMkLst>
        <pc:spChg chg="mod">
          <ac:chgData name="" userId="" providerId="" clId="Web-{2F1B55FE-4207-4399-B426-3636DBC22190}" dt="2026-04-04T08:25:04.905" v="5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8455-33D0-42D4-ADAF-4B131F0087BE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36E0-5F89-4E9B-A4F6-2E27AF0536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1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9D5B256-7180-7276-842E-12556B8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63" y="200834"/>
            <a:ext cx="9573670" cy="76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337850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EA8ED40-AC7F-D093-EBB8-0C168209105F}"/>
              </a:ext>
            </a:extLst>
          </p:cNvPr>
          <p:cNvGrpSpPr/>
          <p:nvPr userDrawn="1"/>
        </p:nvGrpSpPr>
        <p:grpSpPr>
          <a:xfrm>
            <a:off x="-3957" y="0"/>
            <a:ext cx="1079145" cy="6857999"/>
            <a:chOff x="-3957" y="0"/>
            <a:chExt cx="1079145" cy="6857999"/>
          </a:xfrm>
        </p:grpSpPr>
        <p:sp>
          <p:nvSpPr>
            <p:cNvPr id="3" name="Pravouhlý trojuholník 2">
              <a:extLst>
                <a:ext uri="{FF2B5EF4-FFF2-40B4-BE49-F238E27FC236}">
                  <a16:creationId xmlns:a16="http://schemas.microsoft.com/office/drawing/2014/main" id="{4D5E8E8A-1C0B-64B9-A789-D9239A171E05}"/>
                </a:ext>
              </a:extLst>
            </p:cNvPr>
            <p:cNvSpPr/>
            <p:nvPr userDrawn="1"/>
          </p:nvSpPr>
          <p:spPr>
            <a:xfrm rot="5400000">
              <a:off x="-12557" y="5039017"/>
              <a:ext cx="1082468" cy="1063298"/>
            </a:xfrm>
            <a:prstGeom prst="rtTriangl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Pravouhlý trojuholník 3">
              <a:extLst>
                <a:ext uri="{FF2B5EF4-FFF2-40B4-BE49-F238E27FC236}">
                  <a16:creationId xmlns:a16="http://schemas.microsoft.com/office/drawing/2014/main" id="{904654EF-B067-149C-043F-E6E7CC334AEC}"/>
                </a:ext>
              </a:extLst>
            </p:cNvPr>
            <p:cNvSpPr/>
            <p:nvPr userDrawn="1"/>
          </p:nvSpPr>
          <p:spPr>
            <a:xfrm rot="5400000">
              <a:off x="2717" y="1981526"/>
              <a:ext cx="1069753" cy="1075189"/>
            </a:xfrm>
            <a:prstGeom prst="rtTriangl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6622F646-2BE1-3F5A-A784-62F9E4C947E9}"/>
                </a:ext>
              </a:extLst>
            </p:cNvPr>
            <p:cNvSpPr/>
            <p:nvPr userDrawn="1"/>
          </p:nvSpPr>
          <p:spPr>
            <a:xfrm>
              <a:off x="1" y="0"/>
              <a:ext cx="1070247" cy="992123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B73DBA2-C3B7-14CB-6F70-23BFD63284B0}"/>
                </a:ext>
              </a:extLst>
            </p:cNvPr>
            <p:cNvSpPr/>
            <p:nvPr userDrawn="1"/>
          </p:nvSpPr>
          <p:spPr>
            <a:xfrm>
              <a:off x="0" y="0"/>
              <a:ext cx="1063298" cy="976959"/>
            </a:xfrm>
            <a:prstGeom prst="ellips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69F178B5-577D-AD48-7D18-50D6B7C6D5DF}"/>
                </a:ext>
              </a:extLst>
            </p:cNvPr>
            <p:cNvSpPr/>
            <p:nvPr userDrawn="1"/>
          </p:nvSpPr>
          <p:spPr>
            <a:xfrm>
              <a:off x="0" y="992123"/>
              <a:ext cx="1070248" cy="994570"/>
            </a:xfrm>
            <a:prstGeom prst="rect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Pravouhlý trojuholník 7">
              <a:extLst>
                <a:ext uri="{FF2B5EF4-FFF2-40B4-BE49-F238E27FC236}">
                  <a16:creationId xmlns:a16="http://schemas.microsoft.com/office/drawing/2014/main" id="{792C94BC-1A7E-ED6F-0BBC-977310525C31}"/>
                </a:ext>
              </a:extLst>
            </p:cNvPr>
            <p:cNvSpPr/>
            <p:nvPr userDrawn="1"/>
          </p:nvSpPr>
          <p:spPr>
            <a:xfrm rot="5400000" flipH="1" flipV="1">
              <a:off x="741" y="1983503"/>
              <a:ext cx="1069753" cy="1071234"/>
            </a:xfrm>
            <a:prstGeom prst="rtTriangl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2B645E2E-A7B0-1BDD-4D9C-EE7A83A7C053}"/>
                </a:ext>
              </a:extLst>
            </p:cNvPr>
            <p:cNvSpPr/>
            <p:nvPr userDrawn="1"/>
          </p:nvSpPr>
          <p:spPr>
            <a:xfrm flipV="1">
              <a:off x="-1" y="3045190"/>
              <a:ext cx="1071234" cy="994570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B2C47A5B-4716-6056-1D00-F79408C4071B}"/>
                </a:ext>
              </a:extLst>
            </p:cNvPr>
            <p:cNvSpPr/>
            <p:nvPr userDrawn="1"/>
          </p:nvSpPr>
          <p:spPr>
            <a:xfrm>
              <a:off x="-2972" y="4025512"/>
              <a:ext cx="1074205" cy="1003920"/>
            </a:xfrm>
            <a:prstGeom prst="rect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6A9A3197-04CE-7726-A6DB-A3D8889D622D}"/>
                </a:ext>
              </a:extLst>
            </p:cNvPr>
            <p:cNvSpPr/>
            <p:nvPr userDrawn="1"/>
          </p:nvSpPr>
          <p:spPr>
            <a:xfrm>
              <a:off x="6452" y="4036286"/>
              <a:ext cx="1056846" cy="976959"/>
            </a:xfrm>
            <a:prstGeom prst="ellips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Pravouhlý trojuholník 11">
              <a:extLst>
                <a:ext uri="{FF2B5EF4-FFF2-40B4-BE49-F238E27FC236}">
                  <a16:creationId xmlns:a16="http://schemas.microsoft.com/office/drawing/2014/main" id="{10DD6615-8CA3-F9CD-E9C8-8CC6A6CABC15}"/>
                </a:ext>
              </a:extLst>
            </p:cNvPr>
            <p:cNvSpPr/>
            <p:nvPr userDrawn="1"/>
          </p:nvSpPr>
          <p:spPr>
            <a:xfrm rot="5400000" flipH="1" flipV="1">
              <a:off x="-1238" y="5008557"/>
              <a:ext cx="1069753" cy="1075189"/>
            </a:xfrm>
            <a:prstGeom prst="rtTriangl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F7B5CE6D-C7E9-9E0A-323B-2DCE3B141BB6}"/>
                </a:ext>
              </a:extLst>
            </p:cNvPr>
            <p:cNvSpPr/>
            <p:nvPr userDrawn="1"/>
          </p:nvSpPr>
          <p:spPr>
            <a:xfrm flipV="1">
              <a:off x="-3957" y="6057972"/>
              <a:ext cx="1074205" cy="800027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0BFF3485-9500-7468-CFD0-D09079AC2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413437" y="5530596"/>
            <a:ext cx="640733" cy="640733"/>
          </a:xfrm>
          <a:prstGeom prst="rect">
            <a:avLst/>
          </a:prstGeom>
        </p:spPr>
      </p:pic>
      <p:pic>
        <p:nvPicPr>
          <p:cNvPr id="15" name="Obrázok 14" descr="Obrázok, na ktorom je text&#10;&#10;Automaticky generovaný popis">
            <a:extLst>
              <a:ext uri="{FF2B5EF4-FFF2-40B4-BE49-F238E27FC236}">
                <a16:creationId xmlns:a16="http://schemas.microsoft.com/office/drawing/2014/main" id="{1C75A028-38C5-B396-5B5B-C949A6C38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0446" b="-3898"/>
          <a:stretch/>
        </p:blipFill>
        <p:spPr>
          <a:xfrm>
            <a:off x="452152" y="6266846"/>
            <a:ext cx="567236" cy="582986"/>
          </a:xfrm>
          <a:prstGeom prst="rect">
            <a:avLst/>
          </a:prstGeom>
        </p:spPr>
      </p:pic>
      <p:sp>
        <p:nvSpPr>
          <p:cNvPr id="16" name="Nadpis 4">
            <a:extLst>
              <a:ext uri="{FF2B5EF4-FFF2-40B4-BE49-F238E27FC236}">
                <a16:creationId xmlns:a16="http://schemas.microsoft.com/office/drawing/2014/main" id="{45DF1D6F-0559-56DC-A13E-9FD667FC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63" y="200834"/>
            <a:ext cx="9573670" cy="76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291395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AC12E20-0CE8-4952-AC9A-2F968837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50" y="902705"/>
            <a:ext cx="10101650" cy="700757"/>
          </a:xfrm>
        </p:spPr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941FCAE-062C-4582-9E17-2459DBE5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150" y="1750143"/>
            <a:ext cx="10101649" cy="4247434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2AFD0819-B765-49DD-993D-1CA178F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421090"/>
            <a:ext cx="2743200" cy="365125"/>
          </a:xfrm>
        </p:spPr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63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1339658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01" y="1938867"/>
            <a:ext cx="10765666" cy="297435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  <p:sp>
        <p:nvSpPr>
          <p:cNvPr id="7" name="Zástupný objekt pre číslo snímky 3">
            <a:extLst>
              <a:ext uri="{FF2B5EF4-FFF2-40B4-BE49-F238E27FC236}">
                <a16:creationId xmlns:a16="http://schemas.microsoft.com/office/drawing/2014/main" id="{69B38666-4A37-829A-8725-ACBC1F9C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2066" y="6421090"/>
            <a:ext cx="512233" cy="365125"/>
          </a:xfrm>
          <a:prstGeom prst="rect">
            <a:avLst/>
          </a:prstGeom>
        </p:spPr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27522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 dirty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ensko.sk/sk/titulna-stranka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hyperlink" Target="https://pfs.iam.financnasprava.sk/PREZ/idp/authn/lp?authnGuid=4b2f1717-ffb4-4698-a959-4ea38529fc66" TargetMode="External"/><Relationship Id="rId4" Type="http://schemas.openxmlformats.org/officeDocument/2006/relationships/hyperlink" Target="https://www.portalvs.sk/regza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pluska.sk/spravy/kyberneticky-utok-ministerstvo-hospodarstva-v-ohrozeni-co-bude-dalej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kosicednes.sk/spravy/za-utok-na-pocitacove-siete-uradu-ksk-mozu-hackeri-potvrdilo-to-csirt/" TargetMode="External"/><Relationship Id="rId4" Type="http://schemas.openxmlformats.org/officeDocument/2006/relationships/hyperlink" Target="https://www.aktuality.sk/clanok/cnFY4sp/utok-na-kataster-hlavny-system-nepojde-este-dlho-do-riesenia-zapojili-zahranicnych-expertov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sites/default/files/2026-01/ENISA%20Public%20Administration%20TL%202024%20-%20v1.2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sites/default/files/2026-01/ENISA%20Public%20Administration%20TL%202024%20-%20v1.2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awareness.sk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867" y="1937799"/>
            <a:ext cx="8311063" cy="2483140"/>
          </a:xfrm>
        </p:spPr>
        <p:txBody>
          <a:bodyPr/>
          <a:lstStyle/>
          <a:p>
            <a:pPr algn="ctr"/>
            <a:r>
              <a:rPr lang="sk-SK" sz="4400"/>
              <a:t>Kybernetická bezpečnosť </a:t>
            </a:r>
            <a:r>
              <a:rPr lang="sk-SK" sz="4400" dirty="0"/>
              <a:t>vo verejnej správe</a:t>
            </a:r>
            <a:endParaRPr lang="sk-SK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69" y="4984750"/>
            <a:ext cx="6392332" cy="738717"/>
          </a:xfrm>
        </p:spPr>
        <p:txBody>
          <a:bodyPr lIns="91440" tIns="45720" rIns="91440" bIns="45720" anchor="t"/>
          <a:lstStyle/>
          <a:p>
            <a:pPr algn="ctr"/>
            <a:r>
              <a:rPr lang="sk-SK" sz="2000">
                <a:latin typeface="Arial"/>
                <a:cs typeface="Arial"/>
              </a:rPr>
              <a:t>Pavol Sokol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8EBBA16-AAC1-249E-6EBA-5E4001DB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0" y="5896502"/>
            <a:ext cx="1158146" cy="522022"/>
          </a:xfrm>
          <a:prstGeom prst="rect">
            <a:avLst/>
          </a:prstGeom>
        </p:spPr>
      </p:pic>
      <p:pic>
        <p:nvPicPr>
          <p:cNvPr id="7" name="Obrázok 6" descr="C:\Users\Pavol Sokol\AppData\Local\Microsoft\Windows\INetCache\Content.Word\logo_CSIRT UPJS-01.png">
            <a:extLst>
              <a:ext uri="{FF2B5EF4-FFF2-40B4-BE49-F238E27FC236}">
                <a16:creationId xmlns:a16="http://schemas.microsoft.com/office/drawing/2014/main" id="{ACC433ED-8ECA-9C34-12A8-952C06C254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58" y="5970521"/>
            <a:ext cx="1162138" cy="44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F406-04A9-BFF9-3978-66231C8F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E11959-166B-0FF0-9B29-287ADC3BE67E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A405B9E5-C70A-4076-C123-8083E58F28DD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1135990" cy="24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Informačný systém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latin typeface="+mn-lt"/>
              </a:rPr>
              <a:t>funkčný celok zabezpečujúci cieľavedomú a systematickú informačnú činnosť prostredníctvom technických prostriedkov a programových prostriedkov (§ 2 ods. 2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Informačný systém verejnej správy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latin typeface="+mn-lt"/>
              </a:rPr>
              <a:t>informačný systém v pôsobnosti správcu podporujúci služby verejnej správy, služby vo verejnom záujme alebo verejné služby (§ 2 ods. 4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  <a:endParaRPr lang="sk-SK" sz="2000" b="1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91BAB1A5-5507-E1CC-990C-80232DA5CBDB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7D20E01-6400-808B-2173-C1EF046E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Informačný systém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9DA7859-7739-7119-731E-84A48FEB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768" y="3615061"/>
            <a:ext cx="3570890" cy="261640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9A61946-A29C-8565-1CB9-7D2144F2A5E6}"/>
              </a:ext>
            </a:extLst>
          </p:cNvPr>
          <p:cNvSpPr txBox="1"/>
          <p:nvPr/>
        </p:nvSpPr>
        <p:spPr>
          <a:xfrm>
            <a:off x="529575" y="6538912"/>
            <a:ext cx="10206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</a:t>
            </a:r>
            <a:r>
              <a:rPr lang="sk-SK" sz="1000" dirty="0">
                <a:hlinkClick r:id="rId3"/>
              </a:rPr>
              <a:t>https://www.slovensko.sk/sk/titulna-stranka</a:t>
            </a:r>
            <a:r>
              <a:rPr lang="sk-SK" sz="1000" dirty="0"/>
              <a:t>, </a:t>
            </a:r>
            <a:r>
              <a:rPr lang="sk-SK" sz="1000" dirty="0">
                <a:hlinkClick r:id="rId4"/>
              </a:rPr>
              <a:t>https://www.portalvs.sk/regzam/</a:t>
            </a:r>
            <a:r>
              <a:rPr lang="sk-SK" sz="1000" dirty="0"/>
              <a:t>, </a:t>
            </a:r>
            <a:r>
              <a:rPr lang="sk-SK" sz="1000" dirty="0">
                <a:hlinkClick r:id="rId5"/>
              </a:rPr>
              <a:t>https://pfs.iam.financnasprava.sk/PREZ/idp/authn/lp?authnGuid=4b2f1717-ffb4-4698-a959-4ea38529fc66</a:t>
            </a:r>
            <a:r>
              <a:rPr lang="sk-SK" sz="1000" dirty="0"/>
              <a:t> 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E9E36CD-D4B8-B734-8E5E-A38093100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40" y="3647188"/>
            <a:ext cx="3117505" cy="258428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86A6F18-083E-B47F-FFAD-1EB653F12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114" y="3615061"/>
            <a:ext cx="3010634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0AC01-B2CF-873C-A2EE-1E7CA773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8CFD16-D163-86D9-05FF-367EB5884893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CF7D4D26-7355-E7FE-EC2D-3BA48EA2124F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1463050" cy="384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+mn-lt"/>
              </a:rPr>
              <a:t>Subjekty podľa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: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Správu informačných technológií verejnej správy vykonávajú: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orgán vedenia</a:t>
            </a:r>
            <a:r>
              <a:rPr lang="sk-SK" sz="2000" dirty="0">
                <a:latin typeface="+mn-lt"/>
              </a:rPr>
              <a:t>, ktorým je MIRRI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orgán riadenia </a:t>
            </a:r>
            <a:r>
              <a:rPr lang="sk-SK" sz="2000" dirty="0">
                <a:latin typeface="+mn-lt"/>
              </a:rPr>
              <a:t>vo vzťahu k informačným technológiám verejnej správy v jeho pôsobnosti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sk-SK" sz="2000" b="1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Správca ITVS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Prevádzkovateľ ITVS</a:t>
            </a:r>
          </a:p>
          <a:p>
            <a:pPr marL="5715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k-SK" sz="2000" b="1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Vládna jednotka CSIRT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F91C8EAE-4FCB-7CB5-F151-34383C3E8862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8474D4E-A994-EFEA-20DC-67C5213C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Subjekty (I.)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93091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7EA8-5394-35C5-CD23-CBFAFDE2D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417E81-404F-A874-A0BB-3AF04D154A06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D221FFF2-6393-8EF0-4E96-BD905A23E7AB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1488450" cy="24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Orgán riadenia </a:t>
            </a:r>
            <a:r>
              <a:rPr lang="sk-SK" sz="2000" dirty="0">
                <a:latin typeface="+mn-lt"/>
              </a:rPr>
              <a:t>vo vzťahu k informačným technológiám verejnej správy v jeho pôsobnosti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b="1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ministerstvo </a:t>
            </a:r>
            <a:r>
              <a:rPr lang="sk-SK" sz="2000" dirty="0">
                <a:latin typeface="+mn-lt"/>
              </a:rPr>
              <a:t>a ostatný </a:t>
            </a:r>
            <a:r>
              <a:rPr lang="sk-SK" sz="2000" b="1" dirty="0">
                <a:latin typeface="+mn-lt"/>
              </a:rPr>
              <a:t>ústredný orgán </a:t>
            </a:r>
            <a:r>
              <a:rPr lang="sk-SK" sz="2000" dirty="0">
                <a:latin typeface="+mn-lt"/>
              </a:rPr>
              <a:t>štátnej správy,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Generálna prokuratúra SR, NKÚ SR, Úrad pre dohľad nad zdravotnou starostlivosťou, ÚOOÚ SR, ...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obec a vyšší územný celok</a:t>
            </a:r>
            <a:r>
              <a:rPr lang="sk-SK" sz="2000" dirty="0">
                <a:latin typeface="+mn-lt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Kancelária NRSR, Kancelária prezidenta SR, Kancelária Ústavného súdu SR, Kancelária Najvyššieho súdu SR, Kancelária Najvyššieho správneho súdu SR, Sociálna poisťovňa, zdravotné poisťovne, TASR, RTVS,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právnická osoba v zriaďovateľskej pôsobnosti alebo zakladateľskej pôsobnosti </a:t>
            </a:r>
            <a:r>
              <a:rPr lang="sk-SK" sz="2000" dirty="0">
                <a:latin typeface="+mn-lt"/>
              </a:rPr>
              <a:t>orgánu riadenia uvedeného vyššie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komora </a:t>
            </a:r>
            <a:r>
              <a:rPr lang="sk-SK" sz="2000" dirty="0">
                <a:latin typeface="+mn-lt"/>
              </a:rPr>
              <a:t>regulovanej profesie a komora, na ktorú je prenesený výkon verejnej moci s povinným členstvom,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osoba neuvedená vyššie</a:t>
            </a:r>
            <a:r>
              <a:rPr lang="sk-SK" sz="2000" dirty="0">
                <a:latin typeface="+mn-lt"/>
              </a:rPr>
              <a:t>, na ktorú je </a:t>
            </a:r>
            <a:r>
              <a:rPr lang="sk-SK" sz="2000" b="1" dirty="0">
                <a:latin typeface="+mn-lt"/>
              </a:rPr>
              <a:t>prenesený výkon verejnej moci </a:t>
            </a:r>
            <a:r>
              <a:rPr lang="sk-SK" sz="2000" dirty="0">
                <a:latin typeface="+mn-lt"/>
              </a:rPr>
              <a:t>alebo ktorá plní úlohy na úseku preneseného výkonu štátnej správy podľa osobitných predpisov,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záujmové združenie právnických osôb </a:t>
            </a:r>
            <a:r>
              <a:rPr lang="sk-SK" sz="2000" b="1" dirty="0" err="1">
                <a:latin typeface="+mn-lt"/>
              </a:rPr>
              <a:t>DataCentrum</a:t>
            </a:r>
            <a:r>
              <a:rPr lang="sk-SK" sz="2000" dirty="0">
                <a:latin typeface="+mn-lt"/>
              </a:rPr>
              <a:t> elektronizácie územnej samosprávy Slovenska, 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204FC065-DA63-DF92-18B7-A19521BCF6B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12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062336E-A226-0070-B940-191DF549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Subjekty (II.)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6807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B2F35-7ED6-E93B-A042-86CE8400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5F471D-1AC5-0E76-876A-526CDFA37DEB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1096A8E0-EB57-B34A-5EE4-96A06CFFA4E7}"/>
              </a:ext>
            </a:extLst>
          </p:cNvPr>
          <p:cNvSpPr txBox="1">
            <a:spLocks/>
          </p:cNvSpPr>
          <p:nvPr/>
        </p:nvSpPr>
        <p:spPr>
          <a:xfrm>
            <a:off x="381816" y="1321421"/>
            <a:ext cx="11276783" cy="517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Správca ITVS</a:t>
            </a:r>
            <a:r>
              <a:rPr lang="sk-SK" sz="2000" dirty="0">
                <a:latin typeface="+mn-lt"/>
              </a:rPr>
              <a:t> (§ 2 ods. 5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je ten orgán riadenia, ktorého za správcu ITVS ustanoví zákon alebo je ustanovený na základe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ak zákon vo vzťahu k ITVS správcu neustanovuje, je správcom na účely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 ten orgán riadenia, ktorý ITVS používa na účely poskytovania služby verejnej správy, služby vo verejnom záujme alebo verejnej služby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ak je takýchto orgánov riadenia viac a jedným z nich je aj ústredný orgán štátnej správy, správcom je tento ústredný orgán štátnej správy.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Prevádzkovateľ</a:t>
            </a:r>
            <a:r>
              <a:rPr lang="sk-SK" sz="2000" dirty="0">
                <a:latin typeface="+mn-lt"/>
              </a:rPr>
              <a:t> </a:t>
            </a:r>
            <a:r>
              <a:rPr lang="sk-SK" sz="2000" b="1" dirty="0">
                <a:latin typeface="+mn-lt"/>
              </a:rPr>
              <a:t>ITVS</a:t>
            </a:r>
            <a:r>
              <a:rPr lang="sk-SK" sz="2000" dirty="0">
                <a:latin typeface="+mn-lt"/>
              </a:rPr>
              <a:t> (§ 2 ods. 3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osobitným predpisom ustanovený orgán riadenia alebo správcom určená osoba.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správcom určený alebo osobitným predpisom ustanovený prevádzkovateľ vykonáva, v rozsahu povinností správcu, činnosti, ktoré mu určí správca alebo ustanoví tento osobitný predpis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ak tento osobitný predpis rozsah činností prevádzkovateľa neustanovuje, vykonáva ich v celom rozsahu činností správcu.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určením alebo ustanovením prevádzkovateľa nie je dotknutá zodpovednosť správcu za plnenie povinností podľa </a:t>
            </a:r>
            <a:r>
              <a:rPr lang="sk-SK" sz="2000" dirty="0" err="1">
                <a:latin typeface="+mn-lt"/>
              </a:rPr>
              <a:t>ZoITVS</a:t>
            </a: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7D5E769C-76F2-4A41-25DA-4CB79D70553E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13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4C78554-7813-C761-A994-4CBF8AC7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Subjekty (III.)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6972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C24D-088D-A37F-8342-93AD8037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7DC9DC7-9164-1E37-34F0-24A28E46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Vládna jednotka CSIRT (I.)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9492F6-A207-E3D9-7BF8-E501A6DA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01" y="1505730"/>
            <a:ext cx="4932427" cy="1787803"/>
          </a:xfrm>
        </p:spPr>
        <p:txBody>
          <a:bodyPr/>
          <a:lstStyle/>
          <a:p>
            <a:pPr marL="342900" indent="-342900" algn="just"/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Vládna jednotka CSIRT (§ 11 </a:t>
            </a:r>
            <a:r>
              <a:rPr lang="sk-SK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ZoKB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/>
            <a:r>
              <a:rPr lang="sk-SK" sz="2000" dirty="0">
                <a:cs typeface="Calibri" panose="020F0502020204030204" pitchFamily="34" charset="0"/>
              </a:rPr>
              <a:t>CSIRT.SK</a:t>
            </a:r>
          </a:p>
          <a:p>
            <a:pPr marL="800100" lvl="1" indent="-342900" algn="just"/>
            <a:r>
              <a:rPr lang="sk-SK" sz="2000" dirty="0">
                <a:cs typeface="Calibri" panose="020F0502020204030204" pitchFamily="34" charset="0"/>
              </a:rPr>
              <a:t>v pôsobnosti MIRRI</a:t>
            </a:r>
          </a:p>
          <a:p>
            <a:pPr marL="800100" lvl="1" indent="-342900" algn="just"/>
            <a:r>
              <a:rPr lang="sk-SK" sz="2000" dirty="0">
                <a:cs typeface="Calibri" panose="020F0502020204030204" pitchFamily="34" charset="0"/>
              </a:rPr>
              <a:t>zaraďuje do zoznamu akreditovaných jednotiek CSIRT.</a:t>
            </a:r>
            <a:endParaRPr lang="sk-SK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" name="Zástupný objekt pre číslo snímky 3">
            <a:extLst>
              <a:ext uri="{FF2B5EF4-FFF2-40B4-BE49-F238E27FC236}">
                <a16:creationId xmlns:a16="http://schemas.microsoft.com/office/drawing/2014/main" id="{CC543B3D-5B76-7330-269C-85D97EB1AAC0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5" name="Obrázok 4" descr="Obrázok, na ktorom je text, snímka obrazovky, písmo, webová stránka&#10;&#10;Obsah vygenerovaný pomocou AI môže byť nesprávny.">
            <a:extLst>
              <a:ext uri="{FF2B5EF4-FFF2-40B4-BE49-F238E27FC236}">
                <a16:creationId xmlns:a16="http://schemas.microsoft.com/office/drawing/2014/main" id="{4B5D90B1-071D-02E7-C9DA-CF51B3F5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6" y="1505730"/>
            <a:ext cx="5833238" cy="4196461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73E8E8A-60FE-F232-21DA-ADF547C1D30C}"/>
              </a:ext>
            </a:extLst>
          </p:cNvPr>
          <p:cNvSpPr txBox="1"/>
          <p:nvPr/>
        </p:nvSpPr>
        <p:spPr>
          <a:xfrm>
            <a:off x="622002" y="649287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https://www.trusted-introducer.org/trusted-introducer/directory/teams/csirtsk-sk/</a:t>
            </a:r>
          </a:p>
        </p:txBody>
      </p:sp>
    </p:spTree>
    <p:extLst>
      <p:ext uri="{BB962C8B-B14F-4D97-AF65-F5344CB8AC3E}">
        <p14:creationId xmlns:p14="http://schemas.microsoft.com/office/powerpoint/2010/main" val="164701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161E-4E10-FD0B-E282-E3ACCF00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36475BD7-A098-CC1B-A6C4-E6B5EA70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Vládna jednotka CSIRT (II.)</a:t>
            </a:r>
            <a:endParaRPr lang="sk-SK" b="1" dirty="0"/>
          </a:p>
        </p:txBody>
      </p:sp>
      <p:sp>
        <p:nvSpPr>
          <p:cNvPr id="2" name="Zástupný objekt pre číslo snímky 3">
            <a:extLst>
              <a:ext uri="{FF2B5EF4-FFF2-40B4-BE49-F238E27FC236}">
                <a16:creationId xmlns:a16="http://schemas.microsoft.com/office/drawing/2014/main" id="{81B76EFF-E87C-50C0-1A82-DC5FB7F61632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15</a:t>
            </a:fld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6EAC4EE-31F5-F3EA-4DEF-5D8274BCDD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455" y="1149212"/>
            <a:ext cx="9717090" cy="5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9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0881-BF66-CB2E-EBEA-1BDA500ED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421DF7-5512-048E-9594-57780BFF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Vládna jednotka CSIRT (III.)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8E5896-33C5-10D5-126D-0AFE4566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68" y="1361795"/>
            <a:ext cx="10841865" cy="4488671"/>
          </a:xfrm>
        </p:spPr>
        <p:txBody>
          <a:bodyPr/>
          <a:lstStyle/>
          <a:p>
            <a:pPr marL="342900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Orgán vedenia prostredníctvom 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vládnej jednotky CSIRT 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(§ 23a ods. 2 </a:t>
            </a:r>
            <a:r>
              <a:rPr lang="sk-SK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ZoITVS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/>
            <a:endParaRPr lang="sk-SK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na žiadosť správcu vykonáva činnosti nepretržitého monitorovania ITVS v jeho správe (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800100" lvl="1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vykonáva pravidelné neinvazívne hodnotenie zraniteľnosti služby verejnej správy ... (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hodnotenie zraniteľností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s predchádzajúcim súhlasom správcu vykonáva hodnotenie zraniteľnosti služby verejnej správy, ... ktoré boli zistené pri pravidelnom neinvazívnom hodnotení zraniteľnosti (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hodnotenie zraniteľností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zbiera, spracúva a vyhodnocuje systémové informácie ITVS (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zber aktív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/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môže na žiadosť orgánu riadenia vykonávať činnosti na účely riešenia KBI, jeho predchádzania alebo odstraňovania a hodnotenia zraniteľnosti (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reakcia na KBI a zraniteľnosť</a:t>
            </a:r>
            <a:r>
              <a:rPr lang="sk-SK" sz="2000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257300" lvl="2" indent="-342900" algn="just"/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je len sektorový CSIRT, nie interný</a:t>
            </a:r>
            <a:endParaRPr lang="sk-SK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" name="Zástupný objekt pre číslo snímky 3">
            <a:extLst>
              <a:ext uri="{FF2B5EF4-FFF2-40B4-BE49-F238E27FC236}">
                <a16:creationId xmlns:a16="http://schemas.microsoft.com/office/drawing/2014/main" id="{47110763-8627-9A8E-7E08-9B13560DA12E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827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184D-3DEA-15E6-8431-4C03375E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B560B7-A031-BED2-7390-217B6A30A1B4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7EEDEB85-3E74-BC73-804C-4598A9F49ADB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1412250" cy="31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§ 18 - § 23a </a:t>
            </a:r>
            <a:r>
              <a:rPr lang="sk-SK" sz="2000" b="1" dirty="0" err="1">
                <a:latin typeface="+mn-lt"/>
              </a:rPr>
              <a:t>ZoITVS</a:t>
            </a:r>
            <a:endParaRPr lang="sk-SK" sz="20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Povinnosť správcu, ktorý je prevádzkovateľom základnej služby prijať a realizovať bezpečnostné opatrenia vo vzťahu k ITVS v jeho správe v závislosti od klasifikácie informácií a kategorizácie sietí a informačných systémov ustanovuje </a:t>
            </a:r>
            <a:r>
              <a:rPr lang="sk-SK" sz="2000" dirty="0" err="1">
                <a:latin typeface="+mn-lt"/>
              </a:rPr>
              <a:t>ZoKB</a:t>
            </a:r>
            <a:r>
              <a:rPr lang="sk-SK" sz="2000" dirty="0">
                <a:latin typeface="+mn-lt"/>
              </a:rPr>
              <a:t> (toto už neplatí)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Správca, ktorý je prevádzkovateľom základnej služby prijíma a realizuje bezpečnostné opatrenia vo vzťahu k ITVS v jeho správe podľa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 a </a:t>
            </a:r>
            <a:r>
              <a:rPr lang="sk-SK" sz="2000" dirty="0" err="1">
                <a:latin typeface="+mn-lt"/>
              </a:rPr>
              <a:t>ZoKB</a:t>
            </a:r>
            <a:r>
              <a:rPr lang="sk-SK" sz="2000" dirty="0">
                <a:latin typeface="+mn-lt"/>
              </a:rPr>
              <a:t>, ak ich cieľom je dosiahnuť vyššiu úroveň bezpečnosti ako ustanovuje osobitý predpis (čiastočne neplatí, prebiehajúci legislatívny proces)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19 - Bezpečnosť ITVS v oblasti </a:t>
            </a:r>
            <a:r>
              <a:rPr lang="sk-SK" sz="2000" b="1" dirty="0">
                <a:latin typeface="+mn-lt"/>
              </a:rPr>
              <a:t>plánovania a organizácie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20 - Bezpečnosť ITVS v oblasti </a:t>
            </a:r>
            <a:r>
              <a:rPr lang="sk-SK" sz="2000" b="1" dirty="0">
                <a:latin typeface="+mn-lt"/>
              </a:rPr>
              <a:t>obstarávania a implementácie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21 - Bezpečnosť ITVS v oblasti </a:t>
            </a:r>
            <a:r>
              <a:rPr lang="sk-SK" sz="2000" b="1" dirty="0">
                <a:latin typeface="+mn-lt"/>
              </a:rPr>
              <a:t>prevádzky, servisu a podpory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22 - Bezpečnosť ITVS v oblasti </a:t>
            </a:r>
            <a:r>
              <a:rPr lang="sk-SK" sz="2000" b="1" dirty="0">
                <a:latin typeface="+mn-lt"/>
              </a:rPr>
              <a:t>monitoringu a hodnotenia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23 - </a:t>
            </a:r>
            <a:r>
              <a:rPr lang="sk-SK" sz="2000" b="1" dirty="0">
                <a:latin typeface="+mn-lt"/>
              </a:rPr>
              <a:t>Osobitné opatrenia </a:t>
            </a:r>
            <a:r>
              <a:rPr lang="sk-SK" sz="2000" dirty="0">
                <a:latin typeface="+mn-lt"/>
              </a:rPr>
              <a:t>na úseku bezpečnosti ITVS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23a - </a:t>
            </a:r>
            <a:r>
              <a:rPr lang="sk-SK" sz="2000" b="1" dirty="0">
                <a:latin typeface="+mn-lt"/>
              </a:rPr>
              <a:t>Vedenie na úseku </a:t>
            </a:r>
            <a:r>
              <a:rPr lang="sk-SK" sz="2000" dirty="0">
                <a:latin typeface="+mn-lt"/>
              </a:rPr>
              <a:t>bezpečnosti ITVS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19737150-32C5-2140-3881-4542AA2CBC80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17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2F272E2-A92E-0952-04C3-96257C7D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809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901CA-C877-9DD0-A1C6-33F690A5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D8347D-7329-58B4-3470-6D45C36F7759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7DD5A78E-BC9B-4780-3381-A971CD035C50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5256983" cy="82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19 - § 22 </a:t>
            </a:r>
            <a:r>
              <a:rPr lang="sk-SK" sz="2000" dirty="0" err="1">
                <a:latin typeface="+mn-lt"/>
              </a:rPr>
              <a:t>ZoITVS</a:t>
            </a:r>
            <a:endParaRPr lang="sk-SK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PDCA (PLAN-DO-CHECK-ACT) cyklus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5EE35742-E1F7-E133-F782-033F7E12E888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18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0B4067C-0CA4-2DCC-4A03-F4128BBD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(II.)</a:t>
            </a:r>
            <a:endParaRPr lang="sk-SK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86F8603-84A1-B8F0-0E45-6B34820FA46E}"/>
              </a:ext>
            </a:extLst>
          </p:cNvPr>
          <p:cNvSpPr txBox="1"/>
          <p:nvPr/>
        </p:nvSpPr>
        <p:spPr>
          <a:xfrm>
            <a:off x="381817" y="641580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https://www.leanairline.com/blog/standardized-work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DEF05DE-4823-CB17-7BA7-EA809D33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89" y="1376375"/>
            <a:ext cx="6231656" cy="50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9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44EC3-74D2-B76D-32A5-C1B70E916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C9DF0F-D5ED-7C65-992B-EBBD57F215B3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EA87B07E-BE16-4434-A988-FD594DAF9478}"/>
              </a:ext>
            </a:extLst>
          </p:cNvPr>
          <p:cNvSpPr txBox="1">
            <a:spLocks/>
          </p:cNvSpPr>
          <p:nvPr/>
        </p:nvSpPr>
        <p:spPr>
          <a:xfrm>
            <a:off x="381816" y="1321421"/>
            <a:ext cx="11496917" cy="483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Fáza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predstavuje základ pre riadenie bezpečnosti informačných technológií verejnej správy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zahŕňa definovanie cieľov, rozsahu a organizácie bezpečnosti, ako aj identifikáciu aktív a rizík.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18 a § 19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18 - základná povinnosť správcu prijímať a realizovať bezpečnostné opatrenia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ods. 1 písm. a) - rámec riadenia bezpečnosti prostredníctvom definovania cieľov, rozsahu, podmienok a procesov, pričom zahŕňa aj organizačné zabezpečenie, riadenie aktív a rizík,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ods. 2 - schvaľovanie opatrení vyplývajúcich z incidentov, analýz, auditov a kontrol,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ods. 5 - dodržiavanie bezpečnostnej stratégie, určenie zodpovednej osoby a identifikácia rizík prostredia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23 - identifikácia kritických systémov, evidenciu aktív, </a:t>
            </a:r>
            <a:r>
              <a:rPr lang="sk-SK" sz="2000" dirty="0" err="1">
                <a:latin typeface="+mn-lt"/>
              </a:rPr>
              <a:t>reporting</a:t>
            </a:r>
            <a:r>
              <a:rPr lang="sk-SK" sz="2000" dirty="0">
                <a:latin typeface="+mn-lt"/>
              </a:rPr>
              <a:t> a pravidlá pre oznamovanie zraniteľností.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40ED5435-76DE-4DE6-93D9-9E98555280C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19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0E0EAAF-2A78-803A-52EE-9B674AB3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(III.)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902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62F86F9A-56FD-A5A6-E86F-92B608EE0620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97E6EEF-4CCD-FC15-4BAD-BD48C3C5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verejnej správy (I.)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AEDFF65-4248-95AE-328B-4B9DE763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38" y="1454988"/>
            <a:ext cx="4177932" cy="3932493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142CADF6-5DE4-1897-9EC0-990794D52F1C}"/>
              </a:ext>
            </a:extLst>
          </p:cNvPr>
          <p:cNvSpPr txBox="1"/>
          <p:nvPr/>
        </p:nvSpPr>
        <p:spPr>
          <a:xfrm>
            <a:off x="286126" y="6261913"/>
            <a:ext cx="11299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</a:t>
            </a:r>
            <a:r>
              <a:rPr lang="sk-SK" sz="1000" dirty="0">
                <a:hlinkClick r:id="rId3"/>
              </a:rPr>
              <a:t>https://www1.pluska.sk/spravy/kyberneticky-utok-ministerstvo-hospodarstva-v-ohrozeni-co-bude-dalej</a:t>
            </a:r>
            <a:r>
              <a:rPr lang="sk-SK" sz="1000" dirty="0"/>
              <a:t>, </a:t>
            </a:r>
            <a:r>
              <a:rPr lang="sk-SK" sz="1000" dirty="0">
                <a:hlinkClick r:id="rId4"/>
              </a:rPr>
              <a:t>https://www.aktuality.sk/clanok/cnFY4sp/utok-na-kataster-hlavny-system-nepojde-este-dlho-do-riesenia-zapojili-zahranicnych-expertov/</a:t>
            </a:r>
            <a:r>
              <a:rPr lang="sk-SK" sz="1000" dirty="0"/>
              <a:t>,, </a:t>
            </a:r>
            <a:r>
              <a:rPr lang="sk-SK" sz="1000" dirty="0">
                <a:hlinkClick r:id="rId5"/>
              </a:rPr>
              <a:t>https://kosicednes.sk/spravy/za-utok-na-pocitacove-siete-uradu-ksk-mozu-hackeri-potvrdilo-to-csirt/</a:t>
            </a:r>
            <a:r>
              <a:rPr lang="sk-SK" sz="1000" dirty="0"/>
              <a:t> 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03DE3B4-1B9F-0226-0141-7CB651178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947" y="1431829"/>
            <a:ext cx="3560051" cy="4467417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F26067F-5168-8981-2CCE-675C30AA5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92" y="1441239"/>
            <a:ext cx="3396321" cy="42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F821-7646-A251-28ED-E1F0BBE3B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F01E9BB-360F-4801-8756-E47E2211ED5F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4B9E5C97-9ADE-D34D-E3ED-A53B62644011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57116" cy="489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Fáza DO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zahŕňa implementáciu navrhnutých bezpečnostných opatrení do praxe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20 a § 21 </a:t>
            </a:r>
            <a:r>
              <a:rPr lang="sk-SK" sz="2000" dirty="0" err="1">
                <a:latin typeface="+mn-lt"/>
              </a:rPr>
              <a:t>ZoITVS</a:t>
            </a: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20 ods. 1 - povinnosť určiť bezpečnostné požiadavky na ISVS vrátane podmienok jeho vývoja, testovania a dodania, ako aj zabezpečiť vypracovanie bezpečnostnej dokumentácie vrátane bezpečnostného projektu.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20 ods. 2 - požiadavky na bezpečné vývojové prostredie, dokumentáciu vývoja a testovania, povinnosť mlčanlivosti dodávateľa ...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21 - zavedenie, prevádzku a vyradenie ISVS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23 - prijímanie bezpečnostných opatrení na základe testovania, hodnotenia zraniteľností a incidentov, ako aj o povinnosti súvisiace s ich hlásením.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4DBB2F11-2AF5-E438-CC8B-06491145545E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20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BBF79D5-13DC-C8B2-1645-7D2F5620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(IV.)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6054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5AE8D-76B4-4A9E-A114-30E8C54A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EE8809-84C6-1C7D-CB36-99AAB71498EC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72BB220B-605D-3698-2593-68F38C6B6A3F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57116" cy="483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Fáza CHECK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je zameraná na overovanie účinnosti bezpečnostných opatrení.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21 - § 23 </a:t>
            </a:r>
            <a:r>
              <a:rPr lang="sk-SK" sz="2000" dirty="0" err="1">
                <a:latin typeface="+mn-lt"/>
              </a:rPr>
              <a:t>ZoITVS</a:t>
            </a: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21 ods. 3 - zabezpečenie monitorovania informačných systémov, riadenie konfigurácie a vykonávanie kontrolných a auditných činností.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22 - povinnosť pravidelného monitorovania, testovania a hodnotenia bezpečnosti informačných systémov podľa osobitného predpisu.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 ods. 5 - evidencia incidentov a realizáciu bezpečnostných opatrení na základe ich vyhodnotenia.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23a ods. 2 - vykonávanie činností na riešenie bezpečnostných incidentov, prevenciu, ako aj hodnotenie zraniteľností. 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A9215A5C-6739-2EE4-0388-99A273F84844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21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B6B338A-4531-1AF5-B302-63F5C53D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(V.)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0216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A709-41B0-9690-F0CB-A417BEDA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693E02-3B48-7B96-E6FD-92CF95717904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D00DF719-D1BD-CB9C-C83E-180CCD28C3DB}"/>
              </a:ext>
            </a:extLst>
          </p:cNvPr>
          <p:cNvSpPr txBox="1">
            <a:spLocks/>
          </p:cNvSpPr>
          <p:nvPr/>
        </p:nvSpPr>
        <p:spPr>
          <a:xfrm>
            <a:off x="381817" y="1321420"/>
            <a:ext cx="10557116" cy="503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Fáza 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predstavuje prijímanie nápravných a preventívnych opatrení. Vychádza z výsledkov monitorovania a auditov.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19, §21, §23, §23a </a:t>
            </a:r>
            <a:r>
              <a:rPr lang="sk-SK" sz="2000" dirty="0" err="1">
                <a:latin typeface="+mn-lt"/>
              </a:rPr>
              <a:t>ZoITVS</a:t>
            </a: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19 ods. 2 - prijímanie a schvaľovanie opatrení na základe závažných bezpečnostných incidentov, analýz, auditov a kontrol s cieľom minimalizovať ich opätovný výskyt.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 ods. 1 - bezpečnostný projekt ako základný nástroj riadenia bezpečnosti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21 ods. 4 - bezpečné vyradenie informačných systémov z prevádzky ako súčasť životného cyklu.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§ 23a - metodické usmerňovanie, zvyšovanie povedomia a vykonávanie činností na riešenie incidentov a hodnotenie zraniteľností. 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A4FFE54D-DBF2-D62D-175A-6921B14E8943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22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DF67192-EB7B-237A-34B9-BF0F15B0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ITVS (VI.)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43224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1DE0-9D6F-6A40-B724-C5D953761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92F6F3-3573-A3CC-1C13-091BE8ED2078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DCC0D70D-8B5F-1A25-4C55-05B5B8BAC305}"/>
              </a:ext>
            </a:extLst>
          </p:cNvPr>
          <p:cNvSpPr txBox="1">
            <a:spLocks/>
          </p:cNvSpPr>
          <p:nvPr/>
        </p:nvSpPr>
        <p:spPr>
          <a:xfrm>
            <a:off x="381816" y="1321421"/>
            <a:ext cx="11200583" cy="428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Vyhláška ÚPVII </a:t>
            </a:r>
            <a:r>
              <a:rPr lang="sk-SK" sz="2000" b="1" dirty="0">
                <a:latin typeface="+mn-lt"/>
              </a:rPr>
              <a:t>č. 179/2020 Z. z.</a:t>
            </a:r>
            <a:r>
              <a:rPr lang="sk-SK" sz="2000" dirty="0">
                <a:latin typeface="+mn-lt"/>
              </a:rPr>
              <a:t>, ktorou sa ustanovuje spôsob kategorizácie a obsah </a:t>
            </a:r>
            <a:r>
              <a:rPr lang="sk-SK" sz="2000" b="1" dirty="0">
                <a:latin typeface="+mn-lt"/>
              </a:rPr>
              <a:t>bezpečnostných opatrení </a:t>
            </a:r>
            <a:r>
              <a:rPr lang="sk-SK" sz="2000" dirty="0">
                <a:latin typeface="+mn-lt"/>
              </a:rPr>
              <a:t>informačných technológií verejnej správy,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Aktuálne prebieha legislatívny proces – vyhláška bude nahradená novou vyhláškou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Bezpečnostné opatrenia informačných technológií verejnej správy tvoria minimálne bezpečnostné opatrenia troch kategórií pre jednotlivé oblasti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Minimálne bezpečnostné opatrenia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upravuje príloha č. 2 Vyhlášky 179/2020 Z. z.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sú rozdelené do Kategórie I, Kategórie II a Kategórie III v rámci jednotlivých oblastí kybernetickej bezpečnosti a informačnej bezpečnosti.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849BB2DD-E2D1-C9A8-2F46-94DFA48BE30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23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11E1923-1E9E-0BFF-C4DD-54BCC105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opatrenia (I.)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7252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D3351-9455-7DD1-3435-25A19C725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B29273-3C51-0368-ACFD-6E1C08B9C5B0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4F15CF9D-498B-35EF-2008-9B9AF0CFA036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24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4072F44-EEBA-A0FC-4BC9-2972D9D9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opatrenia (II.)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E513624-F1DC-89D6-ADE3-94B7ACF6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93" y="1321421"/>
            <a:ext cx="6510907" cy="454597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E37866A-1013-871D-695A-CC2831561B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852" y="1321421"/>
            <a:ext cx="4394748" cy="52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F171-561C-D2D3-0215-77203341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55C10-8F48-3B4C-F32A-CD71448B0DE2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D2FFAD4D-A842-1C4A-53BE-95D459A0DBD1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25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F302397-067B-7A1F-7156-C4CA64EE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opatrenia (III.)</a:t>
            </a:r>
            <a:endParaRPr lang="sk-SK" b="1" dirty="0"/>
          </a:p>
        </p:txBody>
      </p:sp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21C7CAF5-E50A-6890-8D14-668CFB65BE72}"/>
              </a:ext>
            </a:extLst>
          </p:cNvPr>
          <p:cNvSpPr txBox="1">
            <a:spLocks/>
          </p:cNvSpPr>
          <p:nvPr/>
        </p:nvSpPr>
        <p:spPr>
          <a:xfrm>
            <a:off x="381816" y="1321420"/>
            <a:ext cx="11200583" cy="553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>
                <a:latin typeface="+mn-lt"/>
              </a:rPr>
              <a:t>Príklad: G. Hodnotenie zraniteľností a bezpečnostné aktualizácie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Kategória 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Nastavenie automatickej aktualizácie operačného systému a aplikácií.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Kategória II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V organizácii správcu zaviesť pravidelné zisťovanie a riešenie efektívnych procesov pravidelného zisťovania a riešenia technických zraniteľností systémov a aplikácií pomocou automatizovaných nástrojov.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Všetky zistené kritické zraniteľnosti sa odstraňujú v čo najkratšom čase, a to najmä implementáciou opravných softvérových balíkov a aktualizácií riadne vydaných dodávateľom systému alebo aplikácie. Uvedené platí aj na systémy dodávané treťou stranou.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Vykonávanie hodnotenie zraniteľností najmenej raz ročne.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...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Kategória III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Preskúmavanie a odstraňovanie zraniteľností sa vykoná najmenej každých šesť mesiacov.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Bezpečnostné a ostatné aktualizácie sa implementuje najmä prostredníctvom automatizovaného nástroja.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43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2FFDD-0E2A-C075-433F-2E288654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B47529-C851-0263-9CD5-8777F4A9E264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2D712364-D694-56B5-4D52-16825E3DFBF3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47912" cy="17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nová vyhláška </a:t>
            </a:r>
            <a:r>
              <a:rPr lang="sk-SK" sz="2000" dirty="0">
                <a:latin typeface="+mn-lt"/>
              </a:rPr>
              <a:t>(v legislatívnom proces)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ostávajú minimálne bezpečnostné opatrenia troch kategórií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menia sa jednotlivé oblasti (podľa vyhlášky NBÚ č. 227/2025 Z. z. o bezpečnostných opatreniach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zmena zaradenia subjektov do kategórií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B4C5CE65-6967-0834-2BED-562B2F29546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26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0B4275B-C3EE-C79C-CE2A-7152F621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opatrenia (IV.)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C981043-B7FF-288A-808E-3128A3E3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679" y="3048000"/>
            <a:ext cx="8876641" cy="35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620C3-D9A1-96B3-948A-C4BA4BCA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157263-614B-2D9A-FEF8-55CD49DBD365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589FFA74-B747-10AB-6E8C-C04BD29304ED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47912" cy="126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od januára do decembra 2024 ENISA analyzovala celkovo 586 verejne hlásených kybernetických incidentov zameraných na verejnú správu v EÚ.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incidenty podľa subsektorov verejnej správy v roku 2024</a:t>
            </a: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27263D8F-145B-4067-317E-DABC83691F5D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27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10784E6-3A98-781F-57AF-BA47349D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Riešenie incidentov (I.)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31A7698-3E98-B2F5-D91E-CB4AB511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661" y="2968131"/>
            <a:ext cx="6375371" cy="274015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25451ED-6987-BEDF-A0C6-A6634C52C8A2}"/>
              </a:ext>
            </a:extLst>
          </p:cNvPr>
          <p:cNvSpPr txBox="1"/>
          <p:nvPr/>
        </p:nvSpPr>
        <p:spPr>
          <a:xfrm>
            <a:off x="664661" y="6292820"/>
            <a:ext cx="1072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</a:t>
            </a:r>
            <a:r>
              <a:rPr lang="en-US" sz="1000" dirty="0"/>
              <a:t>European Union Agency for Cybersecurity (ENISA). (2025). </a:t>
            </a:r>
            <a:r>
              <a:rPr lang="en-US" sz="1000" i="1" dirty="0"/>
              <a:t>ENISA sectorial threat landscape: Public administration 2024</a:t>
            </a:r>
            <a:r>
              <a:rPr lang="en-US" sz="1000" dirty="0"/>
              <a:t> (Version 1.2). </a:t>
            </a:r>
            <a:r>
              <a:rPr lang="en-US" sz="1000" dirty="0">
                <a:hlinkClick r:id="rId3"/>
              </a:rPr>
              <a:t>https://www.enisa.europa.eu/sites/default/files/2026-01/ENISA%20Public%20Administration%20TL%202024%20-%20v1.2.pdf</a:t>
            </a:r>
            <a:endParaRPr lang="sk-SK" sz="1000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69549A4-EE56-5FE9-919E-5A6D3784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3574" y="2583127"/>
            <a:ext cx="4391638" cy="32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6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B8F9-1EF3-A1E4-A1C1-A2B54AA4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689C91-D4AA-B7DF-E208-9D9779CA9BC7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FCD4A04E-E2A4-44F0-F463-7321D0DC92CD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47912" cy="528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Orgán riadenia </a:t>
            </a:r>
            <a:r>
              <a:rPr lang="sk-SK" sz="2000" dirty="0">
                <a:latin typeface="+mn-lt"/>
              </a:rPr>
              <a:t>je povinný (§23 ods. 3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a) ak je zaradený do registra prevádzkovateľov základných služieb nahlasovať cez JISKB aj KBI, na ktorý sa nevzťahuje povinnosť nahlasovania podľa </a:t>
            </a:r>
            <a:r>
              <a:rPr lang="sk-SK" sz="2000" dirty="0" err="1">
                <a:latin typeface="+mn-lt"/>
              </a:rPr>
              <a:t>ZoKB</a:t>
            </a: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b) poskytnúť orgánu vedenia (MIRRI) súčinnosť a spoluprácu pri plnení jeho úloh a plniť jeho pokyny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Orgán riadenia, </a:t>
            </a:r>
            <a:r>
              <a:rPr lang="sk-SK" sz="2000" dirty="0">
                <a:latin typeface="+mn-lt"/>
              </a:rPr>
              <a:t>ktorý </a:t>
            </a:r>
            <a:r>
              <a:rPr lang="sk-SK" sz="2000" b="1" dirty="0">
                <a:latin typeface="+mn-lt"/>
              </a:rPr>
              <a:t>nie je prevádzkovateľom základnej služby </a:t>
            </a:r>
            <a:r>
              <a:rPr lang="sk-SK" sz="2000" dirty="0">
                <a:latin typeface="+mn-lt"/>
              </a:rPr>
              <a:t>(§23 ods. 5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nahlasovať KBI vládnej jednotke CSIRT,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bezodkladne riešiť KBI a prijať opatrenia na zníženie rizika vyplývajúceho zo zraniteľnosti bezodkladne po tom, ako sa o kybernetickom bezpečnostnom incidente alebo zraniteľnosti dozvedel,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poskytnúť orgánu vedenia (MIRRI) súčinnosť a spoluprácu pri plnení jeho úloh a plniť pokyny orgánu vedenia pri výkone jeho oprávnení,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viesť evidenciu KBI, postupov na riešenie KBI,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určiť a zverejniť na svojom hlavnom webovom sídle kontaktné údaje na kontaktný bod alebo primeraný počet kontaktných bodov na nahlasovanie KBI.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35AC9305-8471-6684-92ED-0ACE62284257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28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9F91E9C-4F58-E30D-3154-AFA49D1A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Riešenie incidentov (II.)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59150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27CE-099E-FD60-7A5A-A827BB43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92A8BE-A552-5D0E-6005-80FE600C762A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DB89A6CA-8FC9-4A18-4ED6-A601A7B9509B}"/>
              </a:ext>
            </a:extLst>
          </p:cNvPr>
          <p:cNvSpPr txBox="1">
            <a:spLocks/>
          </p:cNvSpPr>
          <p:nvPr/>
        </p:nvSpPr>
        <p:spPr>
          <a:xfrm>
            <a:off x="381817" y="1321420"/>
            <a:ext cx="10547912" cy="40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Orgán riadenia je povinný (§23 ods. 3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zasielať najmenej jedenkrát do roka orgánu vedenia zoznam aktív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prostredníctvom - VISKB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zasielať spôsobom určeným orgánom vedenia vládnej jednotke CSIRT vládnou jednotkou CSIRT určené systémové informácie o aktívach, rizikách, kontaktných bodoch a evidencii kybernetických bezpečnostných incidentov ITVS v rozsahu ustanovenom všeobecne záväzným právnym predpisom vydaným MIRRI a aktualizovať zaslané údaje každých 14 dní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zverejniť na svojom webovom sídle </a:t>
            </a:r>
            <a:r>
              <a:rPr lang="sk-SK" sz="2000" b="1" dirty="0">
                <a:latin typeface="+mn-lt"/>
              </a:rPr>
              <a:t>pravidlá na oznamovanie zraniteľností.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nie je prijatá vyhláška, ale sú pravidlá na oznamovanie zraniteľností vydané NBÚ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43411A31-1B7C-AD40-03C4-40058A914836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29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62F4B2E-3EF3-0086-277C-76825179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Hodnotenie zraniteľností (I.)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21724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F78E-0DE7-71D6-C92F-CDF3A64E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BC9CEF5-4CFA-1589-DCF1-210109971BAF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6213976D-4250-0892-9E18-7036CD259AB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A0D5732-C63B-1912-DB46-B249F449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Bezpečnosť verejnej správy (II.)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3F3A717-2458-F70A-0034-1B5038B7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5124" y="2742403"/>
            <a:ext cx="5342920" cy="3465012"/>
          </a:xfrm>
          <a:prstGeom prst="rect">
            <a:avLst/>
          </a:prstGeom>
        </p:spPr>
      </p:pic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743FB4D7-F62F-3B7D-759D-84F2CDD54F90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47912" cy="126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typy hrozieb pozorované v sektore verejnej správy v EÚ v roku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kľúčoví útočníci zaznamenaní ako aktívni proti sektoru verejnej správy v EÚ v roku 2024</a:t>
            </a:r>
            <a:endParaRPr lang="sk-SK" sz="2000" dirty="0"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38EEE10-5F4D-6EB3-E010-E7A572E240D2}"/>
              </a:ext>
            </a:extLst>
          </p:cNvPr>
          <p:cNvSpPr txBox="1"/>
          <p:nvPr/>
        </p:nvSpPr>
        <p:spPr>
          <a:xfrm>
            <a:off x="521085" y="6366691"/>
            <a:ext cx="1072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</a:t>
            </a:r>
            <a:r>
              <a:rPr lang="en-US" sz="1000" dirty="0"/>
              <a:t>European Union Agency for Cybersecurity (ENISA). (2025). </a:t>
            </a:r>
            <a:r>
              <a:rPr lang="en-US" sz="1000" i="1" dirty="0"/>
              <a:t>ENISA sectorial threat landscape: Public administration 2024</a:t>
            </a:r>
            <a:r>
              <a:rPr lang="en-US" sz="1000" dirty="0"/>
              <a:t> (Version 1.2). </a:t>
            </a:r>
            <a:r>
              <a:rPr lang="en-US" sz="1000" dirty="0">
                <a:hlinkClick r:id="rId3"/>
              </a:rPr>
              <a:t>https://www.enisa.europa.eu/sites/default/files/2026-01/ENISA%20Public%20Administration%20TL%202024%20-%20v1.2.pdf</a:t>
            </a:r>
            <a:endParaRPr lang="sk-SK" sz="10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3641D43C-7ABF-8C85-348D-F9722E18D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95" y="2985427"/>
            <a:ext cx="5772429" cy="29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84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E6C79-AF29-E3A6-9495-A3146FD0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620217-D05D-F4F9-DF0B-8F6F187BA4D7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73498A5A-0FD0-9FC6-613C-5F4EB8706229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1005850" cy="6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VISKB – informačný systém kybernetickej bezpečnosti pre verejnú správu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000" b="1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16B47BAD-06ED-3B33-D0E9-02401DF17D0E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30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347BE70-73A0-09E1-93D5-3FDE4C02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Hodnotenie zraniteľností (II.)</a:t>
            </a:r>
            <a:endParaRPr lang="sk-SK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F0FF7EB-7E2B-38FF-6EF4-99D0D3B7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933" y="1997697"/>
            <a:ext cx="5887236" cy="47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43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051B-0765-CEB4-F30B-4035C1B3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645BB4-4825-EC0E-7BC1-A1FB75B04868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321982B6-3C29-27CA-E27E-6A42841B838E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7096885" cy="149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+mn-lt"/>
              </a:rPr>
              <a:t>Systém Achilles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report na mesačnej báze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+mn-lt"/>
              </a:rPr>
              <a:t>údaje z VISKB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+mn-lt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9968F8D1-429B-DEFF-ECE5-471EC58AC7C7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31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752EAD4-6D0D-70B8-46DD-1515ACF6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Hodnotenie zraniteľností (III.)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8D0E9E3-111C-2BBD-C525-69634E29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64" y="1321421"/>
            <a:ext cx="3591541" cy="5083701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88831B7-9547-9C2A-4303-C41A1CD452CE}"/>
              </a:ext>
            </a:extLst>
          </p:cNvPr>
          <p:cNvSpPr txBox="1"/>
          <p:nvPr/>
        </p:nvSpPr>
        <p:spPr>
          <a:xfrm>
            <a:off x="637928" y="6475254"/>
            <a:ext cx="60949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https://csirt.sk/wp-content/uploads/2026/02/Achilles_vseobecne_informacie_v1.3.pdf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794911E0-A629-FE14-AF80-90B9CC49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03" y="3218955"/>
            <a:ext cx="6096000" cy="27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8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BAF2-9799-CDC8-94EB-CD939DAA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A763D-3E18-112D-D926-F2168796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1351"/>
                </a:solidFill>
              </a:rPr>
              <a:t>Ďakujem za pozornosť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0CE0B44-1F89-06CF-9020-CB883911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*"/>
            </a:pPr>
            <a:r>
              <a:rPr lang="en-US" dirty="0">
                <a:hlinkClick r:id="rId2"/>
              </a:rPr>
              <a:t>p</a:t>
            </a:r>
            <a:r>
              <a:rPr lang="sk-SK" dirty="0" err="1">
                <a:hlinkClick r:id="rId2"/>
              </a:rPr>
              <a:t>avol.sokol</a:t>
            </a:r>
            <a:r>
              <a:rPr lang="en-US" dirty="0">
                <a:hlinkClick r:id="rId2"/>
              </a:rPr>
              <a:t>@upjs.sk</a:t>
            </a:r>
          </a:p>
          <a:p>
            <a:pPr marL="342900" indent="-342900">
              <a:buFont typeface="Webdings" panose="05030102010509060703" pitchFamily="18" charset="2"/>
              <a:buChar char="ü"/>
            </a:pPr>
            <a:r>
              <a:rPr lang="sk-SK" dirty="0">
                <a:hlinkClick r:id="rId2"/>
              </a:rPr>
              <a:t>https://cyberawareness.sk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CA995-A2CD-BD0F-101B-3AAC3F3C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5ABDDA5-6237-662F-CF5C-FDA5E715A5B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EBC46D73-5539-DF7E-599B-AB824A3E43EB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840A2B2-822D-33F5-0F43-295AEADD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Sektor verejnej správy (I.)</a:t>
            </a:r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E4D9BB3-1F8D-B010-B642-9B16364EBED8}"/>
              </a:ext>
            </a:extLst>
          </p:cNvPr>
          <p:cNvSpPr txBox="1"/>
          <p:nvPr/>
        </p:nvSpPr>
        <p:spPr>
          <a:xfrm>
            <a:off x="460743" y="1197041"/>
            <a:ext cx="5550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/>
              <a:t>smernica NIS2 – pridanie sektora verejnej správy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/>
              <a:t>sektor verejnej správy – v SR už od 2018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13F9478-781F-45AD-B46E-E94C198C8F0B}"/>
              </a:ext>
            </a:extLst>
          </p:cNvPr>
          <p:cNvSpPr txBox="1"/>
          <p:nvPr/>
        </p:nvSpPr>
        <p:spPr>
          <a:xfrm>
            <a:off x="375963" y="6492875"/>
            <a:ext cx="60946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https://www.fieldfisher.com/en-be/locations/belgium/insights/nis2-directive</a:t>
            </a:r>
          </a:p>
        </p:txBody>
      </p:sp>
      <p:pic>
        <p:nvPicPr>
          <p:cNvPr id="5" name="Picture 3" descr="NIS2 Directive – now is the time to act">
            <a:extLst>
              <a:ext uri="{FF2B5EF4-FFF2-40B4-BE49-F238E27FC236}">
                <a16:creationId xmlns:a16="http://schemas.microsoft.com/office/drawing/2014/main" id="{3332CAD5-3F2B-6B42-64D1-C5E646BAA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9"/>
          <a:stretch>
            <a:fillRect/>
          </a:stretch>
        </p:blipFill>
        <p:spPr bwMode="auto">
          <a:xfrm>
            <a:off x="1167214" y="2167123"/>
            <a:ext cx="9687453" cy="41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28D4DEFA-D290-0FB7-3F5E-60716C2D3B24}"/>
              </a:ext>
            </a:extLst>
          </p:cNvPr>
          <p:cNvSpPr/>
          <p:nvPr/>
        </p:nvSpPr>
        <p:spPr>
          <a:xfrm>
            <a:off x="8393103" y="3748434"/>
            <a:ext cx="2461564" cy="6661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57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0F40-53B1-F2B4-C094-79BD2F96B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32F7FE-7C88-E775-6975-F0434764E135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F9DD6E04-A00C-6A22-5CAF-580990876F01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1BFD227-50B1-22C7-0F6D-3399B7D2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Sektor verejnej správy (II.)</a:t>
            </a:r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C3D4EC5-62EC-8176-A7F9-0EAF635F3E2B}"/>
              </a:ext>
            </a:extLst>
          </p:cNvPr>
          <p:cNvSpPr txBox="1"/>
          <p:nvPr/>
        </p:nvSpPr>
        <p:spPr>
          <a:xfrm>
            <a:off x="460743" y="1197041"/>
            <a:ext cx="980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/>
              <a:t>Zákon č. 69/2018 Z. z. o kybernetickej bezpečnosti – príloha č. 1 – sektory s vysokou úrovňou kritickosti</a:t>
            </a:r>
            <a:endParaRPr lang="sk-SK" sz="20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08516CE-73F2-69F5-AA7A-3272A1A5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5"/>
          <a:stretch>
            <a:fillRect/>
          </a:stretch>
        </p:blipFill>
        <p:spPr>
          <a:xfrm>
            <a:off x="2256731" y="2560274"/>
            <a:ext cx="7678537" cy="416120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58946DF-6352-5677-2996-E9B9CF42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13383"/>
          <a:stretch>
            <a:fillRect/>
          </a:stretch>
        </p:blipFill>
        <p:spPr>
          <a:xfrm>
            <a:off x="2327275" y="2132504"/>
            <a:ext cx="7621587" cy="4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B81C-D492-066F-CDFC-7716CB73A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B02A51-3597-C230-A92A-D2818A9309D1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E0C4ABC7-D45D-A3C9-1DB1-324011E3946F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AE58B79-F1FF-1E2D-6F15-2ED7F32F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Sektor verejnej správy (III.)</a:t>
            </a:r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082FF3FE-033D-9DE9-BFFE-7F1978CD6750}"/>
              </a:ext>
            </a:extLst>
          </p:cNvPr>
          <p:cNvSpPr txBox="1"/>
          <p:nvPr/>
        </p:nvSpPr>
        <p:spPr>
          <a:xfrm>
            <a:off x="460743" y="1197041"/>
            <a:ext cx="980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/>
              <a:t>Zákon č. 69/2018 Z. z. o kybernetickej bezpečnosti – príloha č. 1 – sektory s vysokou úrovňou kritickosti</a:t>
            </a:r>
            <a:endParaRPr lang="sk-SK" sz="2000" b="1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D7BC2ED-C8D1-C872-4015-5F5C921D5A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137" y="2707693"/>
            <a:ext cx="7807725" cy="209596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88C7DA5-22BF-0DEE-591B-517384A06F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0"/>
          <a:stretch>
            <a:fillRect/>
          </a:stretch>
        </p:blipFill>
        <p:spPr>
          <a:xfrm>
            <a:off x="2179636" y="4776096"/>
            <a:ext cx="7832727" cy="194537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16053AC-B03D-5610-C831-469784EF72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13383"/>
          <a:stretch>
            <a:fillRect/>
          </a:stretch>
        </p:blipFill>
        <p:spPr>
          <a:xfrm>
            <a:off x="2218003" y="2279923"/>
            <a:ext cx="7794360" cy="4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FC28-6752-A256-8293-88F6454A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7CEEC8D-BF7B-A93E-D487-F3C81997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771912" cy="701675"/>
          </a:xfrm>
        </p:spPr>
        <p:txBody>
          <a:bodyPr/>
          <a:lstStyle/>
          <a:p>
            <a:r>
              <a:rPr lang="sk-SK" dirty="0"/>
              <a:t>Zákon o ITVS (I.)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B5B3E4-6622-EF59-AE6D-95014C1C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01" y="1301750"/>
            <a:ext cx="6103978" cy="3853782"/>
          </a:xfrm>
        </p:spPr>
        <p:txBody>
          <a:bodyPr/>
          <a:lstStyle/>
          <a:p>
            <a:r>
              <a:rPr lang="sk-SK" sz="2000" b="1" dirty="0"/>
              <a:t>zákon č. 95/2019 Z. z. o informačných technológiách vo verejnej správe a </a:t>
            </a:r>
            <a:r>
              <a:rPr lang="sk-SK" sz="2000" dirty="0"/>
              <a:t>o zmene a doplnení niektorých zákonov (</a:t>
            </a:r>
            <a:r>
              <a:rPr lang="sk-SK" sz="2000" b="1" dirty="0" err="1"/>
              <a:t>ZoITVS</a:t>
            </a:r>
            <a:r>
              <a:rPr lang="sk-SK" sz="2000" dirty="0"/>
              <a:t>)</a:t>
            </a:r>
          </a:p>
          <a:p>
            <a:r>
              <a:rPr lang="sk-SK" sz="2000" dirty="0"/>
              <a:t>je sektorová právna úprava (lex </a:t>
            </a:r>
            <a:r>
              <a:rPr lang="sk-SK" sz="2000" dirty="0" err="1"/>
              <a:t>specialis</a:t>
            </a:r>
            <a:r>
              <a:rPr lang="sk-SK" sz="2000" dirty="0"/>
              <a:t>) </a:t>
            </a:r>
          </a:p>
          <a:p>
            <a:r>
              <a:rPr lang="sk-SK" sz="2000" dirty="0"/>
              <a:t>cieľom zákona o ITVS je komplexné a jednotné riadenie IT - od plánovania a organizácie cez implementáciu a prevádzku až po monitoring a hodnotenie </a:t>
            </a:r>
          </a:p>
          <a:p>
            <a:r>
              <a:rPr lang="sk-SK" sz="2000" dirty="0"/>
              <a:t>zákon sa nezameriava výlučne na kybernetickú bezpečnosť, ale na celý životný cyklus riadenia ITVS</a:t>
            </a:r>
          </a:p>
          <a:p>
            <a:r>
              <a:rPr lang="sk-SK" sz="2000" dirty="0"/>
              <a:t>ustanovuje jednotné vedenie a riadenie IT vo verejnej správe</a:t>
            </a:r>
          </a:p>
        </p:txBody>
      </p:sp>
      <p:sp>
        <p:nvSpPr>
          <p:cNvPr id="2" name="Zástupný objekt pre číslo snímky 3">
            <a:extLst>
              <a:ext uri="{FF2B5EF4-FFF2-40B4-BE49-F238E27FC236}">
                <a16:creationId xmlns:a16="http://schemas.microsoft.com/office/drawing/2014/main" id="{B9DE7816-E7FD-69D9-E9A7-FCC8BD219E0D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8" name="Obrázok 7" descr="Obrázok, na ktorom je text, snímka obrazovky, písmo, dokument&#10;&#10;Obsah vygenerovaný pomocou AI môže byť nesprávny.">
            <a:extLst>
              <a:ext uri="{FF2B5EF4-FFF2-40B4-BE49-F238E27FC236}">
                <a16:creationId xmlns:a16="http://schemas.microsoft.com/office/drawing/2014/main" id="{3EF591AC-6CBB-D787-FD28-0A3D1972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56" y="1301750"/>
            <a:ext cx="4552425" cy="5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0526A-8D12-BA85-88C8-134FF8468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281D7B5-EED9-BC16-594D-626C2BC0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771912" cy="701675"/>
          </a:xfrm>
        </p:spPr>
        <p:txBody>
          <a:bodyPr/>
          <a:lstStyle/>
          <a:p>
            <a:r>
              <a:rPr lang="sk-SK" dirty="0"/>
              <a:t>Vykonávacie právne predpisy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F17229-4164-5208-B5EB-859F2612B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01" y="1301750"/>
            <a:ext cx="11058750" cy="385378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000" b="1" dirty="0"/>
              <a:t>Vykonávacie právne predpisy: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/>
              <a:t>Vyhláška ÚPVII </a:t>
            </a:r>
            <a:r>
              <a:rPr lang="sk-SK" sz="2000" b="1" dirty="0"/>
              <a:t>č. 78/2020 Z. z. </a:t>
            </a:r>
            <a:r>
              <a:rPr lang="sk-SK" sz="2000" dirty="0"/>
              <a:t>o štandardoch pre informačné technológie verejnej správy,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/>
              <a:t>Vyhláška ÚPVII </a:t>
            </a:r>
            <a:r>
              <a:rPr lang="sk-SK" sz="2000" b="1" dirty="0"/>
              <a:t>č. 179/2020 Z. z.</a:t>
            </a:r>
            <a:r>
              <a:rPr lang="sk-SK" sz="2000" dirty="0"/>
              <a:t>, ktorou sa ustanovuje spôsob kategorizácie a obsah bezpečnostných opatrení informačných technológií verejnej správy,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/>
              <a:t>Vyhláška MIRRI </a:t>
            </a:r>
            <a:r>
              <a:rPr lang="sk-SK" sz="2000" b="1" dirty="0"/>
              <a:t>č. 333/2022 Z. z. </a:t>
            </a:r>
            <a:r>
              <a:rPr lang="sk-SK" sz="2000" dirty="0"/>
              <a:t>o elektronizácii agendy verejnej správy,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/>
              <a:t>Vyhláška MIRRI </a:t>
            </a:r>
            <a:r>
              <a:rPr lang="sk-SK" sz="2000" b="1" dirty="0"/>
              <a:t>č. 401/2023 Z. z. </a:t>
            </a:r>
            <a:r>
              <a:rPr lang="sk-SK" sz="2000" dirty="0"/>
              <a:t>o riadení projektov a zmenových požiadaviek v prevádzke informačných technológií verejnej správy</a:t>
            </a:r>
          </a:p>
        </p:txBody>
      </p:sp>
      <p:sp>
        <p:nvSpPr>
          <p:cNvPr id="2" name="Zástupný objekt pre číslo snímky 3">
            <a:extLst>
              <a:ext uri="{FF2B5EF4-FFF2-40B4-BE49-F238E27FC236}">
                <a16:creationId xmlns:a16="http://schemas.microsoft.com/office/drawing/2014/main" id="{6641CA14-5076-1324-7795-54EC68AF5156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47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449C-3904-C31B-FB93-53EE59D59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4EB530-6201-B355-1CB8-918D0172BB45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F5B026B0-F0CC-A10A-4BB1-45C17ADB38AE}"/>
              </a:ext>
            </a:extLst>
          </p:cNvPr>
          <p:cNvSpPr txBox="1">
            <a:spLocks/>
          </p:cNvSpPr>
          <p:nvPr/>
        </p:nvSpPr>
        <p:spPr>
          <a:xfrm>
            <a:off x="381816" y="1321420"/>
            <a:ext cx="11030931" cy="351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Informačná technológia (IT)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latin typeface="+mn-lt"/>
              </a:rPr>
              <a:t>prostriedok alebo postup, ktorý slúži na spracúvanie údajov alebo informácií v elektronickej podobe, najmä informačný systém, infraštruktúra, informačná činnosť a elektronické služby (§ 2 ods. 1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  <a:endParaRPr lang="sk-SK" sz="2000" b="1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sk-SK" sz="2000" b="1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Informačná technológia verejnej správy (ITVS)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latin typeface="+mn-lt"/>
              </a:rPr>
              <a:t>informačná technológia v pôsobnosti správcu podporujúca služby verejnej správy, služby vo verejnom záujme alebo verejné služby. Na účely tohto zákona sa povinnosti v rámci správy informačných technológií verejnej správy vzťahujú aj na údaje, procesné postupy, personálne zabezpečenie a organizačné zabezpečenie, ak tvoria funkčný celok alebo ak samy osebe slúžia na spracúvanie údajov alebo informácií v elektronickej podobe (§ 2 ods. 3 </a:t>
            </a:r>
            <a:r>
              <a:rPr lang="sk-SK" sz="2000" dirty="0" err="1">
                <a:latin typeface="+mn-lt"/>
              </a:rPr>
              <a:t>ZoITVS</a:t>
            </a:r>
            <a:r>
              <a:rPr lang="sk-SK" sz="2000" dirty="0">
                <a:latin typeface="+mn-lt"/>
              </a:rPr>
              <a:t>)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6503A0F7-4A5B-DFB4-DCE6-F00DBDF89FCF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C4AA4BC-B6C2-EED3-92CA-E614A17C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Informačná technológia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341015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5913F-A975-46EE-AD1F-585D8F37072D}">
  <ds:schemaRefs>
    <ds:schemaRef ds:uri="http://purl.org/dc/elements/1.1/"/>
    <ds:schemaRef ds:uri="8579d8c0-f4a4-46e1-afa1-8fb8e6f3aea2"/>
    <ds:schemaRef ds:uri="http://purl.org/dc/dcmitype/"/>
    <ds:schemaRef ds:uri="http://schemas.microsoft.com/office/2006/documentManagement/types"/>
    <ds:schemaRef ds:uri="http://www.w3.org/XML/1998/namespace"/>
    <ds:schemaRef ds:uri="e43f6a51-8160-47b7-9684-358882b461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E81D52-55CE-4801-99D4-FDEF430AE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21855</TotalTime>
  <Words>2454</Words>
  <Application>Microsoft Office PowerPoint</Application>
  <PresentationFormat>Širokouhlá</PresentationFormat>
  <Paragraphs>237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balíka Office</vt:lpstr>
      <vt:lpstr>Kybernetická bezpečnosť vo verejnej správe</vt:lpstr>
      <vt:lpstr>Bezpečnosť verejnej správy (I.)</vt:lpstr>
      <vt:lpstr>Bezpečnosť verejnej správy (II.)</vt:lpstr>
      <vt:lpstr>Sektor verejnej správy (I.)</vt:lpstr>
      <vt:lpstr>Sektor verejnej správy (II.)</vt:lpstr>
      <vt:lpstr>Sektor verejnej správy (III.)</vt:lpstr>
      <vt:lpstr>Zákon o ITVS (I.)</vt:lpstr>
      <vt:lpstr>Vykonávacie právne predpisy</vt:lpstr>
      <vt:lpstr>Informačná technológia</vt:lpstr>
      <vt:lpstr>Informačný systém</vt:lpstr>
      <vt:lpstr>Subjekty (I.)</vt:lpstr>
      <vt:lpstr>Subjekty (II.)</vt:lpstr>
      <vt:lpstr>Subjekty (III.)</vt:lpstr>
      <vt:lpstr>Vládna jednotka CSIRT (I.)</vt:lpstr>
      <vt:lpstr>Vládna jednotka CSIRT (II.)</vt:lpstr>
      <vt:lpstr>Vládna jednotka CSIRT (III.)</vt:lpstr>
      <vt:lpstr>Bezpečnosť ITVS (I.)</vt:lpstr>
      <vt:lpstr>Bezpečnosť ITVS (II.)</vt:lpstr>
      <vt:lpstr>Bezpečnosť ITVS (III.)</vt:lpstr>
      <vt:lpstr>Bezpečnosť ITVS (IV.)</vt:lpstr>
      <vt:lpstr>Bezpečnosť ITVS (V.)</vt:lpstr>
      <vt:lpstr>Bezpečnosť ITVS (VI.)</vt:lpstr>
      <vt:lpstr>Bezpečnostné opatrenia (I.)</vt:lpstr>
      <vt:lpstr>Bezpečnostné opatrenia (II.)</vt:lpstr>
      <vt:lpstr>Bezpečnostné opatrenia (III.)</vt:lpstr>
      <vt:lpstr>Bezpečnostné opatrenia (IV.)</vt:lpstr>
      <vt:lpstr>Riešenie incidentov (I.)</vt:lpstr>
      <vt:lpstr>Riešenie incidentov (II.)</vt:lpstr>
      <vt:lpstr>Hodnotenie zraniteľností (I.)</vt:lpstr>
      <vt:lpstr>Hodnotenie zraniteľností (II.)</vt:lpstr>
      <vt:lpstr>Hodnotenie zraniteľností (III.)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Pavol Sokol</cp:lastModifiedBy>
  <cp:revision>29</cp:revision>
  <dcterms:created xsi:type="dcterms:W3CDTF">2025-03-26T10:23:24Z</dcterms:created>
  <dcterms:modified xsi:type="dcterms:W3CDTF">2026-04-04T08:25:08Z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</Properties>
</file>