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sldIdLst>
    <p:sldId id="256" r:id="rId5"/>
    <p:sldId id="1207" r:id="rId6"/>
    <p:sldId id="1208" r:id="rId7"/>
    <p:sldId id="1240" r:id="rId8"/>
    <p:sldId id="1241" r:id="rId9"/>
    <p:sldId id="1242" r:id="rId10"/>
    <p:sldId id="1243" r:id="rId11"/>
    <p:sldId id="1245" r:id="rId12"/>
    <p:sldId id="1244" r:id="rId13"/>
    <p:sldId id="1281" r:id="rId14"/>
    <p:sldId id="1246" r:id="rId15"/>
    <p:sldId id="1247" r:id="rId16"/>
    <p:sldId id="1248" r:id="rId17"/>
    <p:sldId id="1249" r:id="rId18"/>
    <p:sldId id="1251" r:id="rId19"/>
    <p:sldId id="1253" r:id="rId20"/>
    <p:sldId id="1254" r:id="rId21"/>
    <p:sldId id="1255" r:id="rId22"/>
    <p:sldId id="1256" r:id="rId23"/>
    <p:sldId id="1257" r:id="rId24"/>
    <p:sldId id="1258" r:id="rId25"/>
    <p:sldId id="1259" r:id="rId26"/>
    <p:sldId id="1260" r:id="rId27"/>
    <p:sldId id="1261" r:id="rId28"/>
    <p:sldId id="1263" r:id="rId29"/>
    <p:sldId id="1264" r:id="rId30"/>
    <p:sldId id="1262" r:id="rId31"/>
    <p:sldId id="1267" r:id="rId32"/>
    <p:sldId id="1268" r:id="rId33"/>
    <p:sldId id="1265" r:id="rId34"/>
    <p:sldId id="1266" r:id="rId35"/>
    <p:sldId id="1269" r:id="rId36"/>
    <p:sldId id="1270" r:id="rId37"/>
    <p:sldId id="1271" r:id="rId38"/>
    <p:sldId id="1282" r:id="rId39"/>
    <p:sldId id="1272" r:id="rId40"/>
    <p:sldId id="1273" r:id="rId41"/>
    <p:sldId id="1274" r:id="rId42"/>
    <p:sldId id="1275" r:id="rId43"/>
    <p:sldId id="1276" r:id="rId44"/>
    <p:sldId id="1277" r:id="rId45"/>
    <p:sldId id="1278" r:id="rId46"/>
    <p:sldId id="1283" r:id="rId47"/>
    <p:sldId id="1284" r:id="rId48"/>
    <p:sldId id="1285" r:id="rId49"/>
    <p:sldId id="1286" r:id="rId50"/>
    <p:sldId id="1288" r:id="rId51"/>
    <p:sldId id="1279" r:id="rId52"/>
    <p:sldId id="1289" r:id="rId53"/>
    <p:sldId id="1290" r:id="rId54"/>
    <p:sldId id="1291" r:id="rId55"/>
    <p:sldId id="1292" r:id="rId56"/>
    <p:sldId id="1293" r:id="rId57"/>
    <p:sldId id="1294" r:id="rId58"/>
    <p:sldId id="1295" r:id="rId59"/>
    <p:sldId id="1280" r:id="rId60"/>
    <p:sldId id="1296" r:id="rId61"/>
    <p:sldId id="1297" r:id="rId62"/>
    <p:sldId id="1298" r:id="rId63"/>
    <p:sldId id="1299" r:id="rId64"/>
    <p:sldId id="1300" r:id="rId65"/>
    <p:sldId id="305" r:id="rId66"/>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volená sekcia" id="{955E41B8-7D4D-46A8-89A0-9C471E7992A2}">
          <p14:sldIdLst>
            <p14:sldId id="256"/>
            <p14:sldId id="1207"/>
            <p14:sldId id="1208"/>
            <p14:sldId id="1240"/>
            <p14:sldId id="1241"/>
            <p14:sldId id="1242"/>
            <p14:sldId id="1243"/>
            <p14:sldId id="1245"/>
            <p14:sldId id="1244"/>
            <p14:sldId id="1281"/>
            <p14:sldId id="1246"/>
            <p14:sldId id="1247"/>
            <p14:sldId id="1248"/>
            <p14:sldId id="1249"/>
            <p14:sldId id="1251"/>
            <p14:sldId id="1253"/>
            <p14:sldId id="1254"/>
            <p14:sldId id="1255"/>
            <p14:sldId id="1256"/>
            <p14:sldId id="1257"/>
            <p14:sldId id="1258"/>
            <p14:sldId id="1259"/>
            <p14:sldId id="1260"/>
            <p14:sldId id="1261"/>
            <p14:sldId id="1263"/>
            <p14:sldId id="1264"/>
            <p14:sldId id="1262"/>
            <p14:sldId id="1267"/>
            <p14:sldId id="1268"/>
            <p14:sldId id="1265"/>
            <p14:sldId id="1266"/>
            <p14:sldId id="1269"/>
            <p14:sldId id="1270"/>
            <p14:sldId id="1271"/>
            <p14:sldId id="1282"/>
            <p14:sldId id="1272"/>
            <p14:sldId id="1273"/>
            <p14:sldId id="1274"/>
            <p14:sldId id="1275"/>
            <p14:sldId id="1276"/>
            <p14:sldId id="1277"/>
            <p14:sldId id="1278"/>
            <p14:sldId id="1283"/>
            <p14:sldId id="1284"/>
            <p14:sldId id="1285"/>
            <p14:sldId id="1286"/>
            <p14:sldId id="1288"/>
            <p14:sldId id="1279"/>
            <p14:sldId id="1289"/>
            <p14:sldId id="1290"/>
            <p14:sldId id="1291"/>
            <p14:sldId id="1292"/>
            <p14:sldId id="1293"/>
            <p14:sldId id="1294"/>
            <p14:sldId id="1295"/>
            <p14:sldId id="1280"/>
            <p14:sldId id="1296"/>
            <p14:sldId id="1297"/>
            <p14:sldId id="1298"/>
            <p14:sldId id="1299"/>
            <p14:sldId id="1300"/>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51"/>
    <a:srgbClr val="0C3A76"/>
    <a:srgbClr val="261E6A"/>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4BFC6-3705-4DC5-90A8-4F46251A5E95}" v="4" dt="2026-04-04T08:24:51.518"/>
  </p1510:revLst>
</p1510:revInfo>
</file>

<file path=ppt/tableStyles.xml><?xml version="1.0" encoding="utf-8"?>
<a:tblStyleLst xmlns:a="http://schemas.openxmlformats.org/drawingml/2006/main" def="{5C22544A-7EE6-4342-B048-85BDC9FD1C3A}">
  <a:tblStyle styleId="{74C1A8A3-306A-4EB7-A6B1-4F7E0EB9C5D6}" styleName="Stredný štýl 3 - zvýrazneni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Svetlý štýl 1 - zvýrazneni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etlý štýl 2 - zvýrazneni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5223" autoAdjust="0"/>
  </p:normalViewPr>
  <p:slideViewPr>
    <p:cSldViewPr snapToGrid="0">
      <p:cViewPr varScale="1">
        <p:scale>
          <a:sx n="88" d="100"/>
          <a:sy n="88" d="100"/>
        </p:scale>
        <p:origin x="210"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C54BFC6-3705-4DC5-90A8-4F46251A5E95}"/>
    <pc:docChg chg="modSld">
      <pc:chgData name="" userId="" providerId="" clId="Web-{2C54BFC6-3705-4DC5-90A8-4F46251A5E95}" dt="2026-04-04T08:24:51.518" v="3" actId="20577"/>
      <pc:docMkLst>
        <pc:docMk/>
      </pc:docMkLst>
      <pc:sldChg chg="modSp">
        <pc:chgData name="" userId="" providerId="" clId="Web-{2C54BFC6-3705-4DC5-90A8-4F46251A5E95}" dt="2026-04-04T08:24:51.518" v="3" actId="20577"/>
        <pc:sldMkLst>
          <pc:docMk/>
          <pc:sldMk cId="3361926617" sldId="256"/>
        </pc:sldMkLst>
        <pc:spChg chg="mod">
          <ac:chgData name="" userId="" providerId="" clId="Web-{2C54BFC6-3705-4DC5-90A8-4F46251A5E95}" dt="2026-04-04T08:24:51.518" v="3" actId="20577"/>
          <ac:spMkLst>
            <pc:docMk/>
            <pc:sldMk cId="3361926617" sldId="256"/>
            <ac:spMk id="3" creationId="{4D8809A4-0D88-49E1-B95B-A31D3DD4080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E4FD4-40F0-40B8-AE80-FE5A7206ED8E}" type="doc">
      <dgm:prSet loTypeId="urn:microsoft.com/office/officeart/2005/8/layout/process1" loCatId="process" qsTypeId="urn:microsoft.com/office/officeart/2005/8/quickstyle/simple1" qsCatId="simple" csTypeId="urn:microsoft.com/office/officeart/2005/8/colors/accent5_2" csCatId="accent5" phldr="1"/>
      <dgm:spPr/>
    </dgm:pt>
    <dgm:pt modelId="{8AC2548D-05BF-486E-87AF-0BCA76AF1859}">
      <dgm:prSet phldrT="[Text]" custT="1"/>
      <dgm:spPr>
        <a:solidFill>
          <a:schemeClr val="accent1">
            <a:lumMod val="75000"/>
          </a:schemeClr>
        </a:solidFill>
      </dgm:spPr>
      <dgm:t>
        <a:bodyPr/>
        <a:lstStyle/>
        <a:p>
          <a:r>
            <a:rPr lang="sk-SK" sz="1800" dirty="0">
              <a:latin typeface="Arial Nova Cond" panose="020B0506020202020204" pitchFamily="34" charset="0"/>
            </a:rPr>
            <a:t>Smernica</a:t>
          </a:r>
          <a:r>
            <a:rPr lang="en-GB" sz="1800" dirty="0">
              <a:latin typeface="Arial Nova Cond" panose="020B0506020202020204" pitchFamily="34" charset="0"/>
            </a:rPr>
            <a:t> </a:t>
          </a:r>
          <a:r>
            <a:rPr lang="sk-SK" sz="1800" dirty="0">
              <a:latin typeface="Arial Nova Cond" panose="020B0506020202020204" pitchFamily="34" charset="0"/>
            </a:rPr>
            <a:t>Európskeho parlamentu a Rady 95/46/EHS z 24. októbra 1995 o ochrane fyzických osôb pri spracovaní osobných údajov a voľnom pohybe týchto údajov</a:t>
          </a:r>
          <a:endParaRPr lang="sk-SK" sz="1800" dirty="0"/>
        </a:p>
      </dgm:t>
    </dgm:pt>
    <dgm:pt modelId="{6101623E-9B07-4A48-A1CA-79E921DF5645}" type="parTrans" cxnId="{535F7382-9643-43B4-B897-191F4175CD91}">
      <dgm:prSet/>
      <dgm:spPr/>
      <dgm:t>
        <a:bodyPr/>
        <a:lstStyle/>
        <a:p>
          <a:endParaRPr lang="sk-SK"/>
        </a:p>
      </dgm:t>
    </dgm:pt>
    <dgm:pt modelId="{D0D8277F-7F86-462E-8BE3-735DBFE66B52}" type="sibTrans" cxnId="{535F7382-9643-43B4-B897-191F4175CD91}">
      <dgm:prSet/>
      <dgm:spPr/>
      <dgm:t>
        <a:bodyPr/>
        <a:lstStyle/>
        <a:p>
          <a:endParaRPr lang="sk-SK"/>
        </a:p>
      </dgm:t>
    </dgm:pt>
    <dgm:pt modelId="{8C8032E2-F6F3-438C-9452-6290DF09970E}">
      <dgm:prSet phldrT="[Text]" custT="1"/>
      <dgm:spPr>
        <a:solidFill>
          <a:srgbClr val="0C3A76"/>
        </a:solidFill>
      </dgm:spPr>
      <dgm:t>
        <a:bodyPr/>
        <a:lstStyle/>
        <a:p>
          <a:r>
            <a:rPr lang="sk-SK" sz="1800" dirty="0">
              <a:latin typeface="Arial Nova Cond" panose="020B0506020202020204" pitchFamily="34" charset="0"/>
            </a:rPr>
            <a:t>Nariadenie Európskeho parlamentu a Rady (EÚ) 2016/679 z 27.4.2016 o ochrane fyzických osôb v súvislosti so spracovaním osobných údajov a o voľnom pohybe týchto údajov a o zrušení Smernice 95/46/ES (všeobecné nariadenie o ochrane osobných údajov)</a:t>
          </a:r>
          <a:endParaRPr lang="sk-SK" sz="1800" dirty="0"/>
        </a:p>
      </dgm:t>
    </dgm:pt>
    <dgm:pt modelId="{D0FFBA4E-4DE2-4A76-B7E9-E073B7B41D67}" type="parTrans" cxnId="{829E718F-D93F-464D-B188-5BBEBE7C3F76}">
      <dgm:prSet/>
      <dgm:spPr/>
      <dgm:t>
        <a:bodyPr/>
        <a:lstStyle/>
        <a:p>
          <a:endParaRPr lang="sk-SK"/>
        </a:p>
      </dgm:t>
    </dgm:pt>
    <dgm:pt modelId="{8D072979-75BA-4F39-9C0E-D3815EA2EC57}" type="sibTrans" cxnId="{829E718F-D93F-464D-B188-5BBEBE7C3F76}">
      <dgm:prSet/>
      <dgm:spPr/>
      <dgm:t>
        <a:bodyPr/>
        <a:lstStyle/>
        <a:p>
          <a:endParaRPr lang="sk-SK"/>
        </a:p>
      </dgm:t>
    </dgm:pt>
    <dgm:pt modelId="{9FB626F9-D7DD-4C95-9134-94424ABF2F1F}" type="pres">
      <dgm:prSet presAssocID="{5ECE4FD4-40F0-40B8-AE80-FE5A7206ED8E}" presName="Name0" presStyleCnt="0">
        <dgm:presLayoutVars>
          <dgm:dir/>
          <dgm:resizeHandles val="exact"/>
        </dgm:presLayoutVars>
      </dgm:prSet>
      <dgm:spPr/>
    </dgm:pt>
    <dgm:pt modelId="{94A34E04-1055-4010-8F26-3ED161F7A84D}" type="pres">
      <dgm:prSet presAssocID="{8AC2548D-05BF-486E-87AF-0BCA76AF1859}" presName="node" presStyleLbl="node1" presStyleIdx="0" presStyleCnt="2" custLinFactNeighborX="-140" custLinFactNeighborY="-862">
        <dgm:presLayoutVars>
          <dgm:bulletEnabled val="1"/>
        </dgm:presLayoutVars>
      </dgm:prSet>
      <dgm:spPr/>
    </dgm:pt>
    <dgm:pt modelId="{B89BD700-07EF-4EB4-B225-4DAF6BED88E1}" type="pres">
      <dgm:prSet presAssocID="{D0D8277F-7F86-462E-8BE3-735DBFE66B52}" presName="sibTrans" presStyleLbl="sibTrans2D1" presStyleIdx="0" presStyleCnt="1"/>
      <dgm:spPr/>
    </dgm:pt>
    <dgm:pt modelId="{4C2DCCE4-FDEB-4552-B535-C9E81D97CBE8}" type="pres">
      <dgm:prSet presAssocID="{D0D8277F-7F86-462E-8BE3-735DBFE66B52}" presName="connectorText" presStyleLbl="sibTrans2D1" presStyleIdx="0" presStyleCnt="1"/>
      <dgm:spPr/>
    </dgm:pt>
    <dgm:pt modelId="{C6944054-9D8E-416C-B751-D93A1D07C7D4}" type="pres">
      <dgm:prSet presAssocID="{8C8032E2-F6F3-438C-9452-6290DF09970E}" presName="node" presStyleLbl="node1" presStyleIdx="1" presStyleCnt="2">
        <dgm:presLayoutVars>
          <dgm:bulletEnabled val="1"/>
        </dgm:presLayoutVars>
      </dgm:prSet>
      <dgm:spPr/>
    </dgm:pt>
  </dgm:ptLst>
  <dgm:cxnLst>
    <dgm:cxn modelId="{11FAE823-6271-4B75-967C-ACF9FD335406}" type="presOf" srcId="{8C8032E2-F6F3-438C-9452-6290DF09970E}" destId="{C6944054-9D8E-416C-B751-D93A1D07C7D4}" srcOrd="0" destOrd="0" presId="urn:microsoft.com/office/officeart/2005/8/layout/process1"/>
    <dgm:cxn modelId="{72CCB46E-3A80-453D-A374-1BDBD2E06F4C}" type="presOf" srcId="{D0D8277F-7F86-462E-8BE3-735DBFE66B52}" destId="{4C2DCCE4-FDEB-4552-B535-C9E81D97CBE8}" srcOrd="1" destOrd="0" presId="urn:microsoft.com/office/officeart/2005/8/layout/process1"/>
    <dgm:cxn modelId="{173E2254-B9C2-42DC-B61F-54C42B4AD1E5}" type="presOf" srcId="{D0D8277F-7F86-462E-8BE3-735DBFE66B52}" destId="{B89BD700-07EF-4EB4-B225-4DAF6BED88E1}" srcOrd="0" destOrd="0" presId="urn:microsoft.com/office/officeart/2005/8/layout/process1"/>
    <dgm:cxn modelId="{535F7382-9643-43B4-B897-191F4175CD91}" srcId="{5ECE4FD4-40F0-40B8-AE80-FE5A7206ED8E}" destId="{8AC2548D-05BF-486E-87AF-0BCA76AF1859}" srcOrd="0" destOrd="0" parTransId="{6101623E-9B07-4A48-A1CA-79E921DF5645}" sibTransId="{D0D8277F-7F86-462E-8BE3-735DBFE66B52}"/>
    <dgm:cxn modelId="{829E718F-D93F-464D-B188-5BBEBE7C3F76}" srcId="{5ECE4FD4-40F0-40B8-AE80-FE5A7206ED8E}" destId="{8C8032E2-F6F3-438C-9452-6290DF09970E}" srcOrd="1" destOrd="0" parTransId="{D0FFBA4E-4DE2-4A76-B7E9-E073B7B41D67}" sibTransId="{8D072979-75BA-4F39-9C0E-D3815EA2EC57}"/>
    <dgm:cxn modelId="{E415D2AE-B421-4931-AF43-2CD471201482}" type="presOf" srcId="{8AC2548D-05BF-486E-87AF-0BCA76AF1859}" destId="{94A34E04-1055-4010-8F26-3ED161F7A84D}" srcOrd="0" destOrd="0" presId="urn:microsoft.com/office/officeart/2005/8/layout/process1"/>
    <dgm:cxn modelId="{033F5DD5-BDAD-43CE-8C3C-7ED2E32399AF}" type="presOf" srcId="{5ECE4FD4-40F0-40B8-AE80-FE5A7206ED8E}" destId="{9FB626F9-D7DD-4C95-9134-94424ABF2F1F}" srcOrd="0" destOrd="0" presId="urn:microsoft.com/office/officeart/2005/8/layout/process1"/>
    <dgm:cxn modelId="{A3619D21-6E90-44EF-9F85-4B93AA837FFC}" type="presParOf" srcId="{9FB626F9-D7DD-4C95-9134-94424ABF2F1F}" destId="{94A34E04-1055-4010-8F26-3ED161F7A84D}" srcOrd="0" destOrd="0" presId="urn:microsoft.com/office/officeart/2005/8/layout/process1"/>
    <dgm:cxn modelId="{64F977C4-7DEC-4A4F-B1A7-DD1AEB749C96}" type="presParOf" srcId="{9FB626F9-D7DD-4C95-9134-94424ABF2F1F}" destId="{B89BD700-07EF-4EB4-B225-4DAF6BED88E1}" srcOrd="1" destOrd="0" presId="urn:microsoft.com/office/officeart/2005/8/layout/process1"/>
    <dgm:cxn modelId="{9EF6F8A7-2F2E-48A6-A743-920E96FDEF45}" type="presParOf" srcId="{B89BD700-07EF-4EB4-B225-4DAF6BED88E1}" destId="{4C2DCCE4-FDEB-4552-B535-C9E81D97CBE8}" srcOrd="0" destOrd="0" presId="urn:microsoft.com/office/officeart/2005/8/layout/process1"/>
    <dgm:cxn modelId="{740E248E-2D74-44AE-8FD6-49D0A6F249E8}" type="presParOf" srcId="{9FB626F9-D7DD-4C95-9134-94424ABF2F1F}" destId="{C6944054-9D8E-416C-B751-D93A1D07C7D4}"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CE4FD4-40F0-40B8-AE80-FE5A7206ED8E}" type="doc">
      <dgm:prSet loTypeId="urn:microsoft.com/office/officeart/2005/8/layout/process1" loCatId="process" qsTypeId="urn:microsoft.com/office/officeart/2005/8/quickstyle/simple1" qsCatId="simple" csTypeId="urn:microsoft.com/office/officeart/2005/8/colors/accent5_2" csCatId="accent5" phldr="1"/>
      <dgm:spPr/>
    </dgm:pt>
    <dgm:pt modelId="{8AC2548D-05BF-486E-87AF-0BCA76AF1859}">
      <dgm:prSet phldrT="[Text]" custT="1"/>
      <dgm:spPr>
        <a:solidFill>
          <a:schemeClr val="accent1">
            <a:lumMod val="75000"/>
          </a:schemeClr>
        </a:solidFill>
      </dgm:spPr>
      <dgm:t>
        <a:bodyPr/>
        <a:lstStyle/>
        <a:p>
          <a:r>
            <a:rPr lang="sk-SK" sz="1800" b="0" dirty="0">
              <a:solidFill>
                <a:schemeClr val="bg1"/>
              </a:solidFill>
              <a:latin typeface="Arial Nova Cond" panose="020B0506020202020204" pitchFamily="34" charset="0"/>
            </a:rPr>
            <a:t>Zákon č. 428/2002 Z. z. o ochrane osobných údajov</a:t>
          </a:r>
        </a:p>
      </dgm:t>
    </dgm:pt>
    <dgm:pt modelId="{6101623E-9B07-4A48-A1CA-79E921DF5645}" type="parTrans" cxnId="{535F7382-9643-43B4-B897-191F4175CD91}">
      <dgm:prSet/>
      <dgm:spPr/>
      <dgm:t>
        <a:bodyPr/>
        <a:lstStyle/>
        <a:p>
          <a:endParaRPr lang="sk-SK"/>
        </a:p>
      </dgm:t>
    </dgm:pt>
    <dgm:pt modelId="{D0D8277F-7F86-462E-8BE3-735DBFE66B52}" type="sibTrans" cxnId="{535F7382-9643-43B4-B897-191F4175CD91}">
      <dgm:prSet/>
      <dgm:spPr/>
      <dgm:t>
        <a:bodyPr/>
        <a:lstStyle/>
        <a:p>
          <a:endParaRPr lang="sk-SK"/>
        </a:p>
      </dgm:t>
    </dgm:pt>
    <dgm:pt modelId="{8C8032E2-F6F3-438C-9452-6290DF09970E}">
      <dgm:prSet phldrT="[Text]" custT="1"/>
      <dgm:spPr>
        <a:solidFill>
          <a:schemeClr val="accent1">
            <a:lumMod val="75000"/>
          </a:schemeClr>
        </a:solidFill>
      </dgm:spPr>
      <dgm:t>
        <a:bodyPr/>
        <a:lstStyle/>
        <a:p>
          <a:r>
            <a:rPr lang="sk-SK" sz="1800" b="0" dirty="0">
              <a:solidFill>
                <a:schemeClr val="bg1"/>
              </a:solidFill>
              <a:latin typeface="Arial Nova Cond" panose="020B0506020202020204" pitchFamily="34" charset="0"/>
            </a:rPr>
            <a:t>Zákon č. 122/2013 Z. z. o ochrane osobných údajov a o zmene a doplnení niektorých zákonov</a:t>
          </a:r>
        </a:p>
      </dgm:t>
    </dgm:pt>
    <dgm:pt modelId="{D0FFBA4E-4DE2-4A76-B7E9-E073B7B41D67}" type="parTrans" cxnId="{829E718F-D93F-464D-B188-5BBEBE7C3F76}">
      <dgm:prSet/>
      <dgm:spPr/>
      <dgm:t>
        <a:bodyPr/>
        <a:lstStyle/>
        <a:p>
          <a:endParaRPr lang="sk-SK"/>
        </a:p>
      </dgm:t>
    </dgm:pt>
    <dgm:pt modelId="{8D072979-75BA-4F39-9C0E-D3815EA2EC57}" type="sibTrans" cxnId="{829E718F-D93F-464D-B188-5BBEBE7C3F76}">
      <dgm:prSet/>
      <dgm:spPr/>
      <dgm:t>
        <a:bodyPr/>
        <a:lstStyle/>
        <a:p>
          <a:endParaRPr lang="sk-SK"/>
        </a:p>
      </dgm:t>
    </dgm:pt>
    <dgm:pt modelId="{84C298C2-2AE4-4D86-9A81-103A00406527}">
      <dgm:prSet phldrT="[Text]" custT="1"/>
      <dgm:spPr>
        <a:solidFill>
          <a:schemeClr val="accent1">
            <a:lumMod val="50000"/>
          </a:schemeClr>
        </a:solidFill>
      </dgm:spPr>
      <dgm:t>
        <a:bodyPr/>
        <a:lstStyle/>
        <a:p>
          <a:pPr>
            <a:buNone/>
          </a:pPr>
          <a:r>
            <a:rPr lang="sk-SK" sz="1800" b="0" dirty="0">
              <a:solidFill>
                <a:schemeClr val="bg1"/>
              </a:solidFill>
              <a:latin typeface="Arial Nova Cond" panose="020B0506020202020204" pitchFamily="34" charset="0"/>
            </a:rPr>
            <a:t>Zákon č. 18/2018 Z. z. o ochrane osobných údajov a o zmene a doplnení niektorých zákonov</a:t>
          </a:r>
        </a:p>
      </dgm:t>
    </dgm:pt>
    <dgm:pt modelId="{009C4B38-225F-40F0-9CF5-75020496A101}" type="parTrans" cxnId="{5E3E2E16-6D42-44E6-A071-82E3E89E86E5}">
      <dgm:prSet/>
      <dgm:spPr/>
      <dgm:t>
        <a:bodyPr/>
        <a:lstStyle/>
        <a:p>
          <a:endParaRPr lang="sk-SK"/>
        </a:p>
      </dgm:t>
    </dgm:pt>
    <dgm:pt modelId="{B2BA2CA0-7B34-4FC0-823D-DA7D9C9709E8}" type="sibTrans" cxnId="{5E3E2E16-6D42-44E6-A071-82E3E89E86E5}">
      <dgm:prSet/>
      <dgm:spPr/>
      <dgm:t>
        <a:bodyPr/>
        <a:lstStyle/>
        <a:p>
          <a:endParaRPr lang="sk-SK"/>
        </a:p>
      </dgm:t>
    </dgm:pt>
    <dgm:pt modelId="{9FB626F9-D7DD-4C95-9134-94424ABF2F1F}" type="pres">
      <dgm:prSet presAssocID="{5ECE4FD4-40F0-40B8-AE80-FE5A7206ED8E}" presName="Name0" presStyleCnt="0">
        <dgm:presLayoutVars>
          <dgm:dir/>
          <dgm:resizeHandles val="exact"/>
        </dgm:presLayoutVars>
      </dgm:prSet>
      <dgm:spPr/>
    </dgm:pt>
    <dgm:pt modelId="{94A34E04-1055-4010-8F26-3ED161F7A84D}" type="pres">
      <dgm:prSet presAssocID="{8AC2548D-05BF-486E-87AF-0BCA76AF1859}" presName="node" presStyleLbl="node1" presStyleIdx="0" presStyleCnt="3">
        <dgm:presLayoutVars>
          <dgm:bulletEnabled val="1"/>
        </dgm:presLayoutVars>
      </dgm:prSet>
      <dgm:spPr/>
    </dgm:pt>
    <dgm:pt modelId="{B89BD700-07EF-4EB4-B225-4DAF6BED88E1}" type="pres">
      <dgm:prSet presAssocID="{D0D8277F-7F86-462E-8BE3-735DBFE66B52}" presName="sibTrans" presStyleLbl="sibTrans2D1" presStyleIdx="0" presStyleCnt="2"/>
      <dgm:spPr/>
    </dgm:pt>
    <dgm:pt modelId="{4C2DCCE4-FDEB-4552-B535-C9E81D97CBE8}" type="pres">
      <dgm:prSet presAssocID="{D0D8277F-7F86-462E-8BE3-735DBFE66B52}" presName="connectorText" presStyleLbl="sibTrans2D1" presStyleIdx="0" presStyleCnt="2"/>
      <dgm:spPr/>
    </dgm:pt>
    <dgm:pt modelId="{C6944054-9D8E-416C-B751-D93A1D07C7D4}" type="pres">
      <dgm:prSet presAssocID="{8C8032E2-F6F3-438C-9452-6290DF09970E}" presName="node" presStyleLbl="node1" presStyleIdx="1" presStyleCnt="3">
        <dgm:presLayoutVars>
          <dgm:bulletEnabled val="1"/>
        </dgm:presLayoutVars>
      </dgm:prSet>
      <dgm:spPr/>
    </dgm:pt>
    <dgm:pt modelId="{10CF8AF9-49E0-4726-A255-248AB5D5DB2C}" type="pres">
      <dgm:prSet presAssocID="{8D072979-75BA-4F39-9C0E-D3815EA2EC57}" presName="sibTrans" presStyleLbl="sibTrans2D1" presStyleIdx="1" presStyleCnt="2"/>
      <dgm:spPr/>
    </dgm:pt>
    <dgm:pt modelId="{A64F5114-28FB-4395-AF14-10F43161CF79}" type="pres">
      <dgm:prSet presAssocID="{8D072979-75BA-4F39-9C0E-D3815EA2EC57}" presName="connectorText" presStyleLbl="sibTrans2D1" presStyleIdx="1" presStyleCnt="2"/>
      <dgm:spPr/>
    </dgm:pt>
    <dgm:pt modelId="{DEF45811-626F-41AE-A151-E7FD4DCF64DA}" type="pres">
      <dgm:prSet presAssocID="{84C298C2-2AE4-4D86-9A81-103A00406527}" presName="node" presStyleLbl="node1" presStyleIdx="2" presStyleCnt="3">
        <dgm:presLayoutVars>
          <dgm:bulletEnabled val="1"/>
        </dgm:presLayoutVars>
      </dgm:prSet>
      <dgm:spPr/>
    </dgm:pt>
  </dgm:ptLst>
  <dgm:cxnLst>
    <dgm:cxn modelId="{5E3E2E16-6D42-44E6-A071-82E3E89E86E5}" srcId="{5ECE4FD4-40F0-40B8-AE80-FE5A7206ED8E}" destId="{84C298C2-2AE4-4D86-9A81-103A00406527}" srcOrd="2" destOrd="0" parTransId="{009C4B38-225F-40F0-9CF5-75020496A101}" sibTransId="{B2BA2CA0-7B34-4FC0-823D-DA7D9C9709E8}"/>
    <dgm:cxn modelId="{11FAE823-6271-4B75-967C-ACF9FD335406}" type="presOf" srcId="{8C8032E2-F6F3-438C-9452-6290DF09970E}" destId="{C6944054-9D8E-416C-B751-D93A1D07C7D4}" srcOrd="0" destOrd="0" presId="urn:microsoft.com/office/officeart/2005/8/layout/process1"/>
    <dgm:cxn modelId="{72CCB46E-3A80-453D-A374-1BDBD2E06F4C}" type="presOf" srcId="{D0D8277F-7F86-462E-8BE3-735DBFE66B52}" destId="{4C2DCCE4-FDEB-4552-B535-C9E81D97CBE8}" srcOrd="1" destOrd="0" presId="urn:microsoft.com/office/officeart/2005/8/layout/process1"/>
    <dgm:cxn modelId="{173E2254-B9C2-42DC-B61F-54C42B4AD1E5}" type="presOf" srcId="{D0D8277F-7F86-462E-8BE3-735DBFE66B52}" destId="{B89BD700-07EF-4EB4-B225-4DAF6BED88E1}" srcOrd="0" destOrd="0" presId="urn:microsoft.com/office/officeart/2005/8/layout/process1"/>
    <dgm:cxn modelId="{CFB5697E-C513-4317-8C91-3EEE783BD686}" type="presOf" srcId="{84C298C2-2AE4-4D86-9A81-103A00406527}" destId="{DEF45811-626F-41AE-A151-E7FD4DCF64DA}" srcOrd="0" destOrd="0" presId="urn:microsoft.com/office/officeart/2005/8/layout/process1"/>
    <dgm:cxn modelId="{535F7382-9643-43B4-B897-191F4175CD91}" srcId="{5ECE4FD4-40F0-40B8-AE80-FE5A7206ED8E}" destId="{8AC2548D-05BF-486E-87AF-0BCA76AF1859}" srcOrd="0" destOrd="0" parTransId="{6101623E-9B07-4A48-A1CA-79E921DF5645}" sibTransId="{D0D8277F-7F86-462E-8BE3-735DBFE66B52}"/>
    <dgm:cxn modelId="{39CED48E-A753-4948-A7FD-91E9842011B1}" type="presOf" srcId="{8D072979-75BA-4F39-9C0E-D3815EA2EC57}" destId="{10CF8AF9-49E0-4726-A255-248AB5D5DB2C}" srcOrd="0" destOrd="0" presId="urn:microsoft.com/office/officeart/2005/8/layout/process1"/>
    <dgm:cxn modelId="{829E718F-D93F-464D-B188-5BBEBE7C3F76}" srcId="{5ECE4FD4-40F0-40B8-AE80-FE5A7206ED8E}" destId="{8C8032E2-F6F3-438C-9452-6290DF09970E}" srcOrd="1" destOrd="0" parTransId="{D0FFBA4E-4DE2-4A76-B7E9-E073B7B41D67}" sibTransId="{8D072979-75BA-4F39-9C0E-D3815EA2EC57}"/>
    <dgm:cxn modelId="{E5722190-03A9-471D-B3B3-F490A235B29B}" type="presOf" srcId="{8D072979-75BA-4F39-9C0E-D3815EA2EC57}" destId="{A64F5114-28FB-4395-AF14-10F43161CF79}" srcOrd="1" destOrd="0" presId="urn:microsoft.com/office/officeart/2005/8/layout/process1"/>
    <dgm:cxn modelId="{E415D2AE-B421-4931-AF43-2CD471201482}" type="presOf" srcId="{8AC2548D-05BF-486E-87AF-0BCA76AF1859}" destId="{94A34E04-1055-4010-8F26-3ED161F7A84D}" srcOrd="0" destOrd="0" presId="urn:microsoft.com/office/officeart/2005/8/layout/process1"/>
    <dgm:cxn modelId="{033F5DD5-BDAD-43CE-8C3C-7ED2E32399AF}" type="presOf" srcId="{5ECE4FD4-40F0-40B8-AE80-FE5A7206ED8E}" destId="{9FB626F9-D7DD-4C95-9134-94424ABF2F1F}" srcOrd="0" destOrd="0" presId="urn:microsoft.com/office/officeart/2005/8/layout/process1"/>
    <dgm:cxn modelId="{A3619D21-6E90-44EF-9F85-4B93AA837FFC}" type="presParOf" srcId="{9FB626F9-D7DD-4C95-9134-94424ABF2F1F}" destId="{94A34E04-1055-4010-8F26-3ED161F7A84D}" srcOrd="0" destOrd="0" presId="urn:microsoft.com/office/officeart/2005/8/layout/process1"/>
    <dgm:cxn modelId="{64F977C4-7DEC-4A4F-B1A7-DD1AEB749C96}" type="presParOf" srcId="{9FB626F9-D7DD-4C95-9134-94424ABF2F1F}" destId="{B89BD700-07EF-4EB4-B225-4DAF6BED88E1}" srcOrd="1" destOrd="0" presId="urn:microsoft.com/office/officeart/2005/8/layout/process1"/>
    <dgm:cxn modelId="{9EF6F8A7-2F2E-48A6-A743-920E96FDEF45}" type="presParOf" srcId="{B89BD700-07EF-4EB4-B225-4DAF6BED88E1}" destId="{4C2DCCE4-FDEB-4552-B535-C9E81D97CBE8}" srcOrd="0" destOrd="0" presId="urn:microsoft.com/office/officeart/2005/8/layout/process1"/>
    <dgm:cxn modelId="{740E248E-2D74-44AE-8FD6-49D0A6F249E8}" type="presParOf" srcId="{9FB626F9-D7DD-4C95-9134-94424ABF2F1F}" destId="{C6944054-9D8E-416C-B751-D93A1D07C7D4}" srcOrd="2" destOrd="0" presId="urn:microsoft.com/office/officeart/2005/8/layout/process1"/>
    <dgm:cxn modelId="{3C6EB11A-DD91-4523-B410-67055143E666}" type="presParOf" srcId="{9FB626F9-D7DD-4C95-9134-94424ABF2F1F}" destId="{10CF8AF9-49E0-4726-A255-248AB5D5DB2C}" srcOrd="3" destOrd="0" presId="urn:microsoft.com/office/officeart/2005/8/layout/process1"/>
    <dgm:cxn modelId="{AC9FBD2F-4007-436C-86F2-40CAE84D66DC}" type="presParOf" srcId="{10CF8AF9-49E0-4726-A255-248AB5D5DB2C}" destId="{A64F5114-28FB-4395-AF14-10F43161CF79}" srcOrd="0" destOrd="0" presId="urn:microsoft.com/office/officeart/2005/8/layout/process1"/>
    <dgm:cxn modelId="{3E335A2B-221D-4B57-B795-E63B5B101B95}" type="presParOf" srcId="{9FB626F9-D7DD-4C95-9134-94424ABF2F1F}" destId="{DEF45811-626F-41AE-A151-E7FD4DCF64D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F41965-5632-43D4-B00B-BA3DDE30B636}" type="doc">
      <dgm:prSet loTypeId="urn:microsoft.com/office/officeart/2005/8/layout/venn1" loCatId="relationship" qsTypeId="urn:microsoft.com/office/officeart/2005/8/quickstyle/simple4" qsCatId="simple" csTypeId="urn:microsoft.com/office/officeart/2005/8/colors/colorful4" csCatId="colorful" phldr="1"/>
      <dgm:spPr/>
    </dgm:pt>
    <dgm:pt modelId="{F974079D-A3CF-4919-88B7-A5DBC4BCC772}">
      <dgm:prSet phldrT="[Text]"/>
      <dgm:spPr/>
      <dgm:t>
        <a:bodyPr/>
        <a:lstStyle/>
        <a:p>
          <a:r>
            <a:rPr lang="en-US" b="1" dirty="0">
              <a:latin typeface="Arial Nova Cond" panose="020B0506020202020204" pitchFamily="34" charset="0"/>
            </a:rPr>
            <a:t>DÔVERNOSŤ</a:t>
          </a:r>
          <a:endParaRPr lang="sk-SK" b="1" dirty="0">
            <a:latin typeface="Arial Nova Cond" panose="020B0506020202020204" pitchFamily="34" charset="0"/>
          </a:endParaRPr>
        </a:p>
      </dgm:t>
    </dgm:pt>
    <dgm:pt modelId="{37E6B80B-9E0F-4A0B-A618-85E71CC92A7D}" type="parTrans" cxnId="{09BC81F5-162F-47AF-802F-55C3BB86AC05}">
      <dgm:prSet/>
      <dgm:spPr/>
      <dgm:t>
        <a:bodyPr/>
        <a:lstStyle/>
        <a:p>
          <a:endParaRPr lang="sk-SK" b="1">
            <a:solidFill>
              <a:schemeClr val="bg2"/>
            </a:solidFill>
          </a:endParaRPr>
        </a:p>
      </dgm:t>
    </dgm:pt>
    <dgm:pt modelId="{1893B0ED-7176-4FD5-BBE3-14EAA9F4BE15}" type="sibTrans" cxnId="{09BC81F5-162F-47AF-802F-55C3BB86AC05}">
      <dgm:prSet/>
      <dgm:spPr/>
      <dgm:t>
        <a:bodyPr/>
        <a:lstStyle/>
        <a:p>
          <a:endParaRPr lang="sk-SK" b="1">
            <a:solidFill>
              <a:schemeClr val="bg2"/>
            </a:solidFill>
          </a:endParaRPr>
        </a:p>
      </dgm:t>
    </dgm:pt>
    <dgm:pt modelId="{CBB2DDA0-FE2B-49B0-89E7-3613C5F49A70}">
      <dgm:prSet phldrT="[Text]"/>
      <dgm:spPr/>
      <dgm:t>
        <a:bodyPr/>
        <a:lstStyle/>
        <a:p>
          <a:r>
            <a:rPr lang="en-US" b="1" dirty="0">
              <a:latin typeface="Arial Nova Cond" panose="020B0506020202020204" pitchFamily="34" charset="0"/>
            </a:rPr>
            <a:t>INTEGRITA</a:t>
          </a:r>
          <a:endParaRPr lang="sk-SK" b="1" dirty="0">
            <a:latin typeface="Arial Nova Cond" panose="020B0506020202020204" pitchFamily="34" charset="0"/>
          </a:endParaRPr>
        </a:p>
      </dgm:t>
    </dgm:pt>
    <dgm:pt modelId="{4373AC2F-C64E-49A4-8A16-F577F3D45DD1}" type="parTrans" cxnId="{FD999CDB-51A4-4E50-9026-EBE79F20FC72}">
      <dgm:prSet/>
      <dgm:spPr/>
      <dgm:t>
        <a:bodyPr/>
        <a:lstStyle/>
        <a:p>
          <a:endParaRPr lang="sk-SK" b="1">
            <a:solidFill>
              <a:schemeClr val="bg2"/>
            </a:solidFill>
          </a:endParaRPr>
        </a:p>
      </dgm:t>
    </dgm:pt>
    <dgm:pt modelId="{379C7BA7-DA3E-40C1-BFED-B44D8FC42C13}" type="sibTrans" cxnId="{FD999CDB-51A4-4E50-9026-EBE79F20FC72}">
      <dgm:prSet/>
      <dgm:spPr/>
      <dgm:t>
        <a:bodyPr/>
        <a:lstStyle/>
        <a:p>
          <a:endParaRPr lang="sk-SK" b="1">
            <a:solidFill>
              <a:schemeClr val="bg2"/>
            </a:solidFill>
          </a:endParaRPr>
        </a:p>
      </dgm:t>
    </dgm:pt>
    <dgm:pt modelId="{A802DB1A-1960-41CA-8EC5-EEDF4C891C22}">
      <dgm:prSet phldrT="[Text]"/>
      <dgm:spPr/>
      <dgm:t>
        <a:bodyPr/>
        <a:lstStyle/>
        <a:p>
          <a:r>
            <a:rPr lang="en-US" b="1" dirty="0">
              <a:latin typeface="Arial Nova Cond" panose="020B0506020202020204" pitchFamily="34" charset="0"/>
            </a:rPr>
            <a:t>DOSTUPNOSŤ</a:t>
          </a:r>
          <a:endParaRPr lang="sk-SK" b="1" dirty="0">
            <a:latin typeface="Arial Nova Cond" panose="020B0506020202020204" pitchFamily="34" charset="0"/>
          </a:endParaRPr>
        </a:p>
      </dgm:t>
    </dgm:pt>
    <dgm:pt modelId="{BB5BE807-4A9F-4169-933D-F1705E7CB699}" type="parTrans" cxnId="{8AA2DD2B-9CD5-4F49-84D4-A4B8CD73F228}">
      <dgm:prSet/>
      <dgm:spPr/>
      <dgm:t>
        <a:bodyPr/>
        <a:lstStyle/>
        <a:p>
          <a:endParaRPr lang="sk-SK" b="1">
            <a:solidFill>
              <a:schemeClr val="bg2"/>
            </a:solidFill>
          </a:endParaRPr>
        </a:p>
      </dgm:t>
    </dgm:pt>
    <dgm:pt modelId="{6FCFFF30-2B58-411B-8CAD-53E9A630F5FF}" type="sibTrans" cxnId="{8AA2DD2B-9CD5-4F49-84D4-A4B8CD73F228}">
      <dgm:prSet/>
      <dgm:spPr/>
      <dgm:t>
        <a:bodyPr/>
        <a:lstStyle/>
        <a:p>
          <a:endParaRPr lang="sk-SK" b="1">
            <a:solidFill>
              <a:schemeClr val="bg2"/>
            </a:solidFill>
          </a:endParaRPr>
        </a:p>
      </dgm:t>
    </dgm:pt>
    <dgm:pt modelId="{B41E7E13-6AAF-4AEE-9E93-4FA4F364F07B}" type="pres">
      <dgm:prSet presAssocID="{D6F41965-5632-43D4-B00B-BA3DDE30B636}" presName="compositeShape" presStyleCnt="0">
        <dgm:presLayoutVars>
          <dgm:chMax val="7"/>
          <dgm:dir/>
          <dgm:resizeHandles val="exact"/>
        </dgm:presLayoutVars>
      </dgm:prSet>
      <dgm:spPr/>
    </dgm:pt>
    <dgm:pt modelId="{1272E6F1-05FB-447C-85B5-1E4ED23C00C3}" type="pres">
      <dgm:prSet presAssocID="{F974079D-A3CF-4919-88B7-A5DBC4BCC772}" presName="circ1" presStyleLbl="vennNode1" presStyleIdx="0" presStyleCnt="3"/>
      <dgm:spPr/>
    </dgm:pt>
    <dgm:pt modelId="{24A3C4A9-6ECF-4075-8396-17023BA7DEF1}" type="pres">
      <dgm:prSet presAssocID="{F974079D-A3CF-4919-88B7-A5DBC4BCC772}" presName="circ1Tx" presStyleLbl="revTx" presStyleIdx="0" presStyleCnt="0">
        <dgm:presLayoutVars>
          <dgm:chMax val="0"/>
          <dgm:chPref val="0"/>
          <dgm:bulletEnabled val="1"/>
        </dgm:presLayoutVars>
      </dgm:prSet>
      <dgm:spPr/>
    </dgm:pt>
    <dgm:pt modelId="{DA563D81-5309-418B-9189-2317423C8200}" type="pres">
      <dgm:prSet presAssocID="{CBB2DDA0-FE2B-49B0-89E7-3613C5F49A70}" presName="circ2" presStyleLbl="vennNode1" presStyleIdx="1" presStyleCnt="3"/>
      <dgm:spPr/>
    </dgm:pt>
    <dgm:pt modelId="{BA370603-76C1-4FE6-A562-9B8946D3E507}" type="pres">
      <dgm:prSet presAssocID="{CBB2DDA0-FE2B-49B0-89E7-3613C5F49A70}" presName="circ2Tx" presStyleLbl="revTx" presStyleIdx="0" presStyleCnt="0">
        <dgm:presLayoutVars>
          <dgm:chMax val="0"/>
          <dgm:chPref val="0"/>
          <dgm:bulletEnabled val="1"/>
        </dgm:presLayoutVars>
      </dgm:prSet>
      <dgm:spPr/>
    </dgm:pt>
    <dgm:pt modelId="{851549E0-6397-4EDE-B4D7-FD0D66C817E2}" type="pres">
      <dgm:prSet presAssocID="{A802DB1A-1960-41CA-8EC5-EEDF4C891C22}" presName="circ3" presStyleLbl="vennNode1" presStyleIdx="2" presStyleCnt="3"/>
      <dgm:spPr/>
    </dgm:pt>
    <dgm:pt modelId="{4E32ADAD-516B-47BD-8315-A86D8BC0801C}" type="pres">
      <dgm:prSet presAssocID="{A802DB1A-1960-41CA-8EC5-EEDF4C891C22}" presName="circ3Tx" presStyleLbl="revTx" presStyleIdx="0" presStyleCnt="0">
        <dgm:presLayoutVars>
          <dgm:chMax val="0"/>
          <dgm:chPref val="0"/>
          <dgm:bulletEnabled val="1"/>
        </dgm:presLayoutVars>
      </dgm:prSet>
      <dgm:spPr/>
    </dgm:pt>
  </dgm:ptLst>
  <dgm:cxnLst>
    <dgm:cxn modelId="{8AA2DD2B-9CD5-4F49-84D4-A4B8CD73F228}" srcId="{D6F41965-5632-43D4-B00B-BA3DDE30B636}" destId="{A802DB1A-1960-41CA-8EC5-EEDF4C891C22}" srcOrd="2" destOrd="0" parTransId="{BB5BE807-4A9F-4169-933D-F1705E7CB699}" sibTransId="{6FCFFF30-2B58-411B-8CAD-53E9A630F5FF}"/>
    <dgm:cxn modelId="{F8A21E3B-4655-4771-B246-A652997B8C4C}" type="presOf" srcId="{A802DB1A-1960-41CA-8EC5-EEDF4C891C22}" destId="{851549E0-6397-4EDE-B4D7-FD0D66C817E2}" srcOrd="0" destOrd="0" presId="urn:microsoft.com/office/officeart/2005/8/layout/venn1"/>
    <dgm:cxn modelId="{D6C35D6F-FC97-4FAF-9339-139BAC70C29F}" type="presOf" srcId="{A802DB1A-1960-41CA-8EC5-EEDF4C891C22}" destId="{4E32ADAD-516B-47BD-8315-A86D8BC0801C}" srcOrd="1" destOrd="0" presId="urn:microsoft.com/office/officeart/2005/8/layout/venn1"/>
    <dgm:cxn modelId="{AC398392-0926-40A6-8483-AD0601268399}" type="presOf" srcId="{CBB2DDA0-FE2B-49B0-89E7-3613C5F49A70}" destId="{BA370603-76C1-4FE6-A562-9B8946D3E507}" srcOrd="1" destOrd="0" presId="urn:microsoft.com/office/officeart/2005/8/layout/venn1"/>
    <dgm:cxn modelId="{23A3BCCE-1F60-41F7-868B-4106C1FA84A1}" type="presOf" srcId="{CBB2DDA0-FE2B-49B0-89E7-3613C5F49A70}" destId="{DA563D81-5309-418B-9189-2317423C8200}" srcOrd="0" destOrd="0" presId="urn:microsoft.com/office/officeart/2005/8/layout/venn1"/>
    <dgm:cxn modelId="{1CE2B6D6-40FA-445C-A35F-F9483E86C893}" type="presOf" srcId="{F974079D-A3CF-4919-88B7-A5DBC4BCC772}" destId="{1272E6F1-05FB-447C-85B5-1E4ED23C00C3}" srcOrd="0" destOrd="0" presId="urn:microsoft.com/office/officeart/2005/8/layout/venn1"/>
    <dgm:cxn modelId="{FD999CDB-51A4-4E50-9026-EBE79F20FC72}" srcId="{D6F41965-5632-43D4-B00B-BA3DDE30B636}" destId="{CBB2DDA0-FE2B-49B0-89E7-3613C5F49A70}" srcOrd="1" destOrd="0" parTransId="{4373AC2F-C64E-49A4-8A16-F577F3D45DD1}" sibTransId="{379C7BA7-DA3E-40C1-BFED-B44D8FC42C13}"/>
    <dgm:cxn modelId="{4665EDDF-680A-417B-969D-DA94A1888A20}" type="presOf" srcId="{D6F41965-5632-43D4-B00B-BA3DDE30B636}" destId="{B41E7E13-6AAF-4AEE-9E93-4FA4F364F07B}" srcOrd="0" destOrd="0" presId="urn:microsoft.com/office/officeart/2005/8/layout/venn1"/>
    <dgm:cxn modelId="{089BA1E8-A9B2-4090-BD10-9DDAF40960DF}" type="presOf" srcId="{F974079D-A3CF-4919-88B7-A5DBC4BCC772}" destId="{24A3C4A9-6ECF-4075-8396-17023BA7DEF1}" srcOrd="1" destOrd="0" presId="urn:microsoft.com/office/officeart/2005/8/layout/venn1"/>
    <dgm:cxn modelId="{09BC81F5-162F-47AF-802F-55C3BB86AC05}" srcId="{D6F41965-5632-43D4-B00B-BA3DDE30B636}" destId="{F974079D-A3CF-4919-88B7-A5DBC4BCC772}" srcOrd="0" destOrd="0" parTransId="{37E6B80B-9E0F-4A0B-A618-85E71CC92A7D}" sibTransId="{1893B0ED-7176-4FD5-BBE3-14EAA9F4BE15}"/>
    <dgm:cxn modelId="{80E88D84-52A9-4708-B375-727F9E99D4A2}" type="presParOf" srcId="{B41E7E13-6AAF-4AEE-9E93-4FA4F364F07B}" destId="{1272E6F1-05FB-447C-85B5-1E4ED23C00C3}" srcOrd="0" destOrd="0" presId="urn:microsoft.com/office/officeart/2005/8/layout/venn1"/>
    <dgm:cxn modelId="{BA6E2A24-CE05-4BD6-9144-9FD87AF0D1B8}" type="presParOf" srcId="{B41E7E13-6AAF-4AEE-9E93-4FA4F364F07B}" destId="{24A3C4A9-6ECF-4075-8396-17023BA7DEF1}" srcOrd="1" destOrd="0" presId="urn:microsoft.com/office/officeart/2005/8/layout/venn1"/>
    <dgm:cxn modelId="{A2AD7A2E-399F-4F44-BE7C-1F233AB5281F}" type="presParOf" srcId="{B41E7E13-6AAF-4AEE-9E93-4FA4F364F07B}" destId="{DA563D81-5309-418B-9189-2317423C8200}" srcOrd="2" destOrd="0" presId="urn:microsoft.com/office/officeart/2005/8/layout/venn1"/>
    <dgm:cxn modelId="{0835B203-A0D3-49C1-AC51-73D5B4DE8C32}" type="presParOf" srcId="{B41E7E13-6AAF-4AEE-9E93-4FA4F364F07B}" destId="{BA370603-76C1-4FE6-A562-9B8946D3E507}" srcOrd="3" destOrd="0" presId="urn:microsoft.com/office/officeart/2005/8/layout/venn1"/>
    <dgm:cxn modelId="{FD75CCE3-766A-4667-8EDD-DCB0630A90B7}" type="presParOf" srcId="{B41E7E13-6AAF-4AEE-9E93-4FA4F364F07B}" destId="{851549E0-6397-4EDE-B4D7-FD0D66C817E2}" srcOrd="4" destOrd="0" presId="urn:microsoft.com/office/officeart/2005/8/layout/venn1"/>
    <dgm:cxn modelId="{3BDB3B6C-6FC9-4C35-B80E-682ABE8F397E}" type="presParOf" srcId="{B41E7E13-6AAF-4AEE-9E93-4FA4F364F07B}" destId="{4E32ADAD-516B-47BD-8315-A86D8BC0801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34E04-1055-4010-8F26-3ED161F7A84D}">
      <dsp:nvSpPr>
        <dsp:cNvPr id="0" name=""/>
        <dsp:cNvSpPr/>
      </dsp:nvSpPr>
      <dsp:spPr>
        <a:xfrm>
          <a:off x="0" y="265475"/>
          <a:ext cx="4207215" cy="2524329"/>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k-SK" sz="1800" kern="1200" dirty="0">
              <a:latin typeface="Arial Nova Cond" panose="020B0506020202020204" pitchFamily="34" charset="0"/>
            </a:rPr>
            <a:t>Smernica</a:t>
          </a:r>
          <a:r>
            <a:rPr lang="en-GB" sz="1800" kern="1200" dirty="0">
              <a:latin typeface="Arial Nova Cond" panose="020B0506020202020204" pitchFamily="34" charset="0"/>
            </a:rPr>
            <a:t> </a:t>
          </a:r>
          <a:r>
            <a:rPr lang="sk-SK" sz="1800" kern="1200" dirty="0">
              <a:latin typeface="Arial Nova Cond" panose="020B0506020202020204" pitchFamily="34" charset="0"/>
            </a:rPr>
            <a:t>Európskeho parlamentu a Rady 95/46/EHS z 24. októbra 1995 o ochrane fyzických osôb pri spracovaní osobných údajov a voľnom pohybe týchto údajov</a:t>
          </a:r>
          <a:endParaRPr lang="sk-SK" sz="1800" kern="1200" dirty="0"/>
        </a:p>
      </dsp:txBody>
      <dsp:txXfrm>
        <a:off x="73935" y="339410"/>
        <a:ext cx="4059345" cy="2376459"/>
      </dsp:txXfrm>
    </dsp:sp>
    <dsp:sp modelId="{B89BD700-07EF-4EB4-B225-4DAF6BED88E1}">
      <dsp:nvSpPr>
        <dsp:cNvPr id="0" name=""/>
        <dsp:cNvSpPr/>
      </dsp:nvSpPr>
      <dsp:spPr>
        <a:xfrm rot="12696">
          <a:off x="4628426" y="1016918"/>
          <a:ext cx="892981" cy="1043389"/>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endParaRPr lang="sk-SK" sz="4700" kern="1200"/>
        </a:p>
      </dsp:txBody>
      <dsp:txXfrm>
        <a:off x="4628427" y="1225101"/>
        <a:ext cx="625087" cy="626033"/>
      </dsp:txXfrm>
    </dsp:sp>
    <dsp:sp modelId="{C6944054-9D8E-416C-B751-D93A1D07C7D4}">
      <dsp:nvSpPr>
        <dsp:cNvPr id="0" name=""/>
        <dsp:cNvSpPr/>
      </dsp:nvSpPr>
      <dsp:spPr>
        <a:xfrm>
          <a:off x="5892074" y="287235"/>
          <a:ext cx="4207215" cy="2524329"/>
        </a:xfrm>
        <a:prstGeom prst="roundRect">
          <a:avLst>
            <a:gd name="adj" fmla="val 10000"/>
          </a:avLst>
        </a:prstGeom>
        <a:solidFill>
          <a:srgbClr val="0C3A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k-SK" sz="1800" kern="1200" dirty="0">
              <a:latin typeface="Arial Nova Cond" panose="020B0506020202020204" pitchFamily="34" charset="0"/>
            </a:rPr>
            <a:t>Nariadenie Európskeho parlamentu a Rady (EÚ) 2016/679 z 27.4.2016 o ochrane fyzických osôb v súvislosti so spracovaním osobných údajov a o voľnom pohybe týchto údajov a o zrušení Smernice 95/46/ES (všeobecné nariadenie o ochrane osobných údajov)</a:t>
          </a:r>
          <a:endParaRPr lang="sk-SK" sz="1800" kern="1200" dirty="0"/>
        </a:p>
      </dsp:txBody>
      <dsp:txXfrm>
        <a:off x="5966009" y="361170"/>
        <a:ext cx="4059345" cy="2376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34E04-1055-4010-8F26-3ED161F7A84D}">
      <dsp:nvSpPr>
        <dsp:cNvPr id="0" name=""/>
        <dsp:cNvSpPr/>
      </dsp:nvSpPr>
      <dsp:spPr>
        <a:xfrm>
          <a:off x="8878" y="1328008"/>
          <a:ext cx="2653554" cy="159213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k-SK" sz="1800" b="0" kern="1200" dirty="0">
              <a:solidFill>
                <a:schemeClr val="bg1"/>
              </a:solidFill>
              <a:latin typeface="Arial Nova Cond" panose="020B0506020202020204" pitchFamily="34" charset="0"/>
            </a:rPr>
            <a:t>Zákon č. 428/2002 Z. z. o ochrane osobných údajov</a:t>
          </a:r>
        </a:p>
      </dsp:txBody>
      <dsp:txXfrm>
        <a:off x="55510" y="1374640"/>
        <a:ext cx="2560290" cy="1498868"/>
      </dsp:txXfrm>
    </dsp:sp>
    <dsp:sp modelId="{B89BD700-07EF-4EB4-B225-4DAF6BED88E1}">
      <dsp:nvSpPr>
        <dsp:cNvPr id="0" name=""/>
        <dsp:cNvSpPr/>
      </dsp:nvSpPr>
      <dsp:spPr>
        <a:xfrm>
          <a:off x="2927787" y="1795034"/>
          <a:ext cx="562553" cy="65808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sk-SK" sz="3000" kern="1200"/>
        </a:p>
      </dsp:txBody>
      <dsp:txXfrm>
        <a:off x="2927787" y="1926650"/>
        <a:ext cx="393787" cy="394849"/>
      </dsp:txXfrm>
    </dsp:sp>
    <dsp:sp modelId="{C6944054-9D8E-416C-B751-D93A1D07C7D4}">
      <dsp:nvSpPr>
        <dsp:cNvPr id="0" name=""/>
        <dsp:cNvSpPr/>
      </dsp:nvSpPr>
      <dsp:spPr>
        <a:xfrm>
          <a:off x="3723853" y="1328008"/>
          <a:ext cx="2653554" cy="159213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k-SK" sz="1800" b="0" kern="1200" dirty="0">
              <a:solidFill>
                <a:schemeClr val="bg1"/>
              </a:solidFill>
              <a:latin typeface="Arial Nova Cond" panose="020B0506020202020204" pitchFamily="34" charset="0"/>
            </a:rPr>
            <a:t>Zákon č. 122/2013 Z. z. o ochrane osobných údajov a o zmene a doplnení niektorých zákonov</a:t>
          </a:r>
        </a:p>
      </dsp:txBody>
      <dsp:txXfrm>
        <a:off x="3770485" y="1374640"/>
        <a:ext cx="2560290" cy="1498868"/>
      </dsp:txXfrm>
    </dsp:sp>
    <dsp:sp modelId="{10CF8AF9-49E0-4726-A255-248AB5D5DB2C}">
      <dsp:nvSpPr>
        <dsp:cNvPr id="0" name=""/>
        <dsp:cNvSpPr/>
      </dsp:nvSpPr>
      <dsp:spPr>
        <a:xfrm>
          <a:off x="6642763" y="1795034"/>
          <a:ext cx="562553" cy="65808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sk-SK" sz="3000" kern="1200"/>
        </a:p>
      </dsp:txBody>
      <dsp:txXfrm>
        <a:off x="6642763" y="1926650"/>
        <a:ext cx="393787" cy="394849"/>
      </dsp:txXfrm>
    </dsp:sp>
    <dsp:sp modelId="{DEF45811-626F-41AE-A151-E7FD4DCF64DA}">
      <dsp:nvSpPr>
        <dsp:cNvPr id="0" name=""/>
        <dsp:cNvSpPr/>
      </dsp:nvSpPr>
      <dsp:spPr>
        <a:xfrm>
          <a:off x="7438829" y="1328008"/>
          <a:ext cx="2653554" cy="1592132"/>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k-SK" sz="1800" b="0" kern="1200" dirty="0">
              <a:solidFill>
                <a:schemeClr val="bg1"/>
              </a:solidFill>
              <a:latin typeface="Arial Nova Cond" panose="020B0506020202020204" pitchFamily="34" charset="0"/>
            </a:rPr>
            <a:t>Zákon č. 18/2018 Z. z. o ochrane osobných údajov a o zmene a doplnení niektorých zákonov</a:t>
          </a:r>
        </a:p>
      </dsp:txBody>
      <dsp:txXfrm>
        <a:off x="7485461" y="1374640"/>
        <a:ext cx="2560290" cy="1498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E6F1-05FB-447C-85B5-1E4ED23C00C3}">
      <dsp:nvSpPr>
        <dsp:cNvPr id="0" name=""/>
        <dsp:cNvSpPr/>
      </dsp:nvSpPr>
      <dsp:spPr>
        <a:xfrm>
          <a:off x="956533" y="48212"/>
          <a:ext cx="2314207" cy="2314207"/>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Nova Cond" panose="020B0506020202020204" pitchFamily="34" charset="0"/>
            </a:rPr>
            <a:t>DÔVERNOSŤ</a:t>
          </a:r>
          <a:endParaRPr lang="sk-SK" sz="1900" b="1" kern="1200" dirty="0">
            <a:latin typeface="Arial Nova Cond" panose="020B0506020202020204" pitchFamily="34" charset="0"/>
          </a:endParaRPr>
        </a:p>
      </dsp:txBody>
      <dsp:txXfrm>
        <a:off x="1265094" y="453199"/>
        <a:ext cx="1697085" cy="1041393"/>
      </dsp:txXfrm>
    </dsp:sp>
    <dsp:sp modelId="{DA563D81-5309-418B-9189-2317423C8200}">
      <dsp:nvSpPr>
        <dsp:cNvPr id="0" name=""/>
        <dsp:cNvSpPr/>
      </dsp:nvSpPr>
      <dsp:spPr>
        <a:xfrm>
          <a:off x="1791576" y="1494592"/>
          <a:ext cx="2314207" cy="2314207"/>
        </a:xfrm>
        <a:prstGeom prst="ellipse">
          <a:avLst/>
        </a:prstGeom>
        <a:gradFill rotWithShape="0">
          <a:gsLst>
            <a:gs pos="0">
              <a:schemeClr val="accent4">
                <a:alpha val="50000"/>
                <a:hueOff val="4900445"/>
                <a:satOff val="-20388"/>
                <a:lumOff val="4804"/>
                <a:alphaOff val="0"/>
                <a:satMod val="103000"/>
                <a:lumMod val="102000"/>
                <a:tint val="94000"/>
              </a:schemeClr>
            </a:gs>
            <a:gs pos="50000">
              <a:schemeClr val="accent4">
                <a:alpha val="50000"/>
                <a:hueOff val="4900445"/>
                <a:satOff val="-20388"/>
                <a:lumOff val="4804"/>
                <a:alphaOff val="0"/>
                <a:satMod val="110000"/>
                <a:lumMod val="100000"/>
                <a:shade val="100000"/>
              </a:schemeClr>
            </a:gs>
            <a:gs pos="100000">
              <a:schemeClr val="accent4">
                <a:alpha val="50000"/>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Nova Cond" panose="020B0506020202020204" pitchFamily="34" charset="0"/>
            </a:rPr>
            <a:t>INTEGRITA</a:t>
          </a:r>
          <a:endParaRPr lang="sk-SK" sz="1900" b="1" kern="1200" dirty="0">
            <a:latin typeface="Arial Nova Cond" panose="020B0506020202020204" pitchFamily="34" charset="0"/>
          </a:endParaRPr>
        </a:p>
      </dsp:txBody>
      <dsp:txXfrm>
        <a:off x="2499338" y="2092429"/>
        <a:ext cx="1388524" cy="1272814"/>
      </dsp:txXfrm>
    </dsp:sp>
    <dsp:sp modelId="{851549E0-6397-4EDE-B4D7-FD0D66C817E2}">
      <dsp:nvSpPr>
        <dsp:cNvPr id="0" name=""/>
        <dsp:cNvSpPr/>
      </dsp:nvSpPr>
      <dsp:spPr>
        <a:xfrm>
          <a:off x="121490" y="1494592"/>
          <a:ext cx="2314207" cy="2314207"/>
        </a:xfrm>
        <a:prstGeom prst="ellipse">
          <a:avLst/>
        </a:prstGeom>
        <a:gradFill rotWithShape="0">
          <a:gsLst>
            <a:gs pos="0">
              <a:schemeClr val="accent4">
                <a:alpha val="50000"/>
                <a:hueOff val="9800891"/>
                <a:satOff val="-40777"/>
                <a:lumOff val="9608"/>
                <a:alphaOff val="0"/>
                <a:satMod val="103000"/>
                <a:lumMod val="102000"/>
                <a:tint val="94000"/>
              </a:schemeClr>
            </a:gs>
            <a:gs pos="50000">
              <a:schemeClr val="accent4">
                <a:alpha val="50000"/>
                <a:hueOff val="9800891"/>
                <a:satOff val="-40777"/>
                <a:lumOff val="9608"/>
                <a:alphaOff val="0"/>
                <a:satMod val="110000"/>
                <a:lumMod val="100000"/>
                <a:shade val="100000"/>
              </a:schemeClr>
            </a:gs>
            <a:gs pos="100000">
              <a:schemeClr val="accent4">
                <a:alpha val="50000"/>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Nova Cond" panose="020B0506020202020204" pitchFamily="34" charset="0"/>
            </a:rPr>
            <a:t>DOSTUPNOSŤ</a:t>
          </a:r>
          <a:endParaRPr lang="sk-SK" sz="1900" b="1" kern="1200" dirty="0">
            <a:latin typeface="Arial Nova Cond" panose="020B0506020202020204" pitchFamily="34" charset="0"/>
          </a:endParaRPr>
        </a:p>
      </dsp:txBody>
      <dsp:txXfrm>
        <a:off x="339411" y="2092429"/>
        <a:ext cx="1388524" cy="12728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28455-33D0-42D4-ADAF-4B131F0087BE}" type="datetimeFigureOut">
              <a:rPr lang="sk-SK" smtClean="0"/>
              <a:t>4. 4. 2026</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336E0-5F89-4E9B-A4F6-2E27AF0536F6}" type="slidenum">
              <a:rPr lang="sk-SK" smtClean="0"/>
              <a:t>‹#›</a:t>
            </a:fld>
            <a:endParaRPr lang="sk-SK"/>
          </a:p>
        </p:txBody>
      </p:sp>
    </p:spTree>
    <p:extLst>
      <p:ext uri="{BB962C8B-B14F-4D97-AF65-F5344CB8AC3E}">
        <p14:creationId xmlns:p14="http://schemas.microsoft.com/office/powerpoint/2010/main" val="136916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200" dirty="0">
                <a:latin typeface="Arial" panose="020B0604020202020204" pitchFamily="34" charset="0"/>
                <a:cs typeface="Arial" panose="020B0604020202020204" pitchFamily="34" charset="0"/>
              </a:rPr>
              <a:t>Ilustráciou je situácia, ak dôjde ku kybernetickému útoku na webstránku orgánu verejnej moci a ten má k dispozícii iba IP adresu útočníka. V tomto prípade je IP adresa taktiež osobným údajom, a to z toho dôvodu, že orgán verejnej moci má k dispozícií právne prostriedky na zistenie totožnosti útočníka (prostredníctvom orgánov činných v trestnom konaní, ktoré môžu požiadať prevádzkovateľa internetového pripojenia o stotožnenie IP adresy s konkrétnym páchateľom). </a:t>
            </a:r>
          </a:p>
          <a:p>
            <a:endParaRPr lang="sk-SK" dirty="0"/>
          </a:p>
        </p:txBody>
      </p:sp>
      <p:sp>
        <p:nvSpPr>
          <p:cNvPr id="4" name="Zástupný objekt pre číslo snímky 3"/>
          <p:cNvSpPr>
            <a:spLocks noGrp="1"/>
          </p:cNvSpPr>
          <p:nvPr>
            <p:ph type="sldNum" sz="quarter" idx="5"/>
          </p:nvPr>
        </p:nvSpPr>
        <p:spPr/>
        <p:txBody>
          <a:bodyPr/>
          <a:lstStyle/>
          <a:p>
            <a:fld id="{37D336E0-5F89-4E9B-A4F6-2E27AF0536F6}" type="slidenum">
              <a:rPr lang="sk-SK" smtClean="0"/>
              <a:t>10</a:t>
            </a:fld>
            <a:endParaRPr lang="sk-SK"/>
          </a:p>
        </p:txBody>
      </p:sp>
    </p:spTree>
    <p:extLst>
      <p:ext uri="{BB962C8B-B14F-4D97-AF65-F5344CB8AC3E}">
        <p14:creationId xmlns:p14="http://schemas.microsoft.com/office/powerpoint/2010/main" val="2961026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E91E5-513F-A346-4D7A-E265F6A7E624}"/>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8A6C9E97-7364-ABAA-8CE7-71C9FABE9B1E}"/>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C2D3C731-5338-E2F5-7F5A-CD3FE30A2C8C}"/>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9AE8714D-2B43-5994-1623-46C425E14629}"/>
              </a:ext>
            </a:extLst>
          </p:cNvPr>
          <p:cNvSpPr>
            <a:spLocks noGrp="1"/>
          </p:cNvSpPr>
          <p:nvPr>
            <p:ph type="sldNum" sz="quarter" idx="5"/>
          </p:nvPr>
        </p:nvSpPr>
        <p:spPr/>
        <p:txBody>
          <a:bodyPr/>
          <a:lstStyle/>
          <a:p>
            <a:fld id="{37D336E0-5F89-4E9B-A4F6-2E27AF0536F6}" type="slidenum">
              <a:rPr lang="sk-SK" smtClean="0"/>
              <a:t>50</a:t>
            </a:fld>
            <a:endParaRPr lang="sk-SK"/>
          </a:p>
        </p:txBody>
      </p:sp>
    </p:spTree>
    <p:extLst>
      <p:ext uri="{BB962C8B-B14F-4D97-AF65-F5344CB8AC3E}">
        <p14:creationId xmlns:p14="http://schemas.microsoft.com/office/powerpoint/2010/main" val="976243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C2596-2361-3B43-99DA-A3FC8B10EBB5}"/>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BFC1C66-C832-BC10-6922-66146B2CDEA6}"/>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0F033385-F713-1BC2-3DC9-9E3EE61A96F6}"/>
              </a:ext>
            </a:extLst>
          </p:cNvPr>
          <p:cNvSpPr>
            <a:spLocks noGrp="1"/>
          </p:cNvSpPr>
          <p:nvPr>
            <p:ph type="body" idx="1"/>
          </p:nvPr>
        </p:nvSpPr>
        <p:spPr/>
        <p:txBody>
          <a:bodyPr/>
          <a:lstStyle/>
          <a:p>
            <a:r>
              <a:rPr lang="sk-SK" dirty="0"/>
              <a:t>Najmä telekomunikační operátori, niektoré ustanovenia </a:t>
            </a:r>
            <a:r>
              <a:rPr lang="sk-SK" dirty="0" err="1"/>
              <a:t>ePrivacy</a:t>
            </a:r>
            <a:r>
              <a:rPr lang="sk-SK" dirty="0"/>
              <a:t> smernice a ZEK sa vzťahujú aj na prevádzkovateľov mobilných aplikácií alebo elektronických komunikačných služieb v čo 275 Článok 1 ods. 1 </a:t>
            </a:r>
            <a:r>
              <a:rPr lang="sk-SK" dirty="0" err="1"/>
              <a:t>ePrivacy</a:t>
            </a:r>
            <a:r>
              <a:rPr lang="sk-SK" dirty="0"/>
              <a:t> smernice. 123 najširšom zmysle</a:t>
            </a:r>
          </a:p>
        </p:txBody>
      </p:sp>
      <p:sp>
        <p:nvSpPr>
          <p:cNvPr id="4" name="Zástupný objekt pre číslo snímky 3">
            <a:extLst>
              <a:ext uri="{FF2B5EF4-FFF2-40B4-BE49-F238E27FC236}">
                <a16:creationId xmlns:a16="http://schemas.microsoft.com/office/drawing/2014/main" id="{401E4837-3398-64B9-3410-396B047C1739}"/>
              </a:ext>
            </a:extLst>
          </p:cNvPr>
          <p:cNvSpPr>
            <a:spLocks noGrp="1"/>
          </p:cNvSpPr>
          <p:nvPr>
            <p:ph type="sldNum" sz="quarter" idx="5"/>
          </p:nvPr>
        </p:nvSpPr>
        <p:spPr/>
        <p:txBody>
          <a:bodyPr/>
          <a:lstStyle/>
          <a:p>
            <a:fld id="{37D336E0-5F89-4E9B-A4F6-2E27AF0536F6}" type="slidenum">
              <a:rPr lang="sk-SK" smtClean="0"/>
              <a:t>51</a:t>
            </a:fld>
            <a:endParaRPr lang="sk-SK"/>
          </a:p>
        </p:txBody>
      </p:sp>
    </p:spTree>
    <p:extLst>
      <p:ext uri="{BB962C8B-B14F-4D97-AF65-F5344CB8AC3E}">
        <p14:creationId xmlns:p14="http://schemas.microsoft.com/office/powerpoint/2010/main" val="57016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F152A-7F78-EEE3-9812-BF78F16E8B27}"/>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D149078E-A3A1-CC3F-3DD8-93D5ED6D1E06}"/>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CFB7E781-F2F2-40D8-9CEE-04BA633EB55D}"/>
              </a:ext>
            </a:extLst>
          </p:cNvPr>
          <p:cNvSpPr>
            <a:spLocks noGrp="1"/>
          </p:cNvSpPr>
          <p:nvPr>
            <p:ph type="body" idx="1"/>
          </p:nvPr>
        </p:nvSpPr>
        <p:spPr/>
        <p:txBody>
          <a:bodyPr/>
          <a:lstStyle/>
          <a:p>
            <a:r>
              <a:rPr lang="sk-SK" dirty="0" err="1"/>
              <a:t>apríklad</a:t>
            </a:r>
            <a:r>
              <a:rPr lang="sk-SK" dirty="0"/>
              <a:t> pri bankových transakciách sa vyžaduje overenie užívateľa cez bankovú aplikáciu. Užívateľ má pri prihlásení overenú identitu (čím je), následne zadáva heslo (čo vie) a celá transakcia sa overuje cez mobilné zariadenie (ktoré je v jeho vlastníctve).</a:t>
            </a:r>
          </a:p>
        </p:txBody>
      </p:sp>
      <p:sp>
        <p:nvSpPr>
          <p:cNvPr id="4" name="Zástupný objekt pre číslo snímky 3">
            <a:extLst>
              <a:ext uri="{FF2B5EF4-FFF2-40B4-BE49-F238E27FC236}">
                <a16:creationId xmlns:a16="http://schemas.microsoft.com/office/drawing/2014/main" id="{B652ADF6-2831-3424-45E3-71027695F670}"/>
              </a:ext>
            </a:extLst>
          </p:cNvPr>
          <p:cNvSpPr>
            <a:spLocks noGrp="1"/>
          </p:cNvSpPr>
          <p:nvPr>
            <p:ph type="sldNum" sz="quarter" idx="5"/>
          </p:nvPr>
        </p:nvSpPr>
        <p:spPr/>
        <p:txBody>
          <a:bodyPr/>
          <a:lstStyle/>
          <a:p>
            <a:fld id="{37D336E0-5F89-4E9B-A4F6-2E27AF0536F6}" type="slidenum">
              <a:rPr lang="sk-SK" smtClean="0"/>
              <a:t>52</a:t>
            </a:fld>
            <a:endParaRPr lang="sk-SK"/>
          </a:p>
        </p:txBody>
      </p:sp>
    </p:spTree>
    <p:extLst>
      <p:ext uri="{BB962C8B-B14F-4D97-AF65-F5344CB8AC3E}">
        <p14:creationId xmlns:p14="http://schemas.microsoft.com/office/powerpoint/2010/main" val="4045272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19D45-6045-CE08-E2F6-E75CDDE019E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2079DCBB-96BB-6CA0-979C-7832CD3B204E}"/>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97DAE809-0CFD-45DB-7CB2-F9B0DACEA261}"/>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72C8E875-BCA2-C7AE-7F88-D7B21CF2775C}"/>
              </a:ext>
            </a:extLst>
          </p:cNvPr>
          <p:cNvSpPr>
            <a:spLocks noGrp="1"/>
          </p:cNvSpPr>
          <p:nvPr>
            <p:ph type="sldNum" sz="quarter" idx="5"/>
          </p:nvPr>
        </p:nvSpPr>
        <p:spPr/>
        <p:txBody>
          <a:bodyPr/>
          <a:lstStyle/>
          <a:p>
            <a:fld id="{37D336E0-5F89-4E9B-A4F6-2E27AF0536F6}" type="slidenum">
              <a:rPr lang="sk-SK" smtClean="0"/>
              <a:t>53</a:t>
            </a:fld>
            <a:endParaRPr lang="sk-SK"/>
          </a:p>
        </p:txBody>
      </p:sp>
    </p:spTree>
    <p:extLst>
      <p:ext uri="{BB962C8B-B14F-4D97-AF65-F5344CB8AC3E}">
        <p14:creationId xmlns:p14="http://schemas.microsoft.com/office/powerpoint/2010/main" val="1672179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CDAB3-BFD0-4328-AEC6-989D4C7B213F}"/>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0A7987FF-1243-17E0-4598-2AD187A77434}"/>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3E5D8438-47E6-01B6-5606-D8761031A112}"/>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75B3A767-18F1-8EA7-DBD1-7EDDE760AD4E}"/>
              </a:ext>
            </a:extLst>
          </p:cNvPr>
          <p:cNvSpPr>
            <a:spLocks noGrp="1"/>
          </p:cNvSpPr>
          <p:nvPr>
            <p:ph type="sldNum" sz="quarter" idx="5"/>
          </p:nvPr>
        </p:nvSpPr>
        <p:spPr/>
        <p:txBody>
          <a:bodyPr/>
          <a:lstStyle/>
          <a:p>
            <a:fld id="{37D336E0-5F89-4E9B-A4F6-2E27AF0536F6}" type="slidenum">
              <a:rPr lang="sk-SK" smtClean="0"/>
              <a:t>54</a:t>
            </a:fld>
            <a:endParaRPr lang="sk-SK"/>
          </a:p>
        </p:txBody>
      </p:sp>
    </p:spTree>
    <p:extLst>
      <p:ext uri="{BB962C8B-B14F-4D97-AF65-F5344CB8AC3E}">
        <p14:creationId xmlns:p14="http://schemas.microsoft.com/office/powerpoint/2010/main" val="283369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E58C3-5557-8436-0B4E-679698C6C64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60A88A2D-D0E8-EB3B-1641-4DAF7AC112FE}"/>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E92CA7FA-1E91-91B8-4ACF-CFA31BE61F5B}"/>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EDD661AE-8648-DB23-B034-391755A0E5C9}"/>
              </a:ext>
            </a:extLst>
          </p:cNvPr>
          <p:cNvSpPr>
            <a:spLocks noGrp="1"/>
          </p:cNvSpPr>
          <p:nvPr>
            <p:ph type="sldNum" sz="quarter" idx="5"/>
          </p:nvPr>
        </p:nvSpPr>
        <p:spPr/>
        <p:txBody>
          <a:bodyPr/>
          <a:lstStyle/>
          <a:p>
            <a:fld id="{37D336E0-5F89-4E9B-A4F6-2E27AF0536F6}" type="slidenum">
              <a:rPr lang="sk-SK" smtClean="0"/>
              <a:t>55</a:t>
            </a:fld>
            <a:endParaRPr lang="sk-SK"/>
          </a:p>
        </p:txBody>
      </p:sp>
    </p:spTree>
    <p:extLst>
      <p:ext uri="{BB962C8B-B14F-4D97-AF65-F5344CB8AC3E}">
        <p14:creationId xmlns:p14="http://schemas.microsoft.com/office/powerpoint/2010/main" val="1622890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DA6E4-A815-A317-D3F9-635AD09369D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38FDD524-BE03-43FE-F6B4-1B25A7670330}"/>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A26E9E70-DA18-8DC9-BF3E-B672714AD7D7}"/>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6432BB7E-E2EF-0412-6D24-18B593823A7C}"/>
              </a:ext>
            </a:extLst>
          </p:cNvPr>
          <p:cNvSpPr>
            <a:spLocks noGrp="1"/>
          </p:cNvSpPr>
          <p:nvPr>
            <p:ph type="sldNum" sz="quarter" idx="5"/>
          </p:nvPr>
        </p:nvSpPr>
        <p:spPr/>
        <p:txBody>
          <a:bodyPr/>
          <a:lstStyle/>
          <a:p>
            <a:fld id="{37D336E0-5F89-4E9B-A4F6-2E27AF0536F6}" type="slidenum">
              <a:rPr lang="sk-SK" smtClean="0"/>
              <a:t>57</a:t>
            </a:fld>
            <a:endParaRPr lang="sk-SK"/>
          </a:p>
        </p:txBody>
      </p:sp>
    </p:spTree>
    <p:extLst>
      <p:ext uri="{BB962C8B-B14F-4D97-AF65-F5344CB8AC3E}">
        <p14:creationId xmlns:p14="http://schemas.microsoft.com/office/powerpoint/2010/main" val="1235496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5D13F-D63E-A800-FC2F-130EF8ABA1B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691FC9AD-9E30-7894-59D2-1F8521AD167F}"/>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85F6F6EF-353F-82AA-B835-0E684EA78C37}"/>
              </a:ext>
            </a:extLst>
          </p:cNvPr>
          <p:cNvSpPr>
            <a:spLocks noGrp="1"/>
          </p:cNvSpPr>
          <p:nvPr>
            <p:ph type="body" idx="1"/>
          </p:nvPr>
        </p:nvSpPr>
        <p:spPr/>
        <p:txBody>
          <a:bodyPr/>
          <a:lstStyle/>
          <a:p>
            <a:r>
              <a:rPr lang="sk-SK" dirty="0"/>
              <a:t>AD 1) PRÍKLAD Ak chce občan Slovenskej republiky využiť elektronickú službu verejnej správy v Nemecku (napríklad podanie daňového priznania), je nevyhnutné, aby daný členský štát vedel overiť jeho identitu. Na tento účel slúži práve inštitút vzájomného uznávania prostriedkov elektronickej identifikácie, keďže jednotlivé členské štáty postupne zverejnili svoje schémy, v ktorých uvádzajú svoje prostriedky, ktoré na účely využívania elektronických služieb verejnej správy uznávajú. Nariadenie </a:t>
            </a:r>
            <a:r>
              <a:rPr lang="sk-SK" dirty="0" err="1"/>
              <a:t>eIDAS</a:t>
            </a:r>
            <a:r>
              <a:rPr lang="sk-SK" dirty="0"/>
              <a:t> stanovuje hmotnoprávne a procesné podmienky pre tento postup.</a:t>
            </a:r>
          </a:p>
          <a:p>
            <a:endParaRPr lang="sk-SK" dirty="0"/>
          </a:p>
          <a:p>
            <a:r>
              <a:rPr lang="sk-SK" dirty="0"/>
              <a:t>Ad 2) článku 3 bode 16 Nariadenia </a:t>
            </a:r>
            <a:r>
              <a:rPr lang="sk-SK" dirty="0" err="1"/>
              <a:t>eIDAS</a:t>
            </a:r>
            <a:r>
              <a:rPr lang="sk-SK" dirty="0"/>
              <a:t>. „dôveryhodná služba je elektronická služba, ktorá sa spravidla poskytuje za odplatu a spočíva: a) vo vyhotovovaní, overovaní a validácii elektronických podpisov, elektronických pečatí alebo elektronických časových pečiatok, elektronických doručovacích služieb pre registrované zásielky a certifikátov, ktoré s týmito službami súvisia, alebo b) vo vyhotovovaní, overovaní a validácii certifikátov pre autentifikáciu webových sídiel, alebo c) v uchovávaní elektronických podpisov, pečatí alebo certifikátov, ktoré s týmito službami súvisia;“</a:t>
            </a:r>
          </a:p>
        </p:txBody>
      </p:sp>
      <p:sp>
        <p:nvSpPr>
          <p:cNvPr id="4" name="Zástupný objekt pre číslo snímky 3">
            <a:extLst>
              <a:ext uri="{FF2B5EF4-FFF2-40B4-BE49-F238E27FC236}">
                <a16:creationId xmlns:a16="http://schemas.microsoft.com/office/drawing/2014/main" id="{C6B05D82-4667-7683-739E-38EFFB6A5CED}"/>
              </a:ext>
            </a:extLst>
          </p:cNvPr>
          <p:cNvSpPr>
            <a:spLocks noGrp="1"/>
          </p:cNvSpPr>
          <p:nvPr>
            <p:ph type="sldNum" sz="quarter" idx="5"/>
          </p:nvPr>
        </p:nvSpPr>
        <p:spPr/>
        <p:txBody>
          <a:bodyPr/>
          <a:lstStyle/>
          <a:p>
            <a:fld id="{37D336E0-5F89-4E9B-A4F6-2E27AF0536F6}" type="slidenum">
              <a:rPr lang="sk-SK" smtClean="0"/>
              <a:t>58</a:t>
            </a:fld>
            <a:endParaRPr lang="sk-SK"/>
          </a:p>
        </p:txBody>
      </p:sp>
    </p:spTree>
    <p:extLst>
      <p:ext uri="{BB962C8B-B14F-4D97-AF65-F5344CB8AC3E}">
        <p14:creationId xmlns:p14="http://schemas.microsoft.com/office/powerpoint/2010/main" val="328975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EFC07-8737-10C3-9741-A707C7A2D2D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F2DB724C-86C5-F176-1AB3-B5BD9862CDCA}"/>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ECD49F05-5C30-C058-B0EA-DE559156A4D6}"/>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52072189-3479-FDC1-0B8C-8E64DBEC3988}"/>
              </a:ext>
            </a:extLst>
          </p:cNvPr>
          <p:cNvSpPr>
            <a:spLocks noGrp="1"/>
          </p:cNvSpPr>
          <p:nvPr>
            <p:ph type="sldNum" sz="quarter" idx="5"/>
          </p:nvPr>
        </p:nvSpPr>
        <p:spPr/>
        <p:txBody>
          <a:bodyPr/>
          <a:lstStyle/>
          <a:p>
            <a:fld id="{37D336E0-5F89-4E9B-A4F6-2E27AF0536F6}" type="slidenum">
              <a:rPr lang="sk-SK" smtClean="0"/>
              <a:t>59</a:t>
            </a:fld>
            <a:endParaRPr lang="sk-SK"/>
          </a:p>
        </p:txBody>
      </p:sp>
    </p:spTree>
    <p:extLst>
      <p:ext uri="{BB962C8B-B14F-4D97-AF65-F5344CB8AC3E}">
        <p14:creationId xmlns:p14="http://schemas.microsoft.com/office/powerpoint/2010/main" val="1638942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72D02-6B3A-E9A9-1869-4A233539A987}"/>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79778E1F-FA6D-C5B5-CC88-F1C0F734693E}"/>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FB0C6BAE-09EF-C83C-22B7-AE0F90BAAF8C}"/>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D7C69EAB-A741-4BAD-5D5C-EFC09D0F33AF}"/>
              </a:ext>
            </a:extLst>
          </p:cNvPr>
          <p:cNvSpPr>
            <a:spLocks noGrp="1"/>
          </p:cNvSpPr>
          <p:nvPr>
            <p:ph type="sldNum" sz="quarter" idx="5"/>
          </p:nvPr>
        </p:nvSpPr>
        <p:spPr/>
        <p:txBody>
          <a:bodyPr/>
          <a:lstStyle/>
          <a:p>
            <a:fld id="{37D336E0-5F89-4E9B-A4F6-2E27AF0536F6}" type="slidenum">
              <a:rPr lang="sk-SK" smtClean="0"/>
              <a:t>60</a:t>
            </a:fld>
            <a:endParaRPr lang="sk-SK"/>
          </a:p>
        </p:txBody>
      </p:sp>
    </p:spTree>
    <p:extLst>
      <p:ext uri="{BB962C8B-B14F-4D97-AF65-F5344CB8AC3E}">
        <p14:creationId xmlns:p14="http://schemas.microsoft.com/office/powerpoint/2010/main" val="2500695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Článok 32 opakovane zdôrazňuje požiadavku primeranosti bezpečnostných opatrení. Prakticky to znamená, že prevádzkovatelia a sprostredkovatelia musia identifikovať konkrétne riziká v konkrétnych situáciách a zohľadniť špecifiká spracúvania osobných údajov ako napr. citlivosť údajov prípadne ďalší kontext. </a:t>
            </a:r>
          </a:p>
          <a:p>
            <a:r>
              <a:rPr lang="sk-SK" dirty="0"/>
              <a:t>„Pri posudzovaní primeranej úrovne bezpečnosti sa prihliada predovšetkým na riziká, ktoré predstavuje spracúvanie, a to najmä v dôsledku náhodného alebo nezákonného zničenia, straty, zmeny, neoprávneného poskytnutia osobných údajov, ktoré sa prenášajú, uchovávajú alebo inak spracúvajú, alebo neoprávneného prístupu k takýmto údajom.“ </a:t>
            </a:r>
          </a:p>
          <a:p>
            <a:r>
              <a:rPr lang="sk-SK" dirty="0"/>
              <a:t>Samotná referencia na primeranosť znamená aj úzke prepojenie na princíp proporcionality, ktorý je všeobecne známy a preferovaný v práve EÚ. Proporcionality vo všeobecnosti znamená, že je potrebné merať vhodnosť použitých prostriedkov vzhľadom na účel a úmysel dosiahnutia výsledkov.</a:t>
            </a:r>
          </a:p>
          <a:p>
            <a:endParaRPr lang="sk-SK" dirty="0"/>
          </a:p>
          <a:p>
            <a:r>
              <a:rPr lang="sk-SK" dirty="0"/>
              <a:t>PRÍKLAD Odlišné bezpečnostné opatrenia sa budú javiť ako vhodné pre sociálnu sieť s miliardou užívateľov a pre malého podnikateľa s úzkou klientelou. Použitie biometrického skenovania očných sietnic ako bezpečnostného opatrenia za účelom vstupu do priestoru chovu poľnohospodárskych zvierať je zjavne neproporcionálne zamýšľanému dôsledku.</a:t>
            </a:r>
          </a:p>
          <a:p>
            <a:endParaRPr lang="sk-SK" dirty="0"/>
          </a:p>
          <a:p>
            <a:r>
              <a:rPr lang="sk-SK" dirty="0"/>
              <a:t>Z ROZHODNUTÍ DOZORNÝCH ORGÁNOV Porušenie článku 32 GDPR býva jedným z najčastejšie penalizovaných porušení nariadenia od účinnosti GDPR. Najvyššia pokuta za nedostatočné bezpečnostné opatrenia bola uložená v Taliansku vo výške 27 800 000 eur. Jeden z najväčších telekomunikačných operátorov v </a:t>
            </a:r>
            <a:r>
              <a:rPr lang="sk-SK" dirty="0" err="1"/>
              <a:t>Talianksu</a:t>
            </a:r>
            <a:r>
              <a:rPr lang="sk-SK" dirty="0"/>
              <a:t> (TIM) dostal pokutu v uvedenej výške za viacero porušení GDPR pri marketingovej komunikácií vrátane článku 32 GDPR.261 Zaujímavé sú aj dva prípady v Spojenom kráľovstve. Britský dozorný orgán uložil leteckej spoločnosti British </a:t>
            </a:r>
            <a:r>
              <a:rPr lang="sk-SK" dirty="0" err="1"/>
              <a:t>Airways</a:t>
            </a:r>
            <a:r>
              <a:rPr lang="sk-SK" dirty="0"/>
              <a:t> pokutu 22 046 000 eur za nedostatočné bezpečnostné opatrenia a únik údajov o 500 000 zákazníkoch prostredníctvom kybernetického útoku na web spoločnosti. Vyšetrovanie ukázalo nedostatočné logovanie, ochranu informácií o kreditných kartách či údajoch o cestách.262 V druhom prípade bola uložená pokuta vo výške 20 450 000 eur sieti hotelových zariadení </a:t>
            </a:r>
            <a:r>
              <a:rPr lang="sk-SK" dirty="0" err="1"/>
              <a:t>Marriott</a:t>
            </a:r>
            <a:r>
              <a:rPr lang="sk-SK" dirty="0"/>
              <a:t> International pokutu za nedostatočné bezpečnostné opatrenia a únik údajov týkajúci sa 339 miliónov zákazníkov.263 Pre porovnanie slovenský dozorný orgán uložil zatiaľ najvyššiu pokutu 50 000 eur práve za porušenie článku 32 Sociálnej poisťovni za porušenie článku 32 GDPR v dôsledku straty žiadostí o sociálne poistenie, ktoré boli zaslané poisťovňou do zahraničia klasickým doručením (nie do vlastných rúk) a následne stratené.264</a:t>
            </a:r>
          </a:p>
        </p:txBody>
      </p:sp>
      <p:sp>
        <p:nvSpPr>
          <p:cNvPr id="4" name="Zástupný objekt pre číslo snímky 3"/>
          <p:cNvSpPr>
            <a:spLocks noGrp="1"/>
          </p:cNvSpPr>
          <p:nvPr>
            <p:ph type="sldNum" sz="quarter" idx="5"/>
          </p:nvPr>
        </p:nvSpPr>
        <p:spPr/>
        <p:txBody>
          <a:bodyPr/>
          <a:lstStyle/>
          <a:p>
            <a:fld id="{37D336E0-5F89-4E9B-A4F6-2E27AF0536F6}" type="slidenum">
              <a:rPr lang="sk-SK" smtClean="0"/>
              <a:t>32</a:t>
            </a:fld>
            <a:endParaRPr lang="sk-SK"/>
          </a:p>
        </p:txBody>
      </p:sp>
    </p:spTree>
    <p:extLst>
      <p:ext uri="{BB962C8B-B14F-4D97-AF65-F5344CB8AC3E}">
        <p14:creationId xmlns:p14="http://schemas.microsoft.com/office/powerpoint/2010/main" val="2688844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ADEF1-972D-BDC2-EC6D-3ACEDFAA8610}"/>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036C3B00-06A0-B87C-7C18-76E1424A4495}"/>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4B28349A-E797-63DD-486E-01000B76A7BA}"/>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9848B029-A081-2190-1A01-E0B192F1BB6A}"/>
              </a:ext>
            </a:extLst>
          </p:cNvPr>
          <p:cNvSpPr>
            <a:spLocks noGrp="1"/>
          </p:cNvSpPr>
          <p:nvPr>
            <p:ph type="sldNum" sz="quarter" idx="5"/>
          </p:nvPr>
        </p:nvSpPr>
        <p:spPr/>
        <p:txBody>
          <a:bodyPr/>
          <a:lstStyle/>
          <a:p>
            <a:fld id="{37D336E0-5F89-4E9B-A4F6-2E27AF0536F6}" type="slidenum">
              <a:rPr lang="sk-SK" smtClean="0"/>
              <a:t>61</a:t>
            </a:fld>
            <a:endParaRPr lang="sk-SK"/>
          </a:p>
        </p:txBody>
      </p:sp>
    </p:spTree>
    <p:extLst>
      <p:ext uri="{BB962C8B-B14F-4D97-AF65-F5344CB8AC3E}">
        <p14:creationId xmlns:p14="http://schemas.microsoft.com/office/powerpoint/2010/main" val="3337092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Vzhľadom na atribúty informácie v zmysle teórie informačnej bezpečnosti možno porušenia ochrany osobných údajov rozdeliť na:</a:t>
            </a:r>
          </a:p>
          <a:p>
            <a:r>
              <a:rPr lang="sk-SK" dirty="0"/>
              <a:t>▪ Porušenie dôvernosti (</a:t>
            </a:r>
            <a:r>
              <a:rPr lang="sk-SK" dirty="0" err="1"/>
              <a:t>confidentiality</a:t>
            </a:r>
            <a:r>
              <a:rPr lang="sk-SK" dirty="0"/>
              <a:t> </a:t>
            </a:r>
            <a:r>
              <a:rPr lang="sk-SK" dirty="0" err="1"/>
              <a:t>breach</a:t>
            </a:r>
            <a:r>
              <a:rPr lang="sk-SK" dirty="0"/>
              <a:t>) napr. únik osobných údajov; </a:t>
            </a:r>
          </a:p>
          <a:p>
            <a:r>
              <a:rPr lang="sk-SK" dirty="0"/>
              <a:t>▪ Porušenie integrity (integrity </a:t>
            </a:r>
            <a:r>
              <a:rPr lang="sk-SK" dirty="0" err="1"/>
              <a:t>breach</a:t>
            </a:r>
            <a:r>
              <a:rPr lang="sk-SK" dirty="0"/>
              <a:t>) napr. kompromitovanie kamerového záznamu; a </a:t>
            </a:r>
          </a:p>
          <a:p>
            <a:r>
              <a:rPr lang="sk-SK" dirty="0"/>
              <a:t>▪ Porušenie dostupnosti (</a:t>
            </a:r>
            <a:r>
              <a:rPr lang="sk-SK" dirty="0" err="1"/>
              <a:t>availiability</a:t>
            </a:r>
            <a:r>
              <a:rPr lang="sk-SK" dirty="0"/>
              <a:t> </a:t>
            </a:r>
            <a:r>
              <a:rPr lang="sk-SK" dirty="0" err="1"/>
              <a:t>breach</a:t>
            </a:r>
            <a:r>
              <a:rPr lang="sk-SK" dirty="0"/>
              <a:t>) napr. hacknutie systému a odopretie prístupu k osobným údajom povereným osobám.265 </a:t>
            </a:r>
          </a:p>
        </p:txBody>
      </p:sp>
      <p:sp>
        <p:nvSpPr>
          <p:cNvPr id="4" name="Zástupný objekt pre číslo snímky 3"/>
          <p:cNvSpPr>
            <a:spLocks noGrp="1"/>
          </p:cNvSpPr>
          <p:nvPr>
            <p:ph type="sldNum" sz="quarter" idx="5"/>
          </p:nvPr>
        </p:nvSpPr>
        <p:spPr/>
        <p:txBody>
          <a:bodyPr/>
          <a:lstStyle/>
          <a:p>
            <a:fld id="{37D336E0-5F89-4E9B-A4F6-2E27AF0536F6}" type="slidenum">
              <a:rPr lang="sk-SK" smtClean="0"/>
              <a:t>33</a:t>
            </a:fld>
            <a:endParaRPr lang="sk-SK"/>
          </a:p>
        </p:txBody>
      </p:sp>
    </p:spTree>
    <p:extLst>
      <p:ext uri="{BB962C8B-B14F-4D97-AF65-F5344CB8AC3E}">
        <p14:creationId xmlns:p14="http://schemas.microsoft.com/office/powerpoint/2010/main" val="426804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PRÍKLAD Zamestnancovi sa stratí laptop s databázou klientov, ale predmetná databáza je šifrovaná a kľúč k nej má iba zamestnanec a jeho zamestnávateľ. Vzhľadom na to, že kľúč nebol kompromitovaný, je riziko pre práva a slobody dotknutých osôb žiadne resp. minimálne.</a:t>
            </a:r>
          </a:p>
          <a:p>
            <a:endParaRPr lang="sk-SK" dirty="0"/>
          </a:p>
          <a:p>
            <a:r>
              <a:rPr lang="sk-SK" dirty="0"/>
              <a:t>O porušeniach ochrany osobných údajov je potrebné informovať dotknuté osoby za predpokladu, že toto porušenie pravdepodobne povedie k vysokému riziku pre práva a slobody fyzických osôb. V takom prípade je prevádzkovateľ povinný túto informácie poskytnúť dotknutým osobám bezodkladne. Kritéria na posúdenie vysokého rizika vymedzila Pracovná skupina čl. 29 vo svojom usmernení. Konkrétne ide o </a:t>
            </a:r>
          </a:p>
          <a:p>
            <a:r>
              <a:rPr lang="sk-SK" dirty="0"/>
              <a:t>▪ typ porušenia; </a:t>
            </a:r>
          </a:p>
          <a:p>
            <a:r>
              <a:rPr lang="sk-SK" dirty="0"/>
              <a:t>▪ povaha, citlivosť a kvantita údajov; </a:t>
            </a:r>
          </a:p>
          <a:p>
            <a:r>
              <a:rPr lang="sk-SK" dirty="0"/>
              <a:t>▪ možnosť identifikácie jednotlivcov; </a:t>
            </a:r>
          </a:p>
          <a:p>
            <a:r>
              <a:rPr lang="sk-SK" dirty="0"/>
              <a:t>▪ závažnosť dopadu pre jednotlivcov; </a:t>
            </a:r>
          </a:p>
          <a:p>
            <a:r>
              <a:rPr lang="sk-SK" dirty="0"/>
              <a:t>▪ či ide o dáta detí a zraniteľné osoby; </a:t>
            </a:r>
          </a:p>
          <a:p>
            <a:r>
              <a:rPr lang="sk-SK" dirty="0"/>
              <a:t>▪ rola prevádzkovateľa; </a:t>
            </a:r>
          </a:p>
          <a:p>
            <a:r>
              <a:rPr lang="sk-SK" dirty="0"/>
              <a:t>▪ počet zasiahnutých osôb prípadne ďalšie faktory.</a:t>
            </a:r>
          </a:p>
          <a:p>
            <a:endParaRPr lang="sk-SK" dirty="0"/>
          </a:p>
          <a:p>
            <a:r>
              <a:rPr lang="sk-SK" dirty="0"/>
              <a:t>PRÍKLAD Nemocnica v krajskom meste sa stane obeťou kybernetického útoku, pri ktorom sú kompromitované údaje zamestnancov a pacientov. Údaje sú riadne zálohované a šifrované. Vyšetrovanie ukáže, že útočník osobné údaje iba videl, ale nestiahol si ich. Záloha údajov a nastavenie systémov do pôvodnej prevádzky ale trvalo dva dni, počas ktorých bolo limitované poskytovanie zdravotnej starostlivosti. Napriek tomu, že nedošlo ku veľkej škode čo sa týka samotných osobných údajov, činnosť nemocnica bola obmedzená a z toho dôvodu by mal byť tento prípad klasifikovaný ako nesúci vysoké riziko. </a:t>
            </a:r>
          </a:p>
          <a:p>
            <a:endParaRPr lang="sk-SK" dirty="0"/>
          </a:p>
          <a:p>
            <a:r>
              <a:rPr lang="sk-SK" dirty="0"/>
              <a:t>V prípade, ak prevádzkovateľ vyhodnotí vysoké riziko pri porušení ochrany osobných údajov, nemusí automaticky dotknuté osoby informovať. GDPR totiž ustanovuje tri výnimky, keď prevádzkovateľ takéto incidenty nemusí notifikovať dotknutým osobám. </a:t>
            </a:r>
          </a:p>
          <a:p>
            <a:endParaRPr lang="sk-SK" dirty="0"/>
          </a:p>
          <a:p>
            <a:r>
              <a:rPr lang="sk-SK" dirty="0"/>
              <a:t>Prvou výnimkou sú prípady, ak prevádzkovateľ prijal primerané technické a organizačné ochranné opatrenia a tieto opatrenia uplatnil na osobné údaje, ktorých sa porušenie ochrany osobných údajov týka, a to najmä tie opatrenia, na základe ktorých sú osobné údaje nečitateľné pre všetky osoby, ktoré nie sú oprávnené mať k nim prístup, ako je napríklad šifrovanie. </a:t>
            </a:r>
          </a:p>
          <a:p>
            <a:r>
              <a:rPr lang="sk-SK" dirty="0"/>
              <a:t>PRÍKLAD Firemná databáza s údajmi klientov je kompromitovaná po </a:t>
            </a:r>
            <a:r>
              <a:rPr lang="sk-SK" dirty="0" err="1"/>
              <a:t>ransomware</a:t>
            </a:r>
            <a:r>
              <a:rPr lang="sk-SK" dirty="0"/>
              <a:t> útoku na informačné technológie. Databáza je šifrovaná a spĺňa kritéria najvyššieho štandardu šifrovacích metód (state of </a:t>
            </a:r>
            <a:r>
              <a:rPr lang="sk-SK" dirty="0" err="1"/>
              <a:t>the</a:t>
            </a:r>
            <a:r>
              <a:rPr lang="sk-SK" dirty="0"/>
              <a:t> art). Prevádzkovateľ tak nemusí dotknuté osoby informovať, nakoľko je minimálne pravdepodobné rozšifrovanie danej databázy. </a:t>
            </a:r>
          </a:p>
          <a:p>
            <a:endParaRPr lang="sk-SK" dirty="0"/>
          </a:p>
          <a:p>
            <a:r>
              <a:rPr lang="sk-SK" dirty="0"/>
              <a:t>Druhým prípadom je situácia, ak prevádzkovateľ prijal následné opatrenia, ktorými sa zabezpečí, že vysoké riziko pre práva a slobody dotknutých osôb pravdepodobne už nebude mať dôsledky.</a:t>
            </a:r>
          </a:p>
          <a:p>
            <a:r>
              <a:rPr lang="sk-SK" dirty="0"/>
              <a:t>PRÍKLAD Firma zistí, že pred niekoľkými sekundami jeden z jej zamestnancov neoprávnene pristúpil k niektorým osobným údajom klientom. Do niekoľkých minút je priamo pri zamestnancovi na mieste zodpovedná osoba s ochrankou a IT špecialistom. Zistí sa, že zamestnanec údaje nikam neodoslal a ani ich nijakým spôsobom nereplikoval. V takom prípade je možné spoľahnúť sa na výnimku uvedenú vyššie. </a:t>
            </a:r>
          </a:p>
          <a:p>
            <a:endParaRPr lang="sk-SK" dirty="0"/>
          </a:p>
          <a:p>
            <a:r>
              <a:rPr lang="sk-SK" dirty="0"/>
              <a:t>Poslednou výnimkou je prípad, ak by si informovanie vyžadovalo neprimerané úsilie. V takom prípade však dôjde namiesto toho k informovaniu verejnosti alebo sa prijme podobné opatrenie, čím sa zaručí, že dotknuté osoby budú informované rovnako efektívnym spôsobom.</a:t>
            </a:r>
          </a:p>
          <a:p>
            <a:r>
              <a:rPr lang="sk-SK" dirty="0"/>
              <a:t>PRÍKLAD Orgán verejnej moci zistí porušenie ochrany osobných údajov, pri ktorom boli kompromitované údaje dvoch miliónov občanov. Oznam o takomto incidente zverejní na svojom webovom sídle a zároveň v celoštátnych médiách. Ak prevádzkovateľ túto povinnosť nesplní, dozorný orgán si môže notifikačnú povinnosť vynútiť.274 Aj v tomto prípade je prevádzkovateľ povinný predmetný incident zdokumentovať. </a:t>
            </a:r>
          </a:p>
        </p:txBody>
      </p:sp>
      <p:sp>
        <p:nvSpPr>
          <p:cNvPr id="4" name="Zástupný objekt pre číslo snímky 3"/>
          <p:cNvSpPr>
            <a:spLocks noGrp="1"/>
          </p:cNvSpPr>
          <p:nvPr>
            <p:ph type="sldNum" sz="quarter" idx="5"/>
          </p:nvPr>
        </p:nvSpPr>
        <p:spPr/>
        <p:txBody>
          <a:bodyPr/>
          <a:lstStyle/>
          <a:p>
            <a:fld id="{37D336E0-5F89-4E9B-A4F6-2E27AF0536F6}" type="slidenum">
              <a:rPr lang="sk-SK" smtClean="0"/>
              <a:t>36</a:t>
            </a:fld>
            <a:endParaRPr lang="sk-SK"/>
          </a:p>
        </p:txBody>
      </p:sp>
    </p:spTree>
    <p:extLst>
      <p:ext uri="{BB962C8B-B14F-4D97-AF65-F5344CB8AC3E}">
        <p14:creationId xmlns:p14="http://schemas.microsoft.com/office/powerpoint/2010/main" val="2650176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Najmä telekomunikační operátori, niektoré ustanovenia </a:t>
            </a:r>
            <a:r>
              <a:rPr lang="sk-SK" dirty="0" err="1"/>
              <a:t>ePrivacy</a:t>
            </a:r>
            <a:r>
              <a:rPr lang="sk-SK" dirty="0"/>
              <a:t> smernice a ZEK sa vzťahujú aj na prevádzkovateľov mobilných aplikácií alebo elektronických komunikačných služieb v čo 275 Článok 1 ods. 1 </a:t>
            </a:r>
            <a:r>
              <a:rPr lang="sk-SK" dirty="0" err="1"/>
              <a:t>ePrivacy</a:t>
            </a:r>
            <a:r>
              <a:rPr lang="sk-SK" dirty="0"/>
              <a:t> smernice. 123 najširšom zmysle</a:t>
            </a:r>
          </a:p>
        </p:txBody>
      </p:sp>
      <p:sp>
        <p:nvSpPr>
          <p:cNvPr id="4" name="Zástupný objekt pre číslo snímky 3"/>
          <p:cNvSpPr>
            <a:spLocks noGrp="1"/>
          </p:cNvSpPr>
          <p:nvPr>
            <p:ph type="sldNum" sz="quarter" idx="5"/>
          </p:nvPr>
        </p:nvSpPr>
        <p:spPr/>
        <p:txBody>
          <a:bodyPr/>
          <a:lstStyle/>
          <a:p>
            <a:fld id="{37D336E0-5F89-4E9B-A4F6-2E27AF0536F6}" type="slidenum">
              <a:rPr lang="sk-SK" smtClean="0"/>
              <a:t>44</a:t>
            </a:fld>
            <a:endParaRPr lang="sk-SK"/>
          </a:p>
        </p:txBody>
      </p:sp>
    </p:spTree>
    <p:extLst>
      <p:ext uri="{BB962C8B-B14F-4D97-AF65-F5344CB8AC3E}">
        <p14:creationId xmlns:p14="http://schemas.microsoft.com/office/powerpoint/2010/main" val="326040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0BA1E-C923-B20A-8D30-01D488F7A0F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5A2EEC8A-99B1-4F91-2420-1B3ACF5C156A}"/>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40550B9C-2697-338D-36F0-1D8B6817F643}"/>
              </a:ext>
            </a:extLst>
          </p:cNvPr>
          <p:cNvSpPr>
            <a:spLocks noGrp="1"/>
          </p:cNvSpPr>
          <p:nvPr>
            <p:ph type="body" idx="1"/>
          </p:nvPr>
        </p:nvSpPr>
        <p:spPr/>
        <p:txBody>
          <a:bodyPr/>
          <a:lstStyle/>
          <a:p>
            <a:r>
              <a:rPr lang="sk-SK" dirty="0"/>
              <a:t>Najmä telekomunikační operátori, niektoré ustanovenia </a:t>
            </a:r>
            <a:r>
              <a:rPr lang="sk-SK" dirty="0" err="1"/>
              <a:t>ePrivacy</a:t>
            </a:r>
            <a:r>
              <a:rPr lang="sk-SK" dirty="0"/>
              <a:t> smernice a ZEK sa vzťahujú aj na prevádzkovateľov mobilných aplikácií alebo elektronických komunikačných služieb v čo 275 Článok 1 ods. 1 </a:t>
            </a:r>
            <a:r>
              <a:rPr lang="sk-SK" dirty="0" err="1"/>
              <a:t>ePrivacy</a:t>
            </a:r>
            <a:r>
              <a:rPr lang="sk-SK" dirty="0"/>
              <a:t> smernice. 123 najširšom zmysle</a:t>
            </a:r>
          </a:p>
        </p:txBody>
      </p:sp>
      <p:sp>
        <p:nvSpPr>
          <p:cNvPr id="4" name="Zástupný objekt pre číslo snímky 3">
            <a:extLst>
              <a:ext uri="{FF2B5EF4-FFF2-40B4-BE49-F238E27FC236}">
                <a16:creationId xmlns:a16="http://schemas.microsoft.com/office/drawing/2014/main" id="{6D5CE411-5A15-BA24-89C9-5C3686E32EAA}"/>
              </a:ext>
            </a:extLst>
          </p:cNvPr>
          <p:cNvSpPr>
            <a:spLocks noGrp="1"/>
          </p:cNvSpPr>
          <p:nvPr>
            <p:ph type="sldNum" sz="quarter" idx="5"/>
          </p:nvPr>
        </p:nvSpPr>
        <p:spPr/>
        <p:txBody>
          <a:bodyPr/>
          <a:lstStyle/>
          <a:p>
            <a:fld id="{37D336E0-5F89-4E9B-A4F6-2E27AF0536F6}" type="slidenum">
              <a:rPr lang="sk-SK" smtClean="0"/>
              <a:t>45</a:t>
            </a:fld>
            <a:endParaRPr lang="sk-SK"/>
          </a:p>
        </p:txBody>
      </p:sp>
    </p:spTree>
    <p:extLst>
      <p:ext uri="{BB962C8B-B14F-4D97-AF65-F5344CB8AC3E}">
        <p14:creationId xmlns:p14="http://schemas.microsoft.com/office/powerpoint/2010/main" val="208743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9D8A8-7094-B547-EFF4-B721BABE99EE}"/>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912D1258-1E57-A5A9-EE9A-0632DE942D0C}"/>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F58371A8-ACE1-9326-D6C4-00B3304260B3}"/>
              </a:ext>
            </a:extLst>
          </p:cNvPr>
          <p:cNvSpPr>
            <a:spLocks noGrp="1"/>
          </p:cNvSpPr>
          <p:nvPr>
            <p:ph type="body" idx="1"/>
          </p:nvPr>
        </p:nvSpPr>
        <p:spPr/>
        <p:txBody>
          <a:bodyPr/>
          <a:lstStyle/>
          <a:p>
            <a:r>
              <a:rPr lang="sk-SK" dirty="0"/>
              <a:t>Najmä telekomunikační operátori, niektoré ustanovenia </a:t>
            </a:r>
            <a:r>
              <a:rPr lang="sk-SK" dirty="0" err="1"/>
              <a:t>ePrivacy</a:t>
            </a:r>
            <a:r>
              <a:rPr lang="sk-SK" dirty="0"/>
              <a:t> smernice a ZEK sa vzťahujú aj na prevádzkovateľov mobilných aplikácií alebo elektronických komunikačných služieb v čo 275 Článok 1 ods. 1 </a:t>
            </a:r>
            <a:r>
              <a:rPr lang="sk-SK" dirty="0" err="1"/>
              <a:t>ePrivacy</a:t>
            </a:r>
            <a:r>
              <a:rPr lang="sk-SK" dirty="0"/>
              <a:t> smernice. 123 najširšom zmysle</a:t>
            </a:r>
          </a:p>
        </p:txBody>
      </p:sp>
      <p:sp>
        <p:nvSpPr>
          <p:cNvPr id="4" name="Zástupný objekt pre číslo snímky 3">
            <a:extLst>
              <a:ext uri="{FF2B5EF4-FFF2-40B4-BE49-F238E27FC236}">
                <a16:creationId xmlns:a16="http://schemas.microsoft.com/office/drawing/2014/main" id="{4865BE7C-4C99-9A09-1837-A759704BBA9F}"/>
              </a:ext>
            </a:extLst>
          </p:cNvPr>
          <p:cNvSpPr>
            <a:spLocks noGrp="1"/>
          </p:cNvSpPr>
          <p:nvPr>
            <p:ph type="sldNum" sz="quarter" idx="5"/>
          </p:nvPr>
        </p:nvSpPr>
        <p:spPr/>
        <p:txBody>
          <a:bodyPr/>
          <a:lstStyle/>
          <a:p>
            <a:fld id="{37D336E0-5F89-4E9B-A4F6-2E27AF0536F6}" type="slidenum">
              <a:rPr lang="sk-SK" smtClean="0"/>
              <a:t>46</a:t>
            </a:fld>
            <a:endParaRPr lang="sk-SK"/>
          </a:p>
        </p:txBody>
      </p:sp>
    </p:spTree>
    <p:extLst>
      <p:ext uri="{BB962C8B-B14F-4D97-AF65-F5344CB8AC3E}">
        <p14:creationId xmlns:p14="http://schemas.microsoft.com/office/powerpoint/2010/main" val="163763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E1E34-3ED8-ACC7-8CB6-F52599B2ACF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34D8AE46-625F-9E7E-DCBF-B884A00B2BED}"/>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A9D821C1-6D34-AC8D-524A-8B24AB1A6740}"/>
              </a:ext>
            </a:extLst>
          </p:cNvPr>
          <p:cNvSpPr>
            <a:spLocks noGrp="1"/>
          </p:cNvSpPr>
          <p:nvPr>
            <p:ph type="body" idx="1"/>
          </p:nvPr>
        </p:nvSpPr>
        <p:spPr/>
        <p:txBody>
          <a:bodyPr/>
          <a:lstStyle/>
          <a:p>
            <a:r>
              <a:rPr lang="sk-SK" dirty="0"/>
              <a:t>Najmä telekomunikační operátori, niektoré ustanovenia </a:t>
            </a:r>
            <a:r>
              <a:rPr lang="sk-SK" dirty="0" err="1"/>
              <a:t>ePrivacy</a:t>
            </a:r>
            <a:r>
              <a:rPr lang="sk-SK" dirty="0"/>
              <a:t> smernice a ZEK sa vzťahujú aj na prevádzkovateľov mobilných aplikácií alebo elektronických komunikačných služieb v čo 275 Článok 1 ods. 1 </a:t>
            </a:r>
            <a:r>
              <a:rPr lang="sk-SK" dirty="0" err="1"/>
              <a:t>ePrivacy</a:t>
            </a:r>
            <a:r>
              <a:rPr lang="sk-SK" dirty="0"/>
              <a:t> smernice. 123 najširšom zmysle</a:t>
            </a:r>
          </a:p>
        </p:txBody>
      </p:sp>
      <p:sp>
        <p:nvSpPr>
          <p:cNvPr id="4" name="Zástupný objekt pre číslo snímky 3">
            <a:extLst>
              <a:ext uri="{FF2B5EF4-FFF2-40B4-BE49-F238E27FC236}">
                <a16:creationId xmlns:a16="http://schemas.microsoft.com/office/drawing/2014/main" id="{6C7B323D-0BB1-3602-31AB-D136463C2230}"/>
              </a:ext>
            </a:extLst>
          </p:cNvPr>
          <p:cNvSpPr>
            <a:spLocks noGrp="1"/>
          </p:cNvSpPr>
          <p:nvPr>
            <p:ph type="sldNum" sz="quarter" idx="5"/>
          </p:nvPr>
        </p:nvSpPr>
        <p:spPr/>
        <p:txBody>
          <a:bodyPr/>
          <a:lstStyle/>
          <a:p>
            <a:fld id="{37D336E0-5F89-4E9B-A4F6-2E27AF0536F6}" type="slidenum">
              <a:rPr lang="sk-SK" smtClean="0"/>
              <a:t>47</a:t>
            </a:fld>
            <a:endParaRPr lang="sk-SK"/>
          </a:p>
        </p:txBody>
      </p:sp>
    </p:spTree>
    <p:extLst>
      <p:ext uri="{BB962C8B-B14F-4D97-AF65-F5344CB8AC3E}">
        <p14:creationId xmlns:p14="http://schemas.microsoft.com/office/powerpoint/2010/main" val="33992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6FFA3-05AE-108B-21DD-E9E48856665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91F58DB7-EBD7-5B0E-45AA-7CC7F65C8F85}"/>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1EF3FDCF-3CA0-0FB5-6FD9-4CDCE3087279}"/>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0E53AD9A-7E5C-F533-7BA6-4EC070ED5F27}"/>
              </a:ext>
            </a:extLst>
          </p:cNvPr>
          <p:cNvSpPr>
            <a:spLocks noGrp="1"/>
          </p:cNvSpPr>
          <p:nvPr>
            <p:ph type="sldNum" sz="quarter" idx="5"/>
          </p:nvPr>
        </p:nvSpPr>
        <p:spPr/>
        <p:txBody>
          <a:bodyPr/>
          <a:lstStyle/>
          <a:p>
            <a:fld id="{37D336E0-5F89-4E9B-A4F6-2E27AF0536F6}" type="slidenum">
              <a:rPr lang="sk-SK" smtClean="0"/>
              <a:t>49</a:t>
            </a:fld>
            <a:endParaRPr lang="sk-SK"/>
          </a:p>
        </p:txBody>
      </p:sp>
    </p:spTree>
    <p:extLst>
      <p:ext uri="{BB962C8B-B14F-4D97-AF65-F5344CB8AC3E}">
        <p14:creationId xmlns:p14="http://schemas.microsoft.com/office/powerpoint/2010/main" val="3480752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6B6273A0-CB70-4DCA-951C-22AD261EE3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60" t="3160" b="1256"/>
          <a:stretch/>
        </p:blipFill>
        <p:spPr>
          <a:xfrm>
            <a:off x="-62144" y="-1"/>
            <a:ext cx="12254144" cy="6858001"/>
          </a:xfrm>
          <a:prstGeom prst="rect">
            <a:avLst/>
          </a:prstGeom>
        </p:spPr>
      </p:pic>
      <p:sp>
        <p:nvSpPr>
          <p:cNvPr id="2" name="Nadpis 1">
            <a:extLst>
              <a:ext uri="{FF2B5EF4-FFF2-40B4-BE49-F238E27FC236}">
                <a16:creationId xmlns:a16="http://schemas.microsoft.com/office/drawing/2014/main" id="{080D75A8-EF0D-42B5-81F7-D4A43EF18564}"/>
              </a:ext>
            </a:extLst>
          </p:cNvPr>
          <p:cNvSpPr>
            <a:spLocks noGrp="1"/>
          </p:cNvSpPr>
          <p:nvPr>
            <p:ph type="ctrTitle" hasCustomPrompt="1"/>
          </p:nvPr>
        </p:nvSpPr>
        <p:spPr>
          <a:xfrm>
            <a:off x="4169328" y="1258349"/>
            <a:ext cx="6498672" cy="2483140"/>
          </a:xfrm>
          <a:prstGeom prst="rect">
            <a:avLst/>
          </a:prstGeom>
        </p:spPr>
        <p:txBody>
          <a:bodyPr anchor="ctr"/>
          <a:lstStyle>
            <a:lvl1pPr algn="l">
              <a:defRPr sz="4000" b="1">
                <a:latin typeface="Arial" panose="020B0604020202020204" pitchFamily="34" charset="0"/>
                <a:cs typeface="Arial" panose="020B0604020202020204" pitchFamily="34" charset="0"/>
              </a:defRPr>
            </a:lvl1pPr>
          </a:lstStyle>
          <a:p>
            <a:r>
              <a:rPr lang="sk-SK" dirty="0"/>
              <a:t>KLIKNUTÍM UPRAVTE ŠTÝL PREDLOHY NADPISU</a:t>
            </a:r>
          </a:p>
        </p:txBody>
      </p:sp>
      <p:sp>
        <p:nvSpPr>
          <p:cNvPr id="3" name="Podnadpis 2">
            <a:extLst>
              <a:ext uri="{FF2B5EF4-FFF2-40B4-BE49-F238E27FC236}">
                <a16:creationId xmlns:a16="http://schemas.microsoft.com/office/drawing/2014/main" id="{53ABE9D2-FE45-4FE8-B47F-3EB3F43ACBF9}"/>
              </a:ext>
            </a:extLst>
          </p:cNvPr>
          <p:cNvSpPr>
            <a:spLocks noGrp="1"/>
          </p:cNvSpPr>
          <p:nvPr>
            <p:ph type="subTitle" idx="1"/>
          </p:nvPr>
        </p:nvSpPr>
        <p:spPr>
          <a:xfrm>
            <a:off x="4169328" y="3602038"/>
            <a:ext cx="6498672" cy="1816322"/>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dirty="0"/>
              <a:t>Kliknutím upravte štýl predlohy podnadpisu</a:t>
            </a:r>
          </a:p>
        </p:txBody>
      </p:sp>
      <p:sp>
        <p:nvSpPr>
          <p:cNvPr id="8" name="Obdĺžnik 7">
            <a:extLst>
              <a:ext uri="{FF2B5EF4-FFF2-40B4-BE49-F238E27FC236}">
                <a16:creationId xmlns:a16="http://schemas.microsoft.com/office/drawing/2014/main" id="{EFF887D1-0431-4C78-9187-5B6065D6682B}"/>
              </a:ext>
            </a:extLst>
          </p:cNvPr>
          <p:cNvSpPr/>
          <p:nvPr userDrawn="1"/>
        </p:nvSpPr>
        <p:spPr>
          <a:xfrm>
            <a:off x="-62143" y="1981200"/>
            <a:ext cx="3110143" cy="4876801"/>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54C3F28A-1442-4C09-8E32-BD6FEABBE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14" y="136525"/>
            <a:ext cx="865118" cy="1450975"/>
          </a:xfrm>
          <a:prstGeom prst="rect">
            <a:avLst/>
          </a:prstGeom>
        </p:spPr>
      </p:pic>
      <p:pic>
        <p:nvPicPr>
          <p:cNvPr id="14" name="Obrázok 13">
            <a:extLst>
              <a:ext uri="{FF2B5EF4-FFF2-40B4-BE49-F238E27FC236}">
                <a16:creationId xmlns:a16="http://schemas.microsoft.com/office/drawing/2014/main" id="{2E80317B-0BE1-46DE-8263-05FCE35834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680" y="2549742"/>
            <a:ext cx="1685737" cy="501578"/>
          </a:xfrm>
          <a:prstGeom prst="rect">
            <a:avLst/>
          </a:prstGeom>
        </p:spPr>
      </p:pic>
      <p:pic>
        <p:nvPicPr>
          <p:cNvPr id="5" name="Obrázok 4">
            <a:extLst>
              <a:ext uri="{FF2B5EF4-FFF2-40B4-BE49-F238E27FC236}">
                <a16:creationId xmlns:a16="http://schemas.microsoft.com/office/drawing/2014/main" id="{3605952B-999F-4F9D-80B8-2604E7C8260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146" r="8926"/>
          <a:stretch/>
        </p:blipFill>
        <p:spPr>
          <a:xfrm>
            <a:off x="361012" y="2970671"/>
            <a:ext cx="2263831" cy="3459663"/>
          </a:xfrm>
          <a:prstGeom prst="rect">
            <a:avLst/>
          </a:prstGeom>
        </p:spPr>
      </p:pic>
      <p:pic>
        <p:nvPicPr>
          <p:cNvPr id="6" name="Obrázok 5">
            <a:extLst>
              <a:ext uri="{FF2B5EF4-FFF2-40B4-BE49-F238E27FC236}">
                <a16:creationId xmlns:a16="http://schemas.microsoft.com/office/drawing/2014/main" id="{FEEE7A2F-219E-470D-A67D-66895767F22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680" y="518488"/>
            <a:ext cx="1027112" cy="472111"/>
          </a:xfrm>
          <a:prstGeom prst="rect">
            <a:avLst/>
          </a:prstGeom>
        </p:spPr>
      </p:pic>
    </p:spTree>
    <p:extLst>
      <p:ext uri="{BB962C8B-B14F-4D97-AF65-F5344CB8AC3E}">
        <p14:creationId xmlns:p14="http://schemas.microsoft.com/office/powerpoint/2010/main" val="65984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942FF7-8883-4060-95CE-32B9E9452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1D3D348F-6490-4DC6-9D8C-499B44C384B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27CD6ED8-14C5-462F-BE67-151286900A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618464D2-C39F-489E-A00F-EF03F2434D2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6" name="Zástupný objekt pre pätu 5">
            <a:extLst>
              <a:ext uri="{FF2B5EF4-FFF2-40B4-BE49-F238E27FC236}">
                <a16:creationId xmlns:a16="http://schemas.microsoft.com/office/drawing/2014/main" id="{ACC9E08B-92ED-4575-9BEE-F543A3AEDFA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826A2B09-9E54-48A5-8655-FE3447E27EF5}"/>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7139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5AD31-D522-4507-BFC4-01AB8BC8F716}"/>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3FF362AA-1EEC-48D4-95A8-468325BE1438}"/>
              </a:ext>
            </a:extLst>
          </p:cNvPr>
          <p:cNvSpPr>
            <a:spLocks noGrp="1"/>
          </p:cNvSpPr>
          <p:nvPr>
            <p:ph type="body" orient="vert" idx="1"/>
          </p:nvPr>
        </p:nvSpPr>
        <p:spPr>
          <a:xfrm>
            <a:off x="838200" y="1825625"/>
            <a:ext cx="10515600" cy="43513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DCFFE48-041F-4F41-BCAE-DE58D8B27077}"/>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5" name="Zástupný objekt pre pätu 4">
            <a:extLst>
              <a:ext uri="{FF2B5EF4-FFF2-40B4-BE49-F238E27FC236}">
                <a16:creationId xmlns:a16="http://schemas.microsoft.com/office/drawing/2014/main" id="{F708DEAA-9ED1-4C10-B975-FB25852CA3BD}"/>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23117498-756C-41B1-BB89-F288EE1E509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0487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F75EF934-91ED-4009-B390-909E3F82ADE3}"/>
              </a:ext>
            </a:extLst>
          </p:cNvPr>
          <p:cNvSpPr>
            <a:spLocks noGrp="1"/>
          </p:cNvSpPr>
          <p:nvPr>
            <p:ph type="title" orient="vert"/>
          </p:nvPr>
        </p:nvSpPr>
        <p:spPr>
          <a:xfrm>
            <a:off x="8724900" y="365125"/>
            <a:ext cx="2628900" cy="5811838"/>
          </a:xfrm>
          <a:prstGeom prst="rect">
            <a:avLst/>
          </a:prstGeo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DACDA43E-7592-489D-B2BB-9DFDCE9A97AE}"/>
              </a:ext>
            </a:extLst>
          </p:cNvPr>
          <p:cNvSpPr>
            <a:spLocks noGrp="1"/>
          </p:cNvSpPr>
          <p:nvPr>
            <p:ph type="body" orient="vert" idx="1"/>
          </p:nvPr>
        </p:nvSpPr>
        <p:spPr>
          <a:xfrm>
            <a:off x="838200" y="365125"/>
            <a:ext cx="7734300" cy="58118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BBFAA0F-D23A-4004-81E8-90D0D3D703E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5" name="Zástupný objekt pre pätu 4">
            <a:extLst>
              <a:ext uri="{FF2B5EF4-FFF2-40B4-BE49-F238E27FC236}">
                <a16:creationId xmlns:a16="http://schemas.microsoft.com/office/drawing/2014/main" id="{5D72AA85-E512-400E-9A69-8EBC45393DB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586D43B1-D95B-459D-8400-5EA2CC670B0C}"/>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188751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rázdna">
    <p:spTree>
      <p:nvGrpSpPr>
        <p:cNvPr id="1" name=""/>
        <p:cNvGrpSpPr/>
        <p:nvPr/>
      </p:nvGrpSpPr>
      <p:grpSpPr>
        <a:xfrm>
          <a:off x="0" y="0"/>
          <a:ext cx="0" cy="0"/>
          <a:chOff x="0" y="0"/>
          <a:chExt cx="0" cy="0"/>
        </a:xfrm>
      </p:grpSpPr>
      <p:sp>
        <p:nvSpPr>
          <p:cNvPr id="4" name="Zástupný objekt pre číslo snímky 3"/>
          <p:cNvSpPr>
            <a:spLocks noGrp="1"/>
          </p:cNvSpPr>
          <p:nvPr>
            <p:ph type="sldNum" sz="quarter" idx="12"/>
          </p:nvPr>
        </p:nvSpPr>
        <p:spPr/>
        <p:txBody>
          <a:bodyPr/>
          <a:lstStyle/>
          <a:p>
            <a:fld id="{4B0461D4-7FB7-4FFB-A16F-C1B7C1B88A3C}" type="slidenum">
              <a:rPr lang="sk-SK" smtClean="0"/>
              <a:t>‹#›</a:t>
            </a:fld>
            <a:endParaRPr lang="sk-SK"/>
          </a:p>
        </p:txBody>
      </p:sp>
      <p:sp>
        <p:nvSpPr>
          <p:cNvPr id="5" name="Nadpis 4">
            <a:extLst>
              <a:ext uri="{FF2B5EF4-FFF2-40B4-BE49-F238E27FC236}">
                <a16:creationId xmlns:a16="http://schemas.microsoft.com/office/drawing/2014/main" id="{C9D5B256-7180-7276-842E-12556B890A23}"/>
              </a:ext>
            </a:extLst>
          </p:cNvPr>
          <p:cNvSpPr>
            <a:spLocks noGrp="1"/>
          </p:cNvSpPr>
          <p:nvPr>
            <p:ph type="title"/>
          </p:nvPr>
        </p:nvSpPr>
        <p:spPr>
          <a:xfrm>
            <a:off x="1262963" y="200834"/>
            <a:ext cx="9573670" cy="763500"/>
          </a:xfrm>
        </p:spPr>
        <p:txBody>
          <a:bodyPr/>
          <a:lstStyle>
            <a:lvl1pPr>
              <a:defRPr>
                <a:solidFill>
                  <a:schemeClr val="tx1"/>
                </a:solidFill>
              </a:defRPr>
            </a:lvl1pPr>
          </a:lstStyle>
          <a:p>
            <a:r>
              <a:rPr lang="sk-SK"/>
              <a:t>Kliknutím upravte štýl predlohy nadpisu</a:t>
            </a:r>
          </a:p>
        </p:txBody>
      </p:sp>
    </p:spTree>
    <p:extLst>
      <p:ext uri="{BB962C8B-B14F-4D97-AF65-F5344CB8AC3E}">
        <p14:creationId xmlns:p14="http://schemas.microsoft.com/office/powerpoint/2010/main" val="3378506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grpSp>
        <p:nvGrpSpPr>
          <p:cNvPr id="2" name="Skupina 1">
            <a:extLst>
              <a:ext uri="{FF2B5EF4-FFF2-40B4-BE49-F238E27FC236}">
                <a16:creationId xmlns:a16="http://schemas.microsoft.com/office/drawing/2014/main" id="{FEA8ED40-AC7F-D093-EBB8-0C168209105F}"/>
              </a:ext>
            </a:extLst>
          </p:cNvPr>
          <p:cNvGrpSpPr/>
          <p:nvPr userDrawn="1"/>
        </p:nvGrpSpPr>
        <p:grpSpPr>
          <a:xfrm>
            <a:off x="-3957" y="0"/>
            <a:ext cx="1079145" cy="6857999"/>
            <a:chOff x="-3957" y="0"/>
            <a:chExt cx="1079145" cy="6857999"/>
          </a:xfrm>
        </p:grpSpPr>
        <p:sp>
          <p:nvSpPr>
            <p:cNvPr id="3" name="Pravouhlý trojuholník 2">
              <a:extLst>
                <a:ext uri="{FF2B5EF4-FFF2-40B4-BE49-F238E27FC236}">
                  <a16:creationId xmlns:a16="http://schemas.microsoft.com/office/drawing/2014/main" id="{4D5E8E8A-1C0B-64B9-A789-D9239A171E05}"/>
                </a:ext>
              </a:extLst>
            </p:cNvPr>
            <p:cNvSpPr/>
            <p:nvPr userDrawn="1"/>
          </p:nvSpPr>
          <p:spPr>
            <a:xfrm rot="5400000">
              <a:off x="-12557" y="5039017"/>
              <a:ext cx="1082468" cy="1063298"/>
            </a:xfrm>
            <a:prstGeom prst="rtTriangl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Pravouhlý trojuholník 3">
              <a:extLst>
                <a:ext uri="{FF2B5EF4-FFF2-40B4-BE49-F238E27FC236}">
                  <a16:creationId xmlns:a16="http://schemas.microsoft.com/office/drawing/2014/main" id="{904654EF-B067-149C-043F-E6E7CC334AEC}"/>
                </a:ext>
              </a:extLst>
            </p:cNvPr>
            <p:cNvSpPr/>
            <p:nvPr userDrawn="1"/>
          </p:nvSpPr>
          <p:spPr>
            <a:xfrm rot="5400000">
              <a:off x="2717" y="1981526"/>
              <a:ext cx="1069753" cy="1075189"/>
            </a:xfrm>
            <a:prstGeom prst="rtTriangl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Obdĺžnik 4">
              <a:extLst>
                <a:ext uri="{FF2B5EF4-FFF2-40B4-BE49-F238E27FC236}">
                  <a16:creationId xmlns:a16="http://schemas.microsoft.com/office/drawing/2014/main" id="{6622F646-2BE1-3F5A-A784-62F9E4C947E9}"/>
                </a:ext>
              </a:extLst>
            </p:cNvPr>
            <p:cNvSpPr/>
            <p:nvPr userDrawn="1"/>
          </p:nvSpPr>
          <p:spPr>
            <a:xfrm>
              <a:off x="1" y="0"/>
              <a:ext cx="1070247" cy="992123"/>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Ovál 5">
              <a:extLst>
                <a:ext uri="{FF2B5EF4-FFF2-40B4-BE49-F238E27FC236}">
                  <a16:creationId xmlns:a16="http://schemas.microsoft.com/office/drawing/2014/main" id="{7B73DBA2-C3B7-14CB-6F70-23BFD63284B0}"/>
                </a:ext>
              </a:extLst>
            </p:cNvPr>
            <p:cNvSpPr/>
            <p:nvPr userDrawn="1"/>
          </p:nvSpPr>
          <p:spPr>
            <a:xfrm>
              <a:off x="0" y="0"/>
              <a:ext cx="1063298" cy="976959"/>
            </a:xfrm>
            <a:prstGeom prst="ellipse">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7" name="Obdĺžnik 6">
              <a:extLst>
                <a:ext uri="{FF2B5EF4-FFF2-40B4-BE49-F238E27FC236}">
                  <a16:creationId xmlns:a16="http://schemas.microsoft.com/office/drawing/2014/main" id="{69F178B5-577D-AD48-7D18-50D6B7C6D5DF}"/>
                </a:ext>
              </a:extLst>
            </p:cNvPr>
            <p:cNvSpPr/>
            <p:nvPr userDrawn="1"/>
          </p:nvSpPr>
          <p:spPr>
            <a:xfrm>
              <a:off x="0" y="992123"/>
              <a:ext cx="1070248" cy="994570"/>
            </a:xfrm>
            <a:prstGeom prst="rect">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8" name="Pravouhlý trojuholník 7">
              <a:extLst>
                <a:ext uri="{FF2B5EF4-FFF2-40B4-BE49-F238E27FC236}">
                  <a16:creationId xmlns:a16="http://schemas.microsoft.com/office/drawing/2014/main" id="{792C94BC-1A7E-ED6F-0BBC-977310525C31}"/>
                </a:ext>
              </a:extLst>
            </p:cNvPr>
            <p:cNvSpPr/>
            <p:nvPr userDrawn="1"/>
          </p:nvSpPr>
          <p:spPr>
            <a:xfrm rot="5400000" flipH="1" flipV="1">
              <a:off x="741" y="1983503"/>
              <a:ext cx="1069753" cy="1071234"/>
            </a:xfrm>
            <a:prstGeom prst="rtTriangl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Obdĺžnik 8">
              <a:extLst>
                <a:ext uri="{FF2B5EF4-FFF2-40B4-BE49-F238E27FC236}">
                  <a16:creationId xmlns:a16="http://schemas.microsoft.com/office/drawing/2014/main" id="{2B645E2E-A7B0-1BDD-4D9C-EE7A83A7C053}"/>
                </a:ext>
              </a:extLst>
            </p:cNvPr>
            <p:cNvSpPr/>
            <p:nvPr userDrawn="1"/>
          </p:nvSpPr>
          <p:spPr>
            <a:xfrm flipV="1">
              <a:off x="-1" y="3045190"/>
              <a:ext cx="1071234" cy="994570"/>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bdĺžnik 9">
              <a:extLst>
                <a:ext uri="{FF2B5EF4-FFF2-40B4-BE49-F238E27FC236}">
                  <a16:creationId xmlns:a16="http://schemas.microsoft.com/office/drawing/2014/main" id="{B2C47A5B-4716-6056-1D00-F79408C4071B}"/>
                </a:ext>
              </a:extLst>
            </p:cNvPr>
            <p:cNvSpPr/>
            <p:nvPr userDrawn="1"/>
          </p:nvSpPr>
          <p:spPr>
            <a:xfrm>
              <a:off x="-2972" y="4025512"/>
              <a:ext cx="1074205" cy="1003920"/>
            </a:xfrm>
            <a:prstGeom prst="rect">
              <a:avLst/>
            </a:prstGeom>
            <a:solidFill>
              <a:srgbClr val="0B8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Ovál 10">
              <a:extLst>
                <a:ext uri="{FF2B5EF4-FFF2-40B4-BE49-F238E27FC236}">
                  <a16:creationId xmlns:a16="http://schemas.microsoft.com/office/drawing/2014/main" id="{6A9A3197-04CE-7726-A6DB-A3D8889D622D}"/>
                </a:ext>
              </a:extLst>
            </p:cNvPr>
            <p:cNvSpPr/>
            <p:nvPr userDrawn="1"/>
          </p:nvSpPr>
          <p:spPr>
            <a:xfrm>
              <a:off x="6452" y="4036286"/>
              <a:ext cx="1056846" cy="976959"/>
            </a:xfrm>
            <a:prstGeom prst="ellips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2" name="Pravouhlý trojuholník 11">
              <a:extLst>
                <a:ext uri="{FF2B5EF4-FFF2-40B4-BE49-F238E27FC236}">
                  <a16:creationId xmlns:a16="http://schemas.microsoft.com/office/drawing/2014/main" id="{10DD6615-8CA3-F9CD-E9C8-8CC6A6CABC15}"/>
                </a:ext>
              </a:extLst>
            </p:cNvPr>
            <p:cNvSpPr/>
            <p:nvPr userDrawn="1"/>
          </p:nvSpPr>
          <p:spPr>
            <a:xfrm rot="5400000" flipH="1" flipV="1">
              <a:off x="-1238" y="5008557"/>
              <a:ext cx="1069753" cy="1075189"/>
            </a:xfrm>
            <a:prstGeom prst="rtTriangle">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Obdĺžnik 12">
              <a:extLst>
                <a:ext uri="{FF2B5EF4-FFF2-40B4-BE49-F238E27FC236}">
                  <a16:creationId xmlns:a16="http://schemas.microsoft.com/office/drawing/2014/main" id="{F7B5CE6D-C7E9-9E0A-323B-2DCE3B141BB6}"/>
                </a:ext>
              </a:extLst>
            </p:cNvPr>
            <p:cNvSpPr/>
            <p:nvPr userDrawn="1"/>
          </p:nvSpPr>
          <p:spPr>
            <a:xfrm flipV="1">
              <a:off x="-3957" y="6057972"/>
              <a:ext cx="1074205" cy="800027"/>
            </a:xfrm>
            <a:prstGeom prst="rect">
              <a:avLst/>
            </a:prstGeom>
            <a:solidFill>
              <a:srgbClr val="135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pic>
        <p:nvPicPr>
          <p:cNvPr id="14" name="Obrázok 13">
            <a:extLst>
              <a:ext uri="{FF2B5EF4-FFF2-40B4-BE49-F238E27FC236}">
                <a16:creationId xmlns:a16="http://schemas.microsoft.com/office/drawing/2014/main" id="{0BFF3485-9500-7468-CFD0-D09079AC28A3}"/>
              </a:ext>
            </a:extLst>
          </p:cNvPr>
          <p:cNvPicPr>
            <a:picLocks noChangeAspect="1"/>
          </p:cNvPicPr>
          <p:nvPr userDrawn="1"/>
        </p:nvPicPr>
        <p:blipFill>
          <a:blip r:embed="rId2">
            <a:alphaModFix amt="66000"/>
          </a:blip>
          <a:stretch>
            <a:fillRect/>
          </a:stretch>
        </p:blipFill>
        <p:spPr>
          <a:xfrm>
            <a:off x="413437" y="5530596"/>
            <a:ext cx="640733" cy="640733"/>
          </a:xfrm>
          <a:prstGeom prst="rect">
            <a:avLst/>
          </a:prstGeom>
        </p:spPr>
      </p:pic>
      <p:pic>
        <p:nvPicPr>
          <p:cNvPr id="15" name="Obrázok 14" descr="Obrázok, na ktorom je text&#10;&#10;Automaticky generovaný popis">
            <a:extLst>
              <a:ext uri="{FF2B5EF4-FFF2-40B4-BE49-F238E27FC236}">
                <a16:creationId xmlns:a16="http://schemas.microsoft.com/office/drawing/2014/main" id="{1C75A028-38C5-B396-5B5B-C949A6C385BD}"/>
              </a:ext>
            </a:extLst>
          </p:cNvPr>
          <p:cNvPicPr>
            <a:picLocks noChangeAspect="1"/>
          </p:cNvPicPr>
          <p:nvPr userDrawn="1"/>
        </p:nvPicPr>
        <p:blipFill rotWithShape="1">
          <a:blip r:embed="rId3"/>
          <a:srcRect r="70446" b="-3898"/>
          <a:stretch/>
        </p:blipFill>
        <p:spPr>
          <a:xfrm>
            <a:off x="452152" y="6266846"/>
            <a:ext cx="567236" cy="582986"/>
          </a:xfrm>
          <a:prstGeom prst="rect">
            <a:avLst/>
          </a:prstGeom>
        </p:spPr>
      </p:pic>
      <p:sp>
        <p:nvSpPr>
          <p:cNvPr id="16" name="Nadpis 4">
            <a:extLst>
              <a:ext uri="{FF2B5EF4-FFF2-40B4-BE49-F238E27FC236}">
                <a16:creationId xmlns:a16="http://schemas.microsoft.com/office/drawing/2014/main" id="{45DF1D6F-0559-56DC-A13E-9FD667FCC5AD}"/>
              </a:ext>
            </a:extLst>
          </p:cNvPr>
          <p:cNvSpPr>
            <a:spLocks noGrp="1"/>
          </p:cNvSpPr>
          <p:nvPr>
            <p:ph type="title"/>
          </p:nvPr>
        </p:nvSpPr>
        <p:spPr>
          <a:xfrm>
            <a:off x="1262963" y="200834"/>
            <a:ext cx="9573670" cy="763500"/>
          </a:xfrm>
        </p:spPr>
        <p:txBody>
          <a:bodyPr/>
          <a:lstStyle>
            <a:lvl1pPr>
              <a:defRPr>
                <a:solidFill>
                  <a:schemeClr val="tx1"/>
                </a:solidFill>
              </a:defRPr>
            </a:lvl1pPr>
          </a:lstStyle>
          <a:p>
            <a:r>
              <a:rPr lang="sk-SK"/>
              <a:t>Kliknutím upravte štýl predlohy nadpisu</a:t>
            </a:r>
          </a:p>
        </p:txBody>
      </p:sp>
    </p:spTree>
    <p:extLst>
      <p:ext uri="{BB962C8B-B14F-4D97-AF65-F5344CB8AC3E}">
        <p14:creationId xmlns:p14="http://schemas.microsoft.com/office/powerpoint/2010/main" val="2913959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AC12E20-0CE8-4952-AC9A-2F968837719B}"/>
              </a:ext>
            </a:extLst>
          </p:cNvPr>
          <p:cNvSpPr>
            <a:spLocks noGrp="1"/>
          </p:cNvSpPr>
          <p:nvPr>
            <p:ph type="title"/>
          </p:nvPr>
        </p:nvSpPr>
        <p:spPr>
          <a:xfrm>
            <a:off x="1252150" y="902705"/>
            <a:ext cx="10101650" cy="700757"/>
          </a:xfrm>
        </p:spPr>
        <p:txBody>
          <a:bodyPr/>
          <a:lstStyle/>
          <a:p>
            <a:r>
              <a:rPr lang="sk-SK" dirty="0"/>
              <a:t>Upravte štýly predlohy textu</a:t>
            </a:r>
          </a:p>
        </p:txBody>
      </p:sp>
      <p:sp>
        <p:nvSpPr>
          <p:cNvPr id="8" name="Zástupný objekt pre obsah 2">
            <a:extLst>
              <a:ext uri="{FF2B5EF4-FFF2-40B4-BE49-F238E27FC236}">
                <a16:creationId xmlns:a16="http://schemas.microsoft.com/office/drawing/2014/main" id="{6941FCAE-062C-4582-9E17-2459DBE510E5}"/>
              </a:ext>
            </a:extLst>
          </p:cNvPr>
          <p:cNvSpPr>
            <a:spLocks noGrp="1"/>
          </p:cNvSpPr>
          <p:nvPr>
            <p:ph idx="1"/>
          </p:nvPr>
        </p:nvSpPr>
        <p:spPr>
          <a:xfrm>
            <a:off x="1252150" y="1750143"/>
            <a:ext cx="10101649" cy="4247434"/>
          </a:xfrm>
        </p:spPr>
        <p:txBody>
          <a:body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sp>
        <p:nvSpPr>
          <p:cNvPr id="9" name="Zástupný objekt pre číslo snímky 5">
            <a:extLst>
              <a:ext uri="{FF2B5EF4-FFF2-40B4-BE49-F238E27FC236}">
                <a16:creationId xmlns:a16="http://schemas.microsoft.com/office/drawing/2014/main" id="{2AFD0819-B765-49DD-993D-1CA178FF1095}"/>
              </a:ext>
            </a:extLst>
          </p:cNvPr>
          <p:cNvSpPr>
            <a:spLocks noGrp="1"/>
          </p:cNvSpPr>
          <p:nvPr>
            <p:ph type="sldNum" sz="quarter" idx="12"/>
          </p:nvPr>
        </p:nvSpPr>
        <p:spPr>
          <a:xfrm>
            <a:off x="8801100" y="6421090"/>
            <a:ext cx="2743200" cy="365125"/>
          </a:xfrm>
        </p:spPr>
        <p:txBody>
          <a:bodyPr/>
          <a:lstStyle/>
          <a:p>
            <a:fld id="{4B0461D4-7FB7-4FFB-A16F-C1B7C1B88A3C}" type="slidenum">
              <a:rPr lang="sk-SK" smtClean="0"/>
              <a:t>‹#›</a:t>
            </a:fld>
            <a:endParaRPr lang="sk-SK"/>
          </a:p>
        </p:txBody>
      </p:sp>
    </p:spTree>
    <p:extLst>
      <p:ext uri="{BB962C8B-B14F-4D97-AF65-F5344CB8AC3E}">
        <p14:creationId xmlns:p14="http://schemas.microsoft.com/office/powerpoint/2010/main" val="40963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3045041" y="585927"/>
            <a:ext cx="7622126" cy="1339658"/>
          </a:xfrm>
          <a:prstGeom prst="rect">
            <a:avLst/>
          </a:prstGeom>
        </p:spPr>
        <p:txBody>
          <a:bodyPr/>
          <a:lstStyle>
            <a:lvl1pPr algn="ctr">
              <a:defRPr/>
            </a:lvl1pPr>
          </a:lstStyle>
          <a:p>
            <a:r>
              <a:rPr lang="sk-SK" dirty="0"/>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1611951" y="2253101"/>
            <a:ext cx="9055216" cy="2645096"/>
          </a:xfrm>
          <a:prstGeom prst="rect">
            <a:avLst/>
          </a:prstGeom>
        </p:spPr>
        <p:txBody>
          <a:body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pic>
        <p:nvPicPr>
          <p:cNvPr id="16" name="Obrázok 15">
            <a:extLst>
              <a:ext uri="{FF2B5EF4-FFF2-40B4-BE49-F238E27FC236}">
                <a16:creationId xmlns:a16="http://schemas.microsoft.com/office/drawing/2014/main" id="{71241583-FD84-408B-A1C4-345A708EA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7167" y="4986965"/>
            <a:ext cx="897783" cy="1505910"/>
          </a:xfrm>
          <a:prstGeom prst="rect">
            <a:avLst/>
          </a:prstGeom>
        </p:spPr>
      </p:pic>
      <p:pic>
        <p:nvPicPr>
          <p:cNvPr id="5" name="Obrázok 4">
            <a:extLst>
              <a:ext uri="{FF2B5EF4-FFF2-40B4-BE49-F238E27FC236}">
                <a16:creationId xmlns:a16="http://schemas.microsoft.com/office/drawing/2014/main" id="{A66480D4-8FA9-4EAE-8FF3-27B4463A270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39945" y="5476560"/>
            <a:ext cx="6777429" cy="1016315"/>
          </a:xfrm>
          <a:prstGeom prst="rect">
            <a:avLst/>
          </a:prstGeom>
        </p:spPr>
      </p:pic>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Tree>
    <p:extLst>
      <p:ext uri="{BB962C8B-B14F-4D97-AF65-F5344CB8AC3E}">
        <p14:creationId xmlns:p14="http://schemas.microsoft.com/office/powerpoint/2010/main" val="156884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2802467" y="365125"/>
            <a:ext cx="8585200" cy="1339658"/>
          </a:xfrm>
          <a:prstGeom prst="rect">
            <a:avLst/>
          </a:prstGeom>
        </p:spPr>
        <p:txBody>
          <a:bodyPr/>
          <a:lstStyle>
            <a:lvl1pPr algn="ctr">
              <a:defRPr b="1"/>
            </a:lvl1pPr>
          </a:lstStyle>
          <a:p>
            <a:r>
              <a:rPr lang="sk-SK" dirty="0"/>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622001" y="1938867"/>
            <a:ext cx="10765666" cy="2974352"/>
          </a:xfrm>
          <a:prstGeom prst="rect">
            <a:avLst/>
          </a:prstGeom>
        </p:spPr>
        <p:txBody>
          <a:bodyPr/>
          <a:lstStyle>
            <a:lvl1pPr marL="228600" indent="-228600">
              <a:buFont typeface="Wingdings" panose="05000000000000000000" pitchFamily="2" charset="2"/>
              <a:buChar char="§"/>
              <a:defRPr sz="24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
        <p:nvSpPr>
          <p:cNvPr id="7" name="Zástupný objekt pre číslo snímky 3">
            <a:extLst>
              <a:ext uri="{FF2B5EF4-FFF2-40B4-BE49-F238E27FC236}">
                <a16:creationId xmlns:a16="http://schemas.microsoft.com/office/drawing/2014/main" id="{69B38666-4A37-829A-8725-ACBC1F9CD8D1}"/>
              </a:ext>
            </a:extLst>
          </p:cNvPr>
          <p:cNvSpPr>
            <a:spLocks noGrp="1"/>
          </p:cNvSpPr>
          <p:nvPr>
            <p:ph type="sldNum" sz="quarter" idx="12"/>
          </p:nvPr>
        </p:nvSpPr>
        <p:spPr>
          <a:xfrm>
            <a:off x="11032066" y="6421090"/>
            <a:ext cx="512233" cy="365125"/>
          </a:xfrm>
          <a:prstGeom prst="rect">
            <a:avLst/>
          </a:prstGeom>
        </p:spPr>
        <p:txBody>
          <a:bodyPr/>
          <a:lstStyle/>
          <a:p>
            <a:fld id="{4B0461D4-7FB7-4FFB-A16F-C1B7C1B88A3C}" type="slidenum">
              <a:rPr lang="sk-SK" smtClean="0"/>
              <a:t>‹#›</a:t>
            </a:fld>
            <a:endParaRPr lang="sk-SK" dirty="0"/>
          </a:p>
        </p:txBody>
      </p:sp>
    </p:spTree>
    <p:extLst>
      <p:ext uri="{BB962C8B-B14F-4D97-AF65-F5344CB8AC3E}">
        <p14:creationId xmlns:p14="http://schemas.microsoft.com/office/powerpoint/2010/main" val="414275220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20" name="Obrázok 19">
            <a:extLst>
              <a:ext uri="{FF2B5EF4-FFF2-40B4-BE49-F238E27FC236}">
                <a16:creationId xmlns:a16="http://schemas.microsoft.com/office/drawing/2014/main" id="{0AFE80BB-39A5-430F-8B66-6715C8DFE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88" y="1770374"/>
            <a:ext cx="2921112" cy="4899284"/>
          </a:xfrm>
          <a:prstGeom prst="rect">
            <a:avLst/>
          </a:prstGeom>
        </p:spPr>
      </p:pic>
      <p:sp>
        <p:nvSpPr>
          <p:cNvPr id="2" name="Nadpis 1">
            <a:extLst>
              <a:ext uri="{FF2B5EF4-FFF2-40B4-BE49-F238E27FC236}">
                <a16:creationId xmlns:a16="http://schemas.microsoft.com/office/drawing/2014/main" id="{76925B6A-558D-41D0-921C-07630D6284A7}"/>
              </a:ext>
            </a:extLst>
          </p:cNvPr>
          <p:cNvSpPr>
            <a:spLocks noGrp="1"/>
          </p:cNvSpPr>
          <p:nvPr>
            <p:ph type="title"/>
          </p:nvPr>
        </p:nvSpPr>
        <p:spPr>
          <a:xfrm>
            <a:off x="4038600" y="1709738"/>
            <a:ext cx="7308850" cy="1805249"/>
          </a:xfrm>
          <a:prstGeom prst="rect">
            <a:avLst/>
          </a:prstGeom>
        </p:spPr>
        <p:txBody>
          <a:bodyPr anchor="b"/>
          <a:lstStyle>
            <a:lvl1pPr>
              <a:defRPr sz="5400">
                <a:solidFill>
                  <a:srgbClr val="ED1C24"/>
                </a:solidFill>
                <a:latin typeface="Arial" panose="020B0604020202020204" pitchFamily="34" charset="0"/>
                <a:cs typeface="Arial" panose="020B0604020202020204" pitchFamily="34" charset="0"/>
              </a:defRPr>
            </a:lvl1pPr>
          </a:lstStyle>
          <a:p>
            <a:r>
              <a:rPr lang="sk-SK" dirty="0"/>
              <a:t>Kliknutím upravte štýl predlohy nadpisu</a:t>
            </a:r>
          </a:p>
        </p:txBody>
      </p:sp>
      <p:sp>
        <p:nvSpPr>
          <p:cNvPr id="3" name="Zástupný objekt pre text 2">
            <a:extLst>
              <a:ext uri="{FF2B5EF4-FFF2-40B4-BE49-F238E27FC236}">
                <a16:creationId xmlns:a16="http://schemas.microsoft.com/office/drawing/2014/main" id="{4D4B47A9-13BB-4D64-BEBB-0567724C33C0}"/>
              </a:ext>
            </a:extLst>
          </p:cNvPr>
          <p:cNvSpPr>
            <a:spLocks noGrp="1"/>
          </p:cNvSpPr>
          <p:nvPr>
            <p:ph type="body" idx="1"/>
          </p:nvPr>
        </p:nvSpPr>
        <p:spPr>
          <a:xfrm>
            <a:off x="4038600" y="4589463"/>
            <a:ext cx="730885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pic>
        <p:nvPicPr>
          <p:cNvPr id="14" name="Obrázok 13">
            <a:extLst>
              <a:ext uri="{FF2B5EF4-FFF2-40B4-BE49-F238E27FC236}">
                <a16:creationId xmlns:a16="http://schemas.microsoft.com/office/drawing/2014/main" id="{53A6F8DF-9A64-4E4E-8ACA-350774DB8A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859" y="2873042"/>
            <a:ext cx="2395369" cy="863852"/>
          </a:xfrm>
          <a:prstGeom prst="rect">
            <a:avLst/>
          </a:prstGeom>
        </p:spPr>
      </p:pic>
      <p:pic>
        <p:nvPicPr>
          <p:cNvPr id="18" name="Obrázok 17">
            <a:extLst>
              <a:ext uri="{FF2B5EF4-FFF2-40B4-BE49-F238E27FC236}">
                <a16:creationId xmlns:a16="http://schemas.microsoft.com/office/drawing/2014/main" id="{0F61C3BC-8BEE-43B5-8B1A-B4591BFBA5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517" y="3822229"/>
            <a:ext cx="2764102" cy="947535"/>
          </a:xfrm>
          <a:prstGeom prst="rect">
            <a:avLst/>
          </a:prstGeom>
        </p:spPr>
      </p:pic>
      <p:pic>
        <p:nvPicPr>
          <p:cNvPr id="24" name="Obrázok 23">
            <a:extLst>
              <a:ext uri="{FF2B5EF4-FFF2-40B4-BE49-F238E27FC236}">
                <a16:creationId xmlns:a16="http://schemas.microsoft.com/office/drawing/2014/main" id="{13612CDC-A70A-49D4-BA3C-6BAB42BDA27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9585" y="396836"/>
            <a:ext cx="1638317" cy="429938"/>
          </a:xfrm>
          <a:prstGeom prst="rect">
            <a:avLst/>
          </a:prstGeom>
        </p:spPr>
      </p:pic>
      <p:pic>
        <p:nvPicPr>
          <p:cNvPr id="10" name="Obrázok 9">
            <a:extLst>
              <a:ext uri="{FF2B5EF4-FFF2-40B4-BE49-F238E27FC236}">
                <a16:creationId xmlns:a16="http://schemas.microsoft.com/office/drawing/2014/main" id="{F84734E0-5083-469E-B5DC-7F9743250EF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0621" y="4993224"/>
            <a:ext cx="2391893" cy="865108"/>
          </a:xfrm>
          <a:prstGeom prst="rect">
            <a:avLst/>
          </a:prstGeom>
        </p:spPr>
      </p:pic>
      <p:pic>
        <p:nvPicPr>
          <p:cNvPr id="8" name="Obrázok 7">
            <a:extLst>
              <a:ext uri="{FF2B5EF4-FFF2-40B4-BE49-F238E27FC236}">
                <a16:creationId xmlns:a16="http://schemas.microsoft.com/office/drawing/2014/main" id="{4E3DF4C9-7F8E-4EA1-A169-062E4B5C08A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7637" y="396836"/>
            <a:ext cx="905055" cy="416008"/>
          </a:xfrm>
          <a:prstGeom prst="rect">
            <a:avLst/>
          </a:prstGeom>
        </p:spPr>
      </p:pic>
    </p:spTree>
    <p:extLst>
      <p:ext uri="{BB962C8B-B14F-4D97-AF65-F5344CB8AC3E}">
        <p14:creationId xmlns:p14="http://schemas.microsoft.com/office/powerpoint/2010/main" val="34624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1BC6A-B3E0-4B68-B7BE-AEE55C1A7AF4}"/>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AF9C2C15-249B-40F1-A207-C832EA5A8570}"/>
              </a:ext>
            </a:extLst>
          </p:cNvPr>
          <p:cNvSpPr>
            <a:spLocks noGrp="1"/>
          </p:cNvSpPr>
          <p:nvPr>
            <p:ph sz="half" idx="1"/>
          </p:nvPr>
        </p:nvSpPr>
        <p:spPr>
          <a:xfrm>
            <a:off x="838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72E9CE97-C97E-47BF-9F0F-5C72E6953281}"/>
              </a:ext>
            </a:extLst>
          </p:cNvPr>
          <p:cNvSpPr>
            <a:spLocks noGrp="1"/>
          </p:cNvSpPr>
          <p:nvPr>
            <p:ph sz="half" idx="2"/>
          </p:nvPr>
        </p:nvSpPr>
        <p:spPr>
          <a:xfrm>
            <a:off x="6172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392D1A87-A082-4EF4-AB65-19CDDDD95204}"/>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6" name="Zástupný objekt pre pätu 5">
            <a:extLst>
              <a:ext uri="{FF2B5EF4-FFF2-40B4-BE49-F238E27FC236}">
                <a16:creationId xmlns:a16="http://schemas.microsoft.com/office/drawing/2014/main" id="{A65A2E57-8A4E-4122-B1A2-2280F29A9998}"/>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71371F2A-2F8E-4EA5-BF19-F71BE95648CE}"/>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
        <p:nvSpPr>
          <p:cNvPr id="8" name="Obdĺžnik 7">
            <a:extLst>
              <a:ext uri="{FF2B5EF4-FFF2-40B4-BE49-F238E27FC236}">
                <a16:creationId xmlns:a16="http://schemas.microsoft.com/office/drawing/2014/main" id="{4D879E43-FDF9-4CA3-A1F9-B586EDCC1944}"/>
              </a:ext>
            </a:extLst>
          </p:cNvPr>
          <p:cNvSpPr/>
          <p:nvPr userDrawn="1"/>
        </p:nvSpPr>
        <p:spPr>
          <a:xfrm>
            <a:off x="0" y="0"/>
            <a:ext cx="12192000" cy="6858000"/>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C3ED0F57-74A6-438C-83F0-3706008F4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9397" y="4525941"/>
            <a:ext cx="1037871" cy="1740716"/>
          </a:xfrm>
          <a:prstGeom prst="rect">
            <a:avLst/>
          </a:prstGeom>
        </p:spPr>
      </p:pic>
      <p:pic>
        <p:nvPicPr>
          <p:cNvPr id="12" name="Obrázok 11">
            <a:extLst>
              <a:ext uri="{FF2B5EF4-FFF2-40B4-BE49-F238E27FC236}">
                <a16:creationId xmlns:a16="http://schemas.microsoft.com/office/drawing/2014/main" id="{F6003D6F-B587-4D05-BC14-5BA0FEE17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1432" y="3328833"/>
            <a:ext cx="1284739" cy="2150247"/>
          </a:xfrm>
          <a:prstGeom prst="rect">
            <a:avLst/>
          </a:prstGeom>
        </p:spPr>
      </p:pic>
      <p:sp>
        <p:nvSpPr>
          <p:cNvPr id="15" name="Zástupný objekt pre obsah 2">
            <a:extLst>
              <a:ext uri="{FF2B5EF4-FFF2-40B4-BE49-F238E27FC236}">
                <a16:creationId xmlns:a16="http://schemas.microsoft.com/office/drawing/2014/main" id="{A7AEF69B-FFAB-41B0-9DD2-EA62113C55B5}"/>
              </a:ext>
            </a:extLst>
          </p:cNvPr>
          <p:cNvSpPr>
            <a:spLocks noGrp="1"/>
          </p:cNvSpPr>
          <p:nvPr>
            <p:ph idx="13"/>
          </p:nvPr>
        </p:nvSpPr>
        <p:spPr>
          <a:xfrm>
            <a:off x="2726108" y="2304307"/>
            <a:ext cx="8627691" cy="21502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k-SK" dirty="0"/>
              <a:t>Upraviť štýly predlohy textu</a:t>
            </a:r>
          </a:p>
          <a:p>
            <a:pPr lvl="1"/>
            <a:r>
              <a:rPr lang="sk-SK" dirty="0"/>
              <a:t>Druhá úroveň</a:t>
            </a:r>
          </a:p>
          <a:p>
            <a:pPr lvl="2"/>
            <a:r>
              <a:rPr lang="sk-SK" dirty="0"/>
              <a:t>Tretia úroveň</a:t>
            </a:r>
          </a:p>
          <a:p>
            <a:pPr lvl="3"/>
            <a:r>
              <a:rPr lang="sk-SK" dirty="0"/>
              <a:t>Štvrtá úroveň</a:t>
            </a:r>
          </a:p>
          <a:p>
            <a:pPr lvl="4"/>
            <a:r>
              <a:rPr lang="sk-SK" dirty="0"/>
              <a:t>Piata úroveň</a:t>
            </a:r>
          </a:p>
        </p:txBody>
      </p:sp>
      <p:pic>
        <p:nvPicPr>
          <p:cNvPr id="20" name="Obrázok 19">
            <a:extLst>
              <a:ext uri="{FF2B5EF4-FFF2-40B4-BE49-F238E27FC236}">
                <a16:creationId xmlns:a16="http://schemas.microsoft.com/office/drawing/2014/main" id="{A88EE303-85AD-4525-B75E-9B0E772F3D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5372" y="5588625"/>
            <a:ext cx="2603500" cy="892481"/>
          </a:xfrm>
          <a:prstGeom prst="rect">
            <a:avLst/>
          </a:prstGeom>
        </p:spPr>
      </p:pic>
      <p:pic>
        <p:nvPicPr>
          <p:cNvPr id="22" name="Obrázok 21">
            <a:extLst>
              <a:ext uri="{FF2B5EF4-FFF2-40B4-BE49-F238E27FC236}">
                <a16:creationId xmlns:a16="http://schemas.microsoft.com/office/drawing/2014/main" id="{3E9AC88F-330F-441F-BB9B-38C25ABEAF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6891" y="5676372"/>
            <a:ext cx="2474753" cy="892481"/>
          </a:xfrm>
          <a:prstGeom prst="rect">
            <a:avLst/>
          </a:prstGeom>
        </p:spPr>
      </p:pic>
      <p:pic>
        <p:nvPicPr>
          <p:cNvPr id="11" name="Obrázok 10">
            <a:extLst>
              <a:ext uri="{FF2B5EF4-FFF2-40B4-BE49-F238E27FC236}">
                <a16:creationId xmlns:a16="http://schemas.microsoft.com/office/drawing/2014/main" id="{560ADC45-016B-43D3-8AFC-321520A630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82340" y="5705808"/>
            <a:ext cx="2467573" cy="892481"/>
          </a:xfrm>
          <a:prstGeom prst="rect">
            <a:avLst/>
          </a:prstGeom>
        </p:spPr>
      </p:pic>
      <p:pic>
        <p:nvPicPr>
          <p:cNvPr id="13" name="Obrázok 12">
            <a:extLst>
              <a:ext uri="{FF2B5EF4-FFF2-40B4-BE49-F238E27FC236}">
                <a16:creationId xmlns:a16="http://schemas.microsoft.com/office/drawing/2014/main" id="{4CF28204-B192-4E47-AA1C-AA43884C9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8845" y="578444"/>
            <a:ext cx="1056455" cy="485598"/>
          </a:xfrm>
          <a:prstGeom prst="rect">
            <a:avLst/>
          </a:prstGeom>
        </p:spPr>
      </p:pic>
      <p:sp>
        <p:nvSpPr>
          <p:cNvPr id="14" name="Zástupný objekt pre text 13">
            <a:extLst>
              <a:ext uri="{FF2B5EF4-FFF2-40B4-BE49-F238E27FC236}">
                <a16:creationId xmlns:a16="http://schemas.microsoft.com/office/drawing/2014/main" id="{5622E02C-2893-4076-93FE-B88A3298F20A}"/>
              </a:ext>
            </a:extLst>
          </p:cNvPr>
          <p:cNvSpPr>
            <a:spLocks noGrp="1"/>
          </p:cNvSpPr>
          <p:nvPr>
            <p:ph type="body" sz="quarter" idx="14"/>
          </p:nvPr>
        </p:nvSpPr>
        <p:spPr>
          <a:xfrm>
            <a:off x="2603500" y="838200"/>
            <a:ext cx="8750300" cy="1079500"/>
          </a:xfrm>
          <a:prstGeom prst="rect">
            <a:avLst/>
          </a:prstGeom>
        </p:spPr>
        <p:txBody>
          <a:bodyPr/>
          <a:lstStyle>
            <a:lvl1pPr marL="0" indent="0">
              <a:buNone/>
              <a:defRPr>
                <a:solidFill>
                  <a:schemeClr val="bg1"/>
                </a:solidFill>
              </a:defRPr>
            </a:lvl1pPr>
            <a:lvl2pPr marL="457200" indent="0">
              <a:buNone/>
              <a:defRPr/>
            </a:lvl2pPr>
          </a:lstStyle>
          <a:p>
            <a:pPr lvl="0"/>
            <a:r>
              <a:rPr lang="sk-SK" dirty="0"/>
              <a:t>Upraviť štýly predlohy textu</a:t>
            </a:r>
          </a:p>
        </p:txBody>
      </p:sp>
    </p:spTree>
    <p:extLst>
      <p:ext uri="{BB962C8B-B14F-4D97-AF65-F5344CB8AC3E}">
        <p14:creationId xmlns:p14="http://schemas.microsoft.com/office/powerpoint/2010/main" val="219336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Obrázok 9">
            <a:extLst>
              <a:ext uri="{FF2B5EF4-FFF2-40B4-BE49-F238E27FC236}">
                <a16:creationId xmlns:a16="http://schemas.microsoft.com/office/drawing/2014/main" id="{21C360A7-7BA8-424D-81D6-FAA56A4E4F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
        <p:nvSpPr>
          <p:cNvPr id="2" name="Nadpis 1">
            <a:extLst>
              <a:ext uri="{FF2B5EF4-FFF2-40B4-BE49-F238E27FC236}">
                <a16:creationId xmlns:a16="http://schemas.microsoft.com/office/drawing/2014/main" id="{153A6BE6-EC82-49A3-9E4F-9AF6F129F9A5}"/>
              </a:ext>
            </a:extLst>
          </p:cNvPr>
          <p:cNvSpPr>
            <a:spLocks noGrp="1"/>
          </p:cNvSpPr>
          <p:nvPr>
            <p:ph type="title"/>
          </p:nvPr>
        </p:nvSpPr>
        <p:spPr>
          <a:xfrm>
            <a:off x="2869034" y="365125"/>
            <a:ext cx="8483177" cy="1325563"/>
          </a:xfrm>
          <a:prstGeom prst="rect">
            <a:avLst/>
          </a:prstGeom>
        </p:spPr>
        <p:txBody>
          <a:bodyPr/>
          <a:lstStyle/>
          <a:p>
            <a:r>
              <a:rPr lang="sk-SK" dirty="0"/>
              <a:t>Kliknutím upravte štýl predlohy nadpisu</a:t>
            </a:r>
          </a:p>
        </p:txBody>
      </p:sp>
      <p:sp>
        <p:nvSpPr>
          <p:cNvPr id="3" name="Zástupný objekt pre text 2">
            <a:extLst>
              <a:ext uri="{FF2B5EF4-FFF2-40B4-BE49-F238E27FC236}">
                <a16:creationId xmlns:a16="http://schemas.microsoft.com/office/drawing/2014/main" id="{CC3099B6-819E-4622-8E34-904FB37AE2B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E54A9CCC-769A-40A6-919F-91506D2ADE50}"/>
              </a:ext>
            </a:extLst>
          </p:cNvPr>
          <p:cNvSpPr>
            <a:spLocks noGrp="1"/>
          </p:cNvSpPr>
          <p:nvPr>
            <p:ph sz="half" idx="2"/>
          </p:nvPr>
        </p:nvSpPr>
        <p:spPr>
          <a:xfrm>
            <a:off x="763962" y="2505075"/>
            <a:ext cx="5233614"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FFFC307E-D745-4676-8578-42598E5B9B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CA759C9E-3EFF-44F2-BEBC-A325E62B4415}"/>
              </a:ext>
            </a:extLst>
          </p:cNvPr>
          <p:cNvSpPr>
            <a:spLocks noGrp="1"/>
          </p:cNvSpPr>
          <p:nvPr>
            <p:ph sz="quarter" idx="4"/>
          </p:nvPr>
        </p:nvSpPr>
        <p:spPr>
          <a:xfrm>
            <a:off x="6096000" y="2505075"/>
            <a:ext cx="5259388"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8" name="Obrázok 7">
            <a:extLst>
              <a:ext uri="{FF2B5EF4-FFF2-40B4-BE49-F238E27FC236}">
                <a16:creationId xmlns:a16="http://schemas.microsoft.com/office/drawing/2014/main" id="{5C8A87E3-7F37-4768-86A8-355CF90B60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43" y="428626"/>
            <a:ext cx="1035380" cy="475911"/>
          </a:xfrm>
          <a:prstGeom prst="rect">
            <a:avLst/>
          </a:prstGeom>
        </p:spPr>
      </p:pic>
      <p:pic>
        <p:nvPicPr>
          <p:cNvPr id="12" name="Obrázok 11">
            <a:extLst>
              <a:ext uri="{FF2B5EF4-FFF2-40B4-BE49-F238E27FC236}">
                <a16:creationId xmlns:a16="http://schemas.microsoft.com/office/drawing/2014/main" id="{AA4A5778-5CE8-451E-8A9A-27B224A18C6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90745" y="5582872"/>
            <a:ext cx="6777429" cy="1016315"/>
          </a:xfrm>
          <a:prstGeom prst="rect">
            <a:avLst/>
          </a:prstGeom>
        </p:spPr>
      </p:pic>
    </p:spTree>
    <p:extLst>
      <p:ext uri="{BB962C8B-B14F-4D97-AF65-F5344CB8AC3E}">
        <p14:creationId xmlns:p14="http://schemas.microsoft.com/office/powerpoint/2010/main" val="229590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739C46-D6DD-4274-88B9-4019DB733B42}"/>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0FB2571E-3821-4F63-8B2E-0D772EBE847F}"/>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4" name="Zástupný objekt pre pätu 3">
            <a:extLst>
              <a:ext uri="{FF2B5EF4-FFF2-40B4-BE49-F238E27FC236}">
                <a16:creationId xmlns:a16="http://schemas.microsoft.com/office/drawing/2014/main" id="{591B873F-E28E-4C9A-982A-F8D09E7B7C85}"/>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5" name="Zástupný objekt pre číslo snímky 4">
            <a:extLst>
              <a:ext uri="{FF2B5EF4-FFF2-40B4-BE49-F238E27FC236}">
                <a16:creationId xmlns:a16="http://schemas.microsoft.com/office/drawing/2014/main" id="{23F7DDAD-D4AA-4D5A-AFF1-B41ACD6D8FA6}"/>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pic>
        <p:nvPicPr>
          <p:cNvPr id="6" name="Obrázok 5">
            <a:extLst>
              <a:ext uri="{FF2B5EF4-FFF2-40B4-BE49-F238E27FC236}">
                <a16:creationId xmlns:a16="http://schemas.microsoft.com/office/drawing/2014/main" id="{E83835D3-5B09-4189-84CE-33A6C55EF9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Tree>
    <p:extLst>
      <p:ext uri="{BB962C8B-B14F-4D97-AF65-F5344CB8AC3E}">
        <p14:creationId xmlns:p14="http://schemas.microsoft.com/office/powerpoint/2010/main" val="1533910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C154A5F-0502-4BE3-8B23-C25A8E10A829}"/>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3" name="Zástupný objekt pre pätu 2">
            <a:extLst>
              <a:ext uri="{FF2B5EF4-FFF2-40B4-BE49-F238E27FC236}">
                <a16:creationId xmlns:a16="http://schemas.microsoft.com/office/drawing/2014/main" id="{4EB36392-996A-4BAF-91F1-BDDEF62E5EC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4" name="Zástupný objekt pre číslo snímky 3">
            <a:extLst>
              <a:ext uri="{FF2B5EF4-FFF2-40B4-BE49-F238E27FC236}">
                <a16:creationId xmlns:a16="http://schemas.microsoft.com/office/drawing/2014/main" id="{C91B4724-F16A-4D4C-B22D-F932C709A8F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62685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9A10C4-9C33-4547-AEB2-A02688910F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E89FA7-6AEA-40B7-A6A2-D5D478BABB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C6FF5CE3-2468-4813-AD7B-78FF6B04E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762C775A-99AF-42EF-A228-5360902ABC05}"/>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4. 4. 2026</a:t>
            </a:fld>
            <a:endParaRPr lang="sk-SK"/>
          </a:p>
        </p:txBody>
      </p:sp>
      <p:sp>
        <p:nvSpPr>
          <p:cNvPr id="6" name="Zástupný objekt pre pätu 5">
            <a:extLst>
              <a:ext uri="{FF2B5EF4-FFF2-40B4-BE49-F238E27FC236}">
                <a16:creationId xmlns:a16="http://schemas.microsoft.com/office/drawing/2014/main" id="{64C08D83-B07D-4BF2-8DE8-45A2C913E11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6222F36D-6CE5-4B2F-9D90-59AFC47BEDED}"/>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299822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CB1F8871-46C3-4517-BB5F-2A7DD41FDFA6}"/>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2259" t="3160" r="495" b="1256"/>
          <a:stretch/>
        </p:blipFill>
        <p:spPr>
          <a:xfrm>
            <a:off x="0" y="-1"/>
            <a:ext cx="12192000" cy="6858001"/>
          </a:xfrm>
          <a:prstGeom prst="rect">
            <a:avLst/>
          </a:prstGeom>
        </p:spPr>
      </p:pic>
    </p:spTree>
    <p:extLst>
      <p:ext uri="{BB962C8B-B14F-4D97-AF65-F5344CB8AC3E}">
        <p14:creationId xmlns:p14="http://schemas.microsoft.com/office/powerpoint/2010/main" val="109956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www.slov-lex.sk/pravne-predpisy/SK/ZZ/2018/18/20190901#paragraf-78.odsek-8" TargetMode="External"/><Relationship Id="rId2" Type="http://schemas.openxmlformats.org/officeDocument/2006/relationships/hyperlink" Target="https://www.slov-lex.sk/pravne-predpisy/SK/ZZ/2018/18/20190901#poznamky.poznamka-8" TargetMode="Externa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s://www.slov-lex.sk/pravne-predpisy/SK/ZZ/2018/18/20190901#paragraf-78.odsek-8" TargetMode="External"/><Relationship Id="rId2" Type="http://schemas.openxmlformats.org/officeDocument/2006/relationships/hyperlink" Target="https://www.slov-lex.sk/pravne-predpisy/SK/ZZ/2018/18/20190901#poznamky.poznamka-8" TargetMode="Externa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hyperlink" Target="https://cyberawareness.sk/"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3F64E3-D481-4D22-B8E0-2E608B4EDA41}"/>
              </a:ext>
            </a:extLst>
          </p:cNvPr>
          <p:cNvSpPr>
            <a:spLocks noGrp="1"/>
          </p:cNvSpPr>
          <p:nvPr>
            <p:ph type="ctrTitle"/>
          </p:nvPr>
        </p:nvSpPr>
        <p:spPr>
          <a:xfrm>
            <a:off x="3462867" y="2498271"/>
            <a:ext cx="8311063" cy="1922668"/>
          </a:xfrm>
        </p:spPr>
        <p:txBody>
          <a:bodyPr/>
          <a:lstStyle/>
          <a:p>
            <a:pPr algn="ctr"/>
            <a:r>
              <a:rPr lang="sk-SK" sz="4400" dirty="0">
                <a:solidFill>
                  <a:srgbClr val="261E6A"/>
                </a:solidFill>
              </a:rPr>
              <a:t>KYBERNETICKÁ BEZPEČNOSŤ V KONTEXTE INÝCH REGULÁCIÍ</a:t>
            </a:r>
            <a:endParaRPr lang="sk-SK" sz="3600" dirty="0">
              <a:solidFill>
                <a:srgbClr val="261E6A"/>
              </a:solidFill>
            </a:endParaRPr>
          </a:p>
        </p:txBody>
      </p:sp>
      <p:sp>
        <p:nvSpPr>
          <p:cNvPr id="3" name="Podnadpis 2">
            <a:extLst>
              <a:ext uri="{FF2B5EF4-FFF2-40B4-BE49-F238E27FC236}">
                <a16:creationId xmlns:a16="http://schemas.microsoft.com/office/drawing/2014/main" id="{4D8809A4-0D88-49E1-B95B-A31D3DD40804}"/>
              </a:ext>
            </a:extLst>
          </p:cNvPr>
          <p:cNvSpPr>
            <a:spLocks noGrp="1"/>
          </p:cNvSpPr>
          <p:nvPr>
            <p:ph type="subTitle" idx="1"/>
          </p:nvPr>
        </p:nvSpPr>
        <p:spPr>
          <a:xfrm>
            <a:off x="4313770" y="4554765"/>
            <a:ext cx="6392332" cy="738717"/>
          </a:xfrm>
        </p:spPr>
        <p:txBody>
          <a:bodyPr lIns="91440" tIns="45720" rIns="91440" bIns="45720" anchor="t"/>
          <a:lstStyle/>
          <a:p>
            <a:pPr algn="ctr"/>
            <a:r>
              <a:rPr lang="sk-SK" sz="2000" dirty="0"/>
              <a:t>JUDr. Laura Bachňáková Rózenfeldová, PhD.</a:t>
            </a:r>
          </a:p>
          <a:p>
            <a:pPr algn="ctr"/>
            <a:r>
              <a:rPr lang="sk-SK" sz="2000" dirty="0"/>
              <a:t>Katedra obchodného práva a hospodárskeho práva</a:t>
            </a:r>
          </a:p>
          <a:p>
            <a:pPr algn="ctr"/>
            <a:endParaRPr lang="sk-SK" sz="2000" dirty="0"/>
          </a:p>
        </p:txBody>
      </p:sp>
      <p:pic>
        <p:nvPicPr>
          <p:cNvPr id="6" name="Obrázok 5">
            <a:extLst>
              <a:ext uri="{FF2B5EF4-FFF2-40B4-BE49-F238E27FC236}">
                <a16:creationId xmlns:a16="http://schemas.microsoft.com/office/drawing/2014/main" id="{38EBBA16-AAC1-249E-6EBA-5E4001DB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790" y="5896502"/>
            <a:ext cx="1158146" cy="522022"/>
          </a:xfrm>
          <a:prstGeom prst="rect">
            <a:avLst/>
          </a:prstGeom>
        </p:spPr>
      </p:pic>
      <p:pic>
        <p:nvPicPr>
          <p:cNvPr id="7" name="Obrázok 6" descr="C:\Users\Pavol Sokol\AppData\Local\Microsoft\Windows\INetCache\Content.Word\logo_CSIRT UPJS-01.png">
            <a:extLst>
              <a:ext uri="{FF2B5EF4-FFF2-40B4-BE49-F238E27FC236}">
                <a16:creationId xmlns:a16="http://schemas.microsoft.com/office/drawing/2014/main" id="{ACC433ED-8ECA-9C34-12A8-952C06C254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3658" y="5970521"/>
            <a:ext cx="1162138" cy="445333"/>
          </a:xfrm>
          <a:prstGeom prst="rect">
            <a:avLst/>
          </a:prstGeom>
          <a:noFill/>
          <a:ln>
            <a:noFill/>
          </a:ln>
        </p:spPr>
      </p:pic>
    </p:spTree>
    <p:extLst>
      <p:ext uri="{BB962C8B-B14F-4D97-AF65-F5344CB8AC3E}">
        <p14:creationId xmlns:p14="http://schemas.microsoft.com/office/powerpoint/2010/main" val="336192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C56D6-F472-89DF-4F07-FA248563C84B}"/>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4A89DEA0-47A5-5D4E-37E8-AC6BBEEE5322}"/>
              </a:ext>
            </a:extLst>
          </p:cNvPr>
          <p:cNvSpPr>
            <a:spLocks noGrp="1"/>
          </p:cNvSpPr>
          <p:nvPr>
            <p:ph type="title"/>
          </p:nvPr>
        </p:nvSpPr>
        <p:spPr>
          <a:xfrm>
            <a:off x="1045175" y="1147635"/>
            <a:ext cx="10101650" cy="670280"/>
          </a:xfrm>
        </p:spPr>
        <p:txBody>
          <a:bodyPr/>
          <a:lstStyle/>
          <a:p>
            <a:r>
              <a:rPr lang="sk-SK" sz="3600" b="1" dirty="0">
                <a:solidFill>
                  <a:srgbClr val="261E6A"/>
                </a:solidFill>
                <a:latin typeface="Arial" panose="020B0604020202020204" pitchFamily="34" charset="0"/>
                <a:cs typeface="Arial" panose="020B0604020202020204" pitchFamily="34" charset="0"/>
              </a:rPr>
              <a:t>ROZSAH OCHRANY</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27FE1B7E-4032-96D3-BD78-14A24EE26258}"/>
              </a:ext>
            </a:extLst>
          </p:cNvPr>
          <p:cNvSpPr>
            <a:spLocks noGrp="1"/>
          </p:cNvSpPr>
          <p:nvPr>
            <p:ph idx="1"/>
          </p:nvPr>
        </p:nvSpPr>
        <p:spPr>
          <a:xfrm>
            <a:off x="1012038" y="1881385"/>
            <a:ext cx="5557492" cy="4073909"/>
          </a:xfrm>
        </p:spPr>
        <p:txBody>
          <a:bodyPr/>
          <a:lstStyle/>
          <a:p>
            <a:pPr algn="just"/>
            <a:r>
              <a:rPr lang="sk-SK" sz="1600" dirty="0">
                <a:latin typeface="Arial" panose="020B0604020202020204" pitchFamily="34" charset="0"/>
                <a:cs typeface="Arial" panose="020B0604020202020204" pitchFamily="34" charset="0"/>
              </a:rPr>
              <a:t>článok 4 ods. 1 GDPR: „</a:t>
            </a:r>
            <a:r>
              <a:rPr lang="sk-SK" sz="1600" b="1" dirty="0">
                <a:latin typeface="Arial" panose="020B0604020202020204" pitchFamily="34" charset="0"/>
                <a:cs typeface="Arial" panose="020B0604020202020204" pitchFamily="34" charset="0"/>
              </a:rPr>
              <a:t>osobné údaje sú akékoľvek údaje týkajúce sa identifikovanej alebo identifikovateľnej fyzickej osoby</a:t>
            </a:r>
            <a:r>
              <a:rPr lang="sk-SK" sz="1600" dirty="0">
                <a:latin typeface="Arial" panose="020B0604020202020204" pitchFamily="34" charset="0"/>
                <a:cs typeface="Arial" panose="020B0604020202020204" pitchFamily="34" charset="0"/>
              </a:rPr>
              <a:t>“</a:t>
            </a:r>
          </a:p>
          <a:p>
            <a:pPr algn="just"/>
            <a:r>
              <a:rPr lang="sk-SK" sz="1600" dirty="0">
                <a:latin typeface="Arial" panose="020B0604020202020204" pitchFamily="34" charset="0"/>
                <a:cs typeface="Arial" panose="020B0604020202020204" pitchFamily="34" charset="0"/>
              </a:rPr>
              <a:t>rozlišujeme:</a:t>
            </a:r>
          </a:p>
          <a:p>
            <a:pPr marL="914400" lvl="1" indent="-457200" algn="just">
              <a:buFont typeface="+mj-lt"/>
              <a:buAutoNum type="alphaLcParenR"/>
            </a:pPr>
            <a:r>
              <a:rPr lang="sk-SK" sz="1600" b="1" dirty="0">
                <a:latin typeface="Arial" panose="020B0604020202020204" pitchFamily="34" charset="0"/>
                <a:cs typeface="Arial" panose="020B0604020202020204" pitchFamily="34" charset="0"/>
              </a:rPr>
              <a:t>identifikovanú osobu – </a:t>
            </a:r>
            <a:r>
              <a:rPr lang="sk-SK" sz="1600" dirty="0">
                <a:latin typeface="Arial" panose="020B0604020202020204" pitchFamily="34" charset="0"/>
                <a:cs typeface="Arial" panose="020B0604020202020204" pitchFamily="34" charset="0"/>
              </a:rPr>
              <a:t>jednoznačne vieme určiť, o koho ide, na základe určitého údaju;</a:t>
            </a:r>
            <a:endParaRPr lang="sk-SK" sz="1600" b="1" dirty="0">
              <a:latin typeface="Arial" panose="020B0604020202020204" pitchFamily="34" charset="0"/>
              <a:cs typeface="Arial" panose="020B0604020202020204" pitchFamily="34" charset="0"/>
            </a:endParaRPr>
          </a:p>
          <a:p>
            <a:pPr marL="914400" lvl="1" indent="-457200" algn="just">
              <a:buFont typeface="+mj-lt"/>
              <a:buAutoNum type="alphaLcParenR"/>
            </a:pPr>
            <a:r>
              <a:rPr lang="sk-SK" sz="1600" b="1" dirty="0">
                <a:latin typeface="Arial" panose="020B0604020202020204" pitchFamily="34" charset="0"/>
                <a:cs typeface="Arial" panose="020B0604020202020204" pitchFamily="34" charset="0"/>
              </a:rPr>
              <a:t>identifikovateľnú osobu – </a:t>
            </a:r>
            <a:r>
              <a:rPr lang="sk-SK" sz="1600" dirty="0">
                <a:latin typeface="Arial" panose="020B0604020202020204" pitchFamily="34" charset="0"/>
                <a:cs typeface="Arial" panose="020B0604020202020204" pitchFamily="34" charset="0"/>
              </a:rPr>
              <a:t>osoba, ktorú </a:t>
            </a:r>
            <a:r>
              <a:rPr lang="sk-SK" sz="1600" b="1" dirty="0">
                <a:latin typeface="Arial" panose="020B0604020202020204" pitchFamily="34" charset="0"/>
                <a:cs typeface="Arial" panose="020B0604020202020204" pitchFamily="34" charset="0"/>
              </a:rPr>
              <a:t>možno identifikovať priamo alebo nepriamo, najmä odkazom na identifikátor</a:t>
            </a:r>
            <a:r>
              <a:rPr lang="sk-SK" sz="1600" dirty="0">
                <a:latin typeface="Arial" panose="020B0604020202020204" pitchFamily="34" charset="0"/>
                <a:cs typeface="Arial" panose="020B0604020202020204" pitchFamily="34" charset="0"/>
              </a:rPr>
              <a:t>, ako je meno, identifikačné číslo, lokalizačné údaje, online identifikátor, </a:t>
            </a:r>
            <a:r>
              <a:rPr lang="sk-SK" sz="1600" b="1" dirty="0">
                <a:latin typeface="Arial" panose="020B0604020202020204" pitchFamily="34" charset="0"/>
                <a:cs typeface="Arial" panose="020B0604020202020204" pitchFamily="34" charset="0"/>
              </a:rPr>
              <a:t>alebo odkazom na jeden či viaceré prvky, ktoré sú špecifické pre </a:t>
            </a:r>
            <a:r>
              <a:rPr lang="sk-SK" sz="1600" dirty="0">
                <a:latin typeface="Arial" panose="020B0604020202020204" pitchFamily="34" charset="0"/>
                <a:cs typeface="Arial" panose="020B0604020202020204" pitchFamily="34" charset="0"/>
              </a:rPr>
              <a:t>fyzickú, fyziologickú, genetickú, mentálnu, ekonomickú, kultúrnu alebo sociálnu </a:t>
            </a:r>
            <a:r>
              <a:rPr lang="sk-SK" sz="1600" b="1" dirty="0">
                <a:latin typeface="Arial" panose="020B0604020202020204" pitchFamily="34" charset="0"/>
                <a:cs typeface="Arial" panose="020B0604020202020204" pitchFamily="34" charset="0"/>
              </a:rPr>
              <a:t>identitu tejto fyzickej osoby</a:t>
            </a:r>
          </a:p>
          <a:p>
            <a:pPr algn="just">
              <a:buFont typeface="Wingdings" panose="05000000000000000000" pitchFamily="2" charset="2"/>
              <a:buChar char="§"/>
            </a:pPr>
            <a:endParaRPr lang="sk-SK" sz="1600" dirty="0">
              <a:latin typeface="Arial" panose="020B0604020202020204" pitchFamily="34" charset="0"/>
              <a:cs typeface="Arial" panose="020B0604020202020204" pitchFamily="34" charset="0"/>
            </a:endParaRPr>
          </a:p>
        </p:txBody>
      </p:sp>
      <p:pic>
        <p:nvPicPr>
          <p:cNvPr id="2" name="Picture 6">
            <a:extLst>
              <a:ext uri="{FF2B5EF4-FFF2-40B4-BE49-F238E27FC236}">
                <a16:creationId xmlns:a16="http://schemas.microsoft.com/office/drawing/2014/main" id="{A6246C7A-77AD-1B24-905A-183187A6C1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36" r="12830"/>
          <a:stretch>
            <a:fillRect/>
          </a:stretch>
        </p:blipFill>
        <p:spPr bwMode="auto">
          <a:xfrm>
            <a:off x="6743072" y="1701771"/>
            <a:ext cx="4610728" cy="395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370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D5A76-3573-16CE-C3B3-283C299B2916}"/>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D2C36555-8B07-6C77-8073-F3E2464F5E1E}"/>
              </a:ext>
            </a:extLst>
          </p:cNvPr>
          <p:cNvSpPr>
            <a:spLocks noGrp="1"/>
          </p:cNvSpPr>
          <p:nvPr>
            <p:ph type="title"/>
          </p:nvPr>
        </p:nvSpPr>
        <p:spPr>
          <a:xfrm>
            <a:off x="1045175" y="1147635"/>
            <a:ext cx="10101650" cy="670280"/>
          </a:xfrm>
        </p:spPr>
        <p:txBody>
          <a:bodyPr/>
          <a:lstStyle/>
          <a:p>
            <a:r>
              <a:rPr lang="sk-SK" sz="3600" b="1" dirty="0">
                <a:solidFill>
                  <a:srgbClr val="261E6A"/>
                </a:solidFill>
                <a:latin typeface="Arial" panose="020B0604020202020204" pitchFamily="34" charset="0"/>
                <a:cs typeface="Arial" panose="020B0604020202020204" pitchFamily="34" charset="0"/>
              </a:rPr>
              <a:t>ROZSAH OCHRANY</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410DD33B-2C08-A66D-E86E-89E4D2453820}"/>
              </a:ext>
            </a:extLst>
          </p:cNvPr>
          <p:cNvSpPr>
            <a:spLocks noGrp="1"/>
          </p:cNvSpPr>
          <p:nvPr>
            <p:ph idx="1"/>
          </p:nvPr>
        </p:nvSpPr>
        <p:spPr>
          <a:xfrm>
            <a:off x="1012038" y="1881385"/>
            <a:ext cx="5557492" cy="4073909"/>
          </a:xfrm>
        </p:spPr>
        <p:txBody>
          <a:bodyPr/>
          <a:lstStyle/>
          <a:p>
            <a:pPr algn="just"/>
            <a:r>
              <a:rPr lang="sk-SK" sz="1800" dirty="0">
                <a:latin typeface="Arial" panose="020B0604020202020204" pitchFamily="34" charset="0"/>
                <a:cs typeface="Arial" panose="020B0604020202020204" pitchFamily="34" charset="0"/>
              </a:rPr>
              <a:t>potrebné vziať do úvahy všetky prostriedky, pri ktorých existuje </a:t>
            </a:r>
            <a:r>
              <a:rPr lang="sk-SK" sz="1800" b="1" dirty="0">
                <a:latin typeface="Arial" panose="020B0604020202020204" pitchFamily="34" charset="0"/>
                <a:cs typeface="Arial" panose="020B0604020202020204" pitchFamily="34" charset="0"/>
              </a:rPr>
              <a:t>primeraná pravdepodobnosť, že ich možno využiť na priamu alebo nepriamu identifikáciu fyzickej osoby</a:t>
            </a:r>
          </a:p>
          <a:p>
            <a:pPr algn="just"/>
            <a:r>
              <a:rPr lang="cs-CZ" sz="1800" dirty="0">
                <a:latin typeface="Arial" panose="020B0604020202020204" pitchFamily="34" charset="0"/>
                <a:cs typeface="Arial" panose="020B0604020202020204" pitchFamily="34" charset="0"/>
              </a:rPr>
              <a:t>na </a:t>
            </a:r>
            <a:r>
              <a:rPr lang="sk-SK" sz="1800" dirty="0">
                <a:latin typeface="Arial" panose="020B0604020202020204" pitchFamily="34" charset="0"/>
                <a:cs typeface="Arial" panose="020B0604020202020204" pitchFamily="34" charset="0"/>
              </a:rPr>
              <a:t>zistenie toho, či je primerane pravdepodobné, že sa prostriedky použijú na identifikáciu fyzickej osoby, by sa mali </a:t>
            </a:r>
            <a:r>
              <a:rPr lang="sk-SK" sz="1800" b="1" dirty="0">
                <a:latin typeface="Arial" panose="020B0604020202020204" pitchFamily="34" charset="0"/>
                <a:cs typeface="Arial" panose="020B0604020202020204" pitchFamily="34" charset="0"/>
              </a:rPr>
              <a:t>zohľadniť všetky objektívne faktory, ako sú:</a:t>
            </a:r>
          </a:p>
          <a:p>
            <a:pPr lvl="1" algn="just">
              <a:buFont typeface="Wingdings" panose="05000000000000000000" pitchFamily="2" charset="2"/>
              <a:buChar char="à"/>
            </a:pPr>
            <a:r>
              <a:rPr lang="sk-SK" sz="1800" b="1" dirty="0">
                <a:latin typeface="Arial" panose="020B0604020202020204" pitchFamily="34" charset="0"/>
                <a:cs typeface="Arial" panose="020B0604020202020204" pitchFamily="34" charset="0"/>
              </a:rPr>
              <a:t>náklady a čas potrebný na identifikáciu </a:t>
            </a:r>
            <a:r>
              <a:rPr lang="sk-SK" sz="1800" dirty="0">
                <a:latin typeface="Arial" panose="020B0604020202020204" pitchFamily="34" charset="0"/>
                <a:cs typeface="Arial" panose="020B0604020202020204" pitchFamily="34" charset="0"/>
              </a:rPr>
              <a:t>so zreteľom na technológiu dostupnú v čase spracúvania, ako a</a:t>
            </a:r>
            <a:r>
              <a:rPr lang="cs-CZ" sz="1800" dirty="0">
                <a:latin typeface="Arial" panose="020B0604020202020204" pitchFamily="34" charset="0"/>
                <a:cs typeface="Arial" panose="020B0604020202020204" pitchFamily="34" charset="0"/>
              </a:rPr>
              <a:t>j na </a:t>
            </a:r>
            <a:r>
              <a:rPr lang="cs-CZ" sz="1800" b="1" dirty="0">
                <a:latin typeface="Arial" panose="020B0604020202020204" pitchFamily="34" charset="0"/>
                <a:cs typeface="Arial" panose="020B0604020202020204" pitchFamily="34" charset="0"/>
              </a:rPr>
              <a:t>technologický vývoj</a:t>
            </a:r>
            <a:endParaRPr lang="sk-SK" sz="1800" b="1"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sk-SK" sz="1800" dirty="0">
              <a:latin typeface="Arial" panose="020B0604020202020204" pitchFamily="34" charset="0"/>
              <a:cs typeface="Arial" panose="020B0604020202020204" pitchFamily="34" charset="0"/>
            </a:endParaRPr>
          </a:p>
        </p:txBody>
      </p:sp>
      <p:pic>
        <p:nvPicPr>
          <p:cNvPr id="3" name="Picture 2" descr="Data protection and trust at Co-op – The ODI">
            <a:extLst>
              <a:ext uri="{FF2B5EF4-FFF2-40B4-BE49-F238E27FC236}">
                <a16:creationId xmlns:a16="http://schemas.microsoft.com/office/drawing/2014/main" id="{389C9429-904A-979A-EB7D-45E6F8D81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458" y="1609243"/>
            <a:ext cx="4728669" cy="337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90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19305-088B-F887-0302-419DEE4CAA02}"/>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5AE9A89B-A564-72E1-FB00-0720917F1FB6}"/>
              </a:ext>
            </a:extLst>
          </p:cNvPr>
          <p:cNvSpPr>
            <a:spLocks noGrp="1"/>
          </p:cNvSpPr>
          <p:nvPr>
            <p:ph type="title"/>
          </p:nvPr>
        </p:nvSpPr>
        <p:spPr>
          <a:xfrm>
            <a:off x="1045175" y="1147635"/>
            <a:ext cx="10101650" cy="670280"/>
          </a:xfrm>
        </p:spPr>
        <p:txBody>
          <a:bodyPr/>
          <a:lstStyle/>
          <a:p>
            <a:r>
              <a:rPr lang="sk-SK" sz="3600" b="1" dirty="0">
                <a:solidFill>
                  <a:srgbClr val="261E6A"/>
                </a:solidFill>
                <a:latin typeface="Arial" panose="020B0604020202020204" pitchFamily="34" charset="0"/>
                <a:cs typeface="Arial" panose="020B0604020202020204" pitchFamily="34" charset="0"/>
              </a:rPr>
              <a:t>ROZSAH OCHRANY</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F2D5824A-FE8C-26E9-FA4B-FD66C783823B}"/>
              </a:ext>
            </a:extLst>
          </p:cNvPr>
          <p:cNvSpPr>
            <a:spLocks noGrp="1"/>
          </p:cNvSpPr>
          <p:nvPr>
            <p:ph idx="1"/>
          </p:nvPr>
        </p:nvSpPr>
        <p:spPr>
          <a:xfrm>
            <a:off x="1012037" y="1881385"/>
            <a:ext cx="9596091" cy="4073909"/>
          </a:xfrm>
        </p:spPr>
        <p:txBody>
          <a:bodyPr/>
          <a:lstStyle/>
          <a:p>
            <a:pPr marL="0" indent="0" algn="just">
              <a:buNone/>
            </a:pPr>
            <a:r>
              <a:rPr lang="sk-SK" sz="1800" b="1" dirty="0">
                <a:latin typeface="Arial" panose="020B0604020202020204" pitchFamily="34" charset="0"/>
                <a:cs typeface="Arial" panose="020B0604020202020204" pitchFamily="34" charset="0"/>
              </a:rPr>
              <a:t>Osobitné kategórie osobných údajov</a:t>
            </a:r>
          </a:p>
          <a:p>
            <a:pPr algn="just"/>
            <a:r>
              <a:rPr lang="sk-SK" sz="1800" dirty="0">
                <a:latin typeface="Arial" panose="020B0604020202020204" pitchFamily="34" charset="0"/>
                <a:cs typeface="Arial" panose="020B0604020202020204" pitchFamily="34" charset="0"/>
              </a:rPr>
              <a:t>Čl. 9 ods. 1 GDPR:  </a:t>
            </a:r>
            <a:r>
              <a:rPr lang="sk-SK" sz="1800" b="1" dirty="0">
                <a:latin typeface="Arial" panose="020B0604020202020204" pitchFamily="34" charset="0"/>
                <a:cs typeface="Arial" panose="020B0604020202020204" pitchFamily="34" charset="0"/>
              </a:rPr>
              <a:t>Zakazuje sa</a:t>
            </a:r>
            <a:r>
              <a:rPr lang="sk-SK" sz="1800" dirty="0">
                <a:latin typeface="Arial" panose="020B0604020202020204" pitchFamily="34" charset="0"/>
                <a:cs typeface="Arial" panose="020B0604020202020204" pitchFamily="34" charset="0"/>
              </a:rPr>
              <a:t> spracúvanie osobných údajov, ktoré odhaľujú rasový alebo etnický pôvod, politické názory, náboženské alebo filozofické presvedčenie alebo členstvo v odborových organizáciách, a spracúvanie genetických údajov, biometrických údajov na individuálnu identifikáciu fyzickej osoby, údajov týkajúcich sa zdravia alebo údajov týkajúcich sa sexuálneho života alebo sexuálnej orientácie fyzickej osoby.</a:t>
            </a:r>
          </a:p>
          <a:p>
            <a:pPr algn="just"/>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53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2B360-535E-DB50-9586-A4A6786E5248}"/>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23BE7E8D-2D4C-3E7B-480A-AE1120B90C04}"/>
              </a:ext>
            </a:extLst>
          </p:cNvPr>
          <p:cNvSpPr>
            <a:spLocks noGrp="1"/>
          </p:cNvSpPr>
          <p:nvPr>
            <p:ph type="title"/>
          </p:nvPr>
        </p:nvSpPr>
        <p:spPr>
          <a:xfrm>
            <a:off x="1045175" y="1147635"/>
            <a:ext cx="10101650" cy="670280"/>
          </a:xfrm>
        </p:spPr>
        <p:txBody>
          <a:bodyPr/>
          <a:lstStyle/>
          <a:p>
            <a:r>
              <a:rPr lang="sk-SK" sz="3600" b="1" dirty="0">
                <a:solidFill>
                  <a:srgbClr val="261E6A"/>
                </a:solidFill>
                <a:latin typeface="Arial" panose="020B0604020202020204" pitchFamily="34" charset="0"/>
                <a:cs typeface="Arial" panose="020B0604020202020204" pitchFamily="34" charset="0"/>
              </a:rPr>
              <a:t>ROZSAH OCHRANY</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A088C8DD-2101-6772-9604-64A92531B955}"/>
              </a:ext>
            </a:extLst>
          </p:cNvPr>
          <p:cNvSpPr>
            <a:spLocks noGrp="1"/>
          </p:cNvSpPr>
          <p:nvPr>
            <p:ph idx="1"/>
          </p:nvPr>
        </p:nvSpPr>
        <p:spPr>
          <a:xfrm>
            <a:off x="1012038" y="1881385"/>
            <a:ext cx="4202220" cy="4073909"/>
          </a:xfrm>
          <a:prstGeom prst="rect">
            <a:avLst/>
          </a:prstGeom>
        </p:spPr>
        <p:txBody>
          <a:bodyPr/>
          <a:lstStyle/>
          <a:p>
            <a:r>
              <a:rPr lang="sk-SK" sz="1800" dirty="0"/>
              <a:t>základné právo na ochranu osobných údajov patrí </a:t>
            </a:r>
            <a:r>
              <a:rPr lang="sk-SK" sz="1800" b="1" dirty="0"/>
              <a:t>výlučne fyzickým osobám, a to bez ohľadu na ich štátnu príslušnosť alebo miesto bydliska, ak sa nachádzajú v EÚ</a:t>
            </a:r>
          </a:p>
          <a:p>
            <a:r>
              <a:rPr lang="sk-SK" sz="1800" b="1" dirty="0"/>
              <a:t>ochrana</a:t>
            </a:r>
            <a:r>
              <a:rPr lang="sk-SK" sz="1800" dirty="0"/>
              <a:t> </a:t>
            </a:r>
            <a:r>
              <a:rPr lang="sk-SK" sz="1800" b="1" dirty="0"/>
              <a:t>sa</a:t>
            </a:r>
            <a:r>
              <a:rPr lang="sk-SK" sz="1800" dirty="0"/>
              <a:t> </a:t>
            </a:r>
            <a:r>
              <a:rPr lang="sk-SK" sz="1800" b="1" dirty="0"/>
              <a:t>neposkytuje právnickým osobám, </a:t>
            </a:r>
            <a:r>
              <a:rPr lang="sk-SK" sz="1800" dirty="0"/>
              <a:t>napr. vo vzťahu k podnikom a ich obchodnému menu, právnej forme a kontaktným údajom</a:t>
            </a:r>
          </a:p>
          <a:p>
            <a:r>
              <a:rPr lang="sk-SK" sz="1800" dirty="0"/>
              <a:t>ochrana sa neposkytuje ani osobným údajom zosnulých osôb</a:t>
            </a:r>
          </a:p>
          <a:p>
            <a:endParaRPr lang="sk-SK" sz="1400" dirty="0"/>
          </a:p>
        </p:txBody>
      </p:sp>
      <p:pic>
        <p:nvPicPr>
          <p:cNvPr id="2" name="Picture 2" descr="Business people illustration | Free Vector">
            <a:extLst>
              <a:ext uri="{FF2B5EF4-FFF2-40B4-BE49-F238E27FC236}">
                <a16:creationId xmlns:a16="http://schemas.microsoft.com/office/drawing/2014/main" id="{080CF9EC-DF7F-F9E5-96AA-806AFE9D3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935" y="1881386"/>
            <a:ext cx="5971865" cy="393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963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EC809-33E2-FB82-A4B7-A1F979EC8F55}"/>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50831D10-06BF-518D-AD64-245D69217475}"/>
              </a:ext>
            </a:extLst>
          </p:cNvPr>
          <p:cNvSpPr>
            <a:spLocks noGrp="1"/>
          </p:cNvSpPr>
          <p:nvPr>
            <p:ph type="title"/>
          </p:nvPr>
        </p:nvSpPr>
        <p:spPr>
          <a:xfrm>
            <a:off x="1045175" y="1147635"/>
            <a:ext cx="10101650" cy="670280"/>
          </a:xfrm>
        </p:spPr>
        <p:txBody>
          <a:bodyPr/>
          <a:lstStyle/>
          <a:p>
            <a:r>
              <a:rPr lang="sk-SK" sz="3600" b="1" dirty="0">
                <a:solidFill>
                  <a:srgbClr val="261E6A"/>
                </a:solidFill>
                <a:latin typeface="Arial" panose="020B0604020202020204" pitchFamily="34" charset="0"/>
                <a:cs typeface="Arial" panose="020B0604020202020204" pitchFamily="34" charset="0"/>
              </a:rPr>
              <a:t>SPRACÚVANIE OSOBNÝCH ÚDAJOV</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B5E2E8EA-B3A4-EA46-0F70-7F9DCC7348AB}"/>
              </a:ext>
            </a:extLst>
          </p:cNvPr>
          <p:cNvSpPr>
            <a:spLocks noGrp="1"/>
          </p:cNvSpPr>
          <p:nvPr>
            <p:ph idx="1"/>
          </p:nvPr>
        </p:nvSpPr>
        <p:spPr>
          <a:xfrm>
            <a:off x="1012037" y="1881385"/>
            <a:ext cx="10194805" cy="4073909"/>
          </a:xfrm>
          <a:prstGeom prst="rect">
            <a:avLst/>
          </a:prstGeom>
        </p:spPr>
        <p:txBody>
          <a:bodyPr/>
          <a:lstStyle/>
          <a:p>
            <a:pPr algn="just"/>
            <a:r>
              <a:rPr lang="sk-SK" sz="1600" b="1" dirty="0"/>
              <a:t>spracúvanie osobných údajov </a:t>
            </a:r>
            <a:r>
              <a:rPr lang="sk-SK" sz="1600" dirty="0"/>
              <a:t>je operácia alebo súbor operácií s osobnými údajmi alebo súbormi osobných údajov, napríklad získavanie, zaznamenávanie, usporadúvanie, </a:t>
            </a:r>
            <a:r>
              <a:rPr lang="sk-SK" sz="1600" dirty="0" err="1"/>
              <a:t>štruktúrovanie</a:t>
            </a:r>
            <a:r>
              <a:rPr lang="sk-SK" sz="1600" dirty="0"/>
              <a:t>, uchovávanie, prepracúvanie alebo zmena, vyhľadávanie, prehliadanie, využívanie, poskytovanie prenosom, šírením alebo poskytovanie iným spôsobom, preskupovanie alebo kombinovanie, obmedzenie, vymazanie alebo likvidácia, bez ohľadu na to, či sa vykonávajú automatizovanými alebo neautomatizovanými prostriedkami;</a:t>
            </a:r>
          </a:p>
          <a:p>
            <a:pPr algn="just"/>
            <a:r>
              <a:rPr lang="sk-SK" sz="1600" b="1" dirty="0"/>
              <a:t>Rozhodnutie SD EÚ vo veci C-101/01 </a:t>
            </a:r>
            <a:r>
              <a:rPr lang="sk-SK" sz="1600" b="1" dirty="0" err="1"/>
              <a:t>Göta</a:t>
            </a:r>
            <a:r>
              <a:rPr lang="sk-SK" sz="1600" b="1" dirty="0"/>
              <a:t> </a:t>
            </a:r>
            <a:r>
              <a:rPr lang="sk-SK" sz="1600" b="1" dirty="0" err="1"/>
              <a:t>hovrätt</a:t>
            </a:r>
            <a:r>
              <a:rPr lang="sk-SK" sz="1600" b="1" dirty="0"/>
              <a:t> (Švédsko) vs. </a:t>
            </a:r>
            <a:r>
              <a:rPr lang="sk-SK" sz="1600" b="1" dirty="0" err="1"/>
              <a:t>Bodil</a:t>
            </a:r>
            <a:r>
              <a:rPr lang="sk-SK" sz="1600" b="1" dirty="0"/>
              <a:t> </a:t>
            </a:r>
            <a:r>
              <a:rPr lang="sk-SK" sz="1600" b="1" dirty="0" err="1"/>
              <a:t>Lindqvist</a:t>
            </a:r>
            <a:r>
              <a:rPr lang="sk-SK" sz="1600" b="1" dirty="0"/>
              <a:t> </a:t>
            </a:r>
          </a:p>
          <a:p>
            <a:pPr lvl="1" algn="just"/>
            <a:r>
              <a:rPr lang="sk-SK" sz="1600" dirty="0"/>
              <a:t>operácia, ktorou sa odkazuje na internetovej stránke na rôzne osoby a ktorou sa tieto osoby identifikujú buď prostredníctvom ich mena, alebo iným spôsobom, napríklad prostredníctvom ich telefónneho čísla alebo informácií o ich pracovných podmienkach a o ich záľubách, predstavuje úplne alebo čiastočne </a:t>
            </a:r>
            <a:r>
              <a:rPr lang="sk-SK" sz="1600" b="1" dirty="0"/>
              <a:t>automatizované spracovanie osobných údajov </a:t>
            </a:r>
          </a:p>
          <a:p>
            <a:pPr lvl="1" algn="just"/>
            <a:r>
              <a:rPr lang="sk-SK" sz="1600" dirty="0"/>
              <a:t>údaj o tom, že si určitá osoba poranila nohu a je čiastočne práceneschopná, je osobným údajom </a:t>
            </a:r>
          </a:p>
          <a:p>
            <a:pPr algn="just"/>
            <a:r>
              <a:rPr lang="sk-SK" sz="1600" b="1" dirty="0"/>
              <a:t>Najvyšší súd SR </a:t>
            </a:r>
            <a:r>
              <a:rPr lang="sk-SK" sz="1600" b="1" dirty="0" err="1"/>
              <a:t>sp</a:t>
            </a:r>
            <a:r>
              <a:rPr lang="sk-SK" sz="1600" b="1" dirty="0"/>
              <a:t>. Zn. 1 </a:t>
            </a:r>
            <a:r>
              <a:rPr lang="sk-SK" sz="1600" b="1" dirty="0" err="1"/>
              <a:t>Sžo</a:t>
            </a:r>
            <a:r>
              <a:rPr lang="sk-SK" sz="1600" b="1" dirty="0"/>
              <a:t> 410/2009 - </a:t>
            </a:r>
            <a:r>
              <a:rPr lang="sk-SK" sz="1600" dirty="0"/>
              <a:t>prevádzkovateľ sa nemôže z povinnosti zlikvidovať osobné údaje po splnení účelu spracovania </a:t>
            </a:r>
            <a:r>
              <a:rPr lang="sk-SK" sz="1600" dirty="0" err="1"/>
              <a:t>vyviniť</a:t>
            </a:r>
            <a:r>
              <a:rPr lang="sk-SK" sz="1600" dirty="0"/>
              <a:t> poukázaním na skutočnosť, že osobné údaje nie je možné zlikvidovať z dôvodu chýbajúcich technických kapacít prevádzkovateľa</a:t>
            </a:r>
          </a:p>
          <a:p>
            <a:endParaRPr lang="sk-SK" sz="1600" dirty="0"/>
          </a:p>
        </p:txBody>
      </p:sp>
    </p:spTree>
    <p:extLst>
      <p:ext uri="{BB962C8B-B14F-4D97-AF65-F5344CB8AC3E}">
        <p14:creationId xmlns:p14="http://schemas.microsoft.com/office/powerpoint/2010/main" val="338973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161C6-8FF3-2D1A-A41E-43913180059A}"/>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0EE6202F-0E37-195B-870F-4AD02086DD68}"/>
              </a:ext>
            </a:extLst>
          </p:cNvPr>
          <p:cNvSpPr>
            <a:spLocks noGrp="1"/>
          </p:cNvSpPr>
          <p:nvPr>
            <p:ph type="title"/>
          </p:nvPr>
        </p:nvSpPr>
        <p:spPr>
          <a:xfrm>
            <a:off x="1045175" y="1147635"/>
            <a:ext cx="10101650" cy="670280"/>
          </a:xfrm>
        </p:spPr>
        <p:txBody>
          <a:bodyPr/>
          <a:lstStyle/>
          <a:p>
            <a:r>
              <a:rPr lang="sk-SK" sz="3600" b="1" dirty="0">
                <a:solidFill>
                  <a:srgbClr val="261E6A"/>
                </a:solidFill>
                <a:latin typeface="Arial" panose="020B0604020202020204" pitchFamily="34" charset="0"/>
                <a:cs typeface="Arial" panose="020B0604020202020204" pitchFamily="34" charset="0"/>
              </a:rPr>
              <a:t>POVINNÝ SUBJEKT</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5A299D8B-FEA1-C154-21D3-6CC87ABF209F}"/>
              </a:ext>
            </a:extLst>
          </p:cNvPr>
          <p:cNvSpPr>
            <a:spLocks noGrp="1"/>
          </p:cNvSpPr>
          <p:nvPr>
            <p:ph idx="1"/>
          </p:nvPr>
        </p:nvSpPr>
        <p:spPr>
          <a:xfrm>
            <a:off x="1012037" y="1881385"/>
            <a:ext cx="10194805" cy="4073909"/>
          </a:xfrm>
          <a:prstGeom prst="rect">
            <a:avLst/>
          </a:prstGeom>
        </p:spPr>
        <p:txBody>
          <a:bodyPr/>
          <a:lstStyle/>
          <a:p>
            <a:pPr algn="just"/>
            <a:r>
              <a:rPr lang="sk-SK" sz="1800" b="1" dirty="0"/>
              <a:t>prevádzkovateľ</a:t>
            </a:r>
            <a:r>
              <a:rPr lang="sk-SK" sz="1800" dirty="0"/>
              <a:t> = fyzická alebo právnická osoba, orgán verejnej moci, agentúra alebo iný subjekt, ktorý </a:t>
            </a:r>
            <a:r>
              <a:rPr lang="sk-SK" sz="1800" b="1" dirty="0"/>
              <a:t>sám alebo spoločne s inými určí účely a prostriedky spracúvania osobných údajov</a:t>
            </a:r>
            <a:r>
              <a:rPr lang="sk-SK" sz="1800" dirty="0"/>
              <a:t>; v prípade, že sa účely a prostriedky tohto spracúvania stanovujú v práve Únie alebo v práve členského štátu, možno prevádzkovateľa alebo konkrétne kritériá na jeho určenie určiť v práve Únie alebo v práve členského štátu</a:t>
            </a:r>
          </a:p>
          <a:p>
            <a:pPr algn="just"/>
            <a:r>
              <a:rPr lang="sk-SK" sz="1800" b="1" dirty="0"/>
              <a:t>sprostredkovateľ </a:t>
            </a:r>
            <a:r>
              <a:rPr lang="sk-SK" sz="1800" dirty="0"/>
              <a:t>= fyzická alebo právnická osoba, orgán verejnej moci, agentúra alebo iný subjekt, ktorý </a:t>
            </a:r>
            <a:r>
              <a:rPr lang="sk-SK" sz="1800" b="1" dirty="0"/>
              <a:t>spracúva osobné údaje v mene prevádzkovateľa</a:t>
            </a:r>
          </a:p>
        </p:txBody>
      </p:sp>
    </p:spTree>
    <p:extLst>
      <p:ext uri="{BB962C8B-B14F-4D97-AF65-F5344CB8AC3E}">
        <p14:creationId xmlns:p14="http://schemas.microsoft.com/office/powerpoint/2010/main" val="603918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29DBC-5680-5CCB-28E9-007223FAFAAC}"/>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520C678B-7B49-3F3D-DAEC-6C4C4E862AAA}"/>
              </a:ext>
            </a:extLst>
          </p:cNvPr>
          <p:cNvSpPr>
            <a:spLocks noGrp="1"/>
          </p:cNvSpPr>
          <p:nvPr>
            <p:ph type="title"/>
          </p:nvPr>
        </p:nvSpPr>
        <p:spPr>
          <a:xfrm>
            <a:off x="1045175" y="1147635"/>
            <a:ext cx="10101650" cy="670280"/>
          </a:xfrm>
        </p:spPr>
        <p:txBody>
          <a:bodyPr/>
          <a:lstStyle/>
          <a:p>
            <a:r>
              <a:rPr lang="sk-SK" sz="3200" b="1" dirty="0">
                <a:solidFill>
                  <a:srgbClr val="261E6A"/>
                </a:solidFill>
                <a:latin typeface="Arial" panose="020B0604020202020204" pitchFamily="34" charset="0"/>
                <a:cs typeface="Arial" panose="020B0604020202020204" pitchFamily="34" charset="0"/>
              </a:rPr>
              <a:t>ZÁSADY SPRACÚVANIA OSOBNÝCH ÚDAJOV</a:t>
            </a:r>
            <a:endParaRPr lang="sk-SK" sz="32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FC189DF4-5F38-C9A1-923D-459A3DC11342}"/>
              </a:ext>
            </a:extLst>
          </p:cNvPr>
          <p:cNvSpPr>
            <a:spLocks noGrp="1"/>
          </p:cNvSpPr>
          <p:nvPr>
            <p:ph idx="1"/>
          </p:nvPr>
        </p:nvSpPr>
        <p:spPr>
          <a:xfrm>
            <a:off x="1012037" y="2269671"/>
            <a:ext cx="4447149" cy="3685623"/>
          </a:xfrm>
          <a:prstGeom prst="rect">
            <a:avLst/>
          </a:prstGeom>
        </p:spPr>
        <p:txBody>
          <a:bodyPr/>
          <a:lstStyle/>
          <a:p>
            <a:pPr marL="342900" indent="-342900">
              <a:buFont typeface="+mj-lt"/>
              <a:buAutoNum type="arabicParenR"/>
            </a:pPr>
            <a:r>
              <a:rPr lang="sk-SK" sz="1800" dirty="0">
                <a:cs typeface="Times New Roman" panose="02020603050405020304" pitchFamily="18" charset="0"/>
              </a:rPr>
              <a:t>Zásada zákonnosti</a:t>
            </a:r>
          </a:p>
          <a:p>
            <a:pPr marL="342900" indent="-342900">
              <a:buFont typeface="+mj-lt"/>
              <a:buAutoNum type="arabicParenR"/>
            </a:pPr>
            <a:r>
              <a:rPr lang="sk-SK" sz="1800" dirty="0">
                <a:cs typeface="Times New Roman" panose="02020603050405020304" pitchFamily="18" charset="0"/>
              </a:rPr>
              <a:t>Zásada transparentnosti</a:t>
            </a:r>
          </a:p>
          <a:p>
            <a:pPr marL="342900" indent="-342900">
              <a:buFont typeface="+mj-lt"/>
              <a:buAutoNum type="arabicParenR"/>
            </a:pPr>
            <a:r>
              <a:rPr lang="sk-SK" sz="1800" dirty="0">
                <a:cs typeface="Times New Roman" panose="02020603050405020304" pitchFamily="18" charset="0"/>
              </a:rPr>
              <a:t>Zásada obmedzenia účelu</a:t>
            </a:r>
          </a:p>
          <a:p>
            <a:pPr marL="342900" indent="-342900">
              <a:buFont typeface="+mj-lt"/>
              <a:buAutoNum type="arabicParenR"/>
            </a:pPr>
            <a:r>
              <a:rPr lang="sk-SK" sz="1800" dirty="0">
                <a:cs typeface="Times New Roman" panose="02020603050405020304" pitchFamily="18" charset="0"/>
              </a:rPr>
              <a:t>Zásada minimalizácie osobných údajov</a:t>
            </a:r>
          </a:p>
          <a:p>
            <a:pPr marL="342900" indent="-342900">
              <a:buFont typeface="+mj-lt"/>
              <a:buAutoNum type="arabicParenR"/>
            </a:pPr>
            <a:r>
              <a:rPr lang="sk-SK" sz="1800" dirty="0">
                <a:cs typeface="Times New Roman" panose="02020603050405020304" pitchFamily="18" charset="0"/>
              </a:rPr>
              <a:t>Zásada správnosti</a:t>
            </a:r>
          </a:p>
          <a:p>
            <a:pPr marL="342900" indent="-342900">
              <a:buFont typeface="+mj-lt"/>
              <a:buAutoNum type="arabicParenR"/>
            </a:pPr>
            <a:r>
              <a:rPr lang="sk-SK" sz="1800" dirty="0">
                <a:cs typeface="Times New Roman" panose="02020603050405020304" pitchFamily="18" charset="0"/>
              </a:rPr>
              <a:t>Zásada minimalizácie uchovávania</a:t>
            </a:r>
          </a:p>
          <a:p>
            <a:pPr marL="342900" indent="-342900">
              <a:buFont typeface="+mj-lt"/>
              <a:buAutoNum type="arabicParenR"/>
            </a:pPr>
            <a:r>
              <a:rPr lang="sk-SK" sz="1800" dirty="0">
                <a:cs typeface="Times New Roman" panose="02020603050405020304" pitchFamily="18" charset="0"/>
              </a:rPr>
              <a:t>Zásada integrity a dôvernosti</a:t>
            </a:r>
          </a:p>
          <a:p>
            <a:pPr marL="342900" indent="-342900">
              <a:buFont typeface="+mj-lt"/>
              <a:buAutoNum type="arabicParenR"/>
            </a:pPr>
            <a:r>
              <a:rPr lang="sk-SK" sz="1800" dirty="0">
                <a:cs typeface="Times New Roman" panose="02020603050405020304" pitchFamily="18" charset="0"/>
              </a:rPr>
              <a:t>Zásada zodpovednosti</a:t>
            </a:r>
          </a:p>
        </p:txBody>
      </p:sp>
      <p:pic>
        <p:nvPicPr>
          <p:cNvPr id="2" name="Picture 4" descr="GDPR - Back to Basics | URM Consulting">
            <a:extLst>
              <a:ext uri="{FF2B5EF4-FFF2-40B4-BE49-F238E27FC236}">
                <a16:creationId xmlns:a16="http://schemas.microsoft.com/office/drawing/2014/main" id="{3B4FECC8-0E0E-5D40-BAC9-5AB6A2ED2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65"/>
          <a:stretch>
            <a:fillRect/>
          </a:stretch>
        </p:blipFill>
        <p:spPr bwMode="auto">
          <a:xfrm>
            <a:off x="5246893" y="1738349"/>
            <a:ext cx="4447148" cy="417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72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70A1A-BBEB-D10E-0280-BE522CA0B42C}"/>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BF57C870-93CF-FB01-3ABC-C33AA05422F0}"/>
              </a:ext>
            </a:extLst>
          </p:cNvPr>
          <p:cNvSpPr>
            <a:spLocks noGrp="1"/>
          </p:cNvSpPr>
          <p:nvPr>
            <p:ph type="title"/>
          </p:nvPr>
        </p:nvSpPr>
        <p:spPr>
          <a:xfrm>
            <a:off x="1045175" y="1147635"/>
            <a:ext cx="10101650" cy="670280"/>
          </a:xfrm>
        </p:spPr>
        <p:txBody>
          <a:bodyPr/>
          <a:lstStyle/>
          <a:p>
            <a:r>
              <a:rPr lang="sk-SK" sz="3200" b="1" dirty="0">
                <a:solidFill>
                  <a:srgbClr val="261E6A"/>
                </a:solidFill>
                <a:latin typeface="Arial" panose="020B0604020202020204" pitchFamily="34" charset="0"/>
                <a:cs typeface="Arial" panose="020B0604020202020204" pitchFamily="34" charset="0"/>
              </a:rPr>
              <a:t>ZÁSADA ZÁKONNOSTI</a:t>
            </a:r>
            <a:endParaRPr lang="sk-SK" sz="32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B71FB5AF-81AE-8D6E-58E3-3D36A6A60B4C}"/>
              </a:ext>
            </a:extLst>
          </p:cNvPr>
          <p:cNvSpPr>
            <a:spLocks noGrp="1"/>
          </p:cNvSpPr>
          <p:nvPr>
            <p:ph idx="1"/>
          </p:nvPr>
        </p:nvSpPr>
        <p:spPr>
          <a:xfrm>
            <a:off x="1045175" y="1881386"/>
            <a:ext cx="4447149" cy="3685623"/>
          </a:xfrm>
          <a:prstGeom prst="rect">
            <a:avLst/>
          </a:prstGeom>
        </p:spPr>
        <p:txBody>
          <a:bodyPr/>
          <a:lstStyle/>
          <a:p>
            <a:pPr marL="0" indent="0">
              <a:buNone/>
            </a:pPr>
            <a:r>
              <a:rPr lang="sk-SK" sz="1800" dirty="0">
                <a:cs typeface="Times New Roman" panose="02020603050405020304" pitchFamily="18" charset="0"/>
              </a:rPr>
              <a:t>§ 6: Osobné údaje možno spracúvať len </a:t>
            </a:r>
            <a:r>
              <a:rPr lang="sk-SK" sz="1800" b="1" dirty="0">
                <a:cs typeface="Times New Roman" panose="02020603050405020304" pitchFamily="18" charset="0"/>
              </a:rPr>
              <a:t>zákonným spôsobom a tak, aby nedošlo k porušeniu základných práv dotknutej osoby.</a:t>
            </a:r>
          </a:p>
          <a:p>
            <a:r>
              <a:rPr lang="sk-SK" sz="1800" dirty="0">
                <a:cs typeface="Times New Roman" panose="02020603050405020304" pitchFamily="18" charset="0"/>
              </a:rPr>
              <a:t>zákonnosť je daná, ak je spracúvanie založené na niektorom </a:t>
            </a:r>
            <a:r>
              <a:rPr lang="sk-SK" sz="1800" b="1" dirty="0">
                <a:cs typeface="Times New Roman" panose="02020603050405020304" pitchFamily="18" charset="0"/>
              </a:rPr>
              <a:t>z taxatívne vymedzených právnych základov (§ 13 ods. 1 ZOOÚ)</a:t>
            </a:r>
          </a:p>
          <a:p>
            <a:endParaRPr lang="sk-SK" sz="1800" dirty="0">
              <a:cs typeface="Times New Roman" panose="02020603050405020304" pitchFamily="18" charset="0"/>
            </a:endParaRPr>
          </a:p>
        </p:txBody>
      </p:sp>
      <p:pic>
        <p:nvPicPr>
          <p:cNvPr id="3" name="Picture 2" descr="GDPR: Your rights and data types | Third Wunder - Create a Sense of Wunder">
            <a:extLst>
              <a:ext uri="{FF2B5EF4-FFF2-40B4-BE49-F238E27FC236}">
                <a16:creationId xmlns:a16="http://schemas.microsoft.com/office/drawing/2014/main" id="{1C88B2EE-5E69-8403-511C-BC22B80264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11482" y="1881386"/>
            <a:ext cx="5642317" cy="399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35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3E940-75B9-9D22-BB0E-E07D8D23CC0B}"/>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CE5CC2BF-C805-B602-C330-D3251479D98A}"/>
              </a:ext>
            </a:extLst>
          </p:cNvPr>
          <p:cNvSpPr>
            <a:spLocks noGrp="1"/>
          </p:cNvSpPr>
          <p:nvPr>
            <p:ph type="title"/>
          </p:nvPr>
        </p:nvSpPr>
        <p:spPr>
          <a:xfrm>
            <a:off x="1045175" y="1147635"/>
            <a:ext cx="10101650" cy="670280"/>
          </a:xfrm>
        </p:spPr>
        <p:txBody>
          <a:bodyPr/>
          <a:lstStyle/>
          <a:p>
            <a:r>
              <a:rPr lang="sk-SK" sz="3200" b="1" dirty="0">
                <a:solidFill>
                  <a:srgbClr val="261E6A"/>
                </a:solidFill>
                <a:latin typeface="Arial" panose="020B0604020202020204" pitchFamily="34" charset="0"/>
                <a:cs typeface="Arial" panose="020B0604020202020204" pitchFamily="34" charset="0"/>
              </a:rPr>
              <a:t>ZÁSADA ZÁKONNOSTI – PRÍKLADY PORUŠENÍ</a:t>
            </a:r>
            <a:endParaRPr lang="sk-SK" sz="32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04A7A1E6-882F-B90F-D133-F241AEF0C04B}"/>
              </a:ext>
            </a:extLst>
          </p:cNvPr>
          <p:cNvSpPr>
            <a:spLocks noGrp="1"/>
          </p:cNvSpPr>
          <p:nvPr>
            <p:ph idx="1"/>
          </p:nvPr>
        </p:nvSpPr>
        <p:spPr>
          <a:xfrm>
            <a:off x="1045175" y="1899557"/>
            <a:ext cx="10189363" cy="4028701"/>
          </a:xfrm>
          <a:prstGeom prst="rect">
            <a:avLst/>
          </a:prstGeom>
        </p:spPr>
        <p:txBody>
          <a:bodyPr/>
          <a:lstStyle/>
          <a:p>
            <a:pPr algn="just"/>
            <a:r>
              <a:rPr lang="sk-SK" sz="1800" dirty="0">
                <a:latin typeface="Arial" panose="020B0604020202020204" pitchFamily="34" charset="0"/>
                <a:cs typeface="Arial" panose="020B0604020202020204" pitchFamily="34" charset="0"/>
              </a:rPr>
              <a:t>uverejňovanie na webovom sídle prevádzkovateľa (v ozname Rozhodnutie Inšpektorátu práce BA o uložení pokuty) mena, priezviska a dátumu narodenia dotknutej osoby bez právneho základu (</a:t>
            </a:r>
            <a:r>
              <a:rPr lang="sk-SK" sz="1800" dirty="0">
                <a:solidFill>
                  <a:srgbClr val="000000"/>
                </a:solidFill>
                <a:latin typeface="Arial" panose="020B0604020202020204" pitchFamily="34" charset="0"/>
                <a:cs typeface="Arial" panose="020B0604020202020204" pitchFamily="34" charset="0"/>
              </a:rPr>
              <a:t>00841/2020-Os-15</a:t>
            </a:r>
            <a:r>
              <a:rPr lang="sk-SK" sz="1800" dirty="0">
                <a:latin typeface="Arial" panose="020B0604020202020204" pitchFamily="34" charset="0"/>
                <a:cs typeface="Arial" panose="020B0604020202020204" pitchFamily="34" charset="0"/>
              </a:rPr>
              <a:t>)</a:t>
            </a:r>
          </a:p>
          <a:p>
            <a:pPr algn="just"/>
            <a:r>
              <a:rPr lang="sk-SK" sz="1800" dirty="0">
                <a:latin typeface="Arial" panose="020B0604020202020204" pitchFamily="34" charset="0"/>
                <a:cs typeface="Arial" panose="020B0604020202020204" pitchFamily="34" charset="0"/>
              </a:rPr>
              <a:t>uverejňovanie na svojom webovom sídle v dokumentoch Uznesenie zo zasadnutia obecného zastupiteľstva a Zápisnica zo zasadnutia obecného zastupiteľstva OÚ, a to dátumov narodenia dotknutých osôb bez právneho základu (</a:t>
            </a:r>
            <a:r>
              <a:rPr lang="sk-SK" sz="1800" dirty="0">
                <a:solidFill>
                  <a:srgbClr val="000000"/>
                </a:solidFill>
                <a:latin typeface="Arial" panose="020B0604020202020204" pitchFamily="34" charset="0"/>
                <a:cs typeface="Arial" panose="020B0604020202020204" pitchFamily="34" charset="0"/>
              </a:rPr>
              <a:t>01363/2020-Os-8</a:t>
            </a:r>
            <a:r>
              <a:rPr lang="sk-SK" sz="1800" dirty="0">
                <a:latin typeface="Arial" panose="020B0604020202020204" pitchFamily="34" charset="0"/>
                <a:cs typeface="Arial" panose="020B0604020202020204" pitchFamily="34" charset="0"/>
              </a:rPr>
              <a:t> )</a:t>
            </a:r>
          </a:p>
          <a:p>
            <a:pPr algn="just"/>
            <a:r>
              <a:rPr lang="sk-SK" sz="1800" dirty="0">
                <a:latin typeface="Arial" panose="020B0604020202020204" pitchFamily="34" charset="0"/>
                <a:cs typeface="Arial" panose="020B0604020202020204" pitchFamily="34" charset="0"/>
              </a:rPr>
              <a:t>v registračnom formulári za člena Baťa klubu vyjadruje dotknutá osoba jedným svojím súhlasom na účel "marketing a komunikácia" zároveň súhlas aj so spracúvaním svojich OÚ v rozsahu uvedenom v dokumente "Zásady spracovania OÚ", čo nemožno považovať za slobodne poskytnutý súhlas dotknutej osoby, uvedené zistenie sa vzťahuje aj na vyjadrenie súhlasu v tomto registračnom formulári na účel členstva v Baťa klube v čase kontroly a na účel "Profilovanie" (00006/2021-Os-2)</a:t>
            </a:r>
          </a:p>
          <a:p>
            <a:pPr algn="just"/>
            <a:r>
              <a:rPr lang="sk-SK" sz="1800" dirty="0">
                <a:latin typeface="Arial" panose="020B0604020202020204" pitchFamily="34" charset="0"/>
                <a:cs typeface="Arial" panose="020B0604020202020204" pitchFamily="34" charset="0"/>
              </a:rPr>
              <a:t>používaním emailovej schránky dotknutej osoby v období po ukončení pracovného pomeru dotknutej osoby bez právneho základu (</a:t>
            </a:r>
            <a:r>
              <a:rPr lang="sk-SK" sz="1800" dirty="0">
                <a:solidFill>
                  <a:srgbClr val="000000"/>
                </a:solidFill>
                <a:latin typeface="Arial" panose="020B0604020202020204" pitchFamily="34" charset="0"/>
                <a:cs typeface="Arial" panose="020B0604020202020204" pitchFamily="34" charset="0"/>
              </a:rPr>
              <a:t>00009/2020-Os-11</a:t>
            </a:r>
            <a:r>
              <a:rPr lang="sk-SK" sz="1800" dirty="0">
                <a:latin typeface="Arial" panose="020B0604020202020204" pitchFamily="34" charset="0"/>
                <a:cs typeface="Arial" panose="020B0604020202020204" pitchFamily="34" charset="0"/>
              </a:rPr>
              <a:t> )</a:t>
            </a:r>
          </a:p>
          <a:p>
            <a:pPr algn="just"/>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94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8D18F-2696-3139-487E-28E23EAAA1A8}"/>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A42EF30D-98C3-7100-71C1-DE8EA4B9AED3}"/>
              </a:ext>
            </a:extLst>
          </p:cNvPr>
          <p:cNvSpPr>
            <a:spLocks noGrp="1"/>
          </p:cNvSpPr>
          <p:nvPr>
            <p:ph type="title"/>
          </p:nvPr>
        </p:nvSpPr>
        <p:spPr>
          <a:xfrm>
            <a:off x="1137703" y="1049664"/>
            <a:ext cx="10101650" cy="670280"/>
          </a:xfrm>
        </p:spPr>
        <p:txBody>
          <a:bodyPr/>
          <a:lstStyle/>
          <a:p>
            <a:r>
              <a:rPr lang="sk-SK" sz="3200" b="1" dirty="0">
                <a:solidFill>
                  <a:srgbClr val="261E6A"/>
                </a:solidFill>
                <a:latin typeface="Arial" panose="020B0604020202020204" pitchFamily="34" charset="0"/>
                <a:cs typeface="Arial" panose="020B0604020202020204" pitchFamily="34" charset="0"/>
              </a:rPr>
              <a:t>ZÁSADA TRANSPARENTNOSTI</a:t>
            </a:r>
            <a:endParaRPr lang="sk-SK" sz="32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C3F9751C-8B0E-0521-27C0-C9C815AF6467}"/>
              </a:ext>
            </a:extLst>
          </p:cNvPr>
          <p:cNvSpPr>
            <a:spLocks noGrp="1"/>
          </p:cNvSpPr>
          <p:nvPr>
            <p:ph idx="1"/>
          </p:nvPr>
        </p:nvSpPr>
        <p:spPr>
          <a:xfrm>
            <a:off x="1012037" y="1768929"/>
            <a:ext cx="6112663" cy="4186365"/>
          </a:xfrm>
          <a:prstGeom prst="rect">
            <a:avLst/>
          </a:prstGeom>
        </p:spPr>
        <p:txBody>
          <a:bodyPr/>
          <a:lstStyle/>
          <a:p>
            <a:pPr algn="just"/>
            <a:r>
              <a:rPr lang="sk-SK" sz="1800" dirty="0">
                <a:cs typeface="Times New Roman" panose="02020603050405020304" pitchFamily="18" charset="0"/>
              </a:rPr>
              <a:t>Čl. 5 ods. 1 písm. a) GDPR: „Osobné údaje musia byť </a:t>
            </a:r>
            <a:r>
              <a:rPr lang="sk-SK" sz="1800" dirty="0"/>
              <a:t>spracúvané zákonným spôsobom, spravodlivo </a:t>
            </a:r>
            <a:r>
              <a:rPr lang="sk-SK" sz="1800" b="1" dirty="0"/>
              <a:t>a transparentne vo vzťahu k dotknutej osobe </a:t>
            </a:r>
            <a:r>
              <a:rPr lang="sk-SK" sz="1800" dirty="0"/>
              <a:t>(„zákonnosť, spravodlivosť a </a:t>
            </a:r>
            <a:r>
              <a:rPr lang="sk-SK" sz="1800" b="1" dirty="0"/>
              <a:t>transparentnosť</a:t>
            </a:r>
            <a:r>
              <a:rPr lang="sk-SK" sz="1800" dirty="0"/>
              <a:t>)</a:t>
            </a:r>
            <a:r>
              <a:rPr lang="sk-SK" sz="1800" dirty="0">
                <a:cs typeface="Times New Roman" panose="02020603050405020304" pitchFamily="18" charset="0"/>
              </a:rPr>
              <a:t> </a:t>
            </a:r>
          </a:p>
          <a:p>
            <a:pPr algn="just"/>
            <a:r>
              <a:rPr lang="sk-SK" sz="1800" dirty="0">
                <a:cs typeface="Times New Roman" panose="02020603050405020304" pitchFamily="18" charset="0"/>
              </a:rPr>
              <a:t>Čl. 12 ods. 1 GDPR: </a:t>
            </a:r>
            <a:r>
              <a:rPr lang="sk-SK" sz="1800" dirty="0"/>
              <a:t>Prevádzkovateľ prijme vhodné opatrenia s cieľom poskytnúť dotknutej osobe všetky informácie uvedené v článkoch 13 a 14 a všetky oznámenia podľa článkov 15 až 22 a článku 34, ktoré sa týkajú spracúvania, a to v stručnej, transparentnej, zrozumiteľnej a ľahko dostupnej forme, formulované jasne a jednoducho, a to najmä v prípade informácií určených osobitne dieťaťu. Informácie sa poskytujú písomne alebo inými prostriedkami, vrátane v prípade potreby elektronickými prostriedkami. Ak o to požiadala dotknutá osoba, informácie sa môžu poskytnúť ústne za predpokladu, že sa preukázala totožnosť dotknutej osoby iným spôsobom.</a:t>
            </a:r>
            <a:endParaRPr lang="sk-SK" sz="1800" dirty="0">
              <a:cs typeface="Times New Roman" panose="02020603050405020304" pitchFamily="18" charset="0"/>
            </a:endParaRPr>
          </a:p>
        </p:txBody>
      </p:sp>
      <p:pic>
        <p:nvPicPr>
          <p:cNvPr id="2" name="Picture 2" descr="An update on transparency - The Presser Foundation">
            <a:extLst>
              <a:ext uri="{FF2B5EF4-FFF2-40B4-BE49-F238E27FC236}">
                <a16:creationId xmlns:a16="http://schemas.microsoft.com/office/drawing/2014/main" id="{176378D7-4BF0-E10B-33FD-B75C33AA5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8670" y="1680000"/>
            <a:ext cx="3953357" cy="395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37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0D1A-E90E-3A60-DF7D-307A5383F2EC}"/>
            </a:ext>
          </a:extLst>
        </p:cNvPr>
        <p:cNvGrpSpPr/>
        <p:nvPr/>
      </p:nvGrpSpPr>
      <p:grpSpPr>
        <a:xfrm>
          <a:off x="0" y="0"/>
          <a:ext cx="0" cy="0"/>
          <a:chOff x="0" y="0"/>
          <a:chExt cx="0" cy="0"/>
        </a:xfrm>
      </p:grpSpPr>
      <p:sp>
        <p:nvSpPr>
          <p:cNvPr id="6" name="Nadpis 1">
            <a:extLst>
              <a:ext uri="{FF2B5EF4-FFF2-40B4-BE49-F238E27FC236}">
                <a16:creationId xmlns:a16="http://schemas.microsoft.com/office/drawing/2014/main" id="{A6C55CB4-7659-87EA-5E2D-04CAA5DA9750}"/>
              </a:ext>
            </a:extLst>
          </p:cNvPr>
          <p:cNvSpPr>
            <a:spLocks noGrp="1"/>
          </p:cNvSpPr>
          <p:nvPr>
            <p:ph type="title"/>
          </p:nvPr>
        </p:nvSpPr>
        <p:spPr>
          <a:xfrm>
            <a:off x="1183584" y="1377044"/>
            <a:ext cx="7622126" cy="733599"/>
          </a:xfrm>
        </p:spPr>
        <p:txBody>
          <a:bodyPr/>
          <a:lstStyle/>
          <a:p>
            <a:pPr algn="l"/>
            <a:r>
              <a:rPr lang="sk-SK" b="1" dirty="0">
                <a:latin typeface="Arial" panose="020B0604020202020204" pitchFamily="34" charset="0"/>
                <a:cs typeface="Arial" panose="020B0604020202020204" pitchFamily="34" charset="0"/>
              </a:rPr>
              <a:t>OBSAH</a:t>
            </a:r>
          </a:p>
        </p:txBody>
      </p:sp>
      <p:sp>
        <p:nvSpPr>
          <p:cNvPr id="3" name="Zástupný objekt pre obsah 2">
            <a:extLst>
              <a:ext uri="{FF2B5EF4-FFF2-40B4-BE49-F238E27FC236}">
                <a16:creationId xmlns:a16="http://schemas.microsoft.com/office/drawing/2014/main" id="{6B64CB86-18EE-373C-5A2D-4BEF6269DFD8}"/>
              </a:ext>
            </a:extLst>
          </p:cNvPr>
          <p:cNvSpPr>
            <a:spLocks noGrp="1"/>
          </p:cNvSpPr>
          <p:nvPr>
            <p:ph idx="1"/>
          </p:nvPr>
        </p:nvSpPr>
        <p:spPr>
          <a:xfrm>
            <a:off x="1611951" y="2253100"/>
            <a:ext cx="9055216" cy="2819231"/>
          </a:xfrm>
        </p:spPr>
        <p:txBody>
          <a:bodyPr/>
          <a:lstStyle/>
          <a:p>
            <a:pPr marL="457200" indent="-457200">
              <a:buFont typeface="+mj-lt"/>
              <a:buAutoNum type="arabicParenR"/>
            </a:pPr>
            <a:r>
              <a:rPr lang="sk-SK" sz="2000" dirty="0">
                <a:latin typeface="Arial" panose="020B0604020202020204" pitchFamily="34" charset="0"/>
                <a:cs typeface="Arial" panose="020B0604020202020204" pitchFamily="34" charset="0"/>
              </a:rPr>
              <a:t>Kybernetická bezpečnosť v kontexte iných regulácií – všeobecne</a:t>
            </a:r>
          </a:p>
          <a:p>
            <a:pPr marL="457200" indent="-457200">
              <a:buFont typeface="+mj-lt"/>
              <a:buAutoNum type="arabicParenR"/>
            </a:pPr>
            <a:r>
              <a:rPr lang="sk-SK" sz="2000" dirty="0">
                <a:latin typeface="Arial" panose="020B0604020202020204" pitchFamily="34" charset="0"/>
                <a:cs typeface="Arial" panose="020B0604020202020204" pitchFamily="34" charset="0"/>
              </a:rPr>
              <a:t>Ochrana osobných údajov</a:t>
            </a:r>
          </a:p>
          <a:p>
            <a:pPr marL="457200" indent="-457200">
              <a:buFont typeface="+mj-lt"/>
              <a:buAutoNum type="arabicParenR"/>
            </a:pPr>
            <a:r>
              <a:rPr lang="sk-SK" sz="2000" dirty="0">
                <a:latin typeface="Arial" panose="020B0604020202020204" pitchFamily="34" charset="0"/>
                <a:cs typeface="Arial" panose="020B0604020202020204" pitchFamily="34" charset="0"/>
              </a:rPr>
              <a:t>Ochrana súkromia v elektronických komunikáciách</a:t>
            </a:r>
          </a:p>
          <a:p>
            <a:pPr marL="457200" indent="-457200">
              <a:buFont typeface="+mj-lt"/>
              <a:buAutoNum type="arabicParenR"/>
            </a:pPr>
            <a:r>
              <a:rPr lang="sk-SK" sz="2000" dirty="0">
                <a:latin typeface="Arial" panose="020B0604020202020204" pitchFamily="34" charset="0"/>
                <a:cs typeface="Arial" panose="020B0604020202020204" pitchFamily="34" charset="0"/>
              </a:rPr>
              <a:t>Regulácia platobných služieb vo finančnom sektore</a:t>
            </a:r>
          </a:p>
          <a:p>
            <a:pPr marL="457200" indent="-457200">
              <a:buFont typeface="+mj-lt"/>
              <a:buAutoNum type="arabicParenR"/>
            </a:pPr>
            <a:r>
              <a:rPr lang="sk-SK" sz="2000" dirty="0">
                <a:latin typeface="Arial" panose="020B0604020202020204" pitchFamily="34" charset="0"/>
                <a:cs typeface="Arial" panose="020B0604020202020204" pitchFamily="34" charset="0"/>
              </a:rPr>
              <a:t>Elektronické služby verejnej správy a elektronické podpisovanie</a:t>
            </a:r>
          </a:p>
        </p:txBody>
      </p:sp>
      <p:sp>
        <p:nvSpPr>
          <p:cNvPr id="2" name="Zástupný objekt pre číslo snímky 3">
            <a:extLst>
              <a:ext uri="{FF2B5EF4-FFF2-40B4-BE49-F238E27FC236}">
                <a16:creationId xmlns:a16="http://schemas.microsoft.com/office/drawing/2014/main" id="{DE203C02-02B8-6A61-8DD3-25F008817DB5}"/>
              </a:ext>
            </a:extLst>
          </p:cNvPr>
          <p:cNvSpPr txBox="1">
            <a:spLocks/>
          </p:cNvSpPr>
          <p:nvPr/>
        </p:nvSpPr>
        <p:spPr>
          <a:xfrm>
            <a:off x="11658600" y="6356350"/>
            <a:ext cx="533400" cy="365125"/>
          </a:xfrm>
        </p:spPr>
        <p:txBody>
          <a:bodyPr/>
          <a:ls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0461D4-7FB7-4FFB-A16F-C1B7C1B88A3C}" type="slidenum">
              <a:rPr lang="sk-SK" smtClean="0"/>
              <a:pPr/>
              <a:t>2</a:t>
            </a:fld>
            <a:endParaRPr lang="sk-SK" dirty="0"/>
          </a:p>
        </p:txBody>
      </p:sp>
    </p:spTree>
    <p:extLst>
      <p:ext uri="{BB962C8B-B14F-4D97-AF65-F5344CB8AC3E}">
        <p14:creationId xmlns:p14="http://schemas.microsoft.com/office/powerpoint/2010/main" val="208227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EA1AA-D55C-8465-EE55-E211F3F0AE1D}"/>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64F6830A-196B-9ABF-7696-9D18B3BBB359}"/>
              </a:ext>
            </a:extLst>
          </p:cNvPr>
          <p:cNvSpPr>
            <a:spLocks noGrp="1"/>
          </p:cNvSpPr>
          <p:nvPr>
            <p:ph type="title"/>
          </p:nvPr>
        </p:nvSpPr>
        <p:spPr>
          <a:xfrm>
            <a:off x="1045175" y="1147635"/>
            <a:ext cx="10101650" cy="670280"/>
          </a:xfrm>
        </p:spPr>
        <p:txBody>
          <a:bodyPr/>
          <a:lstStyle/>
          <a:p>
            <a:r>
              <a:rPr lang="sk-SK" sz="2800" b="1" dirty="0">
                <a:solidFill>
                  <a:srgbClr val="261E6A"/>
                </a:solidFill>
                <a:latin typeface="Arial" panose="020B0604020202020204" pitchFamily="34" charset="0"/>
                <a:cs typeface="Arial" panose="020B0604020202020204" pitchFamily="34" charset="0"/>
              </a:rPr>
              <a:t>ZÁSADA TRANSPARENTNOSTI – PRÍKLADY PORUŠENÍ</a:t>
            </a:r>
            <a:endParaRPr lang="sk-SK" sz="28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014D01A1-4940-3599-709B-CFAC1A849652}"/>
              </a:ext>
            </a:extLst>
          </p:cNvPr>
          <p:cNvSpPr>
            <a:spLocks noGrp="1"/>
          </p:cNvSpPr>
          <p:nvPr>
            <p:ph idx="1"/>
          </p:nvPr>
        </p:nvSpPr>
        <p:spPr>
          <a:xfrm>
            <a:off x="1045175" y="1899557"/>
            <a:ext cx="10189363" cy="3685623"/>
          </a:xfrm>
          <a:prstGeom prst="rect">
            <a:avLst/>
          </a:prstGeom>
        </p:spPr>
        <p:txBody>
          <a:bodyPr/>
          <a:lstStyle/>
          <a:p>
            <a:pPr algn="just"/>
            <a:r>
              <a:rPr lang="sk-SK" sz="1800" dirty="0">
                <a:latin typeface="Arial" panose="020B0604020202020204" pitchFamily="34" charset="0"/>
                <a:cs typeface="Arial" panose="020B0604020202020204" pitchFamily="34" charset="0"/>
              </a:rPr>
              <a:t>prevádzkovateľ uvádza na svojom webovom sídle odkaz na neúčinný právny predpis (pri kamerovom systéme odkazuje na zákon č. 122/2013 Z. Z. o ochrane OÚ) (00921/2022-Os-8)</a:t>
            </a:r>
          </a:p>
          <a:p>
            <a:pPr algn="just"/>
            <a:r>
              <a:rPr lang="sk-SK" sz="1800" dirty="0">
                <a:latin typeface="Arial" panose="020B0604020202020204" pitchFamily="34" charset="0"/>
                <a:cs typeface="Arial" panose="020B0604020202020204" pitchFamily="34" charset="0"/>
              </a:rPr>
              <a:t>v súvislosti s poskytovaním informácií prostredníctvom webového sídla neposkytuje dotknutým osobám informácie o účele a právnom základe spracúvania OÚ, ktorým je poskytovanie zdravotnej starostlivosti ako základnej činnosti zdravotníckeho zariadenia, a že spracúvanie OÚ vyplýva poskytovateľovi zdravotnej starostlivosti z osobitného zákona (01077/2021-Os-7)</a:t>
            </a:r>
          </a:p>
          <a:p>
            <a:pPr algn="just"/>
            <a:r>
              <a:rPr lang="sk-SK" sz="1800" dirty="0">
                <a:latin typeface="Arial" panose="020B0604020202020204" pitchFamily="34" charset="0"/>
                <a:cs typeface="Arial" panose="020B0604020202020204" pitchFamily="34" charset="0"/>
              </a:rPr>
              <a:t>poskytoval dotknutým osobám nesprávne informácie o príjemcovi OÚ podľa čl. 13 ods. 1 písm. e), nakoľko príjemcom podľa čl. 4 ods. 9 GDPR nemôže byť sám prevádzkovateľ (01080/2021-Os-2)</a:t>
            </a:r>
          </a:p>
          <a:p>
            <a:pPr algn="just"/>
            <a:r>
              <a:rPr lang="sk-SK" sz="1800" dirty="0">
                <a:latin typeface="Arial" panose="020B0604020202020204" pitchFamily="34" charset="0"/>
                <a:cs typeface="Arial" panose="020B0604020202020204" pitchFamily="34" charset="0"/>
              </a:rPr>
              <a:t>prevádzkovateľ ad 2) na webovej stránke v súvislosti s odvolaním súhlasu so spracúvaním OÚ dotknutých osôb na účel zasielania obchodných oznámení v súvislosti s uplatňovaním práv dotknutých osôb </a:t>
            </a:r>
            <a:r>
              <a:rPr lang="sk-SK" sz="1800" dirty="0" err="1">
                <a:latin typeface="Arial" panose="020B0604020202020204" pitchFamily="34" charset="0"/>
                <a:cs typeface="Arial" panose="020B0604020202020204" pitchFamily="34" charset="0"/>
              </a:rPr>
              <a:t>súvisiaćich</a:t>
            </a:r>
            <a:r>
              <a:rPr lang="sk-SK" sz="1800" dirty="0">
                <a:latin typeface="Arial" panose="020B0604020202020204" pitchFamily="34" charset="0"/>
                <a:cs typeface="Arial" panose="020B0604020202020204" pitchFamily="34" charset="0"/>
              </a:rPr>
              <a:t> s účelom zasielania obchodných oznámení odkazovala na nefunkčnú emailovú adresu, čím postupovala voči dotknutým osobám netransparentne (00049/2022-Os-14)</a:t>
            </a:r>
          </a:p>
        </p:txBody>
      </p:sp>
    </p:spTree>
    <p:extLst>
      <p:ext uri="{BB962C8B-B14F-4D97-AF65-F5344CB8AC3E}">
        <p14:creationId xmlns:p14="http://schemas.microsoft.com/office/powerpoint/2010/main" val="967369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63DD7-75E6-95D1-77DB-82D4B0BD5FA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B1E297E1-CE44-E9A8-41F7-36A610CAB269}"/>
              </a:ext>
            </a:extLst>
          </p:cNvPr>
          <p:cNvSpPr>
            <a:spLocks noGrp="1"/>
          </p:cNvSpPr>
          <p:nvPr>
            <p:ph type="title"/>
          </p:nvPr>
        </p:nvSpPr>
        <p:spPr>
          <a:xfrm>
            <a:off x="1012037" y="1178840"/>
            <a:ext cx="10101650" cy="670280"/>
          </a:xfrm>
        </p:spPr>
        <p:txBody>
          <a:bodyPr/>
          <a:lstStyle/>
          <a:p>
            <a:r>
              <a:rPr lang="sk-SK" sz="3200" b="1" dirty="0">
                <a:solidFill>
                  <a:srgbClr val="261E6A"/>
                </a:solidFill>
                <a:latin typeface="Arial" panose="020B0604020202020204" pitchFamily="34" charset="0"/>
                <a:cs typeface="Arial" panose="020B0604020202020204" pitchFamily="34" charset="0"/>
              </a:rPr>
              <a:t>ZÁSADA OBMEDZENIA ÚČELU</a:t>
            </a:r>
            <a:endParaRPr lang="sk-SK" sz="32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9A29A955-893C-7FAA-70C8-BF2C15099269}"/>
              </a:ext>
            </a:extLst>
          </p:cNvPr>
          <p:cNvSpPr>
            <a:spLocks noGrp="1"/>
          </p:cNvSpPr>
          <p:nvPr>
            <p:ph idx="1"/>
          </p:nvPr>
        </p:nvSpPr>
        <p:spPr>
          <a:xfrm>
            <a:off x="1012037" y="1849120"/>
            <a:ext cx="5347199" cy="3959216"/>
          </a:xfrm>
          <a:prstGeom prst="rect">
            <a:avLst/>
          </a:prstGeom>
        </p:spPr>
        <p:txBody>
          <a:bodyPr/>
          <a:lstStyle/>
          <a:p>
            <a:pPr marL="0" indent="0" algn="just">
              <a:buNone/>
            </a:pPr>
            <a:r>
              <a:rPr lang="sk-SK" sz="1800" dirty="0">
                <a:latin typeface="Arial" panose="020B0604020202020204" pitchFamily="34" charset="0"/>
                <a:cs typeface="Arial" panose="020B0604020202020204" pitchFamily="34" charset="0"/>
              </a:rPr>
              <a:t>§ 7: Osobné údaje sa môžu získavať len </a:t>
            </a:r>
            <a:r>
              <a:rPr lang="sk-SK" sz="1800" b="1" dirty="0">
                <a:latin typeface="Arial" panose="020B0604020202020204" pitchFamily="34" charset="0"/>
                <a:cs typeface="Arial" panose="020B0604020202020204" pitchFamily="34" charset="0"/>
              </a:rPr>
              <a:t>na konkrétne určený, výslovne uvedený a oprávnený účel </a:t>
            </a:r>
            <a:r>
              <a:rPr lang="sk-SK" sz="1800" dirty="0">
                <a:latin typeface="Arial" panose="020B0604020202020204" pitchFamily="34" charset="0"/>
                <a:cs typeface="Arial" panose="020B0604020202020204" pitchFamily="34" charset="0"/>
              </a:rPr>
              <a:t>a nesmú sa ďalej spracúvať spôsobom, ktorý nie je zlučiteľný s týmto účelom; ďalšie spracúvanie osobných údajov na účel archivácie, na vedecký účel, na účel historického výskumu alebo na štatistický účel, ak je v súlade s osobitným predpisom</a:t>
            </a:r>
            <a:r>
              <a:rPr lang="sk-SK" sz="1800" b="1" i="1" baseline="30000" dirty="0">
                <a:solidFill>
                  <a:srgbClr val="0066FF"/>
                </a:solidFill>
                <a:latin typeface="Arial" panose="020B0604020202020204" pitchFamily="34" charset="0"/>
                <a:cs typeface="Arial" panose="020B0604020202020204" pitchFamily="34" charset="0"/>
                <a:hlinkClick r:id="rId2" tooltip="Odkaz na predpis alebo ustanovenie">
                  <a:extLst>
                    <a:ext uri="{A12FA001-AC4F-418D-AE19-62706E023703}">
                      <ahyp:hlinkClr xmlns:ahyp="http://schemas.microsoft.com/office/drawing/2018/hyperlinkcolor" val="tx"/>
                    </a:ext>
                  </a:extLst>
                </a:hlinkClick>
              </a:rPr>
              <a:t>8</a:t>
            </a:r>
            <a:r>
              <a:rPr lang="sk-SK" sz="1800" b="1" i="1" dirty="0">
                <a:latin typeface="Arial" panose="020B0604020202020204" pitchFamily="34" charset="0"/>
                <a:cs typeface="Arial" panose="020B0604020202020204" pitchFamily="34" charset="0"/>
                <a:hlinkClick r:id="rId2" tooltip="Odkaz na predpis alebo ustanovenie">
                  <a:extLst>
                    <a:ext uri="{A12FA001-AC4F-418D-AE19-62706E023703}">
                      <ahyp:hlinkClr xmlns:ahyp="http://schemas.microsoft.com/office/drawing/2018/hyperlinkcolor" val="tx"/>
                    </a:ext>
                  </a:extLst>
                </a:hlinkClick>
              </a:rPr>
              <a:t>)</a:t>
            </a:r>
            <a:r>
              <a:rPr lang="sk-SK" sz="1800" dirty="0">
                <a:latin typeface="Arial" panose="020B0604020202020204" pitchFamily="34" charset="0"/>
                <a:cs typeface="Arial" panose="020B0604020202020204" pitchFamily="34" charset="0"/>
              </a:rPr>
              <a:t> a ak sú dodržané primerané záruky ochrany práv dotknutej osoby podľa </a:t>
            </a:r>
            <a:r>
              <a:rPr lang="sk-SK" sz="1800" b="1" i="1" dirty="0">
                <a:latin typeface="Arial" panose="020B0604020202020204" pitchFamily="34" charset="0"/>
                <a:cs typeface="Arial" panose="020B0604020202020204" pitchFamily="34" charset="0"/>
                <a:hlinkClick r:id="rId3" tooltip="Odkaz na predpis alebo ustanovenie">
                  <a:extLst>
                    <a:ext uri="{A12FA001-AC4F-418D-AE19-62706E023703}">
                      <ahyp:hlinkClr xmlns:ahyp="http://schemas.microsoft.com/office/drawing/2018/hyperlinkcolor" val="tx"/>
                    </a:ext>
                  </a:extLst>
                </a:hlinkClick>
              </a:rPr>
              <a:t>§ 78 ods. 8</a:t>
            </a:r>
            <a:r>
              <a:rPr lang="sk-SK" sz="1800" dirty="0">
                <a:latin typeface="Arial" panose="020B0604020202020204" pitchFamily="34" charset="0"/>
                <a:cs typeface="Arial" panose="020B0604020202020204" pitchFamily="34" charset="0"/>
              </a:rPr>
              <a:t>, sa nepovažuje za nezlučiteľné s pôvodným účelom.</a:t>
            </a:r>
          </a:p>
        </p:txBody>
      </p:sp>
      <p:pic>
        <p:nvPicPr>
          <p:cNvPr id="3" name="Picture 2" descr="4,300+ Personal Information Stock Illustrations, Royalty-Free Vector  Graphics &amp; Clip Art - iStock | Personal information security, Personal  information icon, Protect personal information">
            <a:extLst>
              <a:ext uri="{FF2B5EF4-FFF2-40B4-BE49-F238E27FC236}">
                <a16:creationId xmlns:a16="http://schemas.microsoft.com/office/drawing/2014/main" id="{7529E03F-EE4C-DF55-1653-588E86DB8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989" y="1849120"/>
            <a:ext cx="4699810" cy="3985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215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2B474-D80B-93F6-FBBC-9349C96C8CF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E6F2DF44-3862-4117-378E-926A5F2B7F67}"/>
              </a:ext>
            </a:extLst>
          </p:cNvPr>
          <p:cNvSpPr>
            <a:spLocks noGrp="1"/>
          </p:cNvSpPr>
          <p:nvPr>
            <p:ph type="title"/>
          </p:nvPr>
        </p:nvSpPr>
        <p:spPr>
          <a:xfrm>
            <a:off x="1045175" y="1147635"/>
            <a:ext cx="10101650" cy="670280"/>
          </a:xfrm>
        </p:spPr>
        <p:txBody>
          <a:bodyPr/>
          <a:lstStyle/>
          <a:p>
            <a:r>
              <a:rPr lang="sk-SK" sz="2800" b="1" dirty="0">
                <a:solidFill>
                  <a:srgbClr val="261E6A"/>
                </a:solidFill>
                <a:latin typeface="Arial" panose="020B0604020202020204" pitchFamily="34" charset="0"/>
                <a:cs typeface="Arial" panose="020B0604020202020204" pitchFamily="34" charset="0"/>
              </a:rPr>
              <a:t>ZÁSADA OBMEDZENIA ÚČELU – PRÍKLADY PORUŠENÍ</a:t>
            </a:r>
            <a:endParaRPr lang="sk-SK" sz="28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C9D2FCBE-D5F5-D729-25FF-47D8C265CA3A}"/>
              </a:ext>
            </a:extLst>
          </p:cNvPr>
          <p:cNvSpPr>
            <a:spLocks noGrp="1"/>
          </p:cNvSpPr>
          <p:nvPr>
            <p:ph idx="1"/>
          </p:nvPr>
        </p:nvSpPr>
        <p:spPr>
          <a:xfrm>
            <a:off x="1045175" y="1899557"/>
            <a:ext cx="10189363" cy="3685623"/>
          </a:xfrm>
          <a:prstGeom prst="rect">
            <a:avLst/>
          </a:prstGeom>
        </p:spPr>
        <p:txBody>
          <a:bodyPr/>
          <a:lstStyle/>
          <a:p>
            <a:pPr algn="just"/>
            <a:r>
              <a:rPr lang="sk-SK" sz="1800" dirty="0">
                <a:latin typeface="Arial" panose="020B0604020202020204" pitchFamily="34" charset="0"/>
                <a:cs typeface="Arial" panose="020B0604020202020204" pitchFamily="34" charset="0"/>
              </a:rPr>
              <a:t>OÚ, ktoré prevádzkovateľ pôvodne získal na základe osobitných práv. predpisov a za zákonom stanoveným účelom, využil aj na účel zverejňovania v občasníku </a:t>
            </a:r>
            <a:r>
              <a:rPr lang="sk-SK" sz="1800" dirty="0" err="1">
                <a:latin typeface="Arial" panose="020B0604020202020204" pitchFamily="34" charset="0"/>
                <a:cs typeface="Arial" panose="020B0604020202020204" pitchFamily="34" charset="0"/>
              </a:rPr>
              <a:t>Smolenické</a:t>
            </a:r>
            <a:r>
              <a:rPr lang="sk-SK" sz="1800" dirty="0">
                <a:latin typeface="Arial" panose="020B0604020202020204" pitchFamily="34" charset="0"/>
                <a:cs typeface="Arial" panose="020B0604020202020204" pitchFamily="34" charset="0"/>
              </a:rPr>
              <a:t> noviny, čím prekročil zákonom stanovený účel spracúvania OÚ (01080/2021-Os-2)</a:t>
            </a:r>
          </a:p>
          <a:p>
            <a:pPr algn="just"/>
            <a:r>
              <a:rPr lang="sk-SK" sz="1800" dirty="0">
                <a:latin typeface="Arial" panose="020B0604020202020204" pitchFamily="34" charset="0"/>
                <a:cs typeface="Arial" panose="020B0604020202020204" pitchFamily="34" charset="0"/>
              </a:rPr>
              <a:t>záznam z kamerového systému inštalovaného v Múzeu Bojnice obsahujúci OÚ navrhovateľky (podobizeň a informáciu o jej pohybe v danom čase a priestore) nevyužil výlučne za deklarovaným účelom, ale aj za účelom plnenia kontroly pracovných povinností navrhovateľky (0101/2021-Os-7)</a:t>
            </a:r>
          </a:p>
          <a:p>
            <a:pPr algn="just"/>
            <a:r>
              <a:rPr lang="sk-SK" sz="1800" dirty="0">
                <a:latin typeface="Arial" panose="020B0604020202020204" pitchFamily="34" charset="0"/>
                <a:cs typeface="Arial" panose="020B0604020202020204" pitchFamily="34" charset="0"/>
              </a:rPr>
              <a:t>uskutočnil spracovateľskú operáciu zverejnenia OÚ 16 dotknutých osôb v rozsahu: titul, meno a priezvisko, ktoré pôvodne získal na základe zákona č. 53/1998 Z. z. o hlásení pobytu občanov SR a registri obyvateľov SR z evidencie obyvateľov a tieto využil na účel zverejňovania v obecných novinách a na svojom webovom sídle (00170/2020-Os-9)</a:t>
            </a:r>
          </a:p>
        </p:txBody>
      </p:sp>
    </p:spTree>
    <p:extLst>
      <p:ext uri="{BB962C8B-B14F-4D97-AF65-F5344CB8AC3E}">
        <p14:creationId xmlns:p14="http://schemas.microsoft.com/office/powerpoint/2010/main" val="343267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36A56-677B-8C5F-1F74-897A10BBA4B2}"/>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9BD9B55C-D153-D854-1318-326618208210}"/>
              </a:ext>
            </a:extLst>
          </p:cNvPr>
          <p:cNvSpPr>
            <a:spLocks noGrp="1"/>
          </p:cNvSpPr>
          <p:nvPr>
            <p:ph type="title"/>
          </p:nvPr>
        </p:nvSpPr>
        <p:spPr>
          <a:xfrm>
            <a:off x="1012037" y="1178840"/>
            <a:ext cx="10101650" cy="670280"/>
          </a:xfrm>
        </p:spPr>
        <p:txBody>
          <a:bodyPr/>
          <a:lstStyle/>
          <a:p>
            <a:r>
              <a:rPr lang="sk-SK" sz="3200" b="1" dirty="0">
                <a:solidFill>
                  <a:srgbClr val="261E6A"/>
                </a:solidFill>
                <a:latin typeface="Arial" panose="020B0604020202020204" pitchFamily="34" charset="0"/>
                <a:cs typeface="Arial" panose="020B0604020202020204" pitchFamily="34" charset="0"/>
              </a:rPr>
              <a:t>ZÁSADA MINIMALIZÁCIE</a:t>
            </a:r>
            <a:endParaRPr lang="sk-SK" sz="32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334627FD-4FF5-0D77-65FF-0F6D1247666C}"/>
              </a:ext>
            </a:extLst>
          </p:cNvPr>
          <p:cNvSpPr>
            <a:spLocks noGrp="1"/>
          </p:cNvSpPr>
          <p:nvPr>
            <p:ph idx="1"/>
          </p:nvPr>
        </p:nvSpPr>
        <p:spPr>
          <a:xfrm>
            <a:off x="1012037" y="1849120"/>
            <a:ext cx="5347199" cy="3959216"/>
          </a:xfrm>
          <a:prstGeom prst="rect">
            <a:avLst/>
          </a:prstGeom>
        </p:spPr>
        <p:txBody>
          <a:bodyPr/>
          <a:lstStyle/>
          <a:p>
            <a:pPr marL="0" indent="0" algn="just">
              <a:buNone/>
            </a:pPr>
            <a:r>
              <a:rPr lang="sk-SK" sz="1800" dirty="0">
                <a:latin typeface="Arial" panose="020B0604020202020204" pitchFamily="34" charset="0"/>
                <a:cs typeface="Arial" panose="020B0604020202020204" pitchFamily="34" charset="0"/>
              </a:rPr>
              <a:t>§ 8: Spracúvané osobné údaje musia byť </a:t>
            </a:r>
            <a:r>
              <a:rPr lang="sk-SK" sz="1800" b="1" dirty="0">
                <a:latin typeface="Arial" panose="020B0604020202020204" pitchFamily="34" charset="0"/>
                <a:cs typeface="Arial" panose="020B0604020202020204" pitchFamily="34" charset="0"/>
              </a:rPr>
              <a:t>primerané, relevantné a obmedzené na nevyhnutný rozsah daný účelom, na ktorý sa spracúvajú</a:t>
            </a:r>
            <a:r>
              <a:rPr lang="sk-SK" sz="1800" dirty="0">
                <a:latin typeface="Arial" panose="020B0604020202020204" pitchFamily="34" charset="0"/>
                <a:cs typeface="Arial" panose="020B0604020202020204" pitchFamily="34" charset="0"/>
              </a:rPr>
              <a:t>.</a:t>
            </a:r>
          </a:p>
          <a:p>
            <a:pPr lvl="1" algn="just"/>
            <a:r>
              <a:rPr lang="sk-SK" sz="1800" dirty="0">
                <a:latin typeface="Arial" panose="020B0604020202020204" pitchFamily="34" charset="0"/>
                <a:cs typeface="Arial" panose="020B0604020202020204" pitchFamily="34" charset="0"/>
              </a:rPr>
              <a:t>menej je viac!</a:t>
            </a:r>
          </a:p>
        </p:txBody>
      </p:sp>
      <p:pic>
        <p:nvPicPr>
          <p:cNvPr id="2" name="Picture 4" descr="GDPR and privacy politics. People protecting business data and legal  information, flat vector modern illustration 33839353 Vector Art at Vecteezy">
            <a:extLst>
              <a:ext uri="{FF2B5EF4-FFF2-40B4-BE49-F238E27FC236}">
                <a16:creationId xmlns:a16="http://schemas.microsoft.com/office/drawing/2014/main" id="{D8C8A209-904B-188D-60B7-4FEF6553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677" y="1049664"/>
            <a:ext cx="5217195" cy="521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49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21AAB-EB95-C158-6DF2-31445641B2DA}"/>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293ED11-B8CA-CC9A-FDA2-D9CB6358EEED}"/>
              </a:ext>
            </a:extLst>
          </p:cNvPr>
          <p:cNvSpPr>
            <a:spLocks noGrp="1"/>
          </p:cNvSpPr>
          <p:nvPr>
            <p:ph type="title"/>
          </p:nvPr>
        </p:nvSpPr>
        <p:spPr>
          <a:xfrm>
            <a:off x="1045175" y="1147635"/>
            <a:ext cx="10101650" cy="670280"/>
          </a:xfrm>
        </p:spPr>
        <p:txBody>
          <a:bodyPr/>
          <a:lstStyle/>
          <a:p>
            <a:r>
              <a:rPr lang="sk-SK" sz="2800" b="1" dirty="0">
                <a:solidFill>
                  <a:srgbClr val="261E6A"/>
                </a:solidFill>
                <a:latin typeface="Arial" panose="020B0604020202020204" pitchFamily="34" charset="0"/>
                <a:cs typeface="Arial" panose="020B0604020202020204" pitchFamily="34" charset="0"/>
              </a:rPr>
              <a:t>ZÁSADA MINIMALIZÁCIE – PRÍKLADY PORUŠENÍ</a:t>
            </a:r>
            <a:endParaRPr lang="sk-SK" sz="28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923A2A74-1B66-1895-97A1-EA21ADD41397}"/>
              </a:ext>
            </a:extLst>
          </p:cNvPr>
          <p:cNvSpPr>
            <a:spLocks noGrp="1"/>
          </p:cNvSpPr>
          <p:nvPr>
            <p:ph idx="1"/>
          </p:nvPr>
        </p:nvSpPr>
        <p:spPr>
          <a:xfrm>
            <a:off x="1045175" y="1899557"/>
            <a:ext cx="10189363" cy="3685623"/>
          </a:xfrm>
          <a:prstGeom prst="rect">
            <a:avLst/>
          </a:prstGeom>
        </p:spPr>
        <p:txBody>
          <a:bodyPr/>
          <a:lstStyle/>
          <a:p>
            <a:pPr algn="just"/>
            <a:r>
              <a:rPr lang="sk-SK" sz="1800" dirty="0">
                <a:latin typeface="Arial" panose="020B0604020202020204" pitchFamily="34" charset="0"/>
                <a:cs typeface="Arial" panose="020B0604020202020204" pitchFamily="34" charset="0"/>
              </a:rPr>
              <a:t>porušenie zásady minimalizácie vzhľadom na rozsah OÚ, ktoré vyžaduje od dotknutých osôb pri vybavovaní žiadosti na poskytnutie potvrdenia, či o nich OÚ spracúva, resp. pri poskytnutí kópie takýchto OÚ (00090-2021-Os-17)</a:t>
            </a:r>
          </a:p>
          <a:p>
            <a:pPr algn="just"/>
            <a:r>
              <a:rPr lang="sk-SK" sz="1800" dirty="0">
                <a:latin typeface="Arial" panose="020B0604020202020204" pitchFamily="34" charset="0"/>
                <a:cs typeface="Arial" panose="020B0604020202020204" pitchFamily="34" charset="0"/>
              </a:rPr>
              <a:t>porušil zásadu minimalizácie údajov nakoľko spracúval </a:t>
            </a:r>
            <a:r>
              <a:rPr lang="sk-SK" sz="1800" dirty="0" err="1">
                <a:latin typeface="Arial" panose="020B0604020202020204" pitchFamily="34" charset="0"/>
                <a:cs typeface="Arial" panose="020B0604020202020204" pitchFamily="34" charset="0"/>
              </a:rPr>
              <a:t>pr</a:t>
            </a:r>
            <a:r>
              <a:rPr lang="sk-SK" sz="1800" dirty="0">
                <a:latin typeface="Arial" panose="020B0604020202020204" pitchFamily="34" charset="0"/>
                <a:cs typeface="Arial" panose="020B0604020202020204" pitchFamily="34" charset="0"/>
              </a:rPr>
              <a:t>. kamier monitorujúcich okolie budov prevádzkovateľa OÚ v neprimerane veľkom rozsahu vzhľadom na stanovený účel spracúvania (00091/2020-Os-5)</a:t>
            </a:r>
          </a:p>
          <a:p>
            <a:pPr algn="just"/>
            <a:r>
              <a:rPr lang="sk-SK" sz="1800" dirty="0">
                <a:latin typeface="Arial" panose="020B0604020202020204" pitchFamily="34" charset="0"/>
                <a:cs typeface="Arial" panose="020B0604020202020204" pitchFamily="34" charset="0"/>
              </a:rPr>
              <a:t>pri vybavovaní žiadosti navrhovateľa vyžadoval na overenie jeho totožnosti údaje, ktoré neboli nevyhnutné na vybavenie žiadosti dotknutej osoby (00093/2022-Os-4)</a:t>
            </a:r>
          </a:p>
        </p:txBody>
      </p:sp>
    </p:spTree>
    <p:extLst>
      <p:ext uri="{BB962C8B-B14F-4D97-AF65-F5344CB8AC3E}">
        <p14:creationId xmlns:p14="http://schemas.microsoft.com/office/powerpoint/2010/main" val="3658423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ADEB-A8A2-77A3-5082-CA7A017F5133}"/>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8D2D4BE-1175-EB4A-23D0-0BC5EF95E743}"/>
              </a:ext>
            </a:extLst>
          </p:cNvPr>
          <p:cNvSpPr>
            <a:spLocks noGrp="1"/>
          </p:cNvSpPr>
          <p:nvPr>
            <p:ph type="title"/>
          </p:nvPr>
        </p:nvSpPr>
        <p:spPr>
          <a:xfrm>
            <a:off x="1012037" y="1178840"/>
            <a:ext cx="10101650" cy="670280"/>
          </a:xfrm>
        </p:spPr>
        <p:txBody>
          <a:bodyPr/>
          <a:lstStyle/>
          <a:p>
            <a:r>
              <a:rPr lang="sk-SK" sz="3200" b="1" dirty="0">
                <a:solidFill>
                  <a:srgbClr val="261E6A"/>
                </a:solidFill>
                <a:latin typeface="Arial" panose="020B0604020202020204" pitchFamily="34" charset="0"/>
                <a:cs typeface="Arial" panose="020B0604020202020204" pitchFamily="34" charset="0"/>
              </a:rPr>
              <a:t>ZÁSADA MINIMALIZÁCIE UCHOVÁVANIA</a:t>
            </a:r>
            <a:endParaRPr lang="sk-SK" sz="32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EEFB9231-405D-7774-1D17-7A1B640C6395}"/>
              </a:ext>
            </a:extLst>
          </p:cNvPr>
          <p:cNvSpPr>
            <a:spLocks noGrp="1"/>
          </p:cNvSpPr>
          <p:nvPr>
            <p:ph idx="1"/>
          </p:nvPr>
        </p:nvSpPr>
        <p:spPr>
          <a:xfrm>
            <a:off x="1012037" y="1849120"/>
            <a:ext cx="5347199" cy="3959216"/>
          </a:xfrm>
          <a:prstGeom prst="rect">
            <a:avLst/>
          </a:prstGeom>
        </p:spPr>
        <p:txBody>
          <a:bodyPr/>
          <a:lstStyle/>
          <a:p>
            <a:pPr marL="0" indent="0" algn="just">
              <a:buNone/>
            </a:pPr>
            <a:r>
              <a:rPr lang="sk-SK" sz="1800" dirty="0">
                <a:latin typeface="Arial" panose="020B0604020202020204" pitchFamily="34" charset="0"/>
                <a:cs typeface="Arial" panose="020B0604020202020204" pitchFamily="34" charset="0"/>
              </a:rPr>
              <a:t>§ 10: Osobné údaje musia byť </a:t>
            </a:r>
            <a:r>
              <a:rPr lang="sk-SK" sz="1800" b="1" dirty="0">
                <a:latin typeface="Arial" panose="020B0604020202020204" pitchFamily="34" charset="0"/>
                <a:cs typeface="Arial" panose="020B0604020202020204" pitchFamily="34" charset="0"/>
              </a:rPr>
              <a:t>uchovávané vo forme, ktorá umožňuje identifikáciu dotknutej osoby najneskôr dovtedy, kým je to potrebné na účel, na ktorý sa osobné údaje spracúvajú</a:t>
            </a:r>
            <a:r>
              <a:rPr lang="sk-SK" sz="1800" dirty="0">
                <a:latin typeface="Arial" panose="020B0604020202020204" pitchFamily="34" charset="0"/>
                <a:cs typeface="Arial" panose="020B0604020202020204" pitchFamily="34" charset="0"/>
              </a:rPr>
              <a:t>; osobné údaje sa môžu uchovávať dlhšie, ak sa majú spracúvať výlučne na účel archivácie, na vedecký účel, na účel historického výskumu alebo na štatistický účel na základe osobitného predpisu</a:t>
            </a:r>
            <a:r>
              <a:rPr lang="sk-SK" sz="1800" b="1" i="1" baseline="30000" dirty="0">
                <a:solidFill>
                  <a:srgbClr val="0066FF"/>
                </a:solidFill>
                <a:latin typeface="Arial" panose="020B0604020202020204" pitchFamily="34" charset="0"/>
                <a:cs typeface="Arial" panose="020B0604020202020204" pitchFamily="34" charset="0"/>
                <a:hlinkClick r:id="rId2" tooltip="Odkaz na predpis alebo ustanovenie">
                  <a:extLst>
                    <a:ext uri="{A12FA001-AC4F-418D-AE19-62706E023703}">
                      <ahyp:hlinkClr xmlns:ahyp="http://schemas.microsoft.com/office/drawing/2018/hyperlinkcolor" val="tx"/>
                    </a:ext>
                  </a:extLst>
                </a:hlinkClick>
              </a:rPr>
              <a:t>8</a:t>
            </a:r>
            <a:r>
              <a:rPr lang="sk-SK" sz="1800" b="1" i="1" dirty="0">
                <a:latin typeface="Arial" panose="020B0604020202020204" pitchFamily="34" charset="0"/>
                <a:cs typeface="Arial" panose="020B0604020202020204" pitchFamily="34" charset="0"/>
                <a:hlinkClick r:id="rId2" tooltip="Odkaz na predpis alebo ustanovenie">
                  <a:extLst>
                    <a:ext uri="{A12FA001-AC4F-418D-AE19-62706E023703}">
                      <ahyp:hlinkClr xmlns:ahyp="http://schemas.microsoft.com/office/drawing/2018/hyperlinkcolor" val="tx"/>
                    </a:ext>
                  </a:extLst>
                </a:hlinkClick>
              </a:rPr>
              <a:t>)</a:t>
            </a:r>
            <a:r>
              <a:rPr lang="sk-SK" sz="1800" dirty="0">
                <a:latin typeface="Arial" panose="020B0604020202020204" pitchFamily="34" charset="0"/>
                <a:cs typeface="Arial" panose="020B0604020202020204" pitchFamily="34" charset="0"/>
              </a:rPr>
              <a:t> a ak sú dodržané primerané záruky ochrany práv dotknutej osoby podľa </a:t>
            </a:r>
            <a:r>
              <a:rPr lang="sk-SK" sz="1800" b="1" i="1" dirty="0">
                <a:latin typeface="Arial" panose="020B0604020202020204" pitchFamily="34" charset="0"/>
                <a:cs typeface="Arial" panose="020B0604020202020204" pitchFamily="34" charset="0"/>
                <a:hlinkClick r:id="rId3" tooltip="Odkaz na predpis alebo ustanovenie">
                  <a:extLst>
                    <a:ext uri="{A12FA001-AC4F-418D-AE19-62706E023703}">
                      <ahyp:hlinkClr xmlns:ahyp="http://schemas.microsoft.com/office/drawing/2018/hyperlinkcolor" val="tx"/>
                    </a:ext>
                  </a:extLst>
                </a:hlinkClick>
              </a:rPr>
              <a:t>§ 78 ods. 8</a:t>
            </a:r>
            <a:r>
              <a:rPr lang="sk-SK" sz="1800" dirty="0">
                <a:latin typeface="Arial" panose="020B0604020202020204" pitchFamily="34" charset="0"/>
                <a:cs typeface="Arial" panose="020B0604020202020204" pitchFamily="34" charset="0"/>
              </a:rPr>
              <a:t>.</a:t>
            </a:r>
          </a:p>
        </p:txBody>
      </p:sp>
      <p:pic>
        <p:nvPicPr>
          <p:cNvPr id="3" name="Picture 2" descr="Timer Vectors - Download Free High-Quality Vectors from Freepik | Freepik">
            <a:extLst>
              <a:ext uri="{FF2B5EF4-FFF2-40B4-BE49-F238E27FC236}">
                <a16:creationId xmlns:a16="http://schemas.microsoft.com/office/drawing/2014/main" id="{F4AAB225-DB44-DE86-E0FC-E1F3B9DA7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673" y="1798730"/>
            <a:ext cx="4241006" cy="424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519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B6B61-1507-D039-4254-6D945F5A289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14F5E24E-F89E-A2A4-2D8D-394E18E098A7}"/>
              </a:ext>
            </a:extLst>
          </p:cNvPr>
          <p:cNvSpPr>
            <a:spLocks noGrp="1"/>
          </p:cNvSpPr>
          <p:nvPr>
            <p:ph type="title"/>
          </p:nvPr>
        </p:nvSpPr>
        <p:spPr>
          <a:xfrm>
            <a:off x="1088718" y="1147635"/>
            <a:ext cx="10101650" cy="806351"/>
          </a:xfrm>
        </p:spPr>
        <p:txBody>
          <a:bodyPr/>
          <a:lstStyle/>
          <a:p>
            <a:r>
              <a:rPr lang="sk-SK" sz="2800" b="1" dirty="0">
                <a:solidFill>
                  <a:srgbClr val="261E6A"/>
                </a:solidFill>
                <a:latin typeface="Arial" panose="020B0604020202020204" pitchFamily="34" charset="0"/>
                <a:cs typeface="Arial" panose="020B0604020202020204" pitchFamily="34" charset="0"/>
              </a:rPr>
              <a:t>ZÁSADA MINIMALIZÁCIE UCHOVÁVANIA </a:t>
            </a:r>
            <a:br>
              <a:rPr lang="sk-SK" sz="2800" b="1" dirty="0">
                <a:solidFill>
                  <a:srgbClr val="261E6A"/>
                </a:solidFill>
                <a:latin typeface="Arial" panose="020B0604020202020204" pitchFamily="34" charset="0"/>
                <a:cs typeface="Arial" panose="020B0604020202020204" pitchFamily="34" charset="0"/>
              </a:rPr>
            </a:br>
            <a:r>
              <a:rPr lang="sk-SK" sz="2800" b="1" dirty="0">
                <a:solidFill>
                  <a:srgbClr val="261E6A"/>
                </a:solidFill>
                <a:latin typeface="Arial" panose="020B0604020202020204" pitchFamily="34" charset="0"/>
                <a:cs typeface="Arial" panose="020B0604020202020204" pitchFamily="34" charset="0"/>
              </a:rPr>
              <a:t>– PRÍKLADY PORUŠENÍ</a:t>
            </a:r>
            <a:endParaRPr lang="sk-SK" sz="28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D1052F5D-7D79-0DE3-B639-5850EA87A4EB}"/>
              </a:ext>
            </a:extLst>
          </p:cNvPr>
          <p:cNvSpPr>
            <a:spLocks noGrp="1"/>
          </p:cNvSpPr>
          <p:nvPr>
            <p:ph idx="1"/>
          </p:nvPr>
        </p:nvSpPr>
        <p:spPr>
          <a:xfrm>
            <a:off x="1045175" y="2024742"/>
            <a:ext cx="10189363" cy="3685623"/>
          </a:xfrm>
          <a:prstGeom prst="rect">
            <a:avLst/>
          </a:prstGeom>
        </p:spPr>
        <p:txBody>
          <a:bodyPr/>
          <a:lstStyle/>
          <a:p>
            <a:pPr algn="just"/>
            <a:r>
              <a:rPr lang="sk-SK" sz="1800" dirty="0">
                <a:latin typeface="Arial" panose="020B0604020202020204" pitchFamily="34" charset="0"/>
                <a:cs typeface="Arial" panose="020B0604020202020204" pitchFamily="34" charset="0"/>
              </a:rPr>
              <a:t>prevádzkovateľ uchováva záznamy z kamerového systému nad časový rozsah nevyhnutný pre splnenie účelu spracúvania (12-13 dní) (00136/2021-Os-1)</a:t>
            </a:r>
          </a:p>
          <a:p>
            <a:pPr algn="just"/>
            <a:r>
              <a:rPr lang="sk-SK" sz="1800" dirty="0">
                <a:latin typeface="Arial" panose="020B0604020202020204" pitchFamily="34" charset="0"/>
                <a:cs typeface="Arial" panose="020B0604020202020204" pitchFamily="34" charset="0"/>
              </a:rPr>
              <a:t>prevádzkovateľ Úradu nepreukázal nevyhnutnosť spracúvania pracovného emailu navrhovateľa pod dobu 10 mesiacov od skončenia pracovného pomeru s ním (00210/2021-Os-6)</a:t>
            </a:r>
          </a:p>
          <a:p>
            <a:pPr algn="just"/>
            <a:r>
              <a:rPr lang="sk-SK" sz="1800" dirty="0">
                <a:latin typeface="Arial" panose="020B0604020202020204" pitchFamily="34" charset="0"/>
                <a:cs typeface="Arial" panose="020B0604020202020204" pitchFamily="34" charset="0"/>
              </a:rPr>
              <a:t>prevádzkovateľ uchovával poistnú dokumentáciu klientov v elektronickej podobe najmenej 15 rokov od skončenia zmluvného vzťahu s dotknutou osobou, pričom táto nebola nevyhnutná na dosiahnutie takto stanoveného účelu (0570/2022-Os-7)</a:t>
            </a:r>
          </a:p>
        </p:txBody>
      </p:sp>
    </p:spTree>
    <p:extLst>
      <p:ext uri="{BB962C8B-B14F-4D97-AF65-F5344CB8AC3E}">
        <p14:creationId xmlns:p14="http://schemas.microsoft.com/office/powerpoint/2010/main" val="2031509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EF4B8-79F8-6EAD-7688-9338F1684C06}"/>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053FA97-0422-C686-3780-69685D7271CB}"/>
              </a:ext>
            </a:extLst>
          </p:cNvPr>
          <p:cNvSpPr>
            <a:spLocks noGrp="1"/>
          </p:cNvSpPr>
          <p:nvPr>
            <p:ph type="title"/>
          </p:nvPr>
        </p:nvSpPr>
        <p:spPr>
          <a:xfrm>
            <a:off x="1012037" y="1178840"/>
            <a:ext cx="10101650" cy="670280"/>
          </a:xfrm>
        </p:spPr>
        <p:txBody>
          <a:bodyPr/>
          <a:lstStyle/>
          <a:p>
            <a:r>
              <a:rPr lang="sk-SK" sz="3200" b="1" dirty="0">
                <a:solidFill>
                  <a:srgbClr val="261E6A"/>
                </a:solidFill>
                <a:latin typeface="Arial" panose="020B0604020202020204" pitchFamily="34" charset="0"/>
                <a:cs typeface="Arial" panose="020B0604020202020204" pitchFamily="34" charset="0"/>
              </a:rPr>
              <a:t>ZÁSADA SPRÁVNOSTI</a:t>
            </a:r>
            <a:endParaRPr lang="sk-SK" sz="32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10D4753B-5A00-A828-FCF1-550B199A09C1}"/>
              </a:ext>
            </a:extLst>
          </p:cNvPr>
          <p:cNvSpPr>
            <a:spLocks noGrp="1"/>
          </p:cNvSpPr>
          <p:nvPr>
            <p:ph idx="1"/>
          </p:nvPr>
        </p:nvSpPr>
        <p:spPr>
          <a:xfrm>
            <a:off x="1012037" y="1849120"/>
            <a:ext cx="5347199" cy="3959216"/>
          </a:xfrm>
          <a:prstGeom prst="rect">
            <a:avLst/>
          </a:prstGeom>
        </p:spPr>
        <p:txBody>
          <a:bodyPr/>
          <a:lstStyle/>
          <a:p>
            <a:pPr marL="0" indent="0" algn="just">
              <a:buNone/>
            </a:pPr>
            <a:r>
              <a:rPr lang="sk-SK" sz="1800" dirty="0">
                <a:latin typeface="Arial" panose="020B0604020202020204" pitchFamily="34" charset="0"/>
                <a:cs typeface="Arial" panose="020B0604020202020204" pitchFamily="34" charset="0"/>
              </a:rPr>
              <a:t>§ 9: Spracúvané osobné údaje musia byť </a:t>
            </a:r>
            <a:r>
              <a:rPr lang="sk-SK" sz="1800" b="1" dirty="0">
                <a:latin typeface="Arial" panose="020B0604020202020204" pitchFamily="34" charset="0"/>
                <a:cs typeface="Arial" panose="020B0604020202020204" pitchFamily="34" charset="0"/>
              </a:rPr>
              <a:t>správne a podľa potreby aktualizované</a:t>
            </a:r>
            <a:r>
              <a:rPr lang="sk-SK" sz="1800" dirty="0">
                <a:latin typeface="Arial" panose="020B0604020202020204" pitchFamily="34" charset="0"/>
                <a:cs typeface="Arial" panose="020B0604020202020204" pitchFamily="34" charset="0"/>
              </a:rPr>
              <a:t>; musia sa prijať primerané a účinné opatrenia na zabezpečenie toho, aby sa osobné údaje, ktoré sú nesprávne z hľadiska účelov, na ktoré sa spracúvajú, bez zbytočného odkladu vymazali alebo opravili.</a:t>
            </a:r>
          </a:p>
        </p:txBody>
      </p:sp>
      <p:pic>
        <p:nvPicPr>
          <p:cNvPr id="3" name="Picture 2" descr="3,800+ Checked Mark Stock Illustrations, Royalty-Free Vector Graphics &amp;  Clip Art - iStock | Check mark">
            <a:extLst>
              <a:ext uri="{FF2B5EF4-FFF2-40B4-BE49-F238E27FC236}">
                <a16:creationId xmlns:a16="http://schemas.microsoft.com/office/drawing/2014/main" id="{CB3349EE-C2DE-0776-B868-541511DA0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305" y="1382486"/>
            <a:ext cx="4506889" cy="450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20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64708-DA69-1B2A-A363-7F5FC735D72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F16BDC08-4BC3-523C-6700-7369FD913CC1}"/>
              </a:ext>
            </a:extLst>
          </p:cNvPr>
          <p:cNvSpPr>
            <a:spLocks noGrp="1"/>
          </p:cNvSpPr>
          <p:nvPr>
            <p:ph type="title"/>
          </p:nvPr>
        </p:nvSpPr>
        <p:spPr>
          <a:xfrm>
            <a:off x="1012037" y="1178840"/>
            <a:ext cx="10101650" cy="670280"/>
          </a:xfrm>
        </p:spPr>
        <p:txBody>
          <a:bodyPr/>
          <a:lstStyle/>
          <a:p>
            <a:r>
              <a:rPr lang="sk-SK" sz="3200" b="1" dirty="0">
                <a:solidFill>
                  <a:srgbClr val="261E6A"/>
                </a:solidFill>
                <a:latin typeface="Arial" panose="020B0604020202020204" pitchFamily="34" charset="0"/>
                <a:cs typeface="Arial" panose="020B0604020202020204" pitchFamily="34" charset="0"/>
              </a:rPr>
              <a:t>ZÁSADA ZODPOVEDNOSTI</a:t>
            </a:r>
            <a:endParaRPr lang="sk-SK" sz="32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DE3CED0F-9BB0-53FE-E294-EA248B8D8A67}"/>
              </a:ext>
            </a:extLst>
          </p:cNvPr>
          <p:cNvSpPr>
            <a:spLocks noGrp="1"/>
          </p:cNvSpPr>
          <p:nvPr>
            <p:ph idx="1"/>
          </p:nvPr>
        </p:nvSpPr>
        <p:spPr>
          <a:xfrm>
            <a:off x="1012037" y="1849120"/>
            <a:ext cx="5347199" cy="3959216"/>
          </a:xfrm>
          <a:prstGeom prst="rect">
            <a:avLst/>
          </a:prstGeom>
        </p:spPr>
        <p:txBody>
          <a:bodyPr/>
          <a:lstStyle/>
          <a:p>
            <a:pPr marL="0" indent="0" algn="just">
              <a:buNone/>
            </a:pPr>
            <a:r>
              <a:rPr lang="sk-SK" sz="1800" dirty="0">
                <a:cs typeface="Times New Roman" panose="02020603050405020304" pitchFamily="18" charset="0"/>
              </a:rPr>
              <a:t>§ 12: </a:t>
            </a:r>
            <a:r>
              <a:rPr lang="sk-SK" sz="1800" dirty="0"/>
              <a:t>Prevádzkovateľ je zodpovedný </a:t>
            </a:r>
            <a:r>
              <a:rPr lang="sk-SK" sz="1800" b="1" dirty="0"/>
              <a:t>za dodržiavanie základných zásad spracúvania osobných údajov,</a:t>
            </a:r>
            <a:r>
              <a:rPr lang="sk-SK" sz="1800" dirty="0"/>
              <a:t> za súlad spracúvania osobných údajov so zásadami spracúvania osobných údajov a je povinný tento súlad so zásadami spracúvania osobných údajov na požiadanie úradu preukázať.</a:t>
            </a:r>
            <a:endParaRPr lang="sk-SK" sz="1800" dirty="0">
              <a:cs typeface="Times New Roman" panose="02020603050405020304" pitchFamily="18" charset="0"/>
            </a:endParaRPr>
          </a:p>
        </p:txBody>
      </p:sp>
      <p:pic>
        <p:nvPicPr>
          <p:cNvPr id="2" name="Picture 2" descr="Chapter 3: Data Controllers and Data Processors (GDPR Compliance for  Developers) - TermsFeed">
            <a:extLst>
              <a:ext uri="{FF2B5EF4-FFF2-40B4-BE49-F238E27FC236}">
                <a16:creationId xmlns:a16="http://schemas.microsoft.com/office/drawing/2014/main" id="{D3050FDF-22CC-E2E5-21B7-EECD8D630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986" y="1640678"/>
            <a:ext cx="4827810" cy="425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093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144A4-BC0C-DD21-1F40-D2A23A961AD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A3E3D6E3-02E5-592E-6C98-48E21BB7EAAA}"/>
              </a:ext>
            </a:extLst>
          </p:cNvPr>
          <p:cNvSpPr>
            <a:spLocks noGrp="1"/>
          </p:cNvSpPr>
          <p:nvPr>
            <p:ph type="title"/>
          </p:nvPr>
        </p:nvSpPr>
        <p:spPr>
          <a:xfrm>
            <a:off x="1088718" y="1147635"/>
            <a:ext cx="10101650" cy="806351"/>
          </a:xfrm>
        </p:spPr>
        <p:txBody>
          <a:bodyPr/>
          <a:lstStyle/>
          <a:p>
            <a:r>
              <a:rPr lang="sk-SK" sz="2800" b="1" dirty="0">
                <a:solidFill>
                  <a:srgbClr val="261E6A"/>
                </a:solidFill>
                <a:latin typeface="Arial" panose="020B0604020202020204" pitchFamily="34" charset="0"/>
                <a:cs typeface="Arial" panose="020B0604020202020204" pitchFamily="34" charset="0"/>
              </a:rPr>
              <a:t>ZÁSADA ZODPOVEDNOSTI – PRÍKLADY PORUŠENÍ</a:t>
            </a:r>
            <a:endParaRPr lang="sk-SK" sz="28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A2BD8E0B-C32B-BD1A-DBD8-1009EDDF892C}"/>
              </a:ext>
            </a:extLst>
          </p:cNvPr>
          <p:cNvSpPr>
            <a:spLocks noGrp="1"/>
          </p:cNvSpPr>
          <p:nvPr>
            <p:ph idx="1"/>
          </p:nvPr>
        </p:nvSpPr>
        <p:spPr>
          <a:xfrm>
            <a:off x="1044861" y="1850571"/>
            <a:ext cx="10189363" cy="3685623"/>
          </a:xfrm>
          <a:prstGeom prst="rect">
            <a:avLst/>
          </a:prstGeom>
        </p:spPr>
        <p:txBody>
          <a:bodyPr/>
          <a:lstStyle/>
          <a:p>
            <a:pPr algn="just"/>
            <a:r>
              <a:rPr lang="sk-SK" sz="1800" dirty="0">
                <a:cs typeface="Times New Roman" panose="02020603050405020304" pitchFamily="18" charset="0"/>
              </a:rPr>
              <a:t>vo vzťahu k spracovateľským operáciám, ktoré súvisia so spracúvaním lokalizačných údajov cca 600 000 dotknutých osôb (účastníkov) nepreukázal vykonanie posúdenia vplyvu na ochranu OÚ podľa čl. 35 GDPR a nepreukázal splnenie povinnosti viesť v záznamoch o spracovateľských činnostiach účel "telefónny zoznam", ktorý mu vyplýva z § 50 ods. 2 písm. c) zákona č. 351/2011 Z. z. o elektronických komunikáciách (</a:t>
            </a:r>
            <a:r>
              <a:rPr lang="sk-SK" sz="1800" dirty="0"/>
              <a:t>00182/2022-Os-9)</a:t>
            </a:r>
          </a:p>
          <a:p>
            <a:pPr algn="just"/>
            <a:r>
              <a:rPr lang="sk-SK" sz="1800" dirty="0"/>
              <a:t>spracúvanie vo veľkom rozsahu osobitnej kategórie OÚ podľa čl. 9 ods. 1 GDPR bez posúdenia vplyvu na ochranu OÚ podľa čl. 35 ods. 3 písm. a) GDPR a bez preukázania prijatia primeraných technických a organizačných opatrení podľa čl. 32 GDPR (00331/2022-Os-14)</a:t>
            </a:r>
          </a:p>
          <a:p>
            <a:pPr algn="just"/>
            <a:r>
              <a:rPr lang="sk-SK" sz="1800" dirty="0"/>
              <a:t>prevádzkovateľ nepreukázal súlad spracúvania so zásadou integrity a dôvernosti v zmysle čl. 5 ods. 1 písm. f) Nariadenia, keď v súvislosti so spracúvaním biometrických údajov  nepredložil posúdenie vplyvu na ochranu osobných údajov (00387/2022-Os-3)</a:t>
            </a:r>
          </a:p>
          <a:p>
            <a:pPr algn="just"/>
            <a:endParaRPr lang="sk-SK" sz="1800" dirty="0">
              <a:cs typeface="Times New Roman" panose="02020603050405020304" pitchFamily="18" charset="0"/>
            </a:endParaRPr>
          </a:p>
        </p:txBody>
      </p:sp>
    </p:spTree>
    <p:extLst>
      <p:ext uri="{BB962C8B-B14F-4D97-AF65-F5344CB8AC3E}">
        <p14:creationId xmlns:p14="http://schemas.microsoft.com/office/powerpoint/2010/main" val="133825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4910F213-F011-BAA7-535B-7070E9059911}"/>
              </a:ext>
            </a:extLst>
          </p:cNvPr>
          <p:cNvSpPr>
            <a:spLocks noGrp="1"/>
          </p:cNvSpPr>
          <p:nvPr>
            <p:ph type="title"/>
          </p:nvPr>
        </p:nvSpPr>
        <p:spPr>
          <a:xfrm>
            <a:off x="3929743" y="3243944"/>
            <a:ext cx="7308850" cy="2644130"/>
          </a:xfrm>
        </p:spPr>
        <p:txBody>
          <a:bodyPr/>
          <a:lstStyle/>
          <a:p>
            <a:r>
              <a:rPr lang="sk-SK" sz="3600" b="1" dirty="0">
                <a:solidFill>
                  <a:srgbClr val="261E6A"/>
                </a:solidFill>
              </a:rPr>
              <a:t>KYBERNETICKÁ BEZPEČNOSŤ V KONTEXTE INÝCH REGULÁCIÍ</a:t>
            </a:r>
          </a:p>
        </p:txBody>
      </p:sp>
    </p:spTree>
    <p:extLst>
      <p:ext uri="{BB962C8B-B14F-4D97-AF65-F5344CB8AC3E}">
        <p14:creationId xmlns:p14="http://schemas.microsoft.com/office/powerpoint/2010/main" val="2097297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94477-64A6-B8CE-76AF-4F624A0A99D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67336B47-5B31-26B6-20EB-0F50CEE215D9}"/>
              </a:ext>
            </a:extLst>
          </p:cNvPr>
          <p:cNvSpPr>
            <a:spLocks noGrp="1"/>
          </p:cNvSpPr>
          <p:nvPr>
            <p:ph type="title"/>
          </p:nvPr>
        </p:nvSpPr>
        <p:spPr>
          <a:xfrm>
            <a:off x="1012037" y="1178840"/>
            <a:ext cx="10101650" cy="670280"/>
          </a:xfrm>
        </p:spPr>
        <p:txBody>
          <a:bodyPr/>
          <a:lstStyle/>
          <a:p>
            <a:r>
              <a:rPr lang="sk-SK" sz="3200" b="1" dirty="0">
                <a:solidFill>
                  <a:srgbClr val="261E6A"/>
                </a:solidFill>
                <a:latin typeface="Arial" panose="020B0604020202020204" pitchFamily="34" charset="0"/>
                <a:cs typeface="Arial" panose="020B0604020202020204" pitchFamily="34" charset="0"/>
              </a:rPr>
              <a:t>ZÁSADA INTEGRITY A DÔVERNOSTI</a:t>
            </a:r>
            <a:endParaRPr lang="sk-SK" sz="32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6AB08C2C-7AEB-7737-17A7-87AA69AD70CB}"/>
              </a:ext>
            </a:extLst>
          </p:cNvPr>
          <p:cNvSpPr>
            <a:spLocks noGrp="1"/>
          </p:cNvSpPr>
          <p:nvPr>
            <p:ph idx="1"/>
          </p:nvPr>
        </p:nvSpPr>
        <p:spPr>
          <a:xfrm>
            <a:off x="1012037" y="1849120"/>
            <a:ext cx="4280399" cy="3959216"/>
          </a:xfrm>
          <a:prstGeom prst="rect">
            <a:avLst/>
          </a:prstGeom>
        </p:spPr>
        <p:txBody>
          <a:bodyPr/>
          <a:lstStyle/>
          <a:p>
            <a:pPr marL="0" indent="0" algn="just">
              <a:buNone/>
            </a:pPr>
            <a:r>
              <a:rPr lang="sk-SK" sz="1800" dirty="0">
                <a:latin typeface="Arial" panose="020B0604020202020204" pitchFamily="34" charset="0"/>
                <a:cs typeface="Arial" panose="020B0604020202020204" pitchFamily="34" charset="0"/>
              </a:rPr>
              <a:t>§ 11: Osobné údaje musia byť spracúvané </a:t>
            </a:r>
            <a:r>
              <a:rPr lang="sk-SK" sz="1800" b="1" dirty="0">
                <a:latin typeface="Arial" panose="020B0604020202020204" pitchFamily="34" charset="0"/>
                <a:cs typeface="Arial" panose="020B0604020202020204" pitchFamily="34" charset="0"/>
              </a:rPr>
              <a:t>spôsobom, ktorý prostredníctvom primeraných technických a organizačných opatrení zaručuje primeranú bezpečnosť osobných údajov </a:t>
            </a:r>
            <a:r>
              <a:rPr lang="sk-SK" sz="1800" dirty="0">
                <a:latin typeface="Arial" panose="020B0604020202020204" pitchFamily="34" charset="0"/>
                <a:cs typeface="Arial" panose="020B0604020202020204" pitchFamily="34" charset="0"/>
              </a:rPr>
              <a:t>vrátane ochrany pred neoprávneným spracúvaním osobných údajov, nezákonným spracúvaním osobných údajov, náhodnou stratou osobných údajov, výmazom osobných údajov alebo poškodením osobných údajov.</a:t>
            </a:r>
          </a:p>
          <a:p>
            <a:pPr algn="just"/>
            <a:endParaRPr lang="sk-SK" sz="1800" dirty="0">
              <a:latin typeface="Arial" panose="020B0604020202020204" pitchFamily="34" charset="0"/>
              <a:cs typeface="Arial" panose="020B0604020202020204" pitchFamily="34" charset="0"/>
            </a:endParaRPr>
          </a:p>
        </p:txBody>
      </p:sp>
      <p:pic>
        <p:nvPicPr>
          <p:cNvPr id="2" name="Picture 2" descr="Flat illustration of businessman locks document file folder with padlock  representing confidentiality and privacy protection | Premium Vector">
            <a:extLst>
              <a:ext uri="{FF2B5EF4-FFF2-40B4-BE49-F238E27FC236}">
                <a16:creationId xmlns:a16="http://schemas.microsoft.com/office/drawing/2014/main" id="{D7F0A65A-EE72-E74D-9E5E-7C18B8905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774" y="1857906"/>
            <a:ext cx="5898026" cy="39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432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27D31-08E1-184A-96EE-77FBF20F3D64}"/>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3845A26-0098-0788-ADA4-F59E34F2912B}"/>
              </a:ext>
            </a:extLst>
          </p:cNvPr>
          <p:cNvSpPr>
            <a:spLocks noGrp="1"/>
          </p:cNvSpPr>
          <p:nvPr>
            <p:ph type="title"/>
          </p:nvPr>
        </p:nvSpPr>
        <p:spPr>
          <a:xfrm>
            <a:off x="1088718" y="1147635"/>
            <a:ext cx="10101650" cy="806351"/>
          </a:xfrm>
        </p:spPr>
        <p:txBody>
          <a:bodyPr/>
          <a:lstStyle/>
          <a:p>
            <a:r>
              <a:rPr lang="sk-SK" sz="2800" b="1" dirty="0">
                <a:solidFill>
                  <a:srgbClr val="261E6A"/>
                </a:solidFill>
                <a:latin typeface="Arial" panose="020B0604020202020204" pitchFamily="34" charset="0"/>
                <a:cs typeface="Arial" panose="020B0604020202020204" pitchFamily="34" charset="0"/>
              </a:rPr>
              <a:t>ZÁSADA INTEGRITY A DÔVERNOSTI</a:t>
            </a:r>
            <a:br>
              <a:rPr lang="sk-SK" sz="2800" b="1" dirty="0">
                <a:solidFill>
                  <a:srgbClr val="261E6A"/>
                </a:solidFill>
                <a:latin typeface="Arial" panose="020B0604020202020204" pitchFamily="34" charset="0"/>
                <a:cs typeface="Arial" panose="020B0604020202020204" pitchFamily="34" charset="0"/>
              </a:rPr>
            </a:br>
            <a:r>
              <a:rPr lang="sk-SK" sz="2800" b="1" dirty="0">
                <a:solidFill>
                  <a:srgbClr val="261E6A"/>
                </a:solidFill>
                <a:latin typeface="Arial" panose="020B0604020202020204" pitchFamily="34" charset="0"/>
                <a:cs typeface="Arial" panose="020B0604020202020204" pitchFamily="34" charset="0"/>
              </a:rPr>
              <a:t>– PRÍKLADY PORUŠENÍ</a:t>
            </a:r>
            <a:endParaRPr lang="sk-SK" sz="28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AC15AD39-C524-3A65-9CCD-223A09110A09}"/>
              </a:ext>
            </a:extLst>
          </p:cNvPr>
          <p:cNvSpPr>
            <a:spLocks noGrp="1"/>
          </p:cNvSpPr>
          <p:nvPr>
            <p:ph idx="1"/>
          </p:nvPr>
        </p:nvSpPr>
        <p:spPr>
          <a:xfrm>
            <a:off x="1045175" y="2024742"/>
            <a:ext cx="10189363" cy="3685623"/>
          </a:xfrm>
          <a:prstGeom prst="rect">
            <a:avLst/>
          </a:prstGeom>
        </p:spPr>
        <p:txBody>
          <a:bodyPr/>
          <a:lstStyle/>
          <a:p>
            <a:pPr algn="just"/>
            <a:r>
              <a:rPr lang="sk-SK" sz="1600" dirty="0">
                <a:latin typeface="Arial" panose="020B0604020202020204" pitchFamily="34" charset="0"/>
                <a:cs typeface="Arial" panose="020B0604020202020204" pitchFamily="34" charset="0"/>
              </a:rPr>
              <a:t>nedôsledná </a:t>
            </a:r>
            <a:r>
              <a:rPr lang="sk-SK" sz="1600" dirty="0" err="1">
                <a:latin typeface="Arial" panose="020B0604020202020204" pitchFamily="34" charset="0"/>
                <a:cs typeface="Arial" panose="020B0604020202020204" pitchFamily="34" charset="0"/>
              </a:rPr>
              <a:t>anonymizácia</a:t>
            </a:r>
            <a:r>
              <a:rPr lang="sk-SK" sz="1600" dirty="0">
                <a:latin typeface="Arial" panose="020B0604020202020204" pitchFamily="34" charset="0"/>
                <a:cs typeface="Arial" panose="020B0604020202020204" pitchFamily="34" charset="0"/>
              </a:rPr>
              <a:t> OÚ obsiahnutých v zmluve, v dôsledku čoho došlo k zverejneniu OÚ v rozsahu meno, priezvisko, adresa, dátum narodenia, rodné číslo a úradne overený podpis (00136/2022-Os-7)</a:t>
            </a:r>
          </a:p>
          <a:p>
            <a:pPr algn="just"/>
            <a:r>
              <a:rPr lang="sk-SK" sz="1600" dirty="0">
                <a:latin typeface="Arial" panose="020B0604020202020204" pitchFamily="34" charset="0"/>
                <a:cs typeface="Arial" panose="020B0604020202020204" pitchFamily="34" charset="0"/>
              </a:rPr>
              <a:t>sprostredkovateľ zaslal email obsahujúci OÚ dotknutej osoby v rozsahu meno, priezvisko, dátum narodenia, adresa, telefónne číslo a číslo poistnej zmluvy mobilného zariadenia na emailovú adresu bez toho, aby boli uvedené OÚ v rámci zaslaného emailu zabezpečené heslom, čím bez právneho základu sprístupnil OÚ inej osobe (00268/2022-Os-5)</a:t>
            </a:r>
          </a:p>
          <a:p>
            <a:pPr algn="just"/>
            <a:r>
              <a:rPr lang="sk-SK" sz="1600" dirty="0">
                <a:latin typeface="Arial" panose="020B0604020202020204" pitchFamily="34" charset="0"/>
                <a:cs typeface="Arial" panose="020B0604020202020204" pitchFamily="34" charset="0"/>
              </a:rPr>
              <a:t>prevádzkovateľ pri likvidácii OÚ dotknutých osôb na listinných dokumentoch (napr. fotokópie zmlúv o pôžičke, úradné doklady ako občiansky preukaz, rodný list, cestovný pas) pri rušení jeho predajne a odvoze odpadu do zberného dvora došlo k neoprávnenému spracúvaniu a prístupu, čím bola porušená bezpečnosť spracúvania OÚ (00320/2019-Os-19)</a:t>
            </a:r>
          </a:p>
          <a:p>
            <a:pPr algn="just"/>
            <a:r>
              <a:rPr lang="sk-SK" sz="1600" dirty="0">
                <a:latin typeface="Arial" panose="020B0604020202020204" pitchFamily="34" charset="0"/>
                <a:cs typeface="Arial" panose="020B0604020202020204" pitchFamily="34" charset="0"/>
              </a:rPr>
              <a:t>OÚ dotknutých osôb - zamestnancov prevádzkovateľa (identifikačné a kontaktné pracovné údaje, najmä meno, priezvisko, email, telefónne číslo prípadne pracovná pozícia) boli v dôsledku kybernetického útoku cez </a:t>
            </a:r>
            <a:r>
              <a:rPr lang="sk-SK" sz="1600" dirty="0" err="1">
                <a:latin typeface="Arial" panose="020B0604020202020204" pitchFamily="34" charset="0"/>
                <a:cs typeface="Arial" panose="020B0604020202020204" pitchFamily="34" charset="0"/>
              </a:rPr>
              <a:t>phishingový</a:t>
            </a:r>
            <a:r>
              <a:rPr lang="sk-SK" sz="1600" dirty="0">
                <a:latin typeface="Arial" panose="020B0604020202020204" pitchFamily="34" charset="0"/>
                <a:cs typeface="Arial" panose="020B0604020202020204" pitchFamily="34" charset="0"/>
              </a:rPr>
              <a:t> email neoprávnene sprístupnené tretej osobe, ktorá následne rozposlala </a:t>
            </a:r>
            <a:r>
              <a:rPr lang="sk-SK" sz="1600" dirty="0" err="1">
                <a:latin typeface="Arial" panose="020B0604020202020204" pitchFamily="34" charset="0"/>
                <a:cs typeface="Arial" panose="020B0604020202020204" pitchFamily="34" charset="0"/>
              </a:rPr>
              <a:t>phishingový</a:t>
            </a:r>
            <a:r>
              <a:rPr lang="sk-SK" sz="1600" dirty="0">
                <a:latin typeface="Arial" panose="020B0604020202020204" pitchFamily="34" charset="0"/>
                <a:cs typeface="Arial" panose="020B0604020202020204" pitchFamily="34" charset="0"/>
              </a:rPr>
              <a:t> email na 4500 emailov interných zamestnancov (00742/2020-Os-5)</a:t>
            </a:r>
          </a:p>
          <a:p>
            <a:pPr algn="just"/>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248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B2D48-D66E-EEAA-80F1-BECDAA122B8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89077C0B-FD27-28C4-89B8-3F93E42A7B62}"/>
              </a:ext>
            </a:extLst>
          </p:cNvPr>
          <p:cNvSpPr>
            <a:spLocks noGrp="1"/>
          </p:cNvSpPr>
          <p:nvPr>
            <p:ph type="title"/>
          </p:nvPr>
        </p:nvSpPr>
        <p:spPr>
          <a:xfrm>
            <a:off x="1088718" y="1147635"/>
            <a:ext cx="10101650" cy="806351"/>
          </a:xfrm>
        </p:spPr>
        <p:txBody>
          <a:bodyPr/>
          <a:lstStyle/>
          <a:p>
            <a:r>
              <a:rPr lang="sk-SK" sz="2800" b="1" dirty="0">
                <a:solidFill>
                  <a:srgbClr val="261E6A"/>
                </a:solidFill>
                <a:latin typeface="Arial" panose="020B0604020202020204" pitchFamily="34" charset="0"/>
                <a:cs typeface="Arial" panose="020B0604020202020204" pitchFamily="34" charset="0"/>
              </a:rPr>
              <a:t>BEZPEČNOSŤ SPRACÚVANIA OSOBNÝCH ÚDAJOV</a:t>
            </a:r>
            <a:endParaRPr lang="sk-SK" sz="28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8E417A88-1CEB-D0D7-1C25-93B890B6A6D3}"/>
              </a:ext>
            </a:extLst>
          </p:cNvPr>
          <p:cNvSpPr>
            <a:spLocks noGrp="1"/>
          </p:cNvSpPr>
          <p:nvPr>
            <p:ph idx="1"/>
          </p:nvPr>
        </p:nvSpPr>
        <p:spPr>
          <a:xfrm>
            <a:off x="1044861" y="1801585"/>
            <a:ext cx="10189363" cy="3685623"/>
          </a:xfrm>
          <a:prstGeom prst="rect">
            <a:avLst/>
          </a:prstGeom>
        </p:spPr>
        <p:txBody>
          <a:bodyPr/>
          <a:lstStyle/>
          <a:p>
            <a:pPr marL="0" indent="0" algn="just">
              <a:buNone/>
            </a:pPr>
            <a:r>
              <a:rPr lang="sk-SK" sz="1800" dirty="0">
                <a:latin typeface="Arial" panose="020B0604020202020204" pitchFamily="34" charset="0"/>
                <a:cs typeface="Arial" panose="020B0604020202020204" pitchFamily="34" charset="0"/>
              </a:rPr>
              <a:t>Čl. 32 GDPR: Prevádzkovateľ a sprostredkovateľ prijmú so zreteľom na najnovšie poznatky,  primerané technické a organizačné opatrenia s cieľom zaistiť úroveň bezpečnosti primeranú tomuto riziku, pričom uvedené opatrenia prípadne zahŕňajú aj: </a:t>
            </a:r>
          </a:p>
          <a:p>
            <a:pPr marL="800100" lvl="1" indent="-342900" algn="just">
              <a:buFont typeface="+mj-lt"/>
              <a:buAutoNum type="alphaLcParenR"/>
            </a:pPr>
            <a:r>
              <a:rPr lang="sk-SK" sz="1800" b="1" dirty="0" err="1">
                <a:latin typeface="Arial" panose="020B0604020202020204" pitchFamily="34" charset="0"/>
                <a:cs typeface="Arial" panose="020B0604020202020204" pitchFamily="34" charset="0"/>
              </a:rPr>
              <a:t>pseudonymizáciu</a:t>
            </a:r>
            <a:r>
              <a:rPr lang="sk-SK" sz="1800" b="1" dirty="0">
                <a:latin typeface="Arial" panose="020B0604020202020204" pitchFamily="34" charset="0"/>
                <a:cs typeface="Arial" panose="020B0604020202020204" pitchFamily="34" charset="0"/>
              </a:rPr>
              <a:t> a šifrovanie </a:t>
            </a:r>
            <a:r>
              <a:rPr lang="sk-SK" sz="1800" dirty="0">
                <a:latin typeface="Arial" panose="020B0604020202020204" pitchFamily="34" charset="0"/>
                <a:cs typeface="Arial" panose="020B0604020202020204" pitchFamily="34" charset="0"/>
              </a:rPr>
              <a:t>osobných údajov; </a:t>
            </a:r>
          </a:p>
          <a:p>
            <a:pPr marL="800100" lvl="1" indent="-342900" algn="just">
              <a:buFont typeface="+mj-lt"/>
              <a:buAutoNum type="alphaLcParenR"/>
            </a:pPr>
            <a:r>
              <a:rPr lang="sk-SK" sz="1800" dirty="0">
                <a:latin typeface="Arial" panose="020B0604020202020204" pitchFamily="34" charset="0"/>
                <a:cs typeface="Arial" panose="020B0604020202020204" pitchFamily="34" charset="0"/>
              </a:rPr>
              <a:t>schopnosť zabezpečiť trvalú </a:t>
            </a:r>
            <a:r>
              <a:rPr lang="sk-SK" sz="1800" b="1" dirty="0">
                <a:latin typeface="Arial" panose="020B0604020202020204" pitchFamily="34" charset="0"/>
                <a:cs typeface="Arial" panose="020B0604020202020204" pitchFamily="34" charset="0"/>
              </a:rPr>
              <a:t>dôvernosť, integritu, dostupnosť a odolnosť </a:t>
            </a:r>
            <a:r>
              <a:rPr lang="sk-SK" sz="1800" dirty="0">
                <a:latin typeface="Arial" panose="020B0604020202020204" pitchFamily="34" charset="0"/>
                <a:cs typeface="Arial" panose="020B0604020202020204" pitchFamily="34" charset="0"/>
              </a:rPr>
              <a:t>systémov spracúvania a služieb;</a:t>
            </a:r>
          </a:p>
          <a:p>
            <a:pPr marL="800100" lvl="1" indent="-342900" algn="just">
              <a:buFont typeface="+mj-lt"/>
              <a:buAutoNum type="alphaLcParenR"/>
            </a:pPr>
            <a:r>
              <a:rPr lang="sk-SK" sz="1800" dirty="0">
                <a:latin typeface="Arial" panose="020B0604020202020204" pitchFamily="34" charset="0"/>
                <a:cs typeface="Arial" panose="020B0604020202020204" pitchFamily="34" charset="0"/>
              </a:rPr>
              <a:t>schopnosť včas </a:t>
            </a:r>
            <a:r>
              <a:rPr lang="sk-SK" sz="1800" b="1" dirty="0">
                <a:latin typeface="Arial" panose="020B0604020202020204" pitchFamily="34" charset="0"/>
                <a:cs typeface="Arial" panose="020B0604020202020204" pitchFamily="34" charset="0"/>
              </a:rPr>
              <a:t>obnoviť dostupnosť osobných údajov </a:t>
            </a:r>
            <a:r>
              <a:rPr lang="sk-SK" sz="1800" dirty="0">
                <a:latin typeface="Arial" panose="020B0604020202020204" pitchFamily="34" charset="0"/>
                <a:cs typeface="Arial" panose="020B0604020202020204" pitchFamily="34" charset="0"/>
              </a:rPr>
              <a:t>a prístup k nim v prípade fyzického alebo technického incidentu;</a:t>
            </a:r>
          </a:p>
          <a:p>
            <a:pPr marL="800100" lvl="1" indent="-342900" algn="just">
              <a:buFont typeface="+mj-lt"/>
              <a:buAutoNum type="alphaLcParenR"/>
            </a:pPr>
            <a:r>
              <a:rPr lang="sk-SK" sz="1800" b="1" dirty="0">
                <a:latin typeface="Arial" panose="020B0604020202020204" pitchFamily="34" charset="0"/>
                <a:cs typeface="Arial" panose="020B0604020202020204" pitchFamily="34" charset="0"/>
              </a:rPr>
              <a:t>proces pravidelného testovania, posudzovania a hodnotenia účinnosti </a:t>
            </a:r>
            <a:r>
              <a:rPr lang="sk-SK" sz="1800" dirty="0">
                <a:latin typeface="Arial" panose="020B0604020202020204" pitchFamily="34" charset="0"/>
                <a:cs typeface="Arial" panose="020B0604020202020204" pitchFamily="34" charset="0"/>
              </a:rPr>
              <a:t>technických a organizačných opatrení na zaistenie bezpečnosti spracúvania.</a:t>
            </a:r>
          </a:p>
          <a:p>
            <a:pPr marL="571500" lvl="1" indent="0" algn="just">
              <a:buNone/>
            </a:pPr>
            <a:endParaRPr lang="sk-SK" sz="1800" dirty="0">
              <a:latin typeface="Arial" panose="020B0604020202020204" pitchFamily="34" charset="0"/>
              <a:ea typeface="+mn-lt"/>
              <a:cs typeface="Arial" panose="020B0604020202020204" pitchFamily="34" charset="0"/>
            </a:endParaRPr>
          </a:p>
          <a:p>
            <a:pPr algn="just">
              <a:lnSpc>
                <a:spcPct val="120000"/>
              </a:lnSpc>
              <a:spcBef>
                <a:spcPts val="0"/>
              </a:spcBef>
              <a:buFont typeface="Wingdings" panose="05000000000000000000" pitchFamily="2" charset="2"/>
              <a:buChar char="§"/>
            </a:pPr>
            <a:endParaRPr lang="sk-SK"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269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15FE2-4933-DCD2-0D38-2CAC24ED58AF}"/>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F381C08D-0B85-9735-754C-9854C7B21DEB}"/>
              </a:ext>
            </a:extLst>
          </p:cNvPr>
          <p:cNvSpPr>
            <a:spLocks noGrp="1"/>
          </p:cNvSpPr>
          <p:nvPr>
            <p:ph type="title"/>
          </p:nvPr>
        </p:nvSpPr>
        <p:spPr>
          <a:xfrm>
            <a:off x="1088718" y="1147635"/>
            <a:ext cx="10101650" cy="806351"/>
          </a:xfrm>
        </p:spPr>
        <p:txBody>
          <a:bodyPr/>
          <a:lstStyle/>
          <a:p>
            <a:r>
              <a:rPr lang="sk-SK" sz="2800" b="1" dirty="0">
                <a:solidFill>
                  <a:srgbClr val="261E6A"/>
                </a:solidFill>
                <a:latin typeface="Arial" panose="020B0604020202020204" pitchFamily="34" charset="0"/>
                <a:cs typeface="Arial" panose="020B0604020202020204" pitchFamily="34" charset="0"/>
              </a:rPr>
              <a:t>BEZPEČNOSŤ SPRACÚVANIA OSOBNÝCH ÚDAJOV</a:t>
            </a:r>
            <a:endParaRPr lang="sk-SK" sz="28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08A24F71-ADB5-BD80-99D7-50B0FF8BF3A2}"/>
              </a:ext>
            </a:extLst>
          </p:cNvPr>
          <p:cNvSpPr>
            <a:spLocks noGrp="1"/>
          </p:cNvSpPr>
          <p:nvPr>
            <p:ph idx="1"/>
          </p:nvPr>
        </p:nvSpPr>
        <p:spPr>
          <a:xfrm>
            <a:off x="1088718" y="1801585"/>
            <a:ext cx="5219868" cy="3685623"/>
          </a:xfrm>
          <a:prstGeom prst="rect">
            <a:avLst/>
          </a:prstGeom>
        </p:spPr>
        <p:txBody>
          <a:bodyPr/>
          <a:lstStyle/>
          <a:p>
            <a:pPr marL="0" indent="0">
              <a:buNone/>
            </a:pPr>
            <a:r>
              <a:rPr lang="sk-SK" sz="1800" b="1" dirty="0">
                <a:latin typeface="Arial" panose="020B0604020202020204" pitchFamily="34" charset="0"/>
                <a:cs typeface="Arial" panose="020B0604020202020204" pitchFamily="34" charset="0"/>
              </a:rPr>
              <a:t>Informačná bezpečnosť:</a:t>
            </a:r>
          </a:p>
          <a:p>
            <a:r>
              <a:rPr lang="en-US" sz="1800" b="1" dirty="0" err="1">
                <a:latin typeface="Arial" panose="020B0604020202020204" pitchFamily="34" charset="0"/>
                <a:cs typeface="Arial" panose="020B0604020202020204" pitchFamily="34" charset="0"/>
              </a:rPr>
              <a:t>Dôvernosť</a:t>
            </a:r>
            <a:r>
              <a:rPr lang="sk-SK" sz="1800" b="1"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informácie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prístupné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osobám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ktoré</a:t>
            </a:r>
            <a:r>
              <a:rPr lang="en-US" sz="1800" dirty="0">
                <a:latin typeface="Arial" panose="020B0604020202020204" pitchFamily="34" charset="0"/>
                <a:cs typeface="Arial" panose="020B0604020202020204" pitchFamily="34" charset="0"/>
              </a:rPr>
              <a:t> </a:t>
            </a:r>
            <a:r>
              <a:rPr lang="sk-SK"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určíme</a:t>
            </a:r>
            <a:endParaRPr lang="sk-SK" sz="1800" dirty="0">
              <a:latin typeface="Arial" panose="020B0604020202020204" pitchFamily="34" charset="0"/>
              <a:cs typeface="Arial" panose="020B0604020202020204" pitchFamily="34" charset="0"/>
            </a:endParaRPr>
          </a:p>
          <a:p>
            <a:r>
              <a:rPr lang="en-US" sz="1800" b="1" dirty="0" err="1">
                <a:latin typeface="Arial" panose="020B0604020202020204" pitchFamily="34" charset="0"/>
                <a:cs typeface="Arial" panose="020B0604020202020204" pitchFamily="34" charset="0"/>
              </a:rPr>
              <a:t>Integrita</a:t>
            </a:r>
            <a:r>
              <a:rPr lang="sk-SK" sz="1800" b="1" dirty="0">
                <a:latin typeface="Arial" panose="020B0604020202020204" pitchFamily="34" charset="0"/>
                <a:cs typeface="Arial" panose="020B0604020202020204" pitchFamily="34" charset="0"/>
              </a:rPr>
              <a:t> - </a:t>
            </a:r>
            <a:r>
              <a:rPr lang="en-US" sz="1800" dirty="0" err="1">
                <a:latin typeface="Arial" panose="020B0604020202020204" pitchFamily="34" charset="0"/>
                <a:cs typeface="Arial" panose="020B0604020202020204" pitchFamily="34" charset="0"/>
              </a:rPr>
              <a:t>informácie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sú</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úplné</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neboli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nevedomky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upravované</a:t>
            </a:r>
            <a:endParaRPr lang="sk-SK" sz="1800" b="1" dirty="0">
              <a:latin typeface="Arial" panose="020B0604020202020204" pitchFamily="34" charset="0"/>
              <a:cs typeface="Arial" panose="020B0604020202020204" pitchFamily="34" charset="0"/>
            </a:endParaRPr>
          </a:p>
          <a:p>
            <a:r>
              <a:rPr lang="en-US" sz="1800" b="1" dirty="0" err="1">
                <a:latin typeface="Arial" panose="020B0604020202020204" pitchFamily="34" charset="0"/>
                <a:cs typeface="Arial" panose="020B0604020202020204" pitchFamily="34" charset="0"/>
              </a:rPr>
              <a:t>Dostupnosť</a:t>
            </a:r>
            <a:r>
              <a:rPr lang="sk-SK"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informácie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prístupné</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požiadanie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týchto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osôb</a:t>
            </a:r>
            <a:r>
              <a:rPr lang="en-US" sz="1800" dirty="0">
                <a:latin typeface="Arial" panose="020B0604020202020204" pitchFamily="34" charset="0"/>
                <a:cs typeface="Arial" panose="020B0604020202020204" pitchFamily="34" charset="0"/>
              </a:rPr>
              <a:t> v tom </a:t>
            </a:r>
            <a:r>
              <a:rPr lang="en-US" sz="1800" dirty="0" err="1">
                <a:latin typeface="Arial" panose="020B0604020202020204" pitchFamily="34" charset="0"/>
                <a:cs typeface="Arial" panose="020B0604020202020204" pitchFamily="34" charset="0"/>
              </a:rPr>
              <a:t>čase</a:t>
            </a:r>
            <a:r>
              <a:rPr lang="sk-SK" sz="1800" dirty="0">
                <a:latin typeface="Arial" panose="020B0604020202020204" pitchFamily="34" charset="0"/>
                <a:cs typeface="Arial" panose="020B0604020202020204" pitchFamily="34" charset="0"/>
              </a:rPr>
              <a:t> </a:t>
            </a:r>
          </a:p>
        </p:txBody>
      </p:sp>
      <p:graphicFrame>
        <p:nvGraphicFramePr>
          <p:cNvPr id="7" name="Diagram 6">
            <a:extLst>
              <a:ext uri="{FF2B5EF4-FFF2-40B4-BE49-F238E27FC236}">
                <a16:creationId xmlns:a16="http://schemas.microsoft.com/office/drawing/2014/main" id="{D6CB1987-9291-5FFE-FC28-092AACA214CD}"/>
              </a:ext>
            </a:extLst>
          </p:cNvPr>
          <p:cNvGraphicFramePr/>
          <p:nvPr>
            <p:extLst>
              <p:ext uri="{D42A27DB-BD31-4B8C-83A1-F6EECF244321}">
                <p14:modId xmlns:p14="http://schemas.microsoft.com/office/powerpoint/2010/main" val="1728210832"/>
              </p:ext>
            </p:extLst>
          </p:nvPr>
        </p:nvGraphicFramePr>
        <p:xfrm>
          <a:off x="6572635" y="1953986"/>
          <a:ext cx="4227275" cy="3857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525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01ACD-37A2-950B-E928-9F053241CAC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0290EB80-C995-F304-B51B-4E5F0B618749}"/>
              </a:ext>
            </a:extLst>
          </p:cNvPr>
          <p:cNvSpPr>
            <a:spLocks noGrp="1"/>
          </p:cNvSpPr>
          <p:nvPr>
            <p:ph type="title"/>
          </p:nvPr>
        </p:nvSpPr>
        <p:spPr>
          <a:xfrm>
            <a:off x="1088718" y="1147635"/>
            <a:ext cx="10101650" cy="806351"/>
          </a:xfrm>
        </p:spPr>
        <p:txBody>
          <a:bodyPr/>
          <a:lstStyle/>
          <a:p>
            <a:r>
              <a:rPr lang="sk-SK" sz="2800" b="1" dirty="0">
                <a:solidFill>
                  <a:srgbClr val="261E6A"/>
                </a:solidFill>
                <a:latin typeface="Arial" panose="020B0604020202020204" pitchFamily="34" charset="0"/>
                <a:cs typeface="Arial" panose="020B0604020202020204" pitchFamily="34" charset="0"/>
              </a:rPr>
              <a:t>BEZPEČNOSŤ SPRACÚVANIA OSOBNÝCH ÚDAJOV</a:t>
            </a:r>
            <a:endParaRPr lang="sk-SK" sz="28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52AE11B5-DDF8-84F6-8AA3-843547AF32C2}"/>
              </a:ext>
            </a:extLst>
          </p:cNvPr>
          <p:cNvSpPr>
            <a:spLocks noGrp="1"/>
          </p:cNvSpPr>
          <p:nvPr>
            <p:ph idx="1"/>
          </p:nvPr>
        </p:nvSpPr>
        <p:spPr>
          <a:xfrm>
            <a:off x="1044861" y="1801585"/>
            <a:ext cx="10189363" cy="3685623"/>
          </a:xfrm>
          <a:prstGeom prst="rect">
            <a:avLst/>
          </a:prstGeom>
        </p:spPr>
        <p:txBody>
          <a:bodyPr/>
          <a:lstStyle/>
          <a:p>
            <a:pPr marL="342900" indent="-342900" algn="just">
              <a:buFont typeface="Wingdings"/>
              <a:buChar char="§"/>
            </a:pPr>
            <a:r>
              <a:rPr lang="sk-SK" sz="1800" dirty="0">
                <a:ea typeface="Verdana" panose="020B0604030504040204" pitchFamily="34" charset="0"/>
              </a:rPr>
              <a:t>prevádzkovateľ je zodpovedný za dodržanie zásad a musí vedieť tento </a:t>
            </a:r>
            <a:r>
              <a:rPr lang="sk-SK" sz="1800" b="1" dirty="0">
                <a:ea typeface="Verdana" panose="020B0604030504040204" pitchFamily="34" charset="0"/>
              </a:rPr>
              <a:t>súlad preukázať </a:t>
            </a:r>
            <a:r>
              <a:rPr lang="sk-SK" sz="1800" dirty="0">
                <a:ea typeface="Verdana" panose="020B0604030504040204" pitchFamily="34" charset="0"/>
              </a:rPr>
              <a:t>(„zodpovednosť“) (čl. 5 ods. 2 GDPR)</a:t>
            </a:r>
          </a:p>
          <a:p>
            <a:pPr marL="342900" indent="-342900" algn="just">
              <a:buFont typeface="Wingdings"/>
              <a:buChar char="§"/>
            </a:pPr>
            <a:r>
              <a:rPr lang="sk-SK" sz="1800" dirty="0">
                <a:ea typeface="Verdana" panose="020B0604030504040204" pitchFamily="34" charset="0"/>
              </a:rPr>
              <a:t>s ohľadom na povahu, rozsah, kontext a účely spracúvania, ako aj na riziká s rôznou pravdepodobnosťou a závažnosťou pre práva a slobody fyzických osôb prevádzkovateľ prijme </a:t>
            </a:r>
            <a:r>
              <a:rPr lang="sk-SK" sz="1800" b="1" dirty="0">
                <a:ea typeface="Verdana" panose="020B0604030504040204" pitchFamily="34" charset="0"/>
              </a:rPr>
              <a:t>vhodné technické a organizačné opatrenia</a:t>
            </a:r>
            <a:r>
              <a:rPr lang="sk-SK" sz="1800" dirty="0">
                <a:ea typeface="Verdana" panose="020B0604030504040204" pitchFamily="34" charset="0"/>
              </a:rPr>
              <a:t>, aby zabezpečil a bol schopný preukázať, že spracúvanie sa vykonáva v súlade s týmto nariadením (čl. 24 ods. 1 GDPR)</a:t>
            </a:r>
          </a:p>
          <a:p>
            <a:pPr marL="342900" indent="-342900" algn="just">
              <a:buFont typeface="Wingdings"/>
              <a:buChar char="§"/>
            </a:pPr>
            <a:r>
              <a:rPr lang="sk-SK" sz="1800" dirty="0">
                <a:ea typeface="Verdana" panose="020B0604030504040204" pitchFamily="34" charset="0"/>
              </a:rPr>
              <a:t>v prípade porušenia ochrany osobných údajov </a:t>
            </a:r>
            <a:r>
              <a:rPr lang="sk-SK" sz="1800" b="1" dirty="0">
                <a:ea typeface="Verdana" panose="020B0604030504040204" pitchFamily="34" charset="0"/>
              </a:rPr>
              <a:t>prevádzkovateľ bez zbytočného odkladu </a:t>
            </a:r>
            <a:r>
              <a:rPr lang="sk-SK" sz="1800" dirty="0">
                <a:ea typeface="Verdana" panose="020B0604030504040204" pitchFamily="34" charset="0"/>
              </a:rPr>
              <a:t>a podľa možnosti najneskôr </a:t>
            </a:r>
            <a:r>
              <a:rPr lang="sk-SK" sz="1800" b="1" dirty="0">
                <a:ea typeface="Verdana" panose="020B0604030504040204" pitchFamily="34" charset="0"/>
              </a:rPr>
              <a:t>do 72 hodín </a:t>
            </a:r>
            <a:r>
              <a:rPr lang="sk-SK" sz="1800" dirty="0">
                <a:ea typeface="Verdana" panose="020B0604030504040204" pitchFamily="34" charset="0"/>
              </a:rPr>
              <a:t>po tom, čo sa o tejto skutočnosti dozvedel, oznámi </a:t>
            </a:r>
            <a:r>
              <a:rPr lang="sk-SK" sz="1800" b="1" dirty="0">
                <a:ea typeface="Verdana" panose="020B0604030504040204" pitchFamily="34" charset="0"/>
              </a:rPr>
              <a:t>porušenie ochrany osobných údajov </a:t>
            </a:r>
            <a:r>
              <a:rPr lang="sk-SK" sz="1800" dirty="0">
                <a:ea typeface="Verdana" panose="020B0604030504040204" pitchFamily="34" charset="0"/>
              </a:rPr>
              <a:t>dozornému orgánu ... Dotknutej osobe (čl. 33 ods. 1 a čl. 34 ods. 1 GDPR)</a:t>
            </a:r>
            <a:endParaRPr lang="sk-SK" sz="1800" dirty="0">
              <a:ea typeface="Verdana" panose="020B0604030504040204" pitchFamily="34" charset="0"/>
              <a:cs typeface="Verdana"/>
            </a:endParaRPr>
          </a:p>
          <a:p>
            <a:pPr algn="just">
              <a:buFont typeface="Wingdings" panose="05000000000000000000" pitchFamily="2" charset="2"/>
              <a:buChar char="§"/>
            </a:pPr>
            <a:endParaRPr lang="sk-SK" sz="1800" dirty="0"/>
          </a:p>
        </p:txBody>
      </p:sp>
    </p:spTree>
    <p:extLst>
      <p:ext uri="{BB962C8B-B14F-4D97-AF65-F5344CB8AC3E}">
        <p14:creationId xmlns:p14="http://schemas.microsoft.com/office/powerpoint/2010/main" val="1624889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F5BFC-785E-E0B7-8541-CA1EE4D8ED8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BF239F51-CA5E-FF33-50F9-955836756DF2}"/>
              </a:ext>
            </a:extLst>
          </p:cNvPr>
          <p:cNvSpPr>
            <a:spLocks noGrp="1"/>
          </p:cNvSpPr>
          <p:nvPr>
            <p:ph type="title"/>
          </p:nvPr>
        </p:nvSpPr>
        <p:spPr>
          <a:xfrm>
            <a:off x="1088718" y="1147635"/>
            <a:ext cx="10101650" cy="806351"/>
          </a:xfrm>
        </p:spPr>
        <p:txBody>
          <a:bodyPr/>
          <a:lstStyle/>
          <a:p>
            <a:r>
              <a:rPr lang="sk-SK" sz="2800" b="1" dirty="0">
                <a:solidFill>
                  <a:srgbClr val="261E6A"/>
                </a:solidFill>
                <a:latin typeface="Arial" panose="020B0604020202020204" pitchFamily="34" charset="0"/>
                <a:cs typeface="Arial" panose="020B0604020202020204" pitchFamily="34" charset="0"/>
              </a:rPr>
              <a:t>BEZPEČNOSŤ SPRACÚVANIA OSOBNÝCH ÚDAJOV</a:t>
            </a:r>
            <a:endParaRPr lang="sk-SK" sz="28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D85D4DDA-9C42-5F86-0E9A-A65CA88BCCFA}"/>
              </a:ext>
            </a:extLst>
          </p:cNvPr>
          <p:cNvSpPr>
            <a:spLocks noGrp="1"/>
          </p:cNvSpPr>
          <p:nvPr>
            <p:ph idx="1"/>
          </p:nvPr>
        </p:nvSpPr>
        <p:spPr>
          <a:xfrm>
            <a:off x="1044861" y="1801585"/>
            <a:ext cx="10189363" cy="3685623"/>
          </a:xfrm>
          <a:prstGeom prst="rect">
            <a:avLst/>
          </a:prstGeom>
        </p:spPr>
        <p:txBody>
          <a:bodyPr/>
          <a:lstStyle/>
          <a:p>
            <a:pPr algn="just">
              <a:buFont typeface="Wingdings" panose="05000000000000000000" pitchFamily="2" charset="2"/>
              <a:buChar char="§"/>
            </a:pPr>
            <a:r>
              <a:rPr lang="sk-SK" sz="1800" dirty="0"/>
              <a:t>Čl. 4 ods. 12 GDPR: „porušenie ochrany osobných údajov“ je porušenie bezpečnosti, ktoré vedie k náhodnému alebo nezákonnému zničeniu, strate, zmene, neoprávnenému poskytnutiu osobných údajov, ktoré sa prenášajú, uchovávajú alebo inak spracúvajú, alebo neoprávnený prístup k nim</a:t>
            </a:r>
          </a:p>
        </p:txBody>
      </p:sp>
    </p:spTree>
    <p:extLst>
      <p:ext uri="{BB962C8B-B14F-4D97-AF65-F5344CB8AC3E}">
        <p14:creationId xmlns:p14="http://schemas.microsoft.com/office/powerpoint/2010/main" val="3490657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4C6D-DA6D-CCB8-9962-45A1A0A39114}"/>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E908135A-591B-8B59-2740-3A9BD341244D}"/>
              </a:ext>
            </a:extLst>
          </p:cNvPr>
          <p:cNvSpPr>
            <a:spLocks noGrp="1"/>
          </p:cNvSpPr>
          <p:nvPr>
            <p:ph type="title"/>
          </p:nvPr>
        </p:nvSpPr>
        <p:spPr>
          <a:xfrm>
            <a:off x="1088718" y="1147635"/>
            <a:ext cx="10101650" cy="806351"/>
          </a:xfrm>
        </p:spPr>
        <p:txBody>
          <a:bodyPr/>
          <a:lstStyle/>
          <a:p>
            <a:r>
              <a:rPr lang="sk-SK" sz="2800" b="1" dirty="0">
                <a:solidFill>
                  <a:srgbClr val="261E6A"/>
                </a:solidFill>
                <a:latin typeface="Arial" panose="020B0604020202020204" pitchFamily="34" charset="0"/>
                <a:cs typeface="Arial" panose="020B0604020202020204" pitchFamily="34" charset="0"/>
              </a:rPr>
              <a:t>BEZPEČNOSŤ SPRACÚVANIA OSOBNÝCH ÚDAJOV</a:t>
            </a:r>
            <a:endParaRPr lang="sk-SK" sz="28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312F2508-761E-97DF-8A87-E3AE8A86D1BE}"/>
              </a:ext>
            </a:extLst>
          </p:cNvPr>
          <p:cNvSpPr>
            <a:spLocks noGrp="1"/>
          </p:cNvSpPr>
          <p:nvPr>
            <p:ph idx="1"/>
          </p:nvPr>
        </p:nvSpPr>
        <p:spPr>
          <a:xfrm>
            <a:off x="1044861" y="1801585"/>
            <a:ext cx="10189363" cy="3978729"/>
          </a:xfrm>
          <a:prstGeom prst="rect">
            <a:avLst/>
          </a:prstGeom>
        </p:spPr>
        <p:txBody>
          <a:bodyPr/>
          <a:lstStyle/>
          <a:p>
            <a:pPr algn="just">
              <a:lnSpc>
                <a:spcPct val="120000"/>
              </a:lnSpc>
              <a:spcBef>
                <a:spcPts val="0"/>
              </a:spcBef>
            </a:pPr>
            <a:r>
              <a:rPr lang="sk-SK" sz="1800" b="1" dirty="0"/>
              <a:t>Ktoré incidenty je potrebné oznámiť?</a:t>
            </a:r>
          </a:p>
          <a:p>
            <a:pPr lvl="1">
              <a:lnSpc>
                <a:spcPct val="100000"/>
              </a:lnSpc>
            </a:pPr>
            <a:r>
              <a:rPr lang="sk-SK" sz="1800" dirty="0"/>
              <a:t>porušenie ochrany osobných údajov (</a:t>
            </a:r>
            <a:r>
              <a:rPr lang="sk-SK" sz="1800" dirty="0" err="1"/>
              <a:t>personal</a:t>
            </a:r>
            <a:r>
              <a:rPr lang="sk-SK" sz="1800" dirty="0"/>
              <a:t> </a:t>
            </a:r>
            <a:r>
              <a:rPr lang="sk-SK" sz="1800" dirty="0" err="1"/>
              <a:t>data</a:t>
            </a:r>
            <a:r>
              <a:rPr lang="sk-SK" sz="1800" dirty="0"/>
              <a:t> </a:t>
            </a:r>
            <a:r>
              <a:rPr lang="sk-SK" sz="1800" dirty="0" err="1"/>
              <a:t>breach</a:t>
            </a:r>
            <a:r>
              <a:rPr lang="sk-SK" sz="1800" dirty="0"/>
              <a:t>)</a:t>
            </a:r>
          </a:p>
          <a:p>
            <a:pPr lvl="1">
              <a:lnSpc>
                <a:spcPct val="100000"/>
              </a:lnSpc>
            </a:pPr>
            <a:r>
              <a:rPr lang="sk-SK" sz="1800" dirty="0"/>
              <a:t>porušenie bezpečnosti </a:t>
            </a:r>
            <a:endParaRPr lang="sk-SK" sz="1800" b="1" dirty="0"/>
          </a:p>
          <a:p>
            <a:pPr>
              <a:lnSpc>
                <a:spcPct val="100000"/>
              </a:lnSpc>
            </a:pPr>
            <a:r>
              <a:rPr lang="sk-SK" sz="1800" b="1" dirty="0"/>
              <a:t>Kto musí oznamovať?</a:t>
            </a:r>
          </a:p>
          <a:p>
            <a:pPr lvl="1">
              <a:lnSpc>
                <a:spcPct val="100000"/>
              </a:lnSpc>
            </a:pPr>
            <a:r>
              <a:rPr lang="sk-SK" sz="1800" dirty="0"/>
              <a:t>každý prevádzkovateľ a sprostredkovateľ</a:t>
            </a:r>
          </a:p>
          <a:p>
            <a:pPr>
              <a:lnSpc>
                <a:spcPct val="100000"/>
              </a:lnSpc>
            </a:pPr>
            <a:r>
              <a:rPr lang="sk-SK" sz="1800" b="1" dirty="0"/>
              <a:t>Komu je potrebné incident oznámiť?</a:t>
            </a:r>
          </a:p>
          <a:p>
            <a:pPr lvl="1">
              <a:lnSpc>
                <a:spcPct val="100000"/>
              </a:lnSpc>
            </a:pPr>
            <a:r>
              <a:rPr lang="sk-SK" sz="1800" dirty="0"/>
              <a:t>Úradu na ochranu osobných údajov</a:t>
            </a:r>
          </a:p>
          <a:p>
            <a:pPr lvl="1">
              <a:lnSpc>
                <a:spcPct val="100000"/>
              </a:lnSpc>
            </a:pPr>
            <a:r>
              <a:rPr lang="sk-SK" sz="1800" dirty="0"/>
              <a:t>dotknutým osobám (niektoré prípady)</a:t>
            </a:r>
          </a:p>
          <a:p>
            <a:pPr>
              <a:lnSpc>
                <a:spcPct val="150000"/>
              </a:lnSpc>
            </a:pPr>
            <a:r>
              <a:rPr lang="sk-SK" sz="1800" b="1" dirty="0"/>
              <a:t>Do kedy je potrebné incident oznámiť?</a:t>
            </a:r>
          </a:p>
          <a:p>
            <a:pPr lvl="1">
              <a:lnSpc>
                <a:spcPct val="150000"/>
              </a:lnSpc>
            </a:pPr>
            <a:r>
              <a:rPr lang="sk-SK" sz="1800" b="1" dirty="0"/>
              <a:t>bez zbytočného odkladu</a:t>
            </a:r>
            <a:r>
              <a:rPr lang="sk-SK" sz="1800" dirty="0"/>
              <a:t>, resp. </a:t>
            </a:r>
            <a:r>
              <a:rPr lang="sk-SK" sz="1800" b="1" dirty="0"/>
              <a:t>do 72 hodín</a:t>
            </a:r>
            <a:endParaRPr lang="sk-SK" sz="1800" dirty="0"/>
          </a:p>
          <a:p>
            <a:pPr algn="just">
              <a:lnSpc>
                <a:spcPct val="120000"/>
              </a:lnSpc>
              <a:spcBef>
                <a:spcPts val="0"/>
              </a:spcBef>
            </a:pPr>
            <a:endParaRPr lang="sk-SK" sz="1800" dirty="0"/>
          </a:p>
        </p:txBody>
      </p:sp>
    </p:spTree>
    <p:extLst>
      <p:ext uri="{BB962C8B-B14F-4D97-AF65-F5344CB8AC3E}">
        <p14:creationId xmlns:p14="http://schemas.microsoft.com/office/powerpoint/2010/main" val="1802306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7108D-6B7B-B1F1-BF1A-CBBDE1D0893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F479131E-B2F1-E310-8BEC-F83D678B473A}"/>
              </a:ext>
            </a:extLst>
          </p:cNvPr>
          <p:cNvSpPr>
            <a:spLocks noGrp="1"/>
          </p:cNvSpPr>
          <p:nvPr>
            <p:ph type="title"/>
          </p:nvPr>
        </p:nvSpPr>
        <p:spPr>
          <a:xfrm>
            <a:off x="1088718" y="1147635"/>
            <a:ext cx="10101650" cy="806351"/>
          </a:xfrm>
        </p:spPr>
        <p:txBody>
          <a:bodyPr/>
          <a:lstStyle/>
          <a:p>
            <a:r>
              <a:rPr lang="sk-SK" sz="2800" b="1" dirty="0">
                <a:solidFill>
                  <a:srgbClr val="261E6A"/>
                </a:solidFill>
                <a:latin typeface="Arial" panose="020B0604020202020204" pitchFamily="34" charset="0"/>
                <a:cs typeface="Arial" panose="020B0604020202020204" pitchFamily="34" charset="0"/>
              </a:rPr>
              <a:t>BEZPEČNOSŤ SPRACÚVANIA OSOBNÝCH ÚDAJOV</a:t>
            </a:r>
            <a:endParaRPr lang="sk-SK" sz="2800" b="1" dirty="0">
              <a:latin typeface="Arial" panose="020B0604020202020204" pitchFamily="34" charset="0"/>
              <a:cs typeface="Arial" panose="020B0604020202020204" pitchFamily="34" charset="0"/>
            </a:endParaRPr>
          </a:p>
        </p:txBody>
      </p:sp>
      <p:pic>
        <p:nvPicPr>
          <p:cNvPr id="2" name="Picture 2" descr="average time to detect a data breach by industry">
            <a:extLst>
              <a:ext uri="{FF2B5EF4-FFF2-40B4-BE49-F238E27FC236}">
                <a16:creationId xmlns:a16="http://schemas.microsoft.com/office/drawing/2014/main" id="{3DE98D25-5E2D-E738-E2F8-401B7C9DF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543" y="1801585"/>
            <a:ext cx="3609062" cy="40131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ata breach response times average time to contain a breach">
            <a:extLst>
              <a:ext uri="{FF2B5EF4-FFF2-40B4-BE49-F238E27FC236}">
                <a16:creationId xmlns:a16="http://schemas.microsoft.com/office/drawing/2014/main" id="{1D8F7923-F3B9-F5D4-1C62-D29B37EFB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998" y="1801585"/>
            <a:ext cx="3710320" cy="401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410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3595D-C9BF-F856-4A48-965D4C724A0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77825302-3191-C87B-E856-A16D7F01B340}"/>
              </a:ext>
            </a:extLst>
          </p:cNvPr>
          <p:cNvSpPr>
            <a:spLocks noGrp="1"/>
          </p:cNvSpPr>
          <p:nvPr>
            <p:ph type="title"/>
          </p:nvPr>
        </p:nvSpPr>
        <p:spPr>
          <a:xfrm>
            <a:off x="1088718" y="1147635"/>
            <a:ext cx="10101650" cy="806351"/>
          </a:xfrm>
        </p:spPr>
        <p:txBody>
          <a:bodyPr/>
          <a:lstStyle/>
          <a:p>
            <a:r>
              <a:rPr lang="sk-SK" sz="2800" b="1" dirty="0">
                <a:solidFill>
                  <a:srgbClr val="261E6A"/>
                </a:solidFill>
                <a:latin typeface="Arial" panose="020B0604020202020204" pitchFamily="34" charset="0"/>
                <a:cs typeface="Arial" panose="020B0604020202020204" pitchFamily="34" charset="0"/>
              </a:rPr>
              <a:t>BEZPEČNOSŤ SPRACÚVANIA OSOBNÝCH ÚDAJOV</a:t>
            </a:r>
            <a:endParaRPr lang="sk-SK" sz="2800" b="1" dirty="0">
              <a:latin typeface="Arial" panose="020B0604020202020204" pitchFamily="34" charset="0"/>
              <a:cs typeface="Arial" panose="020B0604020202020204" pitchFamily="34" charset="0"/>
            </a:endParaRPr>
          </a:p>
        </p:txBody>
      </p:sp>
      <p:pic>
        <p:nvPicPr>
          <p:cNvPr id="5" name="Obrázok 4">
            <a:extLst>
              <a:ext uri="{FF2B5EF4-FFF2-40B4-BE49-F238E27FC236}">
                <a16:creationId xmlns:a16="http://schemas.microsoft.com/office/drawing/2014/main" id="{7C2B9713-4EE8-16CE-13F3-61319D2538CC}"/>
              </a:ext>
            </a:extLst>
          </p:cNvPr>
          <p:cNvPicPr>
            <a:picLocks noChangeAspect="1"/>
          </p:cNvPicPr>
          <p:nvPr/>
        </p:nvPicPr>
        <p:blipFill rotWithShape="1">
          <a:blip r:embed="rId2"/>
          <a:srcRect l="22997" t="10000" r="22914" b="20277"/>
          <a:stretch/>
        </p:blipFill>
        <p:spPr>
          <a:xfrm>
            <a:off x="1167886" y="1787479"/>
            <a:ext cx="5441855" cy="4158008"/>
          </a:xfrm>
          <a:prstGeom prst="rect">
            <a:avLst/>
          </a:prstGeom>
        </p:spPr>
      </p:pic>
      <p:pic>
        <p:nvPicPr>
          <p:cNvPr id="6" name="Obrázok 5">
            <a:extLst>
              <a:ext uri="{FF2B5EF4-FFF2-40B4-BE49-F238E27FC236}">
                <a16:creationId xmlns:a16="http://schemas.microsoft.com/office/drawing/2014/main" id="{F72EF67D-326A-D1A5-D816-D17ABFA7B6F5}"/>
              </a:ext>
            </a:extLst>
          </p:cNvPr>
          <p:cNvPicPr>
            <a:picLocks noChangeAspect="1"/>
          </p:cNvPicPr>
          <p:nvPr/>
        </p:nvPicPr>
        <p:blipFill rotWithShape="1">
          <a:blip r:embed="rId3"/>
          <a:srcRect l="23655" t="21806" r="24972" b="3056"/>
          <a:stretch/>
        </p:blipFill>
        <p:spPr>
          <a:xfrm>
            <a:off x="6427180" y="1856721"/>
            <a:ext cx="5026212" cy="4357661"/>
          </a:xfrm>
          <a:prstGeom prst="rect">
            <a:avLst/>
          </a:prstGeom>
        </p:spPr>
      </p:pic>
    </p:spTree>
    <p:extLst>
      <p:ext uri="{BB962C8B-B14F-4D97-AF65-F5344CB8AC3E}">
        <p14:creationId xmlns:p14="http://schemas.microsoft.com/office/powerpoint/2010/main" val="1719446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E2525-8CB0-088F-4AA4-76B72BA11735}"/>
            </a:ext>
          </a:extLst>
        </p:cNvPr>
        <p:cNvGrpSpPr/>
        <p:nvPr/>
      </p:nvGrpSpPr>
      <p:grpSpPr>
        <a:xfrm>
          <a:off x="0" y="0"/>
          <a:ext cx="0" cy="0"/>
          <a:chOff x="0" y="0"/>
          <a:chExt cx="0" cy="0"/>
        </a:xfrm>
      </p:grpSpPr>
      <p:pic>
        <p:nvPicPr>
          <p:cNvPr id="2" name="Obrázok 1">
            <a:extLst>
              <a:ext uri="{FF2B5EF4-FFF2-40B4-BE49-F238E27FC236}">
                <a16:creationId xmlns:a16="http://schemas.microsoft.com/office/drawing/2014/main" id="{F95ED5E9-D23C-55D4-4F4F-F6966C7C2501}"/>
              </a:ext>
            </a:extLst>
          </p:cNvPr>
          <p:cNvPicPr>
            <a:picLocks noChangeAspect="1"/>
          </p:cNvPicPr>
          <p:nvPr/>
        </p:nvPicPr>
        <p:blipFill rotWithShape="1">
          <a:blip r:embed="rId2"/>
          <a:srcRect l="41850" t="12361" r="24149" b="8472"/>
          <a:stretch/>
        </p:blipFill>
        <p:spPr>
          <a:xfrm>
            <a:off x="1088718" y="446319"/>
            <a:ext cx="4114800" cy="5679023"/>
          </a:xfrm>
          <a:prstGeom prst="rect">
            <a:avLst/>
          </a:prstGeom>
        </p:spPr>
      </p:pic>
      <p:pic>
        <p:nvPicPr>
          <p:cNvPr id="3" name="Obrázok 2">
            <a:extLst>
              <a:ext uri="{FF2B5EF4-FFF2-40B4-BE49-F238E27FC236}">
                <a16:creationId xmlns:a16="http://schemas.microsoft.com/office/drawing/2014/main" id="{AF0249AF-0BE5-F237-5E93-9B35E442F3A7}"/>
              </a:ext>
            </a:extLst>
          </p:cNvPr>
          <p:cNvPicPr>
            <a:picLocks noChangeAspect="1"/>
          </p:cNvPicPr>
          <p:nvPr/>
        </p:nvPicPr>
        <p:blipFill rotWithShape="1">
          <a:blip r:embed="rId3"/>
          <a:srcRect l="26290" t="13333" r="10813" b="4028"/>
          <a:stretch/>
        </p:blipFill>
        <p:spPr>
          <a:xfrm>
            <a:off x="5551461" y="498948"/>
            <a:ext cx="4448175" cy="3464220"/>
          </a:xfrm>
          <a:prstGeom prst="rect">
            <a:avLst/>
          </a:prstGeom>
        </p:spPr>
      </p:pic>
      <p:pic>
        <p:nvPicPr>
          <p:cNvPr id="7" name="Obrázok 6">
            <a:extLst>
              <a:ext uri="{FF2B5EF4-FFF2-40B4-BE49-F238E27FC236}">
                <a16:creationId xmlns:a16="http://schemas.microsoft.com/office/drawing/2014/main" id="{CB636703-A8A8-B223-8EA9-9E5FF19CD878}"/>
              </a:ext>
            </a:extLst>
          </p:cNvPr>
          <p:cNvPicPr>
            <a:picLocks noChangeAspect="1"/>
          </p:cNvPicPr>
          <p:nvPr/>
        </p:nvPicPr>
        <p:blipFill rotWithShape="1">
          <a:blip r:embed="rId4"/>
          <a:srcRect l="28677" t="24357" r="10072" b="28055"/>
          <a:stretch/>
        </p:blipFill>
        <p:spPr>
          <a:xfrm>
            <a:off x="5594137" y="3963168"/>
            <a:ext cx="4448175" cy="2048504"/>
          </a:xfrm>
          <a:prstGeom prst="rect">
            <a:avLst/>
          </a:prstGeom>
        </p:spPr>
      </p:pic>
    </p:spTree>
    <p:extLst>
      <p:ext uri="{BB962C8B-B14F-4D97-AF65-F5344CB8AC3E}">
        <p14:creationId xmlns:p14="http://schemas.microsoft.com/office/powerpoint/2010/main" val="15675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E36FD-99C4-8496-DF6B-23D23CE12B96}"/>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A941586E-D6C6-46FF-4257-90B7627554A3}"/>
              </a:ext>
            </a:extLst>
          </p:cNvPr>
          <p:cNvSpPr>
            <a:spLocks noGrp="1"/>
          </p:cNvSpPr>
          <p:nvPr>
            <p:ph type="title"/>
          </p:nvPr>
        </p:nvSpPr>
        <p:spPr>
          <a:xfrm>
            <a:off x="1252150" y="902706"/>
            <a:ext cx="10101650" cy="1149252"/>
          </a:xfrm>
        </p:spPr>
        <p:txBody>
          <a:bodyPr/>
          <a:lstStyle/>
          <a:p>
            <a:r>
              <a:rPr lang="sk-SK" sz="3600" b="1" dirty="0">
                <a:solidFill>
                  <a:srgbClr val="261E6A"/>
                </a:solidFill>
                <a:latin typeface="Arial" panose="020B0604020202020204" pitchFamily="34" charset="0"/>
                <a:cs typeface="Arial" panose="020B0604020202020204" pitchFamily="34" charset="0"/>
              </a:rPr>
              <a:t>KYBERNETICKÁ BEZPEČNOSŤ V KONTEXTE INÝCH REGULÁCIÍ</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850269BB-6AA0-E115-5A1D-D4B0B14A6C35}"/>
              </a:ext>
            </a:extLst>
          </p:cNvPr>
          <p:cNvSpPr>
            <a:spLocks noGrp="1"/>
          </p:cNvSpPr>
          <p:nvPr>
            <p:ph idx="1"/>
          </p:nvPr>
        </p:nvSpPr>
        <p:spPr>
          <a:xfrm>
            <a:off x="1252150" y="2258785"/>
            <a:ext cx="10101649" cy="3099443"/>
          </a:xfrm>
        </p:spPr>
        <p:txBody>
          <a:bodyPr/>
          <a:lstStyle/>
          <a:p>
            <a:r>
              <a:rPr lang="sk-SK" sz="2000" dirty="0">
                <a:latin typeface="Arial" panose="020B0604020202020204" pitchFamily="34" charset="0"/>
                <a:cs typeface="Arial" panose="020B0604020202020204" pitchFamily="34" charset="0"/>
              </a:rPr>
              <a:t>právna úprava kybernetickej bezpečnosti nie je „osamotená“</a:t>
            </a:r>
          </a:p>
          <a:p>
            <a:r>
              <a:rPr lang="sk-SK" sz="2000" dirty="0">
                <a:latin typeface="Arial" panose="020B0604020202020204" pitchFamily="34" charset="0"/>
                <a:cs typeface="Arial" panose="020B0604020202020204" pitchFamily="34" charset="0"/>
              </a:rPr>
              <a:t>úzke prepojenie s reguláciou iných, súvisiacich oblastí, najmä:</a:t>
            </a:r>
          </a:p>
          <a:p>
            <a:pPr marL="914400" lvl="1" indent="-457200">
              <a:buFont typeface="+mj-lt"/>
              <a:buAutoNum type="alphaLcParenR"/>
            </a:pPr>
            <a:r>
              <a:rPr lang="sk-SK" sz="2000" dirty="0">
                <a:latin typeface="Arial" panose="020B0604020202020204" pitchFamily="34" charset="0"/>
                <a:cs typeface="Arial" panose="020B0604020202020204" pitchFamily="34" charset="0"/>
              </a:rPr>
              <a:t>ochrana osobných údajov</a:t>
            </a:r>
          </a:p>
          <a:p>
            <a:pPr marL="914400" lvl="1" indent="-457200">
              <a:buFont typeface="+mj-lt"/>
              <a:buAutoNum type="alphaLcParenR"/>
            </a:pPr>
            <a:r>
              <a:rPr lang="sk-SK" sz="2000" dirty="0">
                <a:latin typeface="Arial" panose="020B0604020202020204" pitchFamily="34" charset="0"/>
                <a:cs typeface="Arial" panose="020B0604020202020204" pitchFamily="34" charset="0"/>
              </a:rPr>
              <a:t>ochrana súkromia v elektronických komunikáciách</a:t>
            </a:r>
          </a:p>
          <a:p>
            <a:pPr marL="914400" lvl="1" indent="-457200">
              <a:buFont typeface="+mj-lt"/>
              <a:buAutoNum type="alphaLcParenR"/>
            </a:pPr>
            <a:r>
              <a:rPr lang="sk-SK" sz="2000" dirty="0">
                <a:latin typeface="Arial" panose="020B0604020202020204" pitchFamily="34" charset="0"/>
                <a:cs typeface="Arial" panose="020B0604020202020204" pitchFamily="34" charset="0"/>
              </a:rPr>
              <a:t>regulácia platobných služieb vo finančnom sektore</a:t>
            </a:r>
          </a:p>
          <a:p>
            <a:pPr marL="914400" lvl="1" indent="-457200">
              <a:buFont typeface="+mj-lt"/>
              <a:buAutoNum type="alphaLcParenR"/>
            </a:pPr>
            <a:r>
              <a:rPr lang="sk-SK" sz="2000" dirty="0">
                <a:latin typeface="Arial" panose="020B0604020202020204" pitchFamily="34" charset="0"/>
                <a:cs typeface="Arial" panose="020B0604020202020204" pitchFamily="34" charset="0"/>
              </a:rPr>
              <a:t>elektronické služby verejnej správy a elektronické podpisovanie</a:t>
            </a:r>
          </a:p>
          <a:p>
            <a:pPr marL="800100" lvl="1" indent="-342900">
              <a:buFont typeface="+mj-lt"/>
              <a:buAutoNum type="alphaLcParenR"/>
            </a:pPr>
            <a:endParaRPr lang="sk-SK" sz="2000" dirty="0">
              <a:latin typeface="Arial" panose="020B0604020202020204" pitchFamily="34" charset="0"/>
              <a:cs typeface="Arial" panose="020B0604020202020204" pitchFamily="34" charset="0"/>
            </a:endParaRPr>
          </a:p>
          <a:p>
            <a:endParaRPr lang="sk-SK"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149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ABAC2-76DE-C62C-2322-EAE12FFFDBF2}"/>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58D2BE98-F6CC-00B1-63C1-C629FA5B37C7}"/>
              </a:ext>
            </a:extLst>
          </p:cNvPr>
          <p:cNvSpPr>
            <a:spLocks noGrp="1"/>
          </p:cNvSpPr>
          <p:nvPr>
            <p:ph type="title"/>
          </p:nvPr>
        </p:nvSpPr>
        <p:spPr>
          <a:xfrm>
            <a:off x="1088718" y="1147635"/>
            <a:ext cx="10101650" cy="806351"/>
          </a:xfrm>
        </p:spPr>
        <p:txBody>
          <a:bodyPr/>
          <a:lstStyle/>
          <a:p>
            <a:r>
              <a:rPr lang="sk-SK" sz="2800" b="1" dirty="0">
                <a:solidFill>
                  <a:srgbClr val="261E6A"/>
                </a:solidFill>
                <a:latin typeface="Arial" panose="020B0604020202020204" pitchFamily="34" charset="0"/>
                <a:cs typeface="Arial" panose="020B0604020202020204" pitchFamily="34" charset="0"/>
              </a:rPr>
              <a:t>BEZPEČNOSŤ SPRACÚVANIA OSOBNÝCH ÚDAJOV</a:t>
            </a:r>
            <a:endParaRPr lang="sk-SK" sz="28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8F881946-AA7C-09CD-9895-8CD493B4988A}"/>
              </a:ext>
            </a:extLst>
          </p:cNvPr>
          <p:cNvSpPr>
            <a:spLocks noGrp="1"/>
          </p:cNvSpPr>
          <p:nvPr>
            <p:ph idx="1"/>
          </p:nvPr>
        </p:nvSpPr>
        <p:spPr>
          <a:xfrm>
            <a:off x="1044861" y="1801585"/>
            <a:ext cx="10189363" cy="3978729"/>
          </a:xfrm>
          <a:prstGeom prst="rect">
            <a:avLst/>
          </a:prstGeom>
        </p:spPr>
        <p:txBody>
          <a:bodyPr/>
          <a:lstStyle/>
          <a:p>
            <a:pPr algn="just"/>
            <a:r>
              <a:rPr lang="sk-SK" sz="1600" b="1" dirty="0"/>
              <a:t>Príklad 1: </a:t>
            </a:r>
            <a:r>
              <a:rPr lang="sk-SK" sz="1600" dirty="0"/>
              <a:t>Prevádzkovateľ prostredníctvom </a:t>
            </a:r>
            <a:r>
              <a:rPr lang="sk-SK" sz="1600" b="1" dirty="0"/>
              <a:t>dvoch hromadných mailov </a:t>
            </a:r>
            <a:r>
              <a:rPr lang="sk-SK" sz="1600" dirty="0"/>
              <a:t>sprístupnil bez právneho základu OÚ 372 študentov x. ročníka v rozsahu: meno, priezvisko, emailová adresa, výsledok testu, údaje týkajúce sa zaradenia do študijných krúžkov (údaje boli sprístupnené študentom a všetkým zamestnancom fakulty) a osobné údaje 217 študentov x. ročníka v rozsahu: meno, priezvisko, všeobecne použiteľný identifikátor (rodné číslo), údaje týkajúce sa zaradenia do študijných krúžkov (údaje boli sprístupnené študentom a všetkým zamestnancom fakulty)  (vysoká škola, 900€). Prevádzkovateľ prijal opatrenia - preškolenie zamestnanca.</a:t>
            </a:r>
          </a:p>
          <a:p>
            <a:pPr algn="just"/>
            <a:r>
              <a:rPr lang="sk-SK" sz="1600" b="1" dirty="0"/>
              <a:t>Príklad 2: </a:t>
            </a:r>
            <a:r>
              <a:rPr lang="sk-SK" sz="1600" dirty="0"/>
              <a:t>Sprostredkovateľ zaslal email obsahujúci OÚ dotknutej osoby v rozsahu meno, priezvisko, dátum narodenia, adresa, telefónne číslo a číslo poistnej zmluvy mobilného zariadenia na </a:t>
            </a:r>
            <a:r>
              <a:rPr lang="sk-SK" sz="1600" b="1" dirty="0"/>
              <a:t>emailovú adresu </a:t>
            </a:r>
            <a:r>
              <a:rPr lang="sk-SK" sz="1600" dirty="0"/>
              <a:t>bez toho, aby boli uvedené OÚ v rámci zaslaného emailu </a:t>
            </a:r>
            <a:r>
              <a:rPr lang="sk-SK" sz="1600" b="1" dirty="0"/>
              <a:t>zabezpečené heslom</a:t>
            </a:r>
            <a:r>
              <a:rPr lang="sk-SK" sz="1600" dirty="0"/>
              <a:t>, čím bez právneho základu sprístupnil OÚ inej osobe (ISP, 700€)</a:t>
            </a:r>
          </a:p>
          <a:p>
            <a:pPr algn="just"/>
            <a:r>
              <a:rPr lang="sk-SK" sz="1600" b="1" dirty="0"/>
              <a:t>Príklad 3: </a:t>
            </a:r>
            <a:r>
              <a:rPr lang="sk-SK" sz="1600" dirty="0"/>
              <a:t>Zverejnenie rodných čísiel 186 uchádzačov o štúdium (škola, 700€). Novou právnou úpravou ochrany OÚ sa všeobecne použiteľný identifikátor - RČ FO nezaraďuje medzi tzv. osobitné kategórie OÚ, ale naďalej sa na spracúvanie RČ vzťahuje osobitný režim podľa § 78 ods. 4 ZOOU.</a:t>
            </a:r>
          </a:p>
          <a:p>
            <a:pPr algn="just"/>
            <a:endParaRPr lang="sk-SK" sz="1600" dirty="0"/>
          </a:p>
          <a:p>
            <a:pPr lvl="1" algn="just"/>
            <a:endParaRPr lang="sk-SK" sz="1600" dirty="0"/>
          </a:p>
          <a:p>
            <a:pPr algn="just"/>
            <a:endParaRPr lang="sk-SK" sz="1600" dirty="0"/>
          </a:p>
        </p:txBody>
      </p:sp>
    </p:spTree>
    <p:extLst>
      <p:ext uri="{BB962C8B-B14F-4D97-AF65-F5344CB8AC3E}">
        <p14:creationId xmlns:p14="http://schemas.microsoft.com/office/powerpoint/2010/main" val="1497454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C7545-46A8-7122-0279-DADA1F950952}"/>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DB06D084-C323-3966-4D7C-1B93004EE0FE}"/>
              </a:ext>
            </a:extLst>
          </p:cNvPr>
          <p:cNvSpPr>
            <a:spLocks noGrp="1"/>
          </p:cNvSpPr>
          <p:nvPr>
            <p:ph type="title"/>
          </p:nvPr>
        </p:nvSpPr>
        <p:spPr>
          <a:xfrm>
            <a:off x="716430" y="1210638"/>
            <a:ext cx="10101650" cy="806351"/>
          </a:xfrm>
        </p:spPr>
        <p:txBody>
          <a:bodyPr/>
          <a:lstStyle/>
          <a:p>
            <a:r>
              <a:rPr lang="sk-SK" sz="2800" b="1" dirty="0">
                <a:solidFill>
                  <a:srgbClr val="261E6A"/>
                </a:solidFill>
                <a:latin typeface="Arial" panose="020B0604020202020204" pitchFamily="34" charset="0"/>
                <a:cs typeface="Arial" panose="020B0604020202020204" pitchFamily="34" charset="0"/>
              </a:rPr>
              <a:t>BEZPEČNOSŤ SPRACÚVANIA OSOBNÝCH ÚDAJOV</a:t>
            </a:r>
            <a:endParaRPr lang="sk-SK" sz="2800" b="1" dirty="0">
              <a:latin typeface="Arial" panose="020B0604020202020204" pitchFamily="34" charset="0"/>
              <a:cs typeface="Arial" panose="020B0604020202020204" pitchFamily="34" charset="0"/>
            </a:endParaRPr>
          </a:p>
        </p:txBody>
      </p:sp>
      <p:pic>
        <p:nvPicPr>
          <p:cNvPr id="2" name="Obrázok 1">
            <a:extLst>
              <a:ext uri="{FF2B5EF4-FFF2-40B4-BE49-F238E27FC236}">
                <a16:creationId xmlns:a16="http://schemas.microsoft.com/office/drawing/2014/main" id="{C9B596F8-C40D-ACE6-BD46-F393021C42A4}"/>
              </a:ext>
            </a:extLst>
          </p:cNvPr>
          <p:cNvPicPr>
            <a:picLocks noChangeAspect="1"/>
          </p:cNvPicPr>
          <p:nvPr/>
        </p:nvPicPr>
        <p:blipFill>
          <a:blip r:embed="rId2"/>
          <a:stretch>
            <a:fillRect/>
          </a:stretch>
        </p:blipFill>
        <p:spPr>
          <a:xfrm>
            <a:off x="4898559" y="1799092"/>
            <a:ext cx="6455241" cy="2186735"/>
          </a:xfrm>
          <a:prstGeom prst="rect">
            <a:avLst/>
          </a:prstGeom>
        </p:spPr>
      </p:pic>
      <p:pic>
        <p:nvPicPr>
          <p:cNvPr id="3" name="Obrázok 2">
            <a:extLst>
              <a:ext uri="{FF2B5EF4-FFF2-40B4-BE49-F238E27FC236}">
                <a16:creationId xmlns:a16="http://schemas.microsoft.com/office/drawing/2014/main" id="{F350F947-1DE3-2988-8BA9-47D364EAFF6B}"/>
              </a:ext>
            </a:extLst>
          </p:cNvPr>
          <p:cNvPicPr>
            <a:picLocks noChangeAspect="1"/>
          </p:cNvPicPr>
          <p:nvPr/>
        </p:nvPicPr>
        <p:blipFill>
          <a:blip r:embed="rId3"/>
          <a:stretch>
            <a:fillRect/>
          </a:stretch>
        </p:blipFill>
        <p:spPr>
          <a:xfrm>
            <a:off x="716430" y="4053947"/>
            <a:ext cx="10637370" cy="2136018"/>
          </a:xfrm>
          <a:prstGeom prst="rect">
            <a:avLst/>
          </a:prstGeom>
        </p:spPr>
      </p:pic>
      <p:sp>
        <p:nvSpPr>
          <p:cNvPr id="6" name="BlokTextu 5">
            <a:extLst>
              <a:ext uri="{FF2B5EF4-FFF2-40B4-BE49-F238E27FC236}">
                <a16:creationId xmlns:a16="http://schemas.microsoft.com/office/drawing/2014/main" id="{0988BE5E-945A-4312-0759-CF81CC603902}"/>
              </a:ext>
            </a:extLst>
          </p:cNvPr>
          <p:cNvSpPr txBox="1"/>
          <p:nvPr/>
        </p:nvSpPr>
        <p:spPr>
          <a:xfrm>
            <a:off x="716430" y="1942374"/>
            <a:ext cx="6104964" cy="1723357"/>
          </a:xfrm>
          <a:prstGeom prst="rect">
            <a:avLst/>
          </a:prstGeom>
          <a:noFill/>
        </p:spPr>
        <p:txBody>
          <a:bodyPr wrap="square">
            <a:spAutoFit/>
          </a:bodyPr>
          <a:lstStyle/>
          <a:p>
            <a:pPr algn="just">
              <a:lnSpc>
                <a:spcPct val="120000"/>
              </a:lnSpc>
              <a:spcBef>
                <a:spcPts val="0"/>
              </a:spcBef>
            </a:pPr>
            <a:r>
              <a:rPr lang="sk-SK" dirty="0">
                <a:solidFill>
                  <a:schemeClr val="tx1"/>
                </a:solidFill>
              </a:rPr>
              <a:t>Sankcia od ÚOOU</a:t>
            </a:r>
          </a:p>
          <a:p>
            <a:pPr marL="800100" lvl="1" indent="-342900" algn="just">
              <a:lnSpc>
                <a:spcPct val="120000"/>
              </a:lnSpc>
              <a:spcBef>
                <a:spcPts val="0"/>
              </a:spcBef>
              <a:buFont typeface="Arial" panose="020B0604020202020204" pitchFamily="34" charset="0"/>
              <a:buChar char="•"/>
            </a:pPr>
            <a:r>
              <a:rPr lang="sk-SK" dirty="0">
                <a:solidFill>
                  <a:schemeClr val="tx1"/>
                </a:solidFill>
              </a:rPr>
              <a:t>Počet rozhodnutí: 180</a:t>
            </a:r>
          </a:p>
          <a:p>
            <a:pPr marL="800100" lvl="1" indent="-342900" algn="just">
              <a:lnSpc>
                <a:spcPct val="120000"/>
              </a:lnSpc>
              <a:spcBef>
                <a:spcPts val="0"/>
              </a:spcBef>
              <a:buFont typeface="Arial" panose="020B0604020202020204" pitchFamily="34" charset="0"/>
              <a:buChar char="•"/>
            </a:pPr>
            <a:r>
              <a:rPr lang="sk-SK" dirty="0">
                <a:solidFill>
                  <a:schemeClr val="tx1"/>
                </a:solidFill>
              </a:rPr>
              <a:t>Priemerná: 1.750 €</a:t>
            </a:r>
          </a:p>
          <a:p>
            <a:pPr marL="800100" lvl="1" indent="-342900" algn="just">
              <a:lnSpc>
                <a:spcPct val="120000"/>
              </a:lnSpc>
              <a:spcBef>
                <a:spcPts val="0"/>
              </a:spcBef>
              <a:buFont typeface="Arial" panose="020B0604020202020204" pitchFamily="34" charset="0"/>
              <a:buChar char="•"/>
            </a:pPr>
            <a:r>
              <a:rPr lang="sk-SK" dirty="0">
                <a:solidFill>
                  <a:schemeClr val="tx1"/>
                </a:solidFill>
              </a:rPr>
              <a:t>Minimálna: 100 €</a:t>
            </a:r>
          </a:p>
          <a:p>
            <a:pPr marL="800100" lvl="1" indent="-342900" algn="just">
              <a:lnSpc>
                <a:spcPct val="120000"/>
              </a:lnSpc>
              <a:spcBef>
                <a:spcPts val="0"/>
              </a:spcBef>
              <a:buFont typeface="Arial" panose="020B0604020202020204" pitchFamily="34" charset="0"/>
              <a:buChar char="•"/>
            </a:pPr>
            <a:r>
              <a:rPr lang="sk-SK" dirty="0">
                <a:solidFill>
                  <a:schemeClr val="tx1"/>
                </a:solidFill>
              </a:rPr>
              <a:t>Maximálna: 50.000 €</a:t>
            </a:r>
          </a:p>
        </p:txBody>
      </p:sp>
    </p:spTree>
    <p:extLst>
      <p:ext uri="{BB962C8B-B14F-4D97-AF65-F5344CB8AC3E}">
        <p14:creationId xmlns:p14="http://schemas.microsoft.com/office/powerpoint/2010/main" val="160800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F0EAA-A29E-BE36-BD1E-8517B290507C}"/>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B445BCAF-FCB2-C82F-F962-DD872F5CC1A4}"/>
              </a:ext>
            </a:extLst>
          </p:cNvPr>
          <p:cNvSpPr>
            <a:spLocks noGrp="1"/>
          </p:cNvSpPr>
          <p:nvPr>
            <p:ph type="title"/>
          </p:nvPr>
        </p:nvSpPr>
        <p:spPr>
          <a:xfrm>
            <a:off x="3929743" y="3243944"/>
            <a:ext cx="7308850" cy="2644130"/>
          </a:xfrm>
        </p:spPr>
        <p:txBody>
          <a:bodyPr/>
          <a:lstStyle/>
          <a:p>
            <a:r>
              <a:rPr lang="sk-SK" sz="3600" b="1" dirty="0">
                <a:solidFill>
                  <a:srgbClr val="261E6A"/>
                </a:solidFill>
              </a:rPr>
              <a:t>KYBERNETICKÁ BEZPEČNOSŤ A OCHRANA SÚKROMIA V ELEKTRONICKÝCH KOMUNIKÁCIÁCH</a:t>
            </a:r>
          </a:p>
        </p:txBody>
      </p:sp>
    </p:spTree>
    <p:extLst>
      <p:ext uri="{BB962C8B-B14F-4D97-AF65-F5344CB8AC3E}">
        <p14:creationId xmlns:p14="http://schemas.microsoft.com/office/powerpoint/2010/main" val="2375225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A11D8-CB4C-2B5C-E617-354B0AA5B06B}"/>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D48D5EAE-D7C2-C62B-9844-4890F8F59E8B}"/>
              </a:ext>
            </a:extLst>
          </p:cNvPr>
          <p:cNvSpPr>
            <a:spLocks noGrp="1"/>
          </p:cNvSpPr>
          <p:nvPr>
            <p:ph type="title"/>
          </p:nvPr>
        </p:nvSpPr>
        <p:spPr>
          <a:xfrm>
            <a:off x="1088718" y="1147635"/>
            <a:ext cx="10101650" cy="806351"/>
          </a:xfrm>
        </p:spPr>
        <p:txBody>
          <a:bodyPr/>
          <a:lstStyle/>
          <a:p>
            <a:r>
              <a:rPr lang="sk-SK" sz="3600" b="1" dirty="0">
                <a:solidFill>
                  <a:srgbClr val="261E6A"/>
                </a:solidFill>
                <a:latin typeface="Arial" panose="020B0604020202020204" pitchFamily="34" charset="0"/>
                <a:cs typeface="Arial" panose="020B0604020202020204" pitchFamily="34" charset="0"/>
              </a:rPr>
              <a:t>PRÁVNA ÚPRAVA</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000D5CBC-797A-70AB-1628-48CBA0B20E27}"/>
              </a:ext>
            </a:extLst>
          </p:cNvPr>
          <p:cNvSpPr>
            <a:spLocks noGrp="1"/>
          </p:cNvSpPr>
          <p:nvPr>
            <p:ph idx="1"/>
          </p:nvPr>
        </p:nvSpPr>
        <p:spPr>
          <a:xfrm>
            <a:off x="1044861" y="1801585"/>
            <a:ext cx="10189363" cy="3978729"/>
          </a:xfrm>
          <a:prstGeom prst="rect">
            <a:avLst/>
          </a:prstGeom>
        </p:spPr>
        <p:txBody>
          <a:bodyPr/>
          <a:lstStyle/>
          <a:p>
            <a:pPr algn="just"/>
            <a:r>
              <a:rPr lang="sk-SK" sz="1800" dirty="0"/>
              <a:t>Smernica Európskeho parlamentu a Rady 2002/58/ES z 12. júla 2002, týkajúca sa spracovávania osobných údajov a ochrany súkromia v sektore elektronických komunikácií (smernica o súkromí a elektronických komunikáciách) – tzv. </a:t>
            </a:r>
            <a:r>
              <a:rPr lang="sk-SK" sz="1800" b="1" dirty="0" err="1"/>
              <a:t>ePrivacy</a:t>
            </a:r>
            <a:r>
              <a:rPr lang="sk-SK" sz="1800" b="1" dirty="0"/>
              <a:t> </a:t>
            </a:r>
            <a:r>
              <a:rPr lang="sk-SK" sz="1800" b="1" dirty="0" err="1"/>
              <a:t>Directive</a:t>
            </a:r>
            <a:endParaRPr lang="sk-SK" sz="1800" b="1" dirty="0"/>
          </a:p>
          <a:p>
            <a:pPr lvl="1" algn="just"/>
            <a:r>
              <a:rPr lang="sk-SK" sz="1800" dirty="0"/>
              <a:t>Čl. 1 ods. 1:  Táto smernica harmonizuje ustanovenia členských štátov požadované na zabezpečenie primeranej úrovne ochrany základných práv a slobôd a najmä práva na súkromie, z hľadiska spracovávania osobných údajov v elektronickom komunikačnom sektore a zabezpečenia voľného pohybu takých údajov a elektronického komunikačného zariadenia a služieb v spoločenstve.</a:t>
            </a:r>
          </a:p>
          <a:p>
            <a:pPr lvl="1" algn="just"/>
            <a:r>
              <a:rPr lang="sk-SK" sz="1800" i="1" dirty="0"/>
              <a:t>lex </a:t>
            </a:r>
            <a:r>
              <a:rPr lang="sk-SK" sz="1800" i="1" dirty="0" err="1"/>
              <a:t>specialis</a:t>
            </a:r>
            <a:r>
              <a:rPr lang="sk-SK" sz="1800" dirty="0"/>
              <a:t> k všeobecnej úprave v GDPR </a:t>
            </a:r>
            <a:r>
              <a:rPr lang="sk-SK" sz="1800" dirty="0">
                <a:sym typeface="Wingdings" panose="05000000000000000000" pitchFamily="2" charset="2"/>
              </a:rPr>
              <a:t> špecifikácia pravidiel pre spracúvanie osobných údajov v telekomunikačnom sektore</a:t>
            </a:r>
            <a:endParaRPr lang="sk-SK" sz="1800" i="1" dirty="0"/>
          </a:p>
          <a:p>
            <a:pPr algn="just"/>
            <a:r>
              <a:rPr lang="sk-SK" sz="1800" b="1" dirty="0"/>
              <a:t>Zákon č. 452/2021 Z. z. o elektronických komunikáciách</a:t>
            </a:r>
            <a:endParaRPr lang="sk-SK" sz="1800" dirty="0"/>
          </a:p>
        </p:txBody>
      </p:sp>
    </p:spTree>
    <p:extLst>
      <p:ext uri="{BB962C8B-B14F-4D97-AF65-F5344CB8AC3E}">
        <p14:creationId xmlns:p14="http://schemas.microsoft.com/office/powerpoint/2010/main" val="1367386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9D4B-53B9-FEC4-0198-93EF11E6006D}"/>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EAEE5F2F-326D-718E-1E26-DB6E33738FD3}"/>
              </a:ext>
            </a:extLst>
          </p:cNvPr>
          <p:cNvSpPr>
            <a:spLocks noGrp="1"/>
          </p:cNvSpPr>
          <p:nvPr>
            <p:ph type="title"/>
          </p:nvPr>
        </p:nvSpPr>
        <p:spPr>
          <a:xfrm>
            <a:off x="1088718" y="1147635"/>
            <a:ext cx="10101650" cy="806351"/>
          </a:xfrm>
        </p:spPr>
        <p:txBody>
          <a:bodyPr/>
          <a:lstStyle/>
          <a:p>
            <a:r>
              <a:rPr lang="sk-SK" sz="3600" b="1" dirty="0">
                <a:solidFill>
                  <a:srgbClr val="261E6A"/>
                </a:solidFill>
                <a:latin typeface="Arial" panose="020B0604020202020204" pitchFamily="34" charset="0"/>
                <a:cs typeface="Arial" panose="020B0604020202020204" pitchFamily="34" charset="0"/>
              </a:rPr>
              <a:t>PREDMET PRÁVNEJ ÚPRAVY</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F1E04067-044E-AE0D-871D-94FBF53EF959}"/>
              </a:ext>
            </a:extLst>
          </p:cNvPr>
          <p:cNvSpPr>
            <a:spLocks noGrp="1"/>
          </p:cNvSpPr>
          <p:nvPr>
            <p:ph idx="1"/>
          </p:nvPr>
        </p:nvSpPr>
        <p:spPr>
          <a:xfrm>
            <a:off x="1044861" y="1871330"/>
            <a:ext cx="10189363" cy="3908984"/>
          </a:xfrm>
          <a:prstGeom prst="rect">
            <a:avLst/>
          </a:prstGeom>
        </p:spPr>
        <p:txBody>
          <a:bodyPr/>
          <a:lstStyle/>
          <a:p>
            <a:pPr algn="just"/>
            <a:r>
              <a:rPr lang="sk-SK" sz="1800" dirty="0"/>
              <a:t>právna úprava sa vzťahuje na spracúvanie osobných údajov v súvislosti </a:t>
            </a:r>
            <a:r>
              <a:rPr lang="sk-SK" sz="1800" b="1" dirty="0"/>
              <a:t>s poskytovaním verejne dostupných elektronických komunikačných služieb vo verejných komunikačných sieťach v EÚ </a:t>
            </a:r>
            <a:r>
              <a:rPr lang="sk-SK" sz="1800" dirty="0"/>
              <a:t>vrátane verejných komunikačných sietí, ktoré podporujú zariadenia na zber údajov a identifikáciu</a:t>
            </a:r>
          </a:p>
          <a:p>
            <a:pPr algn="just"/>
            <a:r>
              <a:rPr lang="sk-SK" sz="1800" dirty="0"/>
              <a:t>definícia </a:t>
            </a:r>
            <a:r>
              <a:rPr lang="sk-SK" sz="1800" b="1" dirty="0"/>
              <a:t>elektronickej komunikačnej služby </a:t>
            </a:r>
            <a:r>
              <a:rPr lang="sk-SK" sz="1800" dirty="0"/>
              <a:t>- § 3 ods. 17 ZEK - „Služba je služba obvykle poskytovaná za odplatu prostredníctvom sietí, ktorá zahŕňa službu prístupu k internetu, interpersonálnu komunikačnú službu alebo služby pozostávajúce úplne alebo prevažne z prenosu signálov, napríklad prenosové služby používané na poskytovanie služieb komunikácie stroj-stroj (M2M) a na rozhlasové a televízne vysielanie. Službou nie je poskytovanie obsahu alebo vykonávanie redakčnej kontroly obsahu prenášaného pomocou sietí a služieb.“</a:t>
            </a:r>
          </a:p>
        </p:txBody>
      </p:sp>
    </p:spTree>
    <p:extLst>
      <p:ext uri="{BB962C8B-B14F-4D97-AF65-F5344CB8AC3E}">
        <p14:creationId xmlns:p14="http://schemas.microsoft.com/office/powerpoint/2010/main" val="2810987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0565C-2341-215D-A5DF-76644913E0A2}"/>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70C35A0C-8852-661D-9329-70BCCFB18CC4}"/>
              </a:ext>
            </a:extLst>
          </p:cNvPr>
          <p:cNvSpPr>
            <a:spLocks noGrp="1"/>
          </p:cNvSpPr>
          <p:nvPr>
            <p:ph type="title"/>
          </p:nvPr>
        </p:nvSpPr>
        <p:spPr>
          <a:xfrm>
            <a:off x="1088718" y="1147635"/>
            <a:ext cx="10101650" cy="806351"/>
          </a:xfrm>
        </p:spPr>
        <p:txBody>
          <a:bodyPr/>
          <a:lstStyle/>
          <a:p>
            <a:r>
              <a:rPr lang="sk-SK" sz="3600" b="1" dirty="0">
                <a:solidFill>
                  <a:srgbClr val="261E6A"/>
                </a:solidFill>
                <a:latin typeface="Arial" panose="020B0604020202020204" pitchFamily="34" charset="0"/>
                <a:cs typeface="Arial" panose="020B0604020202020204" pitchFamily="34" charset="0"/>
              </a:rPr>
              <a:t>POVAHA ÚDAJOV</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E91E5121-D091-49EE-4B3D-63F96219AF35}"/>
              </a:ext>
            </a:extLst>
          </p:cNvPr>
          <p:cNvSpPr>
            <a:spLocks noGrp="1"/>
          </p:cNvSpPr>
          <p:nvPr>
            <p:ph idx="1"/>
          </p:nvPr>
        </p:nvSpPr>
        <p:spPr>
          <a:xfrm>
            <a:off x="1044861" y="1871330"/>
            <a:ext cx="10189363" cy="3908984"/>
          </a:xfrm>
          <a:prstGeom prst="rect">
            <a:avLst/>
          </a:prstGeom>
        </p:spPr>
        <p:txBody>
          <a:bodyPr/>
          <a:lstStyle/>
          <a:p>
            <a:pPr algn="just"/>
            <a:r>
              <a:rPr lang="sk-SK" sz="1800" dirty="0"/>
              <a:t>aké typy údajov sa bežne v rámci elektronických komunikačných služieb spracúvajú?</a:t>
            </a:r>
          </a:p>
          <a:p>
            <a:pPr marL="800100" lvl="1" indent="-342900" algn="just">
              <a:buFont typeface="+mj-lt"/>
              <a:buAutoNum type="alphaLcParenR"/>
            </a:pPr>
            <a:r>
              <a:rPr lang="sk-SK" sz="1800" b="1" dirty="0"/>
              <a:t>údaje týkajúce sa obsahu prenášaných správ, ktoré </a:t>
            </a:r>
            <a:r>
              <a:rPr lang="sk-SK" sz="1800" dirty="0"/>
              <a:t>sú striktne dôverné a môže sa k nim pristúpiť iba za veľmi limitovaných podmienok</a:t>
            </a:r>
          </a:p>
          <a:p>
            <a:pPr marL="800100" lvl="1" indent="-342900" algn="just">
              <a:buFont typeface="+mj-lt"/>
              <a:buAutoNum type="alphaLcParenR"/>
            </a:pPr>
            <a:r>
              <a:rPr lang="sk-SK" sz="1800" b="1" dirty="0"/>
              <a:t>prevádzkové údaje </a:t>
            </a:r>
            <a:r>
              <a:rPr lang="sk-SK" sz="1800" dirty="0"/>
              <a:t>(</a:t>
            </a:r>
            <a:r>
              <a:rPr lang="sk-SK" sz="1800" dirty="0" err="1"/>
              <a:t>traffic</a:t>
            </a:r>
            <a:r>
              <a:rPr lang="sk-SK" sz="1800" dirty="0"/>
              <a:t> </a:t>
            </a:r>
            <a:r>
              <a:rPr lang="sk-SK" sz="1800" dirty="0" err="1"/>
              <a:t>data</a:t>
            </a:r>
            <a:r>
              <a:rPr lang="sk-SK" sz="1800" dirty="0"/>
              <a:t>)</a:t>
            </a:r>
          </a:p>
          <a:p>
            <a:pPr marL="800100" lvl="1" indent="-342900" algn="just">
              <a:buFont typeface="+mj-lt"/>
              <a:buAutoNum type="alphaLcParenR"/>
            </a:pPr>
            <a:r>
              <a:rPr lang="sk-SK" sz="1800" b="1" dirty="0"/>
              <a:t>lokalizačné údaje</a:t>
            </a:r>
          </a:p>
          <a:p>
            <a:pPr lvl="2" algn="just"/>
            <a:r>
              <a:rPr lang="sk-SK" sz="1800" dirty="0"/>
              <a:t>prevádzkové a lokalizačné údaje možno súhrnne označiť pojmom metadáta</a:t>
            </a:r>
          </a:p>
          <a:p>
            <a:pPr algn="just"/>
            <a:r>
              <a:rPr lang="sk-SK" sz="1800" dirty="0" err="1"/>
              <a:t>ePrivacy</a:t>
            </a:r>
            <a:r>
              <a:rPr lang="sk-SK" sz="1800" dirty="0"/>
              <a:t> smernica obsahuje aj špecifickú úpravu týkajúcu sa informácií v koncovom zariadení užívateľa (cookies) a nevyžiadanej elektronickej pošty (spamu)</a:t>
            </a:r>
          </a:p>
          <a:p>
            <a:pPr lvl="1" algn="just"/>
            <a:endParaRPr lang="sk-SK" sz="2200" dirty="0"/>
          </a:p>
        </p:txBody>
      </p:sp>
    </p:spTree>
    <p:extLst>
      <p:ext uri="{BB962C8B-B14F-4D97-AF65-F5344CB8AC3E}">
        <p14:creationId xmlns:p14="http://schemas.microsoft.com/office/powerpoint/2010/main" val="2208179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A6E03-D281-E59F-86CA-4C9443F7217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FB505F93-D1E1-CAA4-5B72-5184C4AFEF08}"/>
              </a:ext>
            </a:extLst>
          </p:cNvPr>
          <p:cNvSpPr>
            <a:spLocks noGrp="1"/>
          </p:cNvSpPr>
          <p:nvPr>
            <p:ph type="title"/>
          </p:nvPr>
        </p:nvSpPr>
        <p:spPr>
          <a:xfrm>
            <a:off x="1088718" y="1147635"/>
            <a:ext cx="10101650" cy="806351"/>
          </a:xfrm>
        </p:spPr>
        <p:txBody>
          <a:bodyPr/>
          <a:lstStyle/>
          <a:p>
            <a:r>
              <a:rPr lang="sk-SK" sz="3600" b="1" dirty="0">
                <a:solidFill>
                  <a:srgbClr val="261E6A"/>
                </a:solidFill>
                <a:latin typeface="Arial" panose="020B0604020202020204" pitchFamily="34" charset="0"/>
                <a:cs typeface="Arial" panose="020B0604020202020204" pitchFamily="34" charset="0"/>
              </a:rPr>
              <a:t>BEZPEČNOSŤ</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8963C5E6-99DF-6564-B59B-83B18CA58EF7}"/>
              </a:ext>
            </a:extLst>
          </p:cNvPr>
          <p:cNvSpPr>
            <a:spLocks noGrp="1"/>
          </p:cNvSpPr>
          <p:nvPr>
            <p:ph idx="1"/>
          </p:nvPr>
        </p:nvSpPr>
        <p:spPr>
          <a:xfrm>
            <a:off x="1044861" y="1871330"/>
            <a:ext cx="10189363" cy="3908984"/>
          </a:xfrm>
          <a:prstGeom prst="rect">
            <a:avLst/>
          </a:prstGeom>
        </p:spPr>
        <p:txBody>
          <a:bodyPr/>
          <a:lstStyle/>
          <a:p>
            <a:pPr algn="just"/>
            <a:r>
              <a:rPr lang="sk-SK" sz="1800" dirty="0">
                <a:latin typeface="Arial" panose="020B0604020202020204" pitchFamily="34" charset="0"/>
                <a:cs typeface="Arial" panose="020B0604020202020204" pitchFamily="34" charset="0"/>
              </a:rPr>
              <a:t>§ 108 ods. 1 ZEK: </a:t>
            </a:r>
            <a:r>
              <a:rPr lang="sk-SK" sz="1800" b="1" dirty="0">
                <a:latin typeface="Arial" panose="020B0604020202020204" pitchFamily="34" charset="0"/>
                <a:cs typeface="Arial" panose="020B0604020202020204" pitchFamily="34" charset="0"/>
              </a:rPr>
              <a:t>Siete a zariadenia sa zriaďujú a prevádzkujú tak, aby sa predchádzalo škodlivému rušeniu.</a:t>
            </a:r>
          </a:p>
          <a:p>
            <a:pPr algn="just"/>
            <a:r>
              <a:rPr lang="sk-SK" sz="1800" dirty="0">
                <a:latin typeface="Arial" panose="020B0604020202020204" pitchFamily="34" charset="0"/>
                <a:cs typeface="Arial" panose="020B0604020202020204" pitchFamily="34" charset="0"/>
              </a:rPr>
              <a:t>§ 108 ods.3 ZEK: Ak dôjde k škodlivému rušeniu alebo k rušeniu, ktoré bráni prevádzke zariadenia v súlade s jeho určením, podnik alebo užívateľ zariadenia, ktoré spôsobuje rušenie, je </a:t>
            </a:r>
            <a:r>
              <a:rPr lang="sk-SK" sz="1800" b="1" dirty="0">
                <a:latin typeface="Arial" panose="020B0604020202020204" pitchFamily="34" charset="0"/>
                <a:cs typeface="Arial" panose="020B0604020202020204" pitchFamily="34" charset="0"/>
              </a:rPr>
              <a:t>povinný bezodkladne urobiť účinné opatrenia alebo ukončiť prevádzkovanie zariadenia</a:t>
            </a:r>
            <a:r>
              <a:rPr lang="sk-SK" sz="1800" dirty="0">
                <a:latin typeface="Arial" panose="020B0604020202020204" pitchFamily="34" charset="0"/>
                <a:cs typeface="Arial" panose="020B0604020202020204" pitchFamily="34" charset="0"/>
              </a:rPr>
              <a:t>. Ak to nie je možné alebo ak je hospodárnejšie, alebo účelnejšie urobiť opatrenia na rušenom zariadení, urobí ich podnik alebo užívateľ zariadenia, ktoré spôsobuje rušenie. Náklady na odstránenie rušenia uhrádza podnik alebo užívateľ, ktorého zariadenie spôsobuje rušenie.</a:t>
            </a:r>
          </a:p>
        </p:txBody>
      </p:sp>
    </p:spTree>
    <p:extLst>
      <p:ext uri="{BB962C8B-B14F-4D97-AF65-F5344CB8AC3E}">
        <p14:creationId xmlns:p14="http://schemas.microsoft.com/office/powerpoint/2010/main" val="2130756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6B882-08D2-BB7E-044C-8B47950FFE6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B060E09F-6C57-05EA-E650-4A99B58D5C59}"/>
              </a:ext>
            </a:extLst>
          </p:cNvPr>
          <p:cNvSpPr>
            <a:spLocks noGrp="1"/>
          </p:cNvSpPr>
          <p:nvPr>
            <p:ph type="title"/>
          </p:nvPr>
        </p:nvSpPr>
        <p:spPr>
          <a:xfrm>
            <a:off x="1088718" y="1147635"/>
            <a:ext cx="10101650" cy="806351"/>
          </a:xfrm>
        </p:spPr>
        <p:txBody>
          <a:bodyPr/>
          <a:lstStyle/>
          <a:p>
            <a:r>
              <a:rPr lang="sk-SK" sz="3600" b="1" dirty="0">
                <a:solidFill>
                  <a:srgbClr val="261E6A"/>
                </a:solidFill>
                <a:latin typeface="Arial" panose="020B0604020202020204" pitchFamily="34" charset="0"/>
                <a:cs typeface="Arial" panose="020B0604020202020204" pitchFamily="34" charset="0"/>
              </a:rPr>
              <a:t>BEZPEČNOSŤ</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03275B82-EC8D-BACD-4386-ADC05CF57B07}"/>
              </a:ext>
            </a:extLst>
          </p:cNvPr>
          <p:cNvSpPr>
            <a:spLocks noGrp="1"/>
          </p:cNvSpPr>
          <p:nvPr>
            <p:ph idx="1"/>
          </p:nvPr>
        </p:nvSpPr>
        <p:spPr>
          <a:xfrm>
            <a:off x="1044861" y="1871330"/>
            <a:ext cx="10189363" cy="3908984"/>
          </a:xfrm>
          <a:prstGeom prst="rect">
            <a:avLst/>
          </a:prstGeom>
        </p:spPr>
        <p:txBody>
          <a:bodyPr/>
          <a:lstStyle/>
          <a:p>
            <a:pPr algn="just"/>
            <a:r>
              <a:rPr lang="sk-SK" sz="1800" dirty="0">
                <a:latin typeface="Arial" panose="020B0604020202020204" pitchFamily="34" charset="0"/>
                <a:cs typeface="Arial" panose="020B0604020202020204" pitchFamily="34" charset="0"/>
              </a:rPr>
              <a:t>§ 3 písm. f) ZEK: </a:t>
            </a:r>
            <a:r>
              <a:rPr lang="sk-SK" sz="1800" b="1" dirty="0">
                <a:latin typeface="Arial" panose="020B0604020202020204" pitchFamily="34" charset="0"/>
                <a:cs typeface="Arial" panose="020B0604020202020204" pitchFamily="34" charset="0"/>
              </a:rPr>
              <a:t>bezpečnostným incidentom </a:t>
            </a:r>
            <a:r>
              <a:rPr lang="sk-SK" sz="1800" dirty="0">
                <a:latin typeface="Arial" panose="020B0604020202020204" pitchFamily="34" charset="0"/>
                <a:cs typeface="Arial" panose="020B0604020202020204" pitchFamily="34" charset="0"/>
              </a:rPr>
              <a:t>je udalosť, ktorá má reálny nepriaznivý účinok na bezpečnosť sietí alebo služieb</a:t>
            </a:r>
          </a:p>
          <a:p>
            <a:pPr algn="just"/>
            <a:r>
              <a:rPr lang="sk-SK" sz="1800" dirty="0">
                <a:latin typeface="Arial" panose="020B0604020202020204" pitchFamily="34" charset="0"/>
                <a:cs typeface="Arial" panose="020B0604020202020204" pitchFamily="34" charset="0"/>
              </a:rPr>
              <a:t>§ 111 ods. 3 ZEK: </a:t>
            </a:r>
            <a:r>
              <a:rPr lang="sk-SK" sz="1800" dirty="0"/>
              <a:t>Podnik je ďalej oprávnený spracúvať prevádzkové údaje a lokalizačné údaje v nevyhnutnom rozsahu aj bez súhlasu užívateľa na účely: (...) d) prevencie a odhaľovania bezpečnostných incidentov a protiprávnych konaní</a:t>
            </a:r>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121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D13BB-7402-C3ED-248B-C0121B573C14}"/>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B2629193-6C04-464B-298E-38CECD2DB26A}"/>
              </a:ext>
            </a:extLst>
          </p:cNvPr>
          <p:cNvSpPr>
            <a:spLocks noGrp="1"/>
          </p:cNvSpPr>
          <p:nvPr>
            <p:ph type="title"/>
          </p:nvPr>
        </p:nvSpPr>
        <p:spPr>
          <a:xfrm>
            <a:off x="3929743" y="3243944"/>
            <a:ext cx="7308850" cy="2644130"/>
          </a:xfrm>
        </p:spPr>
        <p:txBody>
          <a:bodyPr/>
          <a:lstStyle/>
          <a:p>
            <a:r>
              <a:rPr lang="sk-SK" sz="3600" b="1" dirty="0">
                <a:solidFill>
                  <a:srgbClr val="261E6A"/>
                </a:solidFill>
              </a:rPr>
              <a:t>KYBERNETICKÁ BEZPEČNOSŤ A REGULÁCIA PLATOBNÝCH SLUŽIEB VO FINANČNOM SEKTORE</a:t>
            </a:r>
          </a:p>
        </p:txBody>
      </p:sp>
    </p:spTree>
    <p:extLst>
      <p:ext uri="{BB962C8B-B14F-4D97-AF65-F5344CB8AC3E}">
        <p14:creationId xmlns:p14="http://schemas.microsoft.com/office/powerpoint/2010/main" val="31315114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1F45F-ACA0-2B7F-B41D-6A28A963B760}"/>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9525286D-4D64-138B-50D6-261972405F50}"/>
              </a:ext>
            </a:extLst>
          </p:cNvPr>
          <p:cNvSpPr>
            <a:spLocks noGrp="1"/>
          </p:cNvSpPr>
          <p:nvPr>
            <p:ph type="title"/>
          </p:nvPr>
        </p:nvSpPr>
        <p:spPr>
          <a:xfrm>
            <a:off x="1088718" y="1147635"/>
            <a:ext cx="10101650" cy="806351"/>
          </a:xfrm>
        </p:spPr>
        <p:txBody>
          <a:bodyPr/>
          <a:lstStyle/>
          <a:p>
            <a:r>
              <a:rPr lang="sk-SK" sz="3600" b="1" dirty="0">
                <a:solidFill>
                  <a:srgbClr val="261E6A"/>
                </a:solidFill>
                <a:latin typeface="Arial" panose="020B0604020202020204" pitchFamily="34" charset="0"/>
                <a:cs typeface="Arial" panose="020B0604020202020204" pitchFamily="34" charset="0"/>
              </a:rPr>
              <a:t>PRÁVNA ÚPRAVA</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6013503F-F4B6-F785-F054-BC174633183E}"/>
              </a:ext>
            </a:extLst>
          </p:cNvPr>
          <p:cNvSpPr>
            <a:spLocks noGrp="1"/>
          </p:cNvSpPr>
          <p:nvPr>
            <p:ph idx="1"/>
          </p:nvPr>
        </p:nvSpPr>
        <p:spPr>
          <a:xfrm>
            <a:off x="1044861" y="1871330"/>
            <a:ext cx="10189363" cy="3908984"/>
          </a:xfrm>
          <a:prstGeom prst="rect">
            <a:avLst/>
          </a:prstGeom>
        </p:spPr>
        <p:txBody>
          <a:bodyPr/>
          <a:lstStyle/>
          <a:p>
            <a:r>
              <a:rPr lang="sk-SK" sz="1800" dirty="0"/>
              <a:t>SMERNICA EURÓPSKEHO PARLAMENTU A RADY (EÚ) 2015/2366 z 25. novembra 2015 o platobných službách na vnútornom trhu, ktorou sa menia smernice 2002/65/ES, 2009/110/ES a 2013/36/EÚ a nariadenie (EÚ) č. 1093/2010 a ktorou sa zrušuje smernica 2007/64/ES</a:t>
            </a:r>
          </a:p>
          <a:p>
            <a:r>
              <a:rPr lang="sk-SK" sz="1800" b="1" dirty="0"/>
              <a:t>Zákon č. 492/2009 Z. z. o platobných službách</a:t>
            </a:r>
          </a:p>
        </p:txBody>
      </p:sp>
    </p:spTree>
    <p:extLst>
      <p:ext uri="{BB962C8B-B14F-4D97-AF65-F5344CB8AC3E}">
        <p14:creationId xmlns:p14="http://schemas.microsoft.com/office/powerpoint/2010/main" val="99748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D9E0A-3E7F-5B75-D33E-01DAB8B115E4}"/>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56FDA8C6-4393-D2AA-CC93-166C1DA81B15}"/>
              </a:ext>
            </a:extLst>
          </p:cNvPr>
          <p:cNvSpPr>
            <a:spLocks noGrp="1"/>
          </p:cNvSpPr>
          <p:nvPr>
            <p:ph type="title"/>
          </p:nvPr>
        </p:nvSpPr>
        <p:spPr>
          <a:xfrm>
            <a:off x="3929743" y="3243944"/>
            <a:ext cx="7308850" cy="2644130"/>
          </a:xfrm>
        </p:spPr>
        <p:txBody>
          <a:bodyPr/>
          <a:lstStyle/>
          <a:p>
            <a:r>
              <a:rPr lang="sk-SK" sz="3600" b="1" dirty="0">
                <a:solidFill>
                  <a:srgbClr val="261E6A"/>
                </a:solidFill>
              </a:rPr>
              <a:t>KYBERNETICKÁ BEZPEČNOSŤ A OCHRANA OSOBNÝCH ÚDAJOV</a:t>
            </a:r>
          </a:p>
        </p:txBody>
      </p:sp>
    </p:spTree>
    <p:extLst>
      <p:ext uri="{BB962C8B-B14F-4D97-AF65-F5344CB8AC3E}">
        <p14:creationId xmlns:p14="http://schemas.microsoft.com/office/powerpoint/2010/main" val="2324313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D9EF1-A050-8B65-0A30-84A1755B830C}"/>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98B4A59E-2E7B-CB61-1B18-C62A8B3E840A}"/>
              </a:ext>
            </a:extLst>
          </p:cNvPr>
          <p:cNvSpPr>
            <a:spLocks noGrp="1"/>
          </p:cNvSpPr>
          <p:nvPr>
            <p:ph type="title"/>
          </p:nvPr>
        </p:nvSpPr>
        <p:spPr>
          <a:xfrm>
            <a:off x="1088718" y="1147635"/>
            <a:ext cx="10101650" cy="806351"/>
          </a:xfrm>
        </p:spPr>
        <p:txBody>
          <a:bodyPr/>
          <a:lstStyle/>
          <a:p>
            <a:r>
              <a:rPr lang="sk-SK" sz="3600" b="1" dirty="0">
                <a:solidFill>
                  <a:srgbClr val="261E6A"/>
                </a:solidFill>
                <a:latin typeface="Arial" panose="020B0604020202020204" pitchFamily="34" charset="0"/>
                <a:cs typeface="Arial" panose="020B0604020202020204" pitchFamily="34" charset="0"/>
              </a:rPr>
              <a:t>PLATOBNÉ SLUŽBY</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21610BBA-2057-F127-877B-B44FE9859103}"/>
              </a:ext>
            </a:extLst>
          </p:cNvPr>
          <p:cNvSpPr>
            <a:spLocks noGrp="1"/>
          </p:cNvSpPr>
          <p:nvPr>
            <p:ph idx="1"/>
          </p:nvPr>
        </p:nvSpPr>
        <p:spPr>
          <a:xfrm>
            <a:off x="1044861" y="1871330"/>
            <a:ext cx="10189363" cy="3908984"/>
          </a:xfrm>
          <a:prstGeom prst="rect">
            <a:avLst/>
          </a:prstGeom>
        </p:spPr>
        <p:txBody>
          <a:bodyPr/>
          <a:lstStyle/>
          <a:p>
            <a:r>
              <a:rPr lang="sk-SK" sz="1800" dirty="0"/>
              <a:t>§ 2 ods. 1 zákona o platobných službách: </a:t>
            </a:r>
            <a:r>
              <a:rPr lang="sk-SK" sz="1800" b="1" dirty="0"/>
              <a:t>Platobnou službou sa rozumie:</a:t>
            </a:r>
          </a:p>
          <a:p>
            <a:pPr marL="800100" lvl="1" indent="-342900">
              <a:buFont typeface="+mj-lt"/>
              <a:buAutoNum type="alphaLcParenR"/>
            </a:pPr>
            <a:r>
              <a:rPr lang="sk-SK" sz="1800" dirty="0"/>
              <a:t>vklad finančných prostriedkov v hotovosti na platobný účet a vykonávanie všetkých úkonov súvisiacich s vedením platobného účtu</a:t>
            </a:r>
          </a:p>
          <a:p>
            <a:pPr marL="800100" lvl="1" indent="-342900">
              <a:buFont typeface="+mj-lt"/>
              <a:buAutoNum type="alphaLcParenR"/>
            </a:pPr>
            <a:r>
              <a:rPr lang="sk-SK" sz="1800" dirty="0"/>
              <a:t>výber finančných prostriedkov v hotovosti z platobného účtu a vykonávanie všetkých úkonov súvisiacich s vedením platobného účtu</a:t>
            </a:r>
          </a:p>
          <a:p>
            <a:pPr marL="800100" lvl="1" indent="-342900">
              <a:buFont typeface="+mj-lt"/>
              <a:buAutoNum type="alphaLcParenR"/>
            </a:pPr>
            <a:r>
              <a:rPr lang="sk-SK" sz="1800" dirty="0"/>
              <a:t>vykonávanie platobných operácií vrátane prevodu finančných prostriedkov z platobného účtu alebo na platobný účet vedený u poskytovateľa platobných služieb</a:t>
            </a:r>
          </a:p>
          <a:p>
            <a:pPr marL="800100" lvl="1" indent="-342900">
              <a:buFont typeface="+mj-lt"/>
              <a:buAutoNum type="alphaLcParenR"/>
            </a:pPr>
            <a:r>
              <a:rPr lang="sk-SK" sz="1800" dirty="0"/>
              <a:t>vykonávanie platobných operácií z úveru poskytnutého používateľovi platobných služieb</a:t>
            </a:r>
          </a:p>
          <a:p>
            <a:pPr marL="800100" lvl="1" indent="-342900">
              <a:buFont typeface="+mj-lt"/>
              <a:buAutoNum type="alphaLcParenR"/>
            </a:pPr>
            <a:r>
              <a:rPr lang="sk-SK" sz="1800" dirty="0"/>
              <a:t>vydávanie platobného prostriedku alebo prijímanie platobných operácií</a:t>
            </a:r>
          </a:p>
          <a:p>
            <a:pPr marL="800100" lvl="1" indent="-342900">
              <a:buFont typeface="+mj-lt"/>
              <a:buAutoNum type="alphaLcParenR"/>
            </a:pPr>
            <a:r>
              <a:rPr lang="sk-SK" sz="1800" dirty="0"/>
              <a:t>poukazovanie peňazí</a:t>
            </a:r>
          </a:p>
          <a:p>
            <a:pPr marL="800100" lvl="1" indent="-342900">
              <a:buFont typeface="+mj-lt"/>
              <a:buAutoNum type="alphaLcParenR"/>
            </a:pPr>
            <a:r>
              <a:rPr lang="sk-SK" sz="1800" dirty="0"/>
              <a:t>platobná iniciačná služba</a:t>
            </a:r>
          </a:p>
          <a:p>
            <a:pPr marL="800100" lvl="1" indent="-342900">
              <a:buFont typeface="+mj-lt"/>
              <a:buAutoNum type="alphaLcParenR"/>
            </a:pPr>
            <a:r>
              <a:rPr lang="sk-SK" sz="1800" dirty="0"/>
              <a:t>služba informovania o platobnom účte</a:t>
            </a:r>
          </a:p>
        </p:txBody>
      </p:sp>
    </p:spTree>
    <p:extLst>
      <p:ext uri="{BB962C8B-B14F-4D97-AF65-F5344CB8AC3E}">
        <p14:creationId xmlns:p14="http://schemas.microsoft.com/office/powerpoint/2010/main" val="1653034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7899B-3540-4DC5-39F7-12BE22943976}"/>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1B4AFD3C-EBD6-F527-9C2C-B6A0CFEAF828}"/>
              </a:ext>
            </a:extLst>
          </p:cNvPr>
          <p:cNvSpPr>
            <a:spLocks noGrp="1"/>
          </p:cNvSpPr>
          <p:nvPr>
            <p:ph type="title"/>
          </p:nvPr>
        </p:nvSpPr>
        <p:spPr>
          <a:xfrm>
            <a:off x="1088718" y="1147635"/>
            <a:ext cx="10101650" cy="806351"/>
          </a:xfrm>
        </p:spPr>
        <p:txBody>
          <a:bodyPr/>
          <a:lstStyle/>
          <a:p>
            <a:r>
              <a:rPr lang="sk-SK" sz="3600" b="1" dirty="0">
                <a:solidFill>
                  <a:srgbClr val="261E6A"/>
                </a:solidFill>
                <a:latin typeface="Arial" panose="020B0604020202020204" pitchFamily="34" charset="0"/>
                <a:cs typeface="Arial" panose="020B0604020202020204" pitchFamily="34" charset="0"/>
              </a:rPr>
              <a:t>POSKYTOVATEĽ PLATOBNÝCH SLUŽIEB</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6976FD07-A90C-3637-9302-F8DD67E9FCF0}"/>
              </a:ext>
            </a:extLst>
          </p:cNvPr>
          <p:cNvSpPr>
            <a:spLocks noGrp="1"/>
          </p:cNvSpPr>
          <p:nvPr>
            <p:ph idx="1"/>
          </p:nvPr>
        </p:nvSpPr>
        <p:spPr>
          <a:xfrm>
            <a:off x="1044861" y="1871330"/>
            <a:ext cx="10189363" cy="3908984"/>
          </a:xfrm>
          <a:prstGeom prst="rect">
            <a:avLst/>
          </a:prstGeom>
        </p:spPr>
        <p:txBody>
          <a:bodyPr/>
          <a:lstStyle/>
          <a:p>
            <a:r>
              <a:rPr lang="sk-SK" sz="1600" dirty="0"/>
              <a:t>§ 2 ods. 3 zákona o platobných službách: </a:t>
            </a:r>
            <a:r>
              <a:rPr lang="sk-SK" sz="1600" b="1" dirty="0"/>
              <a:t>Poskytovateľom platobných služieb sa rozumie:</a:t>
            </a:r>
          </a:p>
          <a:p>
            <a:pPr marL="800100" lvl="1" indent="-342900">
              <a:buFont typeface="+mj-lt"/>
              <a:buAutoNum type="alphaLcParenR"/>
            </a:pPr>
            <a:r>
              <a:rPr lang="sk-SK" sz="1600" dirty="0"/>
              <a:t>banka, zahraničná banka alebo pobočka zahraničnej banky, ktorá má v bankovom povolení uvedené aj poskytovanie platobných služieb a zúčtovanie</a:t>
            </a:r>
          </a:p>
          <a:p>
            <a:pPr marL="800100" lvl="1" indent="-342900">
              <a:buFont typeface="+mj-lt"/>
              <a:buAutoNum type="alphaLcParenR"/>
            </a:pPr>
            <a:r>
              <a:rPr lang="sk-SK" sz="1600" dirty="0"/>
              <a:t>inštitúcia elektronických peňazí podľa </a:t>
            </a:r>
            <a:r>
              <a:rPr lang="sk-SK" sz="1600" u="sng" dirty="0"/>
              <a:t>§ 81 ods. 1</a:t>
            </a:r>
            <a:r>
              <a:rPr lang="sk-SK" sz="1600" dirty="0"/>
              <a:t>, zahraničná inštitúcia elektronických peňazí alebo pobočka zahraničnej inštitúcie elektronických peňazí</a:t>
            </a:r>
          </a:p>
          <a:p>
            <a:pPr marL="800100" lvl="1" indent="-342900">
              <a:buFont typeface="+mj-lt"/>
              <a:buAutoNum type="alphaLcParenR"/>
            </a:pPr>
            <a:r>
              <a:rPr lang="sk-SK" sz="1600" dirty="0"/>
              <a:t>poštový podnik, ak je podľa osobitného zákona oprávnený poskytovať platobné služby</a:t>
            </a:r>
          </a:p>
          <a:p>
            <a:pPr marL="800100" lvl="1" indent="-342900">
              <a:buFont typeface="+mj-lt"/>
              <a:buAutoNum type="alphaLcParenR"/>
            </a:pPr>
            <a:r>
              <a:rPr lang="sk-SK" sz="1600" dirty="0"/>
              <a:t>platobná inštitúcia podľa </a:t>
            </a:r>
            <a:r>
              <a:rPr lang="sk-SK" sz="1600" u="sng" dirty="0"/>
              <a:t>§ 63</a:t>
            </a:r>
            <a:r>
              <a:rPr lang="sk-SK" sz="1600" dirty="0"/>
              <a:t>, zahraničná platobná inštitúcia alebo pobočka zahraničnej platobnej inštitúcie</a:t>
            </a:r>
          </a:p>
          <a:p>
            <a:pPr marL="800100" lvl="1" indent="-342900">
              <a:buFont typeface="+mj-lt"/>
              <a:buAutoNum type="alphaLcParenR"/>
            </a:pPr>
            <a:r>
              <a:rPr lang="sk-SK" sz="1600" dirty="0"/>
              <a:t>Národná banka Slovenska alebo Európska centrálna banka, ak nekonajú ako menový orgán alebo ak nejde o činnosti, ktoré sa týkajú zabezpečovania verejných potrieb, a ak poskytujú platobné služby okrem </a:t>
            </a:r>
            <a:r>
              <a:rPr lang="sk-SK" sz="1600" u="sng" dirty="0"/>
              <a:t>§ 38 ods. 3 až 6</a:t>
            </a:r>
            <a:r>
              <a:rPr lang="sk-SK" sz="1600" dirty="0"/>
              <a:t> a § 44b až 44f</a:t>
            </a:r>
          </a:p>
          <a:p>
            <a:pPr marL="800100" lvl="1" indent="-342900">
              <a:buFont typeface="+mj-lt"/>
              <a:buAutoNum type="alphaLcParenR"/>
            </a:pPr>
            <a:r>
              <a:rPr lang="sk-SK" sz="1600" dirty="0"/>
              <a:t>Štátna pokladnica, Exportno-importná banka Slovenskej republiky, miestne orgány štátnej správy, obce a vyššie územné celky, ak sú podľa osobitného zákona oprávnené poskytovať platobné služby a ak nejde o činnosti, ktoré sa týkajú zabezpečovania verejných potrieb</a:t>
            </a:r>
          </a:p>
          <a:p>
            <a:pPr marL="800100" lvl="1" indent="-342900">
              <a:buFont typeface="+mj-lt"/>
              <a:buAutoNum type="alphaLcParenR"/>
            </a:pPr>
            <a:r>
              <a:rPr lang="sk-SK" sz="1600" dirty="0"/>
              <a:t>poskytovateľ platobných služieb v obmedzenom rozsahu podľa </a:t>
            </a:r>
            <a:r>
              <a:rPr lang="sk-SK" sz="1600" u="sng" dirty="0"/>
              <a:t>§ 79a</a:t>
            </a:r>
            <a:endParaRPr lang="sk-SK" sz="1600" dirty="0"/>
          </a:p>
          <a:p>
            <a:pPr marL="800100" lvl="1" indent="-342900">
              <a:buFont typeface="+mj-lt"/>
              <a:buAutoNum type="alphaLcParenR"/>
            </a:pPr>
            <a:r>
              <a:rPr lang="sk-SK" sz="1600" dirty="0"/>
              <a:t>poskytovateľ služieb informovania o platobnom účte podľa </a:t>
            </a:r>
            <a:r>
              <a:rPr lang="sk-SK" sz="1600" u="sng" dirty="0"/>
              <a:t>§ 79b</a:t>
            </a:r>
            <a:endParaRPr lang="sk-SK" sz="1600" dirty="0"/>
          </a:p>
        </p:txBody>
      </p:sp>
    </p:spTree>
    <p:extLst>
      <p:ext uri="{BB962C8B-B14F-4D97-AF65-F5344CB8AC3E}">
        <p14:creationId xmlns:p14="http://schemas.microsoft.com/office/powerpoint/2010/main" val="3194698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E1C02-CFD8-D165-1FF8-00F7390DF756}"/>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CADBBC4D-9E51-44A8-3255-5B1AE4B8BD81}"/>
              </a:ext>
            </a:extLst>
          </p:cNvPr>
          <p:cNvSpPr>
            <a:spLocks noGrp="1"/>
          </p:cNvSpPr>
          <p:nvPr>
            <p:ph type="title"/>
          </p:nvPr>
        </p:nvSpPr>
        <p:spPr>
          <a:xfrm>
            <a:off x="1088718" y="1147635"/>
            <a:ext cx="10101650" cy="806351"/>
          </a:xfrm>
        </p:spPr>
        <p:txBody>
          <a:bodyPr/>
          <a:lstStyle/>
          <a:p>
            <a:r>
              <a:rPr lang="sk-SK" sz="3600" b="1" dirty="0">
                <a:solidFill>
                  <a:srgbClr val="261E6A"/>
                </a:solidFill>
                <a:latin typeface="Arial" panose="020B0604020202020204" pitchFamily="34" charset="0"/>
                <a:cs typeface="Arial" panose="020B0604020202020204" pitchFamily="34" charset="0"/>
              </a:rPr>
              <a:t>AUTENTIFIKÁCIA</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56C70C60-562F-7607-CDC1-260A4FB998F5}"/>
              </a:ext>
            </a:extLst>
          </p:cNvPr>
          <p:cNvSpPr>
            <a:spLocks noGrp="1"/>
          </p:cNvSpPr>
          <p:nvPr>
            <p:ph idx="1"/>
          </p:nvPr>
        </p:nvSpPr>
        <p:spPr>
          <a:xfrm>
            <a:off x="1044861" y="1871330"/>
            <a:ext cx="10189363" cy="3908984"/>
          </a:xfrm>
          <a:prstGeom prst="rect">
            <a:avLst/>
          </a:prstGeom>
        </p:spPr>
        <p:txBody>
          <a:bodyPr/>
          <a:lstStyle/>
          <a:p>
            <a:r>
              <a:rPr lang="sk-SK" sz="1800" dirty="0"/>
              <a:t>§ 2 ods. 17 zákona o platobných službách:  </a:t>
            </a:r>
            <a:r>
              <a:rPr lang="sk-SK" sz="1800" b="1" dirty="0"/>
              <a:t>Autentifikáciou</a:t>
            </a:r>
            <a:r>
              <a:rPr lang="sk-SK" sz="1800" dirty="0"/>
              <a:t> sa na účely tohto zákona rozumie postup, ktorý umožňuje poskytovateľovi platobných služieb </a:t>
            </a:r>
            <a:r>
              <a:rPr lang="sk-SK" sz="1800" b="1" dirty="0"/>
              <a:t>overiť totožnosť používateľa platobných služieb alebo oprávnenosť použitia platobného prostriedku </a:t>
            </a:r>
            <a:r>
              <a:rPr lang="sk-SK" sz="1800" dirty="0"/>
              <a:t>vrátane použitia </a:t>
            </a:r>
            <a:r>
              <a:rPr lang="sk-SK" sz="1800" dirty="0" err="1"/>
              <a:t>personalizovaných</a:t>
            </a:r>
            <a:r>
              <a:rPr lang="sk-SK" sz="1800" dirty="0"/>
              <a:t> bezpečnostných prvkov používateľa platobných služieb.</a:t>
            </a:r>
          </a:p>
          <a:p>
            <a:r>
              <a:rPr lang="sk-SK" sz="1800" dirty="0"/>
              <a:t>§ 2 ods. 48 zákona o platobných službách: </a:t>
            </a:r>
            <a:r>
              <a:rPr lang="sk-SK" sz="1800" b="1" dirty="0"/>
              <a:t>Silnou autentifikáciou </a:t>
            </a:r>
            <a:r>
              <a:rPr lang="sk-SK" sz="1800" dirty="0"/>
              <a:t>používateľa platobných služieb sa na účely tohto zákona rozumie </a:t>
            </a:r>
            <a:r>
              <a:rPr lang="sk-SK" sz="1800" b="1" dirty="0"/>
              <a:t>autentifikácia na základe použitia dvoch prvkov alebo viacerých prvkov</a:t>
            </a:r>
            <a:r>
              <a:rPr lang="sk-SK" sz="1800" dirty="0"/>
              <a:t>, ktorými sú vedomosť, vlastníctvo a charakteristické znaky používateľa platobných služieb, pričom vedomosťou je to, čo vie len používateľ platobných služieb, vlastníctvom je to, čo vlastní alebo drží len používateľ platobných služieb a charakteristické znaky špecifikujú používateľa platobných služieb. Tieto prvky sú od seba nezávislé a vytvorené takým spôsobom, že narušenie jedného prvku nenaruší spoľahlivosť ostatných prvkov a ani dôvernosť autentifikačných údajov.</a:t>
            </a:r>
          </a:p>
        </p:txBody>
      </p:sp>
    </p:spTree>
    <p:extLst>
      <p:ext uri="{BB962C8B-B14F-4D97-AF65-F5344CB8AC3E}">
        <p14:creationId xmlns:p14="http://schemas.microsoft.com/office/powerpoint/2010/main" val="72515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EC07C-AFE7-7F36-2574-9EDA6BD93464}"/>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C44D948-7BA4-9D56-FCC3-E047D8792F7D}"/>
              </a:ext>
            </a:extLst>
          </p:cNvPr>
          <p:cNvSpPr>
            <a:spLocks noGrp="1"/>
          </p:cNvSpPr>
          <p:nvPr>
            <p:ph type="title"/>
          </p:nvPr>
        </p:nvSpPr>
        <p:spPr>
          <a:xfrm>
            <a:off x="1088718" y="1147635"/>
            <a:ext cx="10101650" cy="806351"/>
          </a:xfrm>
        </p:spPr>
        <p:txBody>
          <a:bodyPr/>
          <a:lstStyle/>
          <a:p>
            <a:r>
              <a:rPr lang="sk-SK" sz="3600" b="1" dirty="0">
                <a:solidFill>
                  <a:srgbClr val="261E6A"/>
                </a:solidFill>
                <a:latin typeface="Arial" panose="020B0604020202020204" pitchFamily="34" charset="0"/>
                <a:cs typeface="Arial" panose="020B0604020202020204" pitchFamily="34" charset="0"/>
              </a:rPr>
              <a:t>NAHLASOVANIE INCIDENTOV</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78AFD4BD-2BC7-A1E7-9099-42E5D36CA901}"/>
              </a:ext>
            </a:extLst>
          </p:cNvPr>
          <p:cNvSpPr>
            <a:spLocks noGrp="1"/>
          </p:cNvSpPr>
          <p:nvPr>
            <p:ph idx="1"/>
          </p:nvPr>
        </p:nvSpPr>
        <p:spPr>
          <a:xfrm>
            <a:off x="1044861" y="1871330"/>
            <a:ext cx="10189363" cy="3908984"/>
          </a:xfrm>
          <a:prstGeom prst="rect">
            <a:avLst/>
          </a:prstGeom>
        </p:spPr>
        <p:txBody>
          <a:bodyPr/>
          <a:lstStyle/>
          <a:p>
            <a:r>
              <a:rPr lang="sk-SK" sz="1600" dirty="0"/>
              <a:t>§ 28c ods. 1 zákona o platobných službách: Poskytovateľ platobných služieb určí rámec s vhodnými opatreniami na zmiernenie prevádzkového rizika a bezpečnostného rizika a s kontrolným mechanizmom na riadenie týchto rizík, ktoré súvisia s poskytovaním platobných služieb. Poskytovateľ platobných služieb ako súčasť tohto rámca </a:t>
            </a:r>
            <a:r>
              <a:rPr lang="sk-SK" sz="1600" b="1" dirty="0"/>
              <a:t>zavedie a uplatňuje účinné postupy riadenia incidentov </a:t>
            </a:r>
            <a:r>
              <a:rPr lang="sk-SK" sz="1600" dirty="0"/>
              <a:t>vrátane zisťovania a členenia závažných prevádzkových incidentov a bezpečnostných incidentov (ďalej len „incident“).</a:t>
            </a:r>
          </a:p>
          <a:p>
            <a:r>
              <a:rPr lang="sk-SK" sz="1600" dirty="0"/>
              <a:t>§ 28d ods. 1 zákona o platobných službách: Ak ide o incident, poskytovateľ platobných služieb </a:t>
            </a:r>
            <a:r>
              <a:rPr lang="sk-SK" sz="1600" b="1" dirty="0"/>
              <a:t>bezodkladne</a:t>
            </a:r>
            <a:r>
              <a:rPr lang="sk-SK" sz="1600" dirty="0"/>
              <a:t> </a:t>
            </a:r>
            <a:r>
              <a:rPr lang="sk-SK" sz="1600" b="1" dirty="0"/>
              <a:t>informuje Národnú banku Slovenska</a:t>
            </a:r>
            <a:r>
              <a:rPr lang="sk-SK" sz="1600" dirty="0"/>
              <a:t>. Poskytovateľ platobných služieb, ak ide o incident, ktorý má vplyv na finančné záujmy jeho používateľov platobných služieb, </a:t>
            </a:r>
            <a:r>
              <a:rPr lang="sk-SK" sz="1600" b="1" dirty="0"/>
              <a:t>bezodkladne informuje svojich používateľov platobných služieb o incidente a o všetkých opatreniach, ktoré môžu prijať na zmiernenie nepriaznivých účinkov tohto incidentu.</a:t>
            </a:r>
          </a:p>
          <a:p>
            <a:r>
              <a:rPr lang="sk-SK" sz="1600" dirty="0"/>
              <a:t>§ 28d ods. 2 zákona o platobných službách: Národná banka Slovenska po prijatí oznámenia podľa odseku 1 bezodkladne poskytne informácie o incidente Európskemu orgánu dohľadu (Európskemu orgánu pre bankovníctvo) a Európskej centrálnej banke. Národná banka Slovenska po posúdení tohto incidentu Európskym orgánom dohľadu (Európskym orgánom pre bankovníctvo) a Európskou centrálnou bankou informuje </a:t>
            </a:r>
            <a:r>
              <a:rPr lang="sk-SK" sz="1600" b="1" dirty="0"/>
              <a:t>Národný bezpečnostný úrad </a:t>
            </a:r>
            <a:r>
              <a:rPr lang="sk-SK" sz="1600" dirty="0"/>
              <a:t>alebo iné príslušné národné orgány v Slovenskej republike, ktoré prijmú nevyhnutné opatrenia s cieľom ochrániť bezpečnosť finančného systému.</a:t>
            </a:r>
            <a:endParaRPr lang="sk-SK" sz="1600" b="1" dirty="0"/>
          </a:p>
        </p:txBody>
      </p:sp>
    </p:spTree>
    <p:extLst>
      <p:ext uri="{BB962C8B-B14F-4D97-AF65-F5344CB8AC3E}">
        <p14:creationId xmlns:p14="http://schemas.microsoft.com/office/powerpoint/2010/main" val="1281581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50610-CBFC-C264-A31D-FEDB132B88BF}"/>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E191D429-ACFB-DB2A-0288-51E8973D7DC0}"/>
              </a:ext>
            </a:extLst>
          </p:cNvPr>
          <p:cNvSpPr>
            <a:spLocks noGrp="1"/>
          </p:cNvSpPr>
          <p:nvPr>
            <p:ph type="title"/>
          </p:nvPr>
        </p:nvSpPr>
        <p:spPr>
          <a:xfrm>
            <a:off x="1088718" y="1147635"/>
            <a:ext cx="10101650" cy="806351"/>
          </a:xfrm>
        </p:spPr>
        <p:txBody>
          <a:bodyPr/>
          <a:lstStyle/>
          <a:p>
            <a:r>
              <a:rPr lang="sk-SK" sz="3600" b="1" dirty="0">
                <a:solidFill>
                  <a:srgbClr val="261E6A"/>
                </a:solidFill>
                <a:latin typeface="Arial" panose="020B0604020202020204" pitchFamily="34" charset="0"/>
                <a:cs typeface="Arial" panose="020B0604020202020204" pitchFamily="34" charset="0"/>
              </a:rPr>
              <a:t>NAHLASOVANIE INCIDENTOV</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E2CD9BFF-54AC-359E-F8DC-D36A40E406F7}"/>
              </a:ext>
            </a:extLst>
          </p:cNvPr>
          <p:cNvSpPr>
            <a:spLocks noGrp="1"/>
          </p:cNvSpPr>
          <p:nvPr>
            <p:ph idx="1"/>
          </p:nvPr>
        </p:nvSpPr>
        <p:spPr>
          <a:xfrm>
            <a:off x="1044861" y="1871330"/>
            <a:ext cx="10189363" cy="3908984"/>
          </a:xfrm>
          <a:prstGeom prst="rect">
            <a:avLst/>
          </a:prstGeom>
        </p:spPr>
        <p:txBody>
          <a:bodyPr/>
          <a:lstStyle/>
          <a:p>
            <a:r>
              <a:rPr lang="sk-SK" sz="1800" dirty="0"/>
              <a:t>Európska banková asociácia (EBA) vydala usmernenie pre poskytovateľov platobných služieb pre nahlasovanie incidentov, ktoré určuje kritéria na klasifikáciu toho, či ide o závažný bezpečnostný incident alebo nie</a:t>
            </a:r>
          </a:p>
          <a:p>
            <a:pPr lvl="1"/>
            <a:r>
              <a:rPr lang="sk-SK" sz="1800" dirty="0"/>
              <a:t>poskytovatelia platobných služieb vyhodnocujú dve množiny kritérií a to kritéria vysokého dopadu a kritéria nízkeho dopadu</a:t>
            </a:r>
          </a:p>
          <a:p>
            <a:pPr lvl="1"/>
            <a:r>
              <a:rPr lang="sk-SK" sz="1800" dirty="0"/>
              <a:t>na klasifikovanie incidentu ako závažného postačí, ak je splnené aspoň jedno kritérium vysokého dopadu alebo najmenej tri kritéria nízkeho dopadu</a:t>
            </a:r>
            <a:endParaRPr lang="sk-SK" sz="1800" b="1" dirty="0"/>
          </a:p>
        </p:txBody>
      </p:sp>
    </p:spTree>
    <p:extLst>
      <p:ext uri="{BB962C8B-B14F-4D97-AF65-F5344CB8AC3E}">
        <p14:creationId xmlns:p14="http://schemas.microsoft.com/office/powerpoint/2010/main" val="215707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84AB4-0B70-0DA0-E121-2D7FBB319065}"/>
            </a:ext>
          </a:extLst>
        </p:cNvPr>
        <p:cNvGrpSpPr/>
        <p:nvPr/>
      </p:nvGrpSpPr>
      <p:grpSpPr>
        <a:xfrm>
          <a:off x="0" y="0"/>
          <a:ext cx="0" cy="0"/>
          <a:chOff x="0" y="0"/>
          <a:chExt cx="0" cy="0"/>
        </a:xfrm>
      </p:grpSpPr>
      <p:graphicFrame>
        <p:nvGraphicFramePr>
          <p:cNvPr id="2" name="Zástupný objekt pre obsah 1">
            <a:extLst>
              <a:ext uri="{FF2B5EF4-FFF2-40B4-BE49-F238E27FC236}">
                <a16:creationId xmlns:a16="http://schemas.microsoft.com/office/drawing/2014/main" id="{8D6FC408-C461-6E68-B978-D370E2353F16}"/>
              </a:ext>
            </a:extLst>
          </p:cNvPr>
          <p:cNvGraphicFramePr>
            <a:graphicFrameLocks noGrp="1"/>
          </p:cNvGraphicFramePr>
          <p:nvPr>
            <p:ph idx="1"/>
            <p:extLst>
              <p:ext uri="{D42A27DB-BD31-4B8C-83A1-F6EECF244321}">
                <p14:modId xmlns:p14="http://schemas.microsoft.com/office/powerpoint/2010/main" val="1374423156"/>
              </p:ext>
            </p:extLst>
          </p:nvPr>
        </p:nvGraphicFramePr>
        <p:xfrm>
          <a:off x="349923" y="450060"/>
          <a:ext cx="11492154" cy="5957880"/>
        </p:xfrm>
        <a:graphic>
          <a:graphicData uri="http://schemas.openxmlformats.org/drawingml/2006/table">
            <a:tbl>
              <a:tblPr firstRow="1" bandRow="1">
                <a:tableStyleId>{5C22544A-7EE6-4342-B048-85BDC9FD1C3A}</a:tableStyleId>
              </a:tblPr>
              <a:tblGrid>
                <a:gridCol w="2663687">
                  <a:extLst>
                    <a:ext uri="{9D8B030D-6E8A-4147-A177-3AD203B41FA5}">
                      <a16:colId xmlns:a16="http://schemas.microsoft.com/office/drawing/2014/main" val="2138634448"/>
                    </a:ext>
                  </a:extLst>
                </a:gridCol>
                <a:gridCol w="4463609">
                  <a:extLst>
                    <a:ext uri="{9D8B030D-6E8A-4147-A177-3AD203B41FA5}">
                      <a16:colId xmlns:a16="http://schemas.microsoft.com/office/drawing/2014/main" val="3102956009"/>
                    </a:ext>
                  </a:extLst>
                </a:gridCol>
                <a:gridCol w="4364858">
                  <a:extLst>
                    <a:ext uri="{9D8B030D-6E8A-4147-A177-3AD203B41FA5}">
                      <a16:colId xmlns:a16="http://schemas.microsoft.com/office/drawing/2014/main" val="2292823992"/>
                    </a:ext>
                  </a:extLst>
                </a:gridCol>
              </a:tblGrid>
              <a:tr h="557840">
                <a:tc>
                  <a:txBody>
                    <a:bodyPr/>
                    <a:lstStyle/>
                    <a:p>
                      <a:r>
                        <a:rPr lang="sk-SK" sz="1600" dirty="0"/>
                        <a:t>Kritérium</a:t>
                      </a:r>
                    </a:p>
                  </a:txBody>
                  <a:tcPr/>
                </a:tc>
                <a:tc>
                  <a:txBody>
                    <a:bodyPr/>
                    <a:lstStyle/>
                    <a:p>
                      <a:r>
                        <a:rPr lang="sk-SK" sz="1600" dirty="0"/>
                        <a:t>Nízky dopad</a:t>
                      </a:r>
                    </a:p>
                  </a:txBody>
                  <a:tcPr/>
                </a:tc>
                <a:tc>
                  <a:txBody>
                    <a:bodyPr/>
                    <a:lstStyle/>
                    <a:p>
                      <a:r>
                        <a:rPr lang="sk-SK" sz="1600" dirty="0"/>
                        <a:t>Vysoký dopad</a:t>
                      </a:r>
                    </a:p>
                  </a:txBody>
                  <a:tcPr/>
                </a:tc>
                <a:extLst>
                  <a:ext uri="{0D108BD9-81ED-4DB2-BD59-A6C34878D82A}">
                    <a16:rowId xmlns:a16="http://schemas.microsoft.com/office/drawing/2014/main" val="3060862487"/>
                  </a:ext>
                </a:extLst>
              </a:tr>
              <a:tr h="526784">
                <a:tc>
                  <a:txBody>
                    <a:bodyPr/>
                    <a:lstStyle/>
                    <a:p>
                      <a:r>
                        <a:rPr lang="sk-SK" sz="1600" dirty="0"/>
                        <a:t>Ovplyvnené transakcie</a:t>
                      </a:r>
                    </a:p>
                  </a:txBody>
                  <a:tcPr/>
                </a:tc>
                <a:tc>
                  <a:txBody>
                    <a:bodyPr/>
                    <a:lstStyle/>
                    <a:p>
                      <a:r>
                        <a:rPr lang="sk-SK" sz="1600" dirty="0"/>
                        <a:t>viac ako 10 % transakcií v rámci platobnej služby a trvanie incidentu dlhšie ako jednu hodinu alebo transakcie nad výšku 500 000 eur a trvanie incidentu dlhšie ako jednu hodinu </a:t>
                      </a:r>
                    </a:p>
                  </a:txBody>
                  <a:tcPr/>
                </a:tc>
                <a:tc>
                  <a:txBody>
                    <a:bodyPr/>
                    <a:lstStyle/>
                    <a:p>
                      <a:r>
                        <a:rPr lang="sk-SK" sz="1600" dirty="0"/>
                        <a:t>viac ako 25 % transakcií v rámci platobnej služby </a:t>
                      </a:r>
                    </a:p>
                    <a:p>
                      <a:r>
                        <a:rPr lang="sk-SK" sz="1600" dirty="0"/>
                        <a:t>alebo Transakcie nad výšku 15 000 000 eur</a:t>
                      </a:r>
                    </a:p>
                  </a:txBody>
                  <a:tcPr/>
                </a:tc>
                <a:extLst>
                  <a:ext uri="{0D108BD9-81ED-4DB2-BD59-A6C34878D82A}">
                    <a16:rowId xmlns:a16="http://schemas.microsoft.com/office/drawing/2014/main" val="645145309"/>
                  </a:ext>
                </a:extLst>
              </a:tr>
              <a:tr h="370840">
                <a:tc>
                  <a:txBody>
                    <a:bodyPr/>
                    <a:lstStyle/>
                    <a:p>
                      <a:r>
                        <a:rPr lang="sk-SK" sz="1600" dirty="0"/>
                        <a:t>Počet ovplyvnených užívateľov</a:t>
                      </a:r>
                    </a:p>
                  </a:txBody>
                  <a:tcPr/>
                </a:tc>
                <a:tc>
                  <a:txBody>
                    <a:bodyPr/>
                    <a:lstStyle/>
                    <a:p>
                      <a:r>
                        <a:rPr lang="sk-SK" sz="1600" dirty="0"/>
                        <a:t>viac ako 5000 užívateľov a trvanie incidentu dlhšie ako jednu hodinu </a:t>
                      </a:r>
                    </a:p>
                    <a:p>
                      <a:r>
                        <a:rPr lang="sk-SK" sz="1600" dirty="0"/>
                        <a:t>alebo viac ako 10 % užívateľov a trvanie incidentu dlhšie ako jednu hodinu</a:t>
                      </a:r>
                    </a:p>
                  </a:txBody>
                  <a:tcPr/>
                </a:tc>
                <a:tc>
                  <a:txBody>
                    <a:bodyPr/>
                    <a:lstStyle/>
                    <a:p>
                      <a:r>
                        <a:rPr lang="sk-SK" sz="1600" dirty="0"/>
                        <a:t>viac ako 50 000 užívateľov </a:t>
                      </a:r>
                    </a:p>
                    <a:p>
                      <a:r>
                        <a:rPr lang="sk-SK" sz="1600" dirty="0"/>
                        <a:t>alebo viac ako 25 % užívateľov</a:t>
                      </a:r>
                    </a:p>
                  </a:txBody>
                  <a:tcPr/>
                </a:tc>
                <a:extLst>
                  <a:ext uri="{0D108BD9-81ED-4DB2-BD59-A6C34878D82A}">
                    <a16:rowId xmlns:a16="http://schemas.microsoft.com/office/drawing/2014/main" val="3014876528"/>
                  </a:ext>
                </a:extLst>
              </a:tr>
              <a:tr h="370840">
                <a:tc>
                  <a:txBody>
                    <a:bodyPr/>
                    <a:lstStyle/>
                    <a:p>
                      <a:r>
                        <a:rPr lang="sk-SK" sz="1600" dirty="0"/>
                        <a:t>Výpadok služby</a:t>
                      </a:r>
                    </a:p>
                  </a:txBody>
                  <a:tcPr/>
                </a:tc>
                <a:tc>
                  <a:txBody>
                    <a:bodyPr/>
                    <a:lstStyle/>
                    <a:p>
                      <a:r>
                        <a:rPr lang="sk-SK" sz="1600" dirty="0"/>
                        <a:t>viac ako dve hodiny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600" dirty="0"/>
                        <a:t>N/A</a:t>
                      </a:r>
                    </a:p>
                  </a:txBody>
                  <a:tcPr/>
                </a:tc>
                <a:extLst>
                  <a:ext uri="{0D108BD9-81ED-4DB2-BD59-A6C34878D82A}">
                    <a16:rowId xmlns:a16="http://schemas.microsoft.com/office/drawing/2014/main" val="3596243526"/>
                  </a:ext>
                </a:extLst>
              </a:tr>
              <a:tr h="370840">
                <a:tc>
                  <a:txBody>
                    <a:bodyPr/>
                    <a:lstStyle/>
                    <a:p>
                      <a:r>
                        <a:rPr lang="sk-SK" sz="1600" dirty="0"/>
                        <a:t>Narušenie bezpečnosti siete alebo IT</a:t>
                      </a:r>
                    </a:p>
                  </a:txBody>
                  <a:tcPr/>
                </a:tc>
                <a:tc>
                  <a:txBody>
                    <a:bodyPr/>
                    <a:lstStyle/>
                    <a:p>
                      <a:r>
                        <a:rPr lang="sk-SK" sz="1600" dirty="0"/>
                        <a:t>Áno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sz="1600" dirty="0"/>
                        <a:t>N/A</a:t>
                      </a:r>
                    </a:p>
                    <a:p>
                      <a:endParaRPr lang="sk-SK" sz="1600" dirty="0"/>
                    </a:p>
                  </a:txBody>
                  <a:tcPr/>
                </a:tc>
                <a:extLst>
                  <a:ext uri="{0D108BD9-81ED-4DB2-BD59-A6C34878D82A}">
                    <a16:rowId xmlns:a16="http://schemas.microsoft.com/office/drawing/2014/main" val="1642908978"/>
                  </a:ext>
                </a:extLst>
              </a:tr>
              <a:tr h="243013">
                <a:tc>
                  <a:txBody>
                    <a:bodyPr/>
                    <a:lstStyle/>
                    <a:p>
                      <a:r>
                        <a:rPr lang="sk-SK" sz="1600" dirty="0"/>
                        <a:t>Ekonomický vplyv</a:t>
                      </a:r>
                    </a:p>
                  </a:txBody>
                  <a:tcPr/>
                </a:tc>
                <a:tc>
                  <a:txBody>
                    <a:bodyPr/>
                    <a:lstStyle/>
                    <a:p>
                      <a:r>
                        <a:rPr lang="sk-SK" sz="1600" dirty="0"/>
                        <a:t>N/A</a:t>
                      </a:r>
                    </a:p>
                  </a:txBody>
                  <a:tcPr/>
                </a:tc>
                <a:tc>
                  <a:txBody>
                    <a:bodyPr/>
                    <a:lstStyle/>
                    <a:p>
                      <a:r>
                        <a:rPr lang="sk-SK" sz="1600" dirty="0"/>
                        <a:t>viac ako 0.1 % prvej vrstvy kapitálu, 200 000 eur </a:t>
                      </a:r>
                    </a:p>
                    <a:p>
                      <a:r>
                        <a:rPr lang="sk-SK" sz="1600" dirty="0"/>
                        <a:t>alebo viac ako 5 000 000 eur</a:t>
                      </a:r>
                    </a:p>
                  </a:txBody>
                  <a:tcPr/>
                </a:tc>
                <a:extLst>
                  <a:ext uri="{0D108BD9-81ED-4DB2-BD59-A6C34878D82A}">
                    <a16:rowId xmlns:a16="http://schemas.microsoft.com/office/drawing/2014/main" val="1823613168"/>
                  </a:ext>
                </a:extLst>
              </a:tr>
              <a:tr h="376275">
                <a:tc>
                  <a:txBody>
                    <a:bodyPr/>
                    <a:lstStyle/>
                    <a:p>
                      <a:r>
                        <a:rPr lang="sk-SK" sz="1600" dirty="0"/>
                        <a:t>Vysoká úroveň internej eskalácie </a:t>
                      </a:r>
                    </a:p>
                  </a:txBody>
                  <a:tcPr/>
                </a:tc>
                <a:tc>
                  <a:txBody>
                    <a:bodyPr/>
                    <a:lstStyle/>
                    <a:p>
                      <a:r>
                        <a:rPr lang="sk-SK" sz="1600" dirty="0"/>
                        <a:t>Áno</a:t>
                      </a:r>
                    </a:p>
                  </a:txBody>
                  <a:tcPr/>
                </a:tc>
                <a:tc>
                  <a:txBody>
                    <a:bodyPr/>
                    <a:lstStyle/>
                    <a:p>
                      <a:r>
                        <a:rPr lang="sk-SK" sz="1600" dirty="0"/>
                        <a:t>áno a krízový manažment prevádzky</a:t>
                      </a:r>
                    </a:p>
                  </a:txBody>
                  <a:tcPr/>
                </a:tc>
                <a:extLst>
                  <a:ext uri="{0D108BD9-81ED-4DB2-BD59-A6C34878D82A}">
                    <a16:rowId xmlns:a16="http://schemas.microsoft.com/office/drawing/2014/main" val="1798743571"/>
                  </a:ext>
                </a:extLst>
              </a:tr>
              <a:tr h="206272">
                <a:tc>
                  <a:txBody>
                    <a:bodyPr/>
                    <a:lstStyle/>
                    <a:p>
                      <a:r>
                        <a:rPr lang="sk-SK" sz="1600" dirty="0"/>
                        <a:t>Vplyv na iné platobné služby alebo infraštruktúru</a:t>
                      </a:r>
                    </a:p>
                  </a:txBody>
                  <a:tcPr/>
                </a:tc>
                <a:tc>
                  <a:txBody>
                    <a:bodyPr/>
                    <a:lstStyle/>
                    <a:p>
                      <a:r>
                        <a:rPr lang="sk-SK" sz="1600" dirty="0"/>
                        <a:t>Áno</a:t>
                      </a:r>
                    </a:p>
                  </a:txBody>
                  <a:tcPr/>
                </a:tc>
                <a:tc>
                  <a:txBody>
                    <a:bodyPr/>
                    <a:lstStyle/>
                    <a:p>
                      <a:r>
                        <a:rPr lang="sk-SK" sz="1600" dirty="0"/>
                        <a:t>N/A</a:t>
                      </a:r>
                    </a:p>
                  </a:txBody>
                  <a:tcPr/>
                </a:tc>
                <a:extLst>
                  <a:ext uri="{0D108BD9-81ED-4DB2-BD59-A6C34878D82A}">
                    <a16:rowId xmlns:a16="http://schemas.microsoft.com/office/drawing/2014/main" val="900202310"/>
                  </a:ext>
                </a:extLst>
              </a:tr>
              <a:tr h="206272">
                <a:tc>
                  <a:txBody>
                    <a:bodyPr/>
                    <a:lstStyle/>
                    <a:p>
                      <a:r>
                        <a:rPr lang="sk-SK" sz="1600" dirty="0"/>
                        <a:t>Vplyv na reputáciu</a:t>
                      </a:r>
                    </a:p>
                  </a:txBody>
                  <a:tcPr/>
                </a:tc>
                <a:tc>
                  <a:txBody>
                    <a:bodyPr/>
                    <a:lstStyle/>
                    <a:p>
                      <a:r>
                        <a:rPr lang="sk-SK" sz="1600" dirty="0"/>
                        <a:t>Áno</a:t>
                      </a:r>
                    </a:p>
                  </a:txBody>
                  <a:tcPr/>
                </a:tc>
                <a:tc>
                  <a:txBody>
                    <a:bodyPr/>
                    <a:lstStyle/>
                    <a:p>
                      <a:r>
                        <a:rPr lang="sk-SK" sz="1600" dirty="0"/>
                        <a:t>N/A</a:t>
                      </a:r>
                    </a:p>
                  </a:txBody>
                  <a:tcPr/>
                </a:tc>
                <a:extLst>
                  <a:ext uri="{0D108BD9-81ED-4DB2-BD59-A6C34878D82A}">
                    <a16:rowId xmlns:a16="http://schemas.microsoft.com/office/drawing/2014/main" val="3340862706"/>
                  </a:ext>
                </a:extLst>
              </a:tr>
            </a:tbl>
          </a:graphicData>
        </a:graphic>
      </p:graphicFrame>
    </p:spTree>
    <p:extLst>
      <p:ext uri="{BB962C8B-B14F-4D97-AF65-F5344CB8AC3E}">
        <p14:creationId xmlns:p14="http://schemas.microsoft.com/office/powerpoint/2010/main" val="3193955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1F455-76BE-C16D-A1DC-FF422D5044E5}"/>
            </a:ext>
          </a:extLst>
        </p:cNvPr>
        <p:cNvGrpSpPr/>
        <p:nvPr/>
      </p:nvGrpSpPr>
      <p:grpSpPr>
        <a:xfrm>
          <a:off x="0" y="0"/>
          <a:ext cx="0" cy="0"/>
          <a:chOff x="0" y="0"/>
          <a:chExt cx="0" cy="0"/>
        </a:xfrm>
      </p:grpSpPr>
      <p:sp>
        <p:nvSpPr>
          <p:cNvPr id="7" name="Nadpis 6">
            <a:extLst>
              <a:ext uri="{FF2B5EF4-FFF2-40B4-BE49-F238E27FC236}">
                <a16:creationId xmlns:a16="http://schemas.microsoft.com/office/drawing/2014/main" id="{4DBEC487-3FD9-B8ED-4A08-A7465B99E40A}"/>
              </a:ext>
            </a:extLst>
          </p:cNvPr>
          <p:cNvSpPr>
            <a:spLocks noGrp="1"/>
          </p:cNvSpPr>
          <p:nvPr>
            <p:ph type="title"/>
          </p:nvPr>
        </p:nvSpPr>
        <p:spPr>
          <a:xfrm>
            <a:off x="3929743" y="3243944"/>
            <a:ext cx="7308850" cy="2644130"/>
          </a:xfrm>
        </p:spPr>
        <p:txBody>
          <a:bodyPr/>
          <a:lstStyle/>
          <a:p>
            <a:r>
              <a:rPr lang="sk-SK" sz="3600" b="1" dirty="0">
                <a:solidFill>
                  <a:srgbClr val="261E6A"/>
                </a:solidFill>
              </a:rPr>
              <a:t>KYBERNETICKÁ BEZPEČNOSŤ A ELEKTRONICKÁ IDENTIFIKÁCIA</a:t>
            </a:r>
          </a:p>
        </p:txBody>
      </p:sp>
    </p:spTree>
    <p:extLst>
      <p:ext uri="{BB962C8B-B14F-4D97-AF65-F5344CB8AC3E}">
        <p14:creationId xmlns:p14="http://schemas.microsoft.com/office/powerpoint/2010/main" val="3102871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7B3D5-39B4-4A5F-A525-487D032D4F9C}"/>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64E26668-3B65-C679-F3FB-EBA0028D4AE2}"/>
              </a:ext>
            </a:extLst>
          </p:cNvPr>
          <p:cNvSpPr>
            <a:spLocks noGrp="1"/>
          </p:cNvSpPr>
          <p:nvPr>
            <p:ph type="title"/>
          </p:nvPr>
        </p:nvSpPr>
        <p:spPr>
          <a:xfrm>
            <a:off x="1088718" y="1147635"/>
            <a:ext cx="10101650" cy="806351"/>
          </a:xfrm>
        </p:spPr>
        <p:txBody>
          <a:bodyPr/>
          <a:lstStyle/>
          <a:p>
            <a:r>
              <a:rPr lang="sk-SK" sz="3600" b="1" dirty="0">
                <a:solidFill>
                  <a:srgbClr val="261E6A"/>
                </a:solidFill>
                <a:latin typeface="Arial" panose="020B0604020202020204" pitchFamily="34" charset="0"/>
                <a:cs typeface="Arial" panose="020B0604020202020204" pitchFamily="34" charset="0"/>
              </a:rPr>
              <a:t>PRÁVNA ÚPRAVA</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7B272BAB-D8BE-EEEF-9E14-8D397D21D470}"/>
              </a:ext>
            </a:extLst>
          </p:cNvPr>
          <p:cNvSpPr>
            <a:spLocks noGrp="1"/>
          </p:cNvSpPr>
          <p:nvPr>
            <p:ph idx="1"/>
          </p:nvPr>
        </p:nvSpPr>
        <p:spPr>
          <a:xfrm>
            <a:off x="1044861" y="1871330"/>
            <a:ext cx="10189363" cy="3908984"/>
          </a:xfrm>
          <a:prstGeom prst="rect">
            <a:avLst/>
          </a:prstGeom>
        </p:spPr>
        <p:txBody>
          <a:bodyPr/>
          <a:lstStyle/>
          <a:p>
            <a:r>
              <a:rPr lang="sk-SK" sz="1800" dirty="0"/>
              <a:t>NARIADENIE EURÓPSKEHO PARLAMENTU A RADY (EÚ) č. 910/2014 z 23. júla 2014 o elektronickej identifikácii a dôveryhodných službách pre elektronické transakcie na vnútornom trhu a o zrušení smernice 1999/93/ES</a:t>
            </a:r>
          </a:p>
        </p:txBody>
      </p:sp>
    </p:spTree>
    <p:extLst>
      <p:ext uri="{BB962C8B-B14F-4D97-AF65-F5344CB8AC3E}">
        <p14:creationId xmlns:p14="http://schemas.microsoft.com/office/powerpoint/2010/main" val="27172212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950C5-6950-4AE5-A09A-B3F07F702A62}"/>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A63F87B3-5778-09D6-75D2-08874B9BE164}"/>
              </a:ext>
            </a:extLst>
          </p:cNvPr>
          <p:cNvSpPr>
            <a:spLocks noGrp="1"/>
          </p:cNvSpPr>
          <p:nvPr>
            <p:ph type="title"/>
          </p:nvPr>
        </p:nvSpPr>
        <p:spPr>
          <a:xfrm>
            <a:off x="1088718" y="1147635"/>
            <a:ext cx="10101650" cy="806351"/>
          </a:xfrm>
        </p:spPr>
        <p:txBody>
          <a:bodyPr/>
          <a:lstStyle/>
          <a:p>
            <a:r>
              <a:rPr lang="sk-SK" sz="3600" b="1" dirty="0">
                <a:solidFill>
                  <a:srgbClr val="261E6A"/>
                </a:solidFill>
                <a:latin typeface="Arial" panose="020B0604020202020204" pitchFamily="34" charset="0"/>
                <a:cs typeface="Arial" panose="020B0604020202020204" pitchFamily="34" charset="0"/>
              </a:rPr>
              <a:t>PREDMET PRÁVNEJ ÚPRAVY</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3F306CDA-3CAF-1938-F3CE-D26CE1366891}"/>
              </a:ext>
            </a:extLst>
          </p:cNvPr>
          <p:cNvSpPr>
            <a:spLocks noGrp="1"/>
          </p:cNvSpPr>
          <p:nvPr>
            <p:ph idx="1"/>
          </p:nvPr>
        </p:nvSpPr>
        <p:spPr>
          <a:xfrm>
            <a:off x="1044861" y="1871330"/>
            <a:ext cx="10189363" cy="3908984"/>
          </a:xfrm>
          <a:prstGeom prst="rect">
            <a:avLst/>
          </a:prstGeom>
        </p:spPr>
        <p:txBody>
          <a:bodyPr/>
          <a:lstStyle/>
          <a:p>
            <a:pPr marL="342900" indent="-342900">
              <a:buFont typeface="+mj-lt"/>
              <a:buAutoNum type="arabicParenR"/>
            </a:pPr>
            <a:r>
              <a:rPr lang="sk-SK" sz="1800" dirty="0"/>
              <a:t>vzájomné uznávanie prostriedkov elektronickej identifikácie fyzických a právnických osôb, ktoré patria do oznámenej schémy elektronickej identifikácie iného členského štátu</a:t>
            </a:r>
          </a:p>
          <a:p>
            <a:pPr marL="342900" indent="-342900">
              <a:buFont typeface="+mj-lt"/>
              <a:buAutoNum type="arabicParenR"/>
            </a:pPr>
            <a:r>
              <a:rPr lang="sk-SK" sz="1800" dirty="0"/>
              <a:t>pravidlá pre dôveryhodné služby, najmä elektronické transakcie</a:t>
            </a:r>
          </a:p>
          <a:p>
            <a:pPr marL="342900" indent="-342900">
              <a:buFont typeface="+mj-lt"/>
              <a:buAutoNum type="arabicParenR"/>
            </a:pPr>
            <a:r>
              <a:rPr lang="sk-SK" sz="1800" dirty="0"/>
              <a:t>právny rámec pre elektronické podpisy, elektronické pečate, elektronické časové pečiatky, elektronické dokumenty, elektronické doručovacie služby pre registrované zásielky a certifikačné služby pre autentifikáciu webových sídiel</a:t>
            </a:r>
          </a:p>
        </p:txBody>
      </p:sp>
    </p:spTree>
    <p:extLst>
      <p:ext uri="{BB962C8B-B14F-4D97-AF65-F5344CB8AC3E}">
        <p14:creationId xmlns:p14="http://schemas.microsoft.com/office/powerpoint/2010/main" val="786716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E41AB-1CAA-F122-1F16-947AE74B566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646A4B28-31CD-98F0-71FC-96C8B51A162A}"/>
              </a:ext>
            </a:extLst>
          </p:cNvPr>
          <p:cNvSpPr>
            <a:spLocks noGrp="1"/>
          </p:cNvSpPr>
          <p:nvPr>
            <p:ph type="title"/>
          </p:nvPr>
        </p:nvSpPr>
        <p:spPr>
          <a:xfrm>
            <a:off x="1088718" y="1147635"/>
            <a:ext cx="10101650" cy="1029508"/>
          </a:xfrm>
        </p:spPr>
        <p:txBody>
          <a:bodyPr/>
          <a:lstStyle/>
          <a:p>
            <a:r>
              <a:rPr lang="sk-SK" sz="3600" b="1" dirty="0">
                <a:solidFill>
                  <a:srgbClr val="261E6A"/>
                </a:solidFill>
                <a:latin typeface="Arial" panose="020B0604020202020204" pitchFamily="34" charset="0"/>
                <a:cs typeface="Arial" panose="020B0604020202020204" pitchFamily="34" charset="0"/>
              </a:rPr>
              <a:t>NARUŠENIE BEZPEČNOSTI SCHÉMY ELEKTRONICKEJ IDENTIFIKÁCIE</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B51BD204-5FCC-1451-BE20-1C9124AC40CD}"/>
              </a:ext>
            </a:extLst>
          </p:cNvPr>
          <p:cNvSpPr>
            <a:spLocks noGrp="1"/>
          </p:cNvSpPr>
          <p:nvPr>
            <p:ph idx="1"/>
          </p:nvPr>
        </p:nvSpPr>
        <p:spPr>
          <a:xfrm>
            <a:off x="1044861" y="2285999"/>
            <a:ext cx="10189363" cy="3641271"/>
          </a:xfrm>
          <a:prstGeom prst="rect">
            <a:avLst/>
          </a:prstGeom>
        </p:spPr>
        <p:txBody>
          <a:bodyPr/>
          <a:lstStyle/>
          <a:p>
            <a:r>
              <a:rPr lang="sk-SK" sz="1400" dirty="0"/>
              <a:t>Čl. 3 bod 4 Nariadenia </a:t>
            </a:r>
            <a:r>
              <a:rPr lang="sk-SK" sz="1400" dirty="0" err="1"/>
              <a:t>eIDAS</a:t>
            </a:r>
            <a:r>
              <a:rPr lang="sk-SK" sz="1400" dirty="0"/>
              <a:t>: „</a:t>
            </a:r>
            <a:r>
              <a:rPr lang="sk-SK" sz="1400" b="1" dirty="0"/>
              <a:t>schéma elektronickej identifikácie </a:t>
            </a:r>
            <a:r>
              <a:rPr lang="sk-SK" sz="1400" dirty="0"/>
              <a:t>je systém na elektronickú identifikáciu, v rámci ktorého sa fyzickým osobám alebo právnickým osobám alebo fyzickým osobám zastupujúcim právnické osoby vydávajú prostriedky elektronickej identifikácie.“</a:t>
            </a:r>
          </a:p>
          <a:p>
            <a:r>
              <a:rPr lang="sk-SK" sz="1400" dirty="0"/>
              <a:t>Čl. 10 Nariadenia </a:t>
            </a:r>
            <a:r>
              <a:rPr lang="sk-SK" sz="1400" dirty="0" err="1"/>
              <a:t>eIDAS</a:t>
            </a:r>
            <a:r>
              <a:rPr lang="sk-SK" sz="1400" dirty="0"/>
              <a:t>: </a:t>
            </a:r>
            <a:r>
              <a:rPr lang="sk-SK" sz="1400" b="1" dirty="0"/>
              <a:t>Narušenie bezpečnosti</a:t>
            </a:r>
          </a:p>
          <a:p>
            <a:pPr lvl="1">
              <a:buFont typeface="+mj-lt"/>
              <a:buAutoNum type="arabicPeriod"/>
            </a:pPr>
            <a:r>
              <a:rPr lang="sk-SK" sz="1400" dirty="0"/>
              <a:t>Keď sa schéma elektronickej identifikácie oznámená podľa článku 9 ods. 1 alebo autentifikácia uvedená v článku 7 písm. f) naruší alebo čiastočne skompromituje spôsobom, ktorý ovplyvní spoľahlivosť cezhraničnej autentifikácie danej schémy, oznamujúci členský štát danú cezhraničnú autentifikáciu alebo dotknuté skompromitované časti bezodkladne pozastaví alebo zruší a informuje o tom ostatné členské štáty a Komisiu.</a:t>
            </a:r>
          </a:p>
          <a:p>
            <a:pPr lvl="1">
              <a:buFont typeface="+mj-lt"/>
              <a:buAutoNum type="arabicPeriod"/>
            </a:pPr>
            <a:r>
              <a:rPr lang="sk-SK" sz="1400" dirty="0"/>
              <a:t>Po náprave narušenia alebo skompromitovania uvedeného v odseku 1 oznamujúci členský štát cezhraničnú autentifikáciu opätovne zavedie a bez zbytočného odkladu o tom informuje ostatné členské štáty a Komisiu.</a:t>
            </a:r>
          </a:p>
          <a:p>
            <a:pPr lvl="1">
              <a:buFont typeface="+mj-lt"/>
              <a:buAutoNum type="arabicPeriod"/>
            </a:pPr>
            <a:r>
              <a:rPr lang="sk-SK" sz="1400" dirty="0"/>
              <a:t>Ak sa narušenie alebo skompromitovanie uvedené v odseku 1 neodstráni v lehote troch mesiacov od pozastavenia alebo zrušenia, oznamujúci členský štát informuje ostatné členské štáty a Komisiu o stiahnutí schémy elektronickej identifikácie.</a:t>
            </a:r>
          </a:p>
          <a:p>
            <a:pPr lvl="1">
              <a:buFont typeface="+mj-lt"/>
              <a:buAutoNum type="arabicPeriod"/>
            </a:pPr>
            <a:r>
              <a:rPr lang="sk-SK" sz="1400" dirty="0"/>
              <a:t>Komisia bez zbytočného odkladu uverejní zodpovedajúce zmeny v zozname uvedenom v článku 9 ods. 2 v </a:t>
            </a:r>
            <a:r>
              <a:rPr lang="sk-SK" sz="1400" i="1" dirty="0"/>
              <a:t>Úradnom vestníku Európskej únie</a:t>
            </a:r>
            <a:r>
              <a:rPr lang="sk-SK" sz="1400" dirty="0"/>
              <a:t>.</a:t>
            </a:r>
          </a:p>
        </p:txBody>
      </p:sp>
    </p:spTree>
    <p:extLst>
      <p:ext uri="{BB962C8B-B14F-4D97-AF65-F5344CB8AC3E}">
        <p14:creationId xmlns:p14="http://schemas.microsoft.com/office/powerpoint/2010/main" val="211217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A8AF1-CD7A-71B5-EE22-82AD2A0FBB08}"/>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079392B-4BCF-FD6E-C19E-4B0753766B0E}"/>
              </a:ext>
            </a:extLst>
          </p:cNvPr>
          <p:cNvSpPr>
            <a:spLocks noGrp="1"/>
          </p:cNvSpPr>
          <p:nvPr>
            <p:ph type="title"/>
          </p:nvPr>
        </p:nvSpPr>
        <p:spPr>
          <a:xfrm>
            <a:off x="1252150" y="902706"/>
            <a:ext cx="10101650" cy="1149252"/>
          </a:xfrm>
        </p:spPr>
        <p:txBody>
          <a:bodyPr/>
          <a:lstStyle/>
          <a:p>
            <a:r>
              <a:rPr lang="sk-SK" sz="3600" b="1" dirty="0">
                <a:solidFill>
                  <a:srgbClr val="261E6A"/>
                </a:solidFill>
                <a:latin typeface="Arial" panose="020B0604020202020204" pitchFamily="34" charset="0"/>
                <a:cs typeface="Arial" panose="020B0604020202020204" pitchFamily="34" charset="0"/>
              </a:rPr>
              <a:t>OCHRANA OSOBNÝCH ÚDAJOV AKO ZÁKLADNÉ PRÁVO KAŽDÉHO</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E387AFA5-8305-BD50-FFEC-CA462099163A}"/>
              </a:ext>
            </a:extLst>
          </p:cNvPr>
          <p:cNvSpPr>
            <a:spLocks noGrp="1"/>
          </p:cNvSpPr>
          <p:nvPr>
            <p:ph idx="1"/>
          </p:nvPr>
        </p:nvSpPr>
        <p:spPr>
          <a:xfrm>
            <a:off x="1252150" y="2258785"/>
            <a:ext cx="10101649" cy="3099443"/>
          </a:xfrm>
        </p:spPr>
        <p:txBody>
          <a:bodyPr/>
          <a:lstStyle/>
          <a:p>
            <a:pPr algn="just"/>
            <a:r>
              <a:rPr lang="sk-SK" sz="2000" b="1" dirty="0"/>
              <a:t>Článok</a:t>
            </a:r>
            <a:r>
              <a:rPr lang="cs-CZ" sz="2000" b="1" dirty="0"/>
              <a:t> 8 Charty základných práv EÚ: </a:t>
            </a:r>
          </a:p>
          <a:p>
            <a:pPr marL="800100" lvl="1" indent="-342900" algn="just">
              <a:buFont typeface="+mj-lt"/>
              <a:buAutoNum type="arabicPeriod"/>
            </a:pPr>
            <a:r>
              <a:rPr lang="sk-SK" sz="2000" i="1" dirty="0"/>
              <a:t>Každý má právo na ochranu osobných údajov, ktoré sa ho týkajú. </a:t>
            </a:r>
          </a:p>
          <a:p>
            <a:pPr marL="800100" lvl="1" indent="-342900" algn="just">
              <a:buFont typeface="+mj-lt"/>
              <a:buAutoNum type="arabicPeriod"/>
            </a:pPr>
            <a:r>
              <a:rPr lang="sk-SK" sz="2000" i="1" dirty="0"/>
              <a:t>Tieto údaje musia byť riadne spracované na určené účely na základe súhlasu dotknutej osoby alebo na inom oprávnenom základe ustanovenom zákonom. Každý má právo na prístup k zhromaždeným údajom, ktoré sa ho týkajú, a právo </a:t>
            </a:r>
            <a:r>
              <a:rPr lang="cs-CZ" sz="2000" i="1" dirty="0"/>
              <a:t>na </a:t>
            </a:r>
            <a:r>
              <a:rPr lang="sk-SK" sz="2000" i="1" dirty="0"/>
              <a:t>ich opravu. </a:t>
            </a:r>
          </a:p>
          <a:p>
            <a:pPr marL="800100" lvl="1" indent="-342900" algn="just">
              <a:buFont typeface="+mj-lt"/>
              <a:buAutoNum type="arabicPeriod"/>
            </a:pPr>
            <a:r>
              <a:rPr lang="sk-SK" sz="2000" i="1" dirty="0"/>
              <a:t>Dodržiavanie týchto pravidiel podlieha kontrole nezávislého orgánu.</a:t>
            </a:r>
          </a:p>
          <a:p>
            <a:pPr algn="just"/>
            <a:r>
              <a:rPr lang="sk-SK" sz="2000" b="1" dirty="0"/>
              <a:t>Článok 19 </a:t>
            </a:r>
            <a:r>
              <a:rPr lang="sk-SK" sz="2000" b="1" noProof="1"/>
              <a:t>ods</a:t>
            </a:r>
            <a:r>
              <a:rPr lang="sk-SK" sz="2000" b="1" dirty="0"/>
              <a:t>. 3 Ústavy Slovenskej republiky: </a:t>
            </a:r>
            <a:r>
              <a:rPr lang="sk-SK" sz="2000" i="1" dirty="0"/>
              <a:t>Každý má právo na ochranu pred neoprávneným zhromažďovaním, zverejňovaním alebo iným zneužívaním údajov o svojej osobe.</a:t>
            </a:r>
          </a:p>
          <a:p>
            <a:pPr algn="just">
              <a:buFont typeface="Wingdings" panose="05000000000000000000" pitchFamily="2" charset="2"/>
              <a:buChar char="§"/>
            </a:pPr>
            <a:endParaRPr lang="sk-SK" sz="2000" dirty="0">
              <a:cs typeface="Times New Roman" panose="02020603050405020304" pitchFamily="18" charset="0"/>
            </a:endParaRPr>
          </a:p>
          <a:p>
            <a:endParaRPr lang="sk-SK" dirty="0">
              <a:cs typeface="Arial" panose="020B0604020202020204" pitchFamily="34" charset="0"/>
            </a:endParaRPr>
          </a:p>
        </p:txBody>
      </p:sp>
    </p:spTree>
    <p:extLst>
      <p:ext uri="{BB962C8B-B14F-4D97-AF65-F5344CB8AC3E}">
        <p14:creationId xmlns:p14="http://schemas.microsoft.com/office/powerpoint/2010/main" val="1723855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AC911-C78C-2635-76FB-66E3D3F54486}"/>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406E6D61-B09A-F5AB-902F-CF56B60C4505}"/>
              </a:ext>
            </a:extLst>
          </p:cNvPr>
          <p:cNvSpPr>
            <a:spLocks noGrp="1"/>
          </p:cNvSpPr>
          <p:nvPr>
            <p:ph type="title"/>
          </p:nvPr>
        </p:nvSpPr>
        <p:spPr>
          <a:xfrm>
            <a:off x="1088718" y="1147635"/>
            <a:ext cx="10101650" cy="1029508"/>
          </a:xfrm>
        </p:spPr>
        <p:txBody>
          <a:bodyPr/>
          <a:lstStyle/>
          <a:p>
            <a:r>
              <a:rPr lang="sk-SK" sz="2800" b="1" dirty="0">
                <a:solidFill>
                  <a:srgbClr val="001351"/>
                </a:solidFill>
              </a:rPr>
              <a:t>BEZPEČNOSTNÉ POŽIADAVKY UPLATNITEĽNÉ NA POSKYTOVATEĽOV DÔVERYHODNÝCH SLUŽIEB</a:t>
            </a:r>
            <a:endParaRPr lang="sk-SK" sz="2000" b="1" dirty="0">
              <a:solidFill>
                <a:srgbClr val="001351"/>
              </a:solidFill>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E0D69B01-F271-FBC0-227F-0FE3D637F24B}"/>
              </a:ext>
            </a:extLst>
          </p:cNvPr>
          <p:cNvSpPr>
            <a:spLocks noGrp="1"/>
          </p:cNvSpPr>
          <p:nvPr>
            <p:ph idx="1"/>
          </p:nvPr>
        </p:nvSpPr>
        <p:spPr>
          <a:xfrm>
            <a:off x="1044861" y="2285999"/>
            <a:ext cx="10189363" cy="3641271"/>
          </a:xfrm>
          <a:prstGeom prst="rect">
            <a:avLst/>
          </a:prstGeom>
        </p:spPr>
        <p:txBody>
          <a:bodyPr/>
          <a:lstStyle/>
          <a:p>
            <a:pPr marL="0" indent="0">
              <a:buNone/>
            </a:pPr>
            <a:r>
              <a:rPr lang="sk-SK" sz="1600" dirty="0"/>
              <a:t>Čl. 19 ods. 1 Nariadenia </a:t>
            </a:r>
            <a:r>
              <a:rPr lang="sk-SK" sz="1600" dirty="0" err="1"/>
              <a:t>eIDAS</a:t>
            </a:r>
            <a:r>
              <a:rPr lang="sk-SK" sz="1600" dirty="0"/>
              <a:t>:</a:t>
            </a:r>
          </a:p>
          <a:p>
            <a:pPr marL="0" indent="0">
              <a:buNone/>
            </a:pPr>
            <a:r>
              <a:rPr lang="sk-SK" sz="1600" dirty="0"/>
              <a:t>Kvalifikovaní a nekvalifikovaní poskytovatelia dôveryhodných služieb prijmú </a:t>
            </a:r>
            <a:r>
              <a:rPr lang="sk-SK" sz="1600" b="1" dirty="0"/>
              <a:t>vhodné technické a organizačné opatrenia na riadenie rizík ohrozujúcich bezpečnosť dôveryhodných služieb, ktoré poskytujú</a:t>
            </a:r>
            <a:r>
              <a:rPr lang="sk-SK" sz="1600" dirty="0"/>
              <a:t>. So zreteľom na najnovší technologický vývoj sa uvedenými opatreniami </a:t>
            </a:r>
            <a:r>
              <a:rPr lang="sk-SK" sz="1600" b="1" dirty="0"/>
              <a:t>musí zaistiť úroveň bezpečnosti primeraná stupňu rizika. </a:t>
            </a:r>
            <a:r>
              <a:rPr lang="sk-SK" sz="1600" dirty="0"/>
              <a:t>Prijmú sa najmä </a:t>
            </a:r>
            <a:r>
              <a:rPr lang="sk-SK" sz="1600" b="1" dirty="0"/>
              <a:t>opatrenia na prevenciu a minimalizáciu vplyvu bezpečnostných incidentov a na oznámenie nepriaznivých účinkov všetkých takýchto incidentov zainteresovaným stranám.</a:t>
            </a:r>
          </a:p>
          <a:p>
            <a:endParaRPr lang="sk-SK" sz="1600" dirty="0"/>
          </a:p>
        </p:txBody>
      </p:sp>
    </p:spTree>
    <p:extLst>
      <p:ext uri="{BB962C8B-B14F-4D97-AF65-F5344CB8AC3E}">
        <p14:creationId xmlns:p14="http://schemas.microsoft.com/office/powerpoint/2010/main" val="13612297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65080-CBB9-0457-9650-BA36FA22940D}"/>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B7F87FF5-2649-40A3-5B67-A34526B4D854}"/>
              </a:ext>
            </a:extLst>
          </p:cNvPr>
          <p:cNvSpPr>
            <a:spLocks noGrp="1"/>
          </p:cNvSpPr>
          <p:nvPr>
            <p:ph type="title"/>
          </p:nvPr>
        </p:nvSpPr>
        <p:spPr>
          <a:xfrm>
            <a:off x="1088718" y="1147635"/>
            <a:ext cx="10101650" cy="1029508"/>
          </a:xfrm>
        </p:spPr>
        <p:txBody>
          <a:bodyPr/>
          <a:lstStyle/>
          <a:p>
            <a:r>
              <a:rPr lang="sk-SK" sz="2800" b="1" dirty="0">
                <a:solidFill>
                  <a:srgbClr val="001351"/>
                </a:solidFill>
              </a:rPr>
              <a:t>BEZPEČNOSTNÉ POŽIADAVKY UPLATNITEĽNÉ NA POSKYTOVATEĽOV DÔVERYHODNÝCH SLUŽIEB</a:t>
            </a:r>
            <a:endParaRPr lang="sk-SK" sz="2000" b="1" dirty="0">
              <a:solidFill>
                <a:srgbClr val="001351"/>
              </a:solidFill>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A47792C3-C1DA-0D2E-FE1C-CCF5120E93D2}"/>
              </a:ext>
            </a:extLst>
          </p:cNvPr>
          <p:cNvSpPr>
            <a:spLocks noGrp="1"/>
          </p:cNvSpPr>
          <p:nvPr>
            <p:ph idx="1"/>
          </p:nvPr>
        </p:nvSpPr>
        <p:spPr>
          <a:xfrm>
            <a:off x="1044861" y="2285999"/>
            <a:ext cx="10189363" cy="3641271"/>
          </a:xfrm>
          <a:prstGeom prst="rect">
            <a:avLst/>
          </a:prstGeom>
        </p:spPr>
        <p:txBody>
          <a:bodyPr/>
          <a:lstStyle/>
          <a:p>
            <a:pPr marL="0" indent="0">
              <a:buNone/>
            </a:pPr>
            <a:r>
              <a:rPr lang="sk-SK" sz="1600" dirty="0"/>
              <a:t>Čl. 19 ods. 2 Nariadenia </a:t>
            </a:r>
            <a:r>
              <a:rPr lang="sk-SK" sz="1600" dirty="0" err="1"/>
              <a:t>eIDAS</a:t>
            </a:r>
            <a:r>
              <a:rPr lang="sk-SK" sz="1600" dirty="0"/>
              <a:t>:</a:t>
            </a:r>
          </a:p>
          <a:p>
            <a:pPr marL="0" indent="0">
              <a:buNone/>
            </a:pPr>
            <a:r>
              <a:rPr lang="sk-SK" sz="1600" dirty="0"/>
              <a:t>2.   Kvalifikovaní a nekvalifikovaní poskytovatelia dôveryhodných služieb bez zbytočného odkladu, najneskôr však do 24 hodín, odkedy sa dozvedeli o akomkoľvek narušení bezpečnosti alebo integrity s významným vplyvom na poskytovanú dôveryhodnú službu alebo osobné údaje uchovávané v rámci nej, </a:t>
            </a:r>
            <a:r>
              <a:rPr lang="sk-SK" sz="1600" b="1" dirty="0"/>
              <a:t>oznámia túto skutočnosť orgánu dohľadu</a:t>
            </a:r>
            <a:r>
              <a:rPr lang="sk-SK" sz="1600" dirty="0"/>
              <a:t> a prípadne iným príslušným orgánom, ako je napríklad vnútroštátny orgán zodpovedný za informačnú bezpečnosť alebo orgán pre ochranu údajov.</a:t>
            </a:r>
          </a:p>
          <a:p>
            <a:pPr marL="0" indent="0">
              <a:buNone/>
            </a:pPr>
            <a:r>
              <a:rPr lang="sk-SK" sz="1600" dirty="0"/>
              <a:t>Ak môže narušenie bezpečnosti alebo integrity negatívne ovplyvniť </a:t>
            </a:r>
            <a:r>
              <a:rPr lang="sk-SK" sz="1600" b="1" dirty="0"/>
              <a:t>fyzickú alebo právnickú osobu, ktorej sa dôveryhodná služba poskytovala, </a:t>
            </a:r>
            <a:r>
              <a:rPr lang="sk-SK" sz="1600" dirty="0"/>
              <a:t>poskytovateľ dôveryhodných služieb bez zbytočného odkladu </a:t>
            </a:r>
            <a:r>
              <a:rPr lang="sk-SK" sz="1600" b="1" dirty="0"/>
              <a:t>oznámi</a:t>
            </a:r>
            <a:r>
              <a:rPr lang="sk-SK" sz="1600" dirty="0"/>
              <a:t> narušenie bezpečnosti alebo integrity aj tejto fyzickej či právnickej osobe.</a:t>
            </a:r>
          </a:p>
          <a:p>
            <a:pPr marL="0" indent="0">
              <a:buNone/>
            </a:pPr>
            <a:r>
              <a:rPr lang="sk-SK" sz="1600" dirty="0"/>
              <a:t>Ak je to vhodné, a najmä keď sa narušenie bezpečnosti alebo integrity týka dvoch alebo viacerých členských štátov, informovaný orgán dohľadu o veci informuje orgány dohľadu v ostatných dotknutých členských štátoch a </a:t>
            </a:r>
            <a:r>
              <a:rPr lang="sk-SK" sz="1600" b="1" dirty="0"/>
              <a:t>agentúru ENISA.</a:t>
            </a:r>
          </a:p>
          <a:p>
            <a:pPr marL="0" indent="0">
              <a:buNone/>
            </a:pPr>
            <a:r>
              <a:rPr lang="sk-SK" sz="1600" dirty="0"/>
              <a:t>Ak informovaný orgán dohľadu usúdi, že zverejnenie narušenia bezpečnosti alebo integrity je vo verejnom záujme, informuje o ňom </a:t>
            </a:r>
            <a:r>
              <a:rPr lang="sk-SK" sz="1600" b="1" dirty="0"/>
              <a:t>verejnosť</a:t>
            </a:r>
            <a:r>
              <a:rPr lang="sk-SK" sz="1600" dirty="0"/>
              <a:t>, alebo o to požiada poskytovateľa dôveryhodných služieb.</a:t>
            </a:r>
          </a:p>
          <a:p>
            <a:endParaRPr lang="sk-SK" sz="1600" dirty="0"/>
          </a:p>
        </p:txBody>
      </p:sp>
    </p:spTree>
    <p:extLst>
      <p:ext uri="{BB962C8B-B14F-4D97-AF65-F5344CB8AC3E}">
        <p14:creationId xmlns:p14="http://schemas.microsoft.com/office/powerpoint/2010/main" val="561983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EBAF2-9799-CDC8-94EB-CD939DAA22B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15A763D-3E18-112D-D926-F21687967D2C}"/>
              </a:ext>
            </a:extLst>
          </p:cNvPr>
          <p:cNvSpPr>
            <a:spLocks noGrp="1"/>
          </p:cNvSpPr>
          <p:nvPr>
            <p:ph type="title"/>
          </p:nvPr>
        </p:nvSpPr>
        <p:spPr>
          <a:xfrm>
            <a:off x="4038600" y="3363686"/>
            <a:ext cx="7308850" cy="918744"/>
          </a:xfrm>
        </p:spPr>
        <p:txBody>
          <a:bodyPr anchor="b">
            <a:normAutofit/>
          </a:bodyPr>
          <a:lstStyle/>
          <a:p>
            <a:r>
              <a:rPr lang="sk-SK" sz="4400" b="1" dirty="0">
                <a:solidFill>
                  <a:srgbClr val="261E6A"/>
                </a:solidFill>
              </a:rPr>
              <a:t>Ďakujem za pozornosť</a:t>
            </a:r>
          </a:p>
        </p:txBody>
      </p:sp>
      <p:sp>
        <p:nvSpPr>
          <p:cNvPr id="3" name="Zástupný objekt pre text 2">
            <a:extLst>
              <a:ext uri="{FF2B5EF4-FFF2-40B4-BE49-F238E27FC236}">
                <a16:creationId xmlns:a16="http://schemas.microsoft.com/office/drawing/2014/main" id="{10CE0B44-1F89-06CF-9020-CB88391135E6}"/>
              </a:ext>
            </a:extLst>
          </p:cNvPr>
          <p:cNvSpPr>
            <a:spLocks noGrp="1"/>
          </p:cNvSpPr>
          <p:nvPr>
            <p:ph type="body" idx="1"/>
          </p:nvPr>
        </p:nvSpPr>
        <p:spPr>
          <a:xfrm>
            <a:off x="4038600" y="4589463"/>
            <a:ext cx="7308850" cy="1500187"/>
          </a:xfrm>
        </p:spPr>
        <p:txBody>
          <a:bodyPr>
            <a:normAutofit/>
          </a:bodyPr>
          <a:lstStyle/>
          <a:p>
            <a:pPr marL="342900" indent="-342900">
              <a:buFont typeface="Wingdings" panose="05000000000000000000" pitchFamily="2" charset="2"/>
              <a:buChar char="*"/>
            </a:pPr>
            <a:r>
              <a:rPr lang="sk-SK" dirty="0" err="1">
                <a:hlinkClick r:id="rId2"/>
              </a:rPr>
              <a:t>laura.rozenfeldova</a:t>
            </a:r>
            <a:r>
              <a:rPr lang="en-US" dirty="0">
                <a:hlinkClick r:id="rId2"/>
              </a:rPr>
              <a:t>@upjs.sk</a:t>
            </a:r>
          </a:p>
          <a:p>
            <a:pPr marL="342900" indent="-342900">
              <a:buFont typeface="Webdings" panose="05030102010509060703" pitchFamily="18" charset="2"/>
              <a:buChar char="ü"/>
            </a:pPr>
            <a:r>
              <a:rPr lang="sk-SK" dirty="0">
                <a:hlinkClick r:id="rId2"/>
              </a:rPr>
              <a:t>https://cyberawareness.sk</a:t>
            </a:r>
            <a:endParaRPr lang="en-US" dirty="0"/>
          </a:p>
          <a:p>
            <a:endParaRPr lang="en-US" dirty="0"/>
          </a:p>
        </p:txBody>
      </p:sp>
    </p:spTree>
    <p:extLst>
      <p:ext uri="{BB962C8B-B14F-4D97-AF65-F5344CB8AC3E}">
        <p14:creationId xmlns:p14="http://schemas.microsoft.com/office/powerpoint/2010/main" val="238419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D6676-3123-2A9F-38B7-1F82020ED42D}"/>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F3255B3D-6D82-446A-F0DC-926CCFCD636D}"/>
              </a:ext>
            </a:extLst>
          </p:cNvPr>
          <p:cNvSpPr>
            <a:spLocks noGrp="1"/>
          </p:cNvSpPr>
          <p:nvPr>
            <p:ph type="title"/>
          </p:nvPr>
        </p:nvSpPr>
        <p:spPr>
          <a:xfrm>
            <a:off x="1252150" y="1500188"/>
            <a:ext cx="10101650" cy="551770"/>
          </a:xfrm>
        </p:spPr>
        <p:txBody>
          <a:bodyPr/>
          <a:lstStyle/>
          <a:p>
            <a:r>
              <a:rPr lang="sk-SK" sz="3600" b="1" dirty="0">
                <a:solidFill>
                  <a:srgbClr val="261E6A"/>
                </a:solidFill>
                <a:latin typeface="Arial" panose="020B0604020202020204" pitchFamily="34" charset="0"/>
                <a:cs typeface="Arial" panose="020B0604020202020204" pitchFamily="34" charset="0"/>
              </a:rPr>
              <a:t>PRÁVNA ÚPRAVA</a:t>
            </a:r>
            <a:endParaRPr lang="sk-SK" sz="3600" b="1" dirty="0">
              <a:latin typeface="Arial" panose="020B0604020202020204" pitchFamily="34" charset="0"/>
              <a:cs typeface="Arial" panose="020B0604020202020204" pitchFamily="34" charset="0"/>
            </a:endParaRPr>
          </a:p>
        </p:txBody>
      </p:sp>
      <p:graphicFrame>
        <p:nvGraphicFramePr>
          <p:cNvPr id="2" name="Zástupný objekt pre obsah 1">
            <a:extLst>
              <a:ext uri="{FF2B5EF4-FFF2-40B4-BE49-F238E27FC236}">
                <a16:creationId xmlns:a16="http://schemas.microsoft.com/office/drawing/2014/main" id="{DE1E03D9-14E4-BDFC-BA44-AFDC76F755FE}"/>
              </a:ext>
            </a:extLst>
          </p:cNvPr>
          <p:cNvGraphicFramePr>
            <a:graphicFrameLocks noGrp="1"/>
          </p:cNvGraphicFramePr>
          <p:nvPr>
            <p:ph idx="1"/>
            <p:extLst>
              <p:ext uri="{D42A27DB-BD31-4B8C-83A1-F6EECF244321}">
                <p14:modId xmlns:p14="http://schemas.microsoft.com/office/powerpoint/2010/main" val="3158829606"/>
              </p:ext>
            </p:extLst>
          </p:nvPr>
        </p:nvGraphicFramePr>
        <p:xfrm>
          <a:off x="1252538" y="2259013"/>
          <a:ext cx="10101262" cy="309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4367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B652F-65D4-0629-EA8C-3464C938430A}"/>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0EE5DC92-E36B-6E20-2849-5F3CE6D87C32}"/>
              </a:ext>
            </a:extLst>
          </p:cNvPr>
          <p:cNvSpPr>
            <a:spLocks noGrp="1"/>
          </p:cNvSpPr>
          <p:nvPr>
            <p:ph type="title"/>
          </p:nvPr>
        </p:nvSpPr>
        <p:spPr>
          <a:xfrm>
            <a:off x="1252150" y="1500188"/>
            <a:ext cx="10101650" cy="551770"/>
          </a:xfrm>
        </p:spPr>
        <p:txBody>
          <a:bodyPr/>
          <a:lstStyle/>
          <a:p>
            <a:r>
              <a:rPr lang="sk-SK" sz="3600" b="1" dirty="0">
                <a:solidFill>
                  <a:srgbClr val="261E6A"/>
                </a:solidFill>
                <a:latin typeface="Arial" panose="020B0604020202020204" pitchFamily="34" charset="0"/>
                <a:cs typeface="Arial" panose="020B0604020202020204" pitchFamily="34" charset="0"/>
              </a:rPr>
              <a:t>PRÁVNA ÚPRAVA</a:t>
            </a:r>
            <a:endParaRPr lang="sk-SK" sz="3600" b="1" dirty="0">
              <a:latin typeface="Arial" panose="020B0604020202020204" pitchFamily="34" charset="0"/>
              <a:cs typeface="Arial" panose="020B0604020202020204" pitchFamily="34" charset="0"/>
            </a:endParaRPr>
          </a:p>
        </p:txBody>
      </p:sp>
      <p:graphicFrame>
        <p:nvGraphicFramePr>
          <p:cNvPr id="6" name="Zástupný objekt pre obsah 5">
            <a:extLst>
              <a:ext uri="{FF2B5EF4-FFF2-40B4-BE49-F238E27FC236}">
                <a16:creationId xmlns:a16="http://schemas.microsoft.com/office/drawing/2014/main" id="{2E685F1F-4502-77F3-8B58-5E82E978B53D}"/>
              </a:ext>
            </a:extLst>
          </p:cNvPr>
          <p:cNvGraphicFramePr>
            <a:graphicFrameLocks noGrp="1"/>
          </p:cNvGraphicFramePr>
          <p:nvPr>
            <p:ph idx="1"/>
            <p:extLst>
              <p:ext uri="{D42A27DB-BD31-4B8C-83A1-F6EECF244321}">
                <p14:modId xmlns:p14="http://schemas.microsoft.com/office/powerpoint/2010/main" val="2035096312"/>
              </p:ext>
            </p:extLst>
          </p:nvPr>
        </p:nvGraphicFramePr>
        <p:xfrm>
          <a:off x="1252538" y="1749425"/>
          <a:ext cx="10101262" cy="4248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739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E150E-1108-144A-CF45-09FBEB75E666}"/>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95F6D2A4-481D-EC20-3C68-4FCB647315F7}"/>
              </a:ext>
            </a:extLst>
          </p:cNvPr>
          <p:cNvSpPr>
            <a:spLocks noGrp="1"/>
          </p:cNvSpPr>
          <p:nvPr>
            <p:ph type="title"/>
          </p:nvPr>
        </p:nvSpPr>
        <p:spPr>
          <a:xfrm>
            <a:off x="1045175" y="1147635"/>
            <a:ext cx="10101650" cy="670280"/>
          </a:xfrm>
        </p:spPr>
        <p:txBody>
          <a:bodyPr/>
          <a:lstStyle/>
          <a:p>
            <a:r>
              <a:rPr lang="sk-SK" sz="3600" b="1" dirty="0">
                <a:solidFill>
                  <a:srgbClr val="261E6A"/>
                </a:solidFill>
                <a:latin typeface="Arial" panose="020B0604020202020204" pitchFamily="34" charset="0"/>
                <a:cs typeface="Arial" panose="020B0604020202020204" pitchFamily="34" charset="0"/>
              </a:rPr>
              <a:t>PÔSOBNOSŤ GDPR</a:t>
            </a:r>
            <a:endParaRPr lang="sk-SK" sz="3600" b="1" dirty="0">
              <a:latin typeface="Arial" panose="020B0604020202020204" pitchFamily="34" charset="0"/>
              <a:cs typeface="Arial" panose="020B0604020202020204" pitchFamily="34" charset="0"/>
            </a:endParaRPr>
          </a:p>
        </p:txBody>
      </p:sp>
      <p:sp>
        <p:nvSpPr>
          <p:cNvPr id="5" name="Zástupný objekt pre obsah 4">
            <a:extLst>
              <a:ext uri="{FF2B5EF4-FFF2-40B4-BE49-F238E27FC236}">
                <a16:creationId xmlns:a16="http://schemas.microsoft.com/office/drawing/2014/main" id="{BC3010AF-1947-2E3D-4221-44ADF535B26F}"/>
              </a:ext>
            </a:extLst>
          </p:cNvPr>
          <p:cNvSpPr>
            <a:spLocks noGrp="1"/>
          </p:cNvSpPr>
          <p:nvPr>
            <p:ph idx="1"/>
          </p:nvPr>
        </p:nvSpPr>
        <p:spPr>
          <a:xfrm>
            <a:off x="1012037" y="1881385"/>
            <a:ext cx="9873677" cy="4073909"/>
          </a:xfrm>
        </p:spPr>
        <p:txBody>
          <a:bodyPr/>
          <a:lstStyle/>
          <a:p>
            <a:pPr algn="just">
              <a:buFont typeface="Wingdings" panose="05000000000000000000" pitchFamily="2" charset="2"/>
              <a:buChar char="§"/>
            </a:pPr>
            <a:r>
              <a:rPr lang="sk-SK" sz="1800" dirty="0">
                <a:cs typeface="Arial" panose="020B0604020202020204" pitchFamily="34" charset="0"/>
              </a:rPr>
              <a:t>Čl. 2 ods. 1: Toto nariadenie sa vzťahuje na spracúvanie osobných údajov vykonávané úplne alebo čiastočne automatizovanými prostriedkami a na spracúvanie inými než automatizovanými prostriedkami v prípade osobných údajov, ktoré tvoria súčasť informačného systému alebo sú určené na to, aby tvorili súčasť informačného systému.</a:t>
            </a:r>
          </a:p>
          <a:p>
            <a:pPr lvl="1" algn="just">
              <a:buFont typeface="Wingdings" panose="05000000000000000000" pitchFamily="2" charset="2"/>
              <a:buChar char="§"/>
            </a:pPr>
            <a:r>
              <a:rPr lang="sk-SK" sz="1800" dirty="0">
                <a:cs typeface="Arial" panose="020B0604020202020204" pitchFamily="34" charset="0"/>
              </a:rPr>
              <a:t>Čl. 4 ods. 6: „informačný systém“ je akýkoľvek usporiadaný súbor osobných údajov, ktoré sú prístupné podľa určených kritérií, bez ohľadu na to, či ide o systém centralizovaný, decentralizovaný alebo distribuovaný na funkčnom alebo geografickom základe;</a:t>
            </a:r>
          </a:p>
        </p:txBody>
      </p:sp>
    </p:spTree>
    <p:extLst>
      <p:ext uri="{BB962C8B-B14F-4D97-AF65-F5344CB8AC3E}">
        <p14:creationId xmlns:p14="http://schemas.microsoft.com/office/powerpoint/2010/main" val="411020597"/>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43f6a51-8160-47b7-9684-358882b461ce">
      <Terms xmlns="http://schemas.microsoft.com/office/infopath/2007/PartnerControls"/>
    </lcf76f155ced4ddcb4097134ff3c332f>
    <TaxCatchAll xmlns="8579d8c0-f4a4-46e1-afa1-8fb8e6f3aea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6578B964FCBE9438AB520F8F4494DE8" ma:contentTypeVersion="14" ma:contentTypeDescription="Umožňuje vytvoriť nový dokument." ma:contentTypeScope="" ma:versionID="8a024a3a2335b019e6236309d9bae28d">
  <xsd:schema xmlns:xsd="http://www.w3.org/2001/XMLSchema" xmlns:xs="http://www.w3.org/2001/XMLSchema" xmlns:p="http://schemas.microsoft.com/office/2006/metadata/properties" xmlns:ns2="e43f6a51-8160-47b7-9684-358882b461ce" xmlns:ns3="8579d8c0-f4a4-46e1-afa1-8fb8e6f3aea2" targetNamespace="http://schemas.microsoft.com/office/2006/metadata/properties" ma:root="true" ma:fieldsID="e52a03a4667edfa4310a91f303f7d965" ns2:_="" ns3:_="">
    <xsd:import namespace="e43f6a51-8160-47b7-9684-358882b461ce"/>
    <xsd:import namespace="8579d8c0-f4a4-46e1-afa1-8fb8e6f3ae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f6a51-8160-47b7-9684-358882b46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Značky obrázka" ma:readOnly="false" ma:fieldId="{5cf76f15-5ced-4ddc-b409-7134ff3c332f}" ma:taxonomyMulti="true" ma:sspId="abd44fc1-b512-40ba-a72c-fa16cc8c0a4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79d8c0-f4a4-46e1-afa1-8fb8e6f3ae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73904e-93df-4dfc-8969-da61afed23a3}" ma:internalName="TaxCatchAll" ma:showField="CatchAllData" ma:web="8579d8c0-f4a4-46e1-afa1-8fb8e6f3ae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6288D3-8BF6-4EDF-B4BA-5D87CC79450E}">
  <ds:schemaRefs>
    <ds:schemaRef ds:uri="http://schemas.microsoft.com/sharepoint/v3/contenttype/forms"/>
  </ds:schemaRefs>
</ds:datastoreItem>
</file>

<file path=customXml/itemProps2.xml><?xml version="1.0" encoding="utf-8"?>
<ds:datastoreItem xmlns:ds="http://schemas.openxmlformats.org/officeDocument/2006/customXml" ds:itemID="{E065913F-A975-46EE-AD1F-585D8F37072D}">
  <ds:schemaRefs>
    <ds:schemaRef ds:uri="http://purl.org/dc/elements/1.1/"/>
    <ds:schemaRef ds:uri="8579d8c0-f4a4-46e1-afa1-8fb8e6f3aea2"/>
    <ds:schemaRef ds:uri="http://purl.org/dc/dcmitype/"/>
    <ds:schemaRef ds:uri="http://schemas.microsoft.com/office/2006/documentManagement/types"/>
    <ds:schemaRef ds:uri="http://www.w3.org/XML/1998/namespace"/>
    <ds:schemaRef ds:uri="e43f6a51-8160-47b7-9684-358882b461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4E81D52-55CE-4801-99D4-FDEF430AE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f6a51-8160-47b7-9684-358882b461ce"/>
    <ds:schemaRef ds:uri="8579d8c0-f4a4-46e1-afa1-8fb8e6f3ae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20162</TotalTime>
  <Words>6802</Words>
  <Application>Microsoft Office PowerPoint</Application>
  <PresentationFormat>Širokouhlá</PresentationFormat>
  <Paragraphs>343</Paragraphs>
  <Slides>62</Slides>
  <Notes>20</Notes>
  <HiddenSlides>0</HiddenSlides>
  <MMClips>0</MMClips>
  <ScaleCrop>false</ScaleCrop>
  <HeadingPairs>
    <vt:vector size="4" baseType="variant">
      <vt:variant>
        <vt:lpstr>Motív</vt:lpstr>
      </vt:variant>
      <vt:variant>
        <vt:i4>1</vt:i4>
      </vt:variant>
      <vt:variant>
        <vt:lpstr>Nadpisy snímok</vt:lpstr>
      </vt:variant>
      <vt:variant>
        <vt:i4>62</vt:i4>
      </vt:variant>
    </vt:vector>
  </HeadingPairs>
  <TitlesOfParts>
    <vt:vector size="63" baseType="lpstr">
      <vt:lpstr>Motív balíka Office</vt:lpstr>
      <vt:lpstr>KYBERNETICKÁ BEZPEČNOSŤ V KONTEXTE INÝCH REGULÁCIÍ</vt:lpstr>
      <vt:lpstr>OBSAH</vt:lpstr>
      <vt:lpstr>KYBERNETICKÁ BEZPEČNOSŤ V KONTEXTE INÝCH REGULÁCIÍ</vt:lpstr>
      <vt:lpstr>KYBERNETICKÁ BEZPEČNOSŤ V KONTEXTE INÝCH REGULÁCIÍ</vt:lpstr>
      <vt:lpstr>KYBERNETICKÁ BEZPEČNOSŤ A OCHRANA OSOBNÝCH ÚDAJOV</vt:lpstr>
      <vt:lpstr>OCHRANA OSOBNÝCH ÚDAJOV AKO ZÁKLADNÉ PRÁVO KAŽDÉHO</vt:lpstr>
      <vt:lpstr>PRÁVNA ÚPRAVA</vt:lpstr>
      <vt:lpstr>PRÁVNA ÚPRAVA</vt:lpstr>
      <vt:lpstr>PÔSOBNOSŤ GDPR</vt:lpstr>
      <vt:lpstr>ROZSAH OCHRANY</vt:lpstr>
      <vt:lpstr>ROZSAH OCHRANY</vt:lpstr>
      <vt:lpstr>ROZSAH OCHRANY</vt:lpstr>
      <vt:lpstr>ROZSAH OCHRANY</vt:lpstr>
      <vt:lpstr>SPRACÚVANIE OSOBNÝCH ÚDAJOV</vt:lpstr>
      <vt:lpstr>POVINNÝ SUBJEKT</vt:lpstr>
      <vt:lpstr>ZÁSADY SPRACÚVANIA OSOBNÝCH ÚDAJOV</vt:lpstr>
      <vt:lpstr>ZÁSADA ZÁKONNOSTI</vt:lpstr>
      <vt:lpstr>ZÁSADA ZÁKONNOSTI – PRÍKLADY PORUŠENÍ</vt:lpstr>
      <vt:lpstr>ZÁSADA TRANSPARENTNOSTI</vt:lpstr>
      <vt:lpstr>ZÁSADA TRANSPARENTNOSTI – PRÍKLADY PORUŠENÍ</vt:lpstr>
      <vt:lpstr>ZÁSADA OBMEDZENIA ÚČELU</vt:lpstr>
      <vt:lpstr>ZÁSADA OBMEDZENIA ÚČELU – PRÍKLADY PORUŠENÍ</vt:lpstr>
      <vt:lpstr>ZÁSADA MINIMALIZÁCIE</vt:lpstr>
      <vt:lpstr>ZÁSADA MINIMALIZÁCIE – PRÍKLADY PORUŠENÍ</vt:lpstr>
      <vt:lpstr>ZÁSADA MINIMALIZÁCIE UCHOVÁVANIA</vt:lpstr>
      <vt:lpstr>ZÁSADA MINIMALIZÁCIE UCHOVÁVANIA  – PRÍKLADY PORUŠENÍ</vt:lpstr>
      <vt:lpstr>ZÁSADA SPRÁVNOSTI</vt:lpstr>
      <vt:lpstr>ZÁSADA ZODPOVEDNOSTI</vt:lpstr>
      <vt:lpstr>ZÁSADA ZODPOVEDNOSTI – PRÍKLADY PORUŠENÍ</vt:lpstr>
      <vt:lpstr>ZÁSADA INTEGRITY A DÔVERNOSTI</vt:lpstr>
      <vt:lpstr>ZÁSADA INTEGRITY A DÔVERNOSTI – PRÍKLADY PORUŠENÍ</vt:lpstr>
      <vt:lpstr>BEZPEČNOSŤ SPRACÚVANIA OSOBNÝCH ÚDAJOV</vt:lpstr>
      <vt:lpstr>BEZPEČNOSŤ SPRACÚVANIA OSOBNÝCH ÚDAJOV</vt:lpstr>
      <vt:lpstr>BEZPEČNOSŤ SPRACÚVANIA OSOBNÝCH ÚDAJOV</vt:lpstr>
      <vt:lpstr>BEZPEČNOSŤ SPRACÚVANIA OSOBNÝCH ÚDAJOV</vt:lpstr>
      <vt:lpstr>BEZPEČNOSŤ SPRACÚVANIA OSOBNÝCH ÚDAJOV</vt:lpstr>
      <vt:lpstr>BEZPEČNOSŤ SPRACÚVANIA OSOBNÝCH ÚDAJOV</vt:lpstr>
      <vt:lpstr>BEZPEČNOSŤ SPRACÚVANIA OSOBNÝCH ÚDAJOV</vt:lpstr>
      <vt:lpstr>Prezentácia programu PowerPoint</vt:lpstr>
      <vt:lpstr>BEZPEČNOSŤ SPRACÚVANIA OSOBNÝCH ÚDAJOV</vt:lpstr>
      <vt:lpstr>BEZPEČNOSŤ SPRACÚVANIA OSOBNÝCH ÚDAJOV</vt:lpstr>
      <vt:lpstr>KYBERNETICKÁ BEZPEČNOSŤ A OCHRANA SÚKROMIA V ELEKTRONICKÝCH KOMUNIKÁCIÁCH</vt:lpstr>
      <vt:lpstr>PRÁVNA ÚPRAVA</vt:lpstr>
      <vt:lpstr>PREDMET PRÁVNEJ ÚPRAVY</vt:lpstr>
      <vt:lpstr>POVAHA ÚDAJOV</vt:lpstr>
      <vt:lpstr>BEZPEČNOSŤ</vt:lpstr>
      <vt:lpstr>BEZPEČNOSŤ</vt:lpstr>
      <vt:lpstr>KYBERNETICKÁ BEZPEČNOSŤ A REGULÁCIA PLATOBNÝCH SLUŽIEB VO FINANČNOM SEKTORE</vt:lpstr>
      <vt:lpstr>PRÁVNA ÚPRAVA</vt:lpstr>
      <vt:lpstr>PLATOBNÉ SLUŽBY</vt:lpstr>
      <vt:lpstr>POSKYTOVATEĽ PLATOBNÝCH SLUŽIEB</vt:lpstr>
      <vt:lpstr>AUTENTIFIKÁCIA</vt:lpstr>
      <vt:lpstr>NAHLASOVANIE INCIDENTOV</vt:lpstr>
      <vt:lpstr>NAHLASOVANIE INCIDENTOV</vt:lpstr>
      <vt:lpstr>Prezentácia programu PowerPoint</vt:lpstr>
      <vt:lpstr>KYBERNETICKÁ BEZPEČNOSŤ A ELEKTRONICKÁ IDENTIFIKÁCIA</vt:lpstr>
      <vt:lpstr>PRÁVNA ÚPRAVA</vt:lpstr>
      <vt:lpstr>PREDMET PRÁVNEJ ÚPRAVY</vt:lpstr>
      <vt:lpstr>NARUŠENIE BEZPEČNOSTI SCHÉMY ELEKTRONICKEJ IDENTIFIKÁCIE</vt:lpstr>
      <vt:lpstr>BEZPEČNOSTNÉ POŽIADAVKY UPLATNITEĽNÉ NA POSKYTOVATEĽOV DÔVERYHODNÝCH SLUŽIEB</vt:lpstr>
      <vt:lpstr>BEZPEČNOSTNÉ POŽIADAVKY UPLATNITEĽNÉ NA POSKYTOVATEĽOV DÔVERYHODNÝCH SLUŽIEB</vt:lpstr>
      <vt:lpstr>Ďakujem za pozornosť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Kristína Basová</dc:creator>
  <cp:lastModifiedBy>JUDr. Laura Bachňáková Rózenfeldová PhD.</cp:lastModifiedBy>
  <cp:revision>72</cp:revision>
  <dcterms:created xsi:type="dcterms:W3CDTF">2025-03-26T10:23:24Z</dcterms:created>
  <dcterms:modified xsi:type="dcterms:W3CDTF">2026-04-04T08:24:55Z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0x01010036578B964FCBE9438AB520F8F4494DE8</vt:lpwstr>
  </property>
  <property fmtid="{D5CDD505-2E9C-101B-9397-08002B2CF9AE}" pid="3" name="MediaServiceImageTags">
    <vt:lpwstr/>
  </property>
</Properties>
</file>