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1186" r:id="rId6"/>
    <p:sldId id="1187" r:id="rId7"/>
    <p:sldId id="1188" r:id="rId8"/>
    <p:sldId id="447" r:id="rId9"/>
    <p:sldId id="375" r:id="rId10"/>
    <p:sldId id="449" r:id="rId11"/>
    <p:sldId id="1096" r:id="rId12"/>
    <p:sldId id="1195" r:id="rId13"/>
    <p:sldId id="1097" r:id="rId14"/>
    <p:sldId id="1189" r:id="rId15"/>
    <p:sldId id="1190" r:id="rId16"/>
    <p:sldId id="1098" r:id="rId17"/>
    <p:sldId id="1099" r:id="rId18"/>
    <p:sldId id="305" r:id="rId1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dvolená sekcia" id="{955E41B8-7D4D-46A8-89A0-9C471E7992A2}">
          <p14:sldIdLst>
            <p14:sldId id="256"/>
          </p14:sldIdLst>
        </p14:section>
        <p14:section name="CSIRT služby" id="{B9246B78-AEEC-41C5-8D4F-9CAA9EA766D3}">
          <p14:sldIdLst>
            <p14:sldId id="1186"/>
            <p14:sldId id="1187"/>
            <p14:sldId id="1188"/>
          </p14:sldIdLst>
        </p14:section>
        <p14:section name="Bezpečnostné incidenty" id="{E94D6E36-4BA3-431F-AEE0-4FAE3EB49BA4}">
          <p14:sldIdLst>
            <p14:sldId id="447"/>
            <p14:sldId id="375"/>
            <p14:sldId id="449"/>
            <p14:sldId id="1096"/>
            <p14:sldId id="1195"/>
          </p14:sldIdLst>
        </p14:section>
        <p14:section name="Bezpečnostné zraniteľnosti" id="{BA2D0F07-52A6-4077-BB3A-D780E25778E7}">
          <p14:sldIdLst>
            <p14:sldId id="1097"/>
            <p14:sldId id="1189"/>
            <p14:sldId id="1190"/>
            <p14:sldId id="1098"/>
            <p14:sldId id="1099"/>
            <p14:sldId id="30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3A76"/>
    <a:srgbClr val="001351"/>
    <a:srgbClr val="261E6A"/>
    <a:srgbClr val="ED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E79321-F74D-4EC5-8A10-BF780B4DB40E}" v="5" dt="2026-04-04T08:24:39.974"/>
  </p1510:revLst>
</p1510:revInfo>
</file>

<file path=ppt/tableStyles.xml><?xml version="1.0" encoding="utf-8"?>
<a:tblStyleLst xmlns:a="http://schemas.openxmlformats.org/drawingml/2006/main" def="{5C22544A-7EE6-4342-B048-85BDC9FD1C3A}">
  <a:tblStyle styleId="{74C1A8A3-306A-4EB7-A6B1-4F7E0EB9C5D6}" styleName="Stredný štýl 3 - zvýrazneni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Svetlý štýl 1 - zvýrazneni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A0E79321-F74D-4EC5-8A10-BF780B4DB40E}"/>
    <pc:docChg chg="modSld">
      <pc:chgData name="" userId="" providerId="" clId="Web-{A0E79321-F74D-4EC5-8A10-BF780B4DB40E}" dt="2026-04-04T08:24:39.974" v="4" actId="20577"/>
      <pc:docMkLst>
        <pc:docMk/>
      </pc:docMkLst>
      <pc:sldChg chg="modSp">
        <pc:chgData name="" userId="" providerId="" clId="Web-{A0E79321-F74D-4EC5-8A10-BF780B4DB40E}" dt="2026-04-04T08:24:39.974" v="4" actId="20577"/>
        <pc:sldMkLst>
          <pc:docMk/>
          <pc:sldMk cId="3361926617" sldId="256"/>
        </pc:sldMkLst>
        <pc:spChg chg="mod">
          <ac:chgData name="" userId="" providerId="" clId="Web-{A0E79321-F74D-4EC5-8A10-BF780B4DB40E}" dt="2026-04-04T08:24:39.974" v="4" actId="20577"/>
          <ac:spMkLst>
            <pc:docMk/>
            <pc:sldMk cId="3361926617" sldId="256"/>
            <ac:spMk id="3" creationId="{4D8809A4-0D88-49E1-B95B-A31D3DD4080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28455-33D0-42D4-ADAF-4B131F0087BE}" type="datetimeFigureOut">
              <a:rPr lang="sk-SK" smtClean="0"/>
              <a:t>4. 4. 2026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336E0-5F89-4E9B-A4F6-2E27AF0536F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69163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6B6273A0-CB70-4DCA-951C-22AD261EE3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" t="3160" b="1256"/>
          <a:stretch/>
        </p:blipFill>
        <p:spPr>
          <a:xfrm>
            <a:off x="-62144" y="-1"/>
            <a:ext cx="12254144" cy="685800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80D75A8-EF0D-42B5-81F7-D4A43EF185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69328" y="1258349"/>
            <a:ext cx="6498672" cy="2483140"/>
          </a:xfrm>
          <a:prstGeom prst="rect">
            <a:avLst/>
          </a:prstGeom>
        </p:spPr>
        <p:txBody>
          <a:bodyPr anchor="ctr"/>
          <a:lstStyle>
            <a:lvl1pPr algn="l"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3ABE9D2-FE45-4FE8-B47F-3EB3F43AC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69328" y="3602038"/>
            <a:ext cx="6498672" cy="18163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dirty="0"/>
              <a:t>Kliknutím upravte štýl predlohy podnadpisu</a:t>
            </a:r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EFF887D1-0431-4C78-9187-5B6065D6682B}"/>
              </a:ext>
            </a:extLst>
          </p:cNvPr>
          <p:cNvSpPr/>
          <p:nvPr userDrawn="1"/>
        </p:nvSpPr>
        <p:spPr>
          <a:xfrm>
            <a:off x="-62143" y="1981200"/>
            <a:ext cx="3110143" cy="4876801"/>
          </a:xfrm>
          <a:prstGeom prst="rect">
            <a:avLst/>
          </a:prstGeom>
          <a:solidFill>
            <a:srgbClr val="261E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54C3F28A-1442-4C09-8E32-BD6FEABBE4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914" y="136525"/>
            <a:ext cx="865118" cy="1450975"/>
          </a:xfrm>
          <a:prstGeom prst="rect">
            <a:avLst/>
          </a:prstGeo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2E80317B-0BE1-46DE-8263-05FCE35834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80" y="2549742"/>
            <a:ext cx="1685737" cy="501578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3605952B-999F-4F9D-80B8-2604E7C826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6" r="8926"/>
          <a:stretch/>
        </p:blipFill>
        <p:spPr>
          <a:xfrm>
            <a:off x="361012" y="2970671"/>
            <a:ext cx="2263831" cy="3459663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FEEE7A2F-219E-470D-A67D-66895767F2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80" y="518488"/>
            <a:ext cx="1027112" cy="47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42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942FF7-8883-4060-95CE-32B9E9452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1D3D348F-6490-4DC6-9D8C-499B44C384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27CD6ED8-14C5-462F-BE67-151286900A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618464D2-C39F-489E-A00F-EF03F2434D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5E6A5E-9D4C-4127-90A7-1BD5D0739A7B}" type="datetimeFigureOut">
              <a:rPr lang="sk-SK" smtClean="0"/>
              <a:t>4. 4. 2026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CC9E08B-92ED-4575-9BEE-F543A3AED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826A2B09-9E54-48A5-8655-FE3447E27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C588BC-2533-4897-92E7-D7A69BDBDAE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71390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A5AD31-D522-4507-BFC4-01AB8BC8F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3FF362AA-1EEC-48D4-95A8-468325BE14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DCFFE48-041F-4F41-BCAE-DE58D8B270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5E6A5E-9D4C-4127-90A7-1BD5D0739A7B}" type="datetimeFigureOut">
              <a:rPr lang="sk-SK" smtClean="0"/>
              <a:t>4. 4. 2026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708DEAA-9ED1-4C10-B975-FB25852CA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3117498-756C-41B1-BB89-F288EE1E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C588BC-2533-4897-92E7-D7A69BDBDAE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04879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F75EF934-91ED-4009-B390-909E3F82AD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DACDA43E-7592-489D-B2BB-9DFDCE9A97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BBFAA0F-D23A-4004-81E8-90D0D3D703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5E6A5E-9D4C-4127-90A7-1BD5D0739A7B}" type="datetimeFigureOut">
              <a:rPr lang="sk-SK" smtClean="0"/>
              <a:t>4. 4. 2026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D72AA85-E512-400E-9A69-8EBC45393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86D43B1-D95B-459D-8400-5EA2CC670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C588BC-2533-4897-92E7-D7A69BDBDAE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87511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61D4-7FB7-4FFB-A16F-C1B7C1B88A3C}" type="slidenum">
              <a:rPr lang="sk-SK" smtClean="0"/>
              <a:t>‹#›</a:t>
            </a:fld>
            <a:endParaRPr lang="sk-SK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C9D5B256-7180-7276-842E-12556B890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963" y="200834"/>
            <a:ext cx="9573670" cy="7635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</a:p>
        </p:txBody>
      </p:sp>
    </p:spTree>
    <p:extLst>
      <p:ext uri="{BB962C8B-B14F-4D97-AF65-F5344CB8AC3E}">
        <p14:creationId xmlns:p14="http://schemas.microsoft.com/office/powerpoint/2010/main" val="3378506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FEA8ED40-AC7F-D093-EBB8-0C168209105F}"/>
              </a:ext>
            </a:extLst>
          </p:cNvPr>
          <p:cNvGrpSpPr/>
          <p:nvPr userDrawn="1"/>
        </p:nvGrpSpPr>
        <p:grpSpPr>
          <a:xfrm>
            <a:off x="-3957" y="0"/>
            <a:ext cx="1079145" cy="6857999"/>
            <a:chOff x="-3957" y="0"/>
            <a:chExt cx="1079145" cy="6857999"/>
          </a:xfrm>
        </p:grpSpPr>
        <p:sp>
          <p:nvSpPr>
            <p:cNvPr id="3" name="Pravouhlý trojuholník 2">
              <a:extLst>
                <a:ext uri="{FF2B5EF4-FFF2-40B4-BE49-F238E27FC236}">
                  <a16:creationId xmlns:a16="http://schemas.microsoft.com/office/drawing/2014/main" id="{4D5E8E8A-1C0B-64B9-A789-D9239A171E05}"/>
                </a:ext>
              </a:extLst>
            </p:cNvPr>
            <p:cNvSpPr/>
            <p:nvPr userDrawn="1"/>
          </p:nvSpPr>
          <p:spPr>
            <a:xfrm rot="5400000">
              <a:off x="-12557" y="5039017"/>
              <a:ext cx="1082468" cy="1063298"/>
            </a:xfrm>
            <a:prstGeom prst="rtTriangle">
              <a:avLst/>
            </a:prstGeom>
            <a:solidFill>
              <a:srgbClr val="0B83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4" name="Pravouhlý trojuholník 3">
              <a:extLst>
                <a:ext uri="{FF2B5EF4-FFF2-40B4-BE49-F238E27FC236}">
                  <a16:creationId xmlns:a16="http://schemas.microsoft.com/office/drawing/2014/main" id="{904654EF-B067-149C-043F-E6E7CC334AEC}"/>
                </a:ext>
              </a:extLst>
            </p:cNvPr>
            <p:cNvSpPr/>
            <p:nvPr userDrawn="1"/>
          </p:nvSpPr>
          <p:spPr>
            <a:xfrm rot="5400000">
              <a:off x="2717" y="1981526"/>
              <a:ext cx="1069753" cy="1075189"/>
            </a:xfrm>
            <a:prstGeom prst="rtTriangle">
              <a:avLst/>
            </a:prstGeom>
            <a:solidFill>
              <a:srgbClr val="0B83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5" name="Obdĺžnik 4">
              <a:extLst>
                <a:ext uri="{FF2B5EF4-FFF2-40B4-BE49-F238E27FC236}">
                  <a16:creationId xmlns:a16="http://schemas.microsoft.com/office/drawing/2014/main" id="{6622F646-2BE1-3F5A-A784-62F9E4C947E9}"/>
                </a:ext>
              </a:extLst>
            </p:cNvPr>
            <p:cNvSpPr/>
            <p:nvPr userDrawn="1"/>
          </p:nvSpPr>
          <p:spPr>
            <a:xfrm>
              <a:off x="1" y="0"/>
              <a:ext cx="1070247" cy="992123"/>
            </a:xfrm>
            <a:prstGeom prst="rect">
              <a:avLst/>
            </a:prstGeom>
            <a:solidFill>
              <a:srgbClr val="135F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6" name="Ovál 5">
              <a:extLst>
                <a:ext uri="{FF2B5EF4-FFF2-40B4-BE49-F238E27FC236}">
                  <a16:creationId xmlns:a16="http://schemas.microsoft.com/office/drawing/2014/main" id="{7B73DBA2-C3B7-14CB-6F70-23BFD63284B0}"/>
                </a:ext>
              </a:extLst>
            </p:cNvPr>
            <p:cNvSpPr/>
            <p:nvPr userDrawn="1"/>
          </p:nvSpPr>
          <p:spPr>
            <a:xfrm>
              <a:off x="0" y="0"/>
              <a:ext cx="1063298" cy="976959"/>
            </a:xfrm>
            <a:prstGeom prst="ellipse">
              <a:avLst/>
            </a:prstGeom>
            <a:solidFill>
              <a:srgbClr val="0B83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7" name="Obdĺžnik 6">
              <a:extLst>
                <a:ext uri="{FF2B5EF4-FFF2-40B4-BE49-F238E27FC236}">
                  <a16:creationId xmlns:a16="http://schemas.microsoft.com/office/drawing/2014/main" id="{69F178B5-577D-AD48-7D18-50D6B7C6D5DF}"/>
                </a:ext>
              </a:extLst>
            </p:cNvPr>
            <p:cNvSpPr/>
            <p:nvPr userDrawn="1"/>
          </p:nvSpPr>
          <p:spPr>
            <a:xfrm>
              <a:off x="0" y="992123"/>
              <a:ext cx="1070248" cy="994570"/>
            </a:xfrm>
            <a:prstGeom prst="rect">
              <a:avLst/>
            </a:prstGeom>
            <a:solidFill>
              <a:srgbClr val="0B83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8" name="Pravouhlý trojuholník 7">
              <a:extLst>
                <a:ext uri="{FF2B5EF4-FFF2-40B4-BE49-F238E27FC236}">
                  <a16:creationId xmlns:a16="http://schemas.microsoft.com/office/drawing/2014/main" id="{792C94BC-1A7E-ED6F-0BBC-977310525C31}"/>
                </a:ext>
              </a:extLst>
            </p:cNvPr>
            <p:cNvSpPr/>
            <p:nvPr userDrawn="1"/>
          </p:nvSpPr>
          <p:spPr>
            <a:xfrm rot="5400000" flipH="1" flipV="1">
              <a:off x="741" y="1983503"/>
              <a:ext cx="1069753" cy="1071234"/>
            </a:xfrm>
            <a:prstGeom prst="rtTriangle">
              <a:avLst/>
            </a:prstGeom>
            <a:solidFill>
              <a:srgbClr val="135F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9" name="Obdĺžnik 8">
              <a:extLst>
                <a:ext uri="{FF2B5EF4-FFF2-40B4-BE49-F238E27FC236}">
                  <a16:creationId xmlns:a16="http://schemas.microsoft.com/office/drawing/2014/main" id="{2B645E2E-A7B0-1BDD-4D9C-EE7A83A7C053}"/>
                </a:ext>
              </a:extLst>
            </p:cNvPr>
            <p:cNvSpPr/>
            <p:nvPr userDrawn="1"/>
          </p:nvSpPr>
          <p:spPr>
            <a:xfrm flipV="1">
              <a:off x="-1" y="3045190"/>
              <a:ext cx="1071234" cy="994570"/>
            </a:xfrm>
            <a:prstGeom prst="rect">
              <a:avLst/>
            </a:prstGeom>
            <a:solidFill>
              <a:srgbClr val="135F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0" name="Obdĺžnik 9">
              <a:extLst>
                <a:ext uri="{FF2B5EF4-FFF2-40B4-BE49-F238E27FC236}">
                  <a16:creationId xmlns:a16="http://schemas.microsoft.com/office/drawing/2014/main" id="{B2C47A5B-4716-6056-1D00-F79408C4071B}"/>
                </a:ext>
              </a:extLst>
            </p:cNvPr>
            <p:cNvSpPr/>
            <p:nvPr userDrawn="1"/>
          </p:nvSpPr>
          <p:spPr>
            <a:xfrm>
              <a:off x="-2972" y="4025512"/>
              <a:ext cx="1074205" cy="1003920"/>
            </a:xfrm>
            <a:prstGeom prst="rect">
              <a:avLst/>
            </a:prstGeom>
            <a:solidFill>
              <a:srgbClr val="0B83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1" name="Ovál 10">
              <a:extLst>
                <a:ext uri="{FF2B5EF4-FFF2-40B4-BE49-F238E27FC236}">
                  <a16:creationId xmlns:a16="http://schemas.microsoft.com/office/drawing/2014/main" id="{6A9A3197-04CE-7726-A6DB-A3D8889D622D}"/>
                </a:ext>
              </a:extLst>
            </p:cNvPr>
            <p:cNvSpPr/>
            <p:nvPr userDrawn="1"/>
          </p:nvSpPr>
          <p:spPr>
            <a:xfrm>
              <a:off x="6452" y="4036286"/>
              <a:ext cx="1056846" cy="976959"/>
            </a:xfrm>
            <a:prstGeom prst="ellipse">
              <a:avLst/>
            </a:prstGeom>
            <a:solidFill>
              <a:srgbClr val="135F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2" name="Pravouhlý trojuholník 11">
              <a:extLst>
                <a:ext uri="{FF2B5EF4-FFF2-40B4-BE49-F238E27FC236}">
                  <a16:creationId xmlns:a16="http://schemas.microsoft.com/office/drawing/2014/main" id="{10DD6615-8CA3-F9CD-E9C8-8CC6A6CABC15}"/>
                </a:ext>
              </a:extLst>
            </p:cNvPr>
            <p:cNvSpPr/>
            <p:nvPr userDrawn="1"/>
          </p:nvSpPr>
          <p:spPr>
            <a:xfrm rot="5400000" flipH="1" flipV="1">
              <a:off x="-1238" y="5008557"/>
              <a:ext cx="1069753" cy="1075189"/>
            </a:xfrm>
            <a:prstGeom prst="rtTriangle">
              <a:avLst/>
            </a:prstGeom>
            <a:solidFill>
              <a:srgbClr val="135F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3" name="Obdĺžnik 12">
              <a:extLst>
                <a:ext uri="{FF2B5EF4-FFF2-40B4-BE49-F238E27FC236}">
                  <a16:creationId xmlns:a16="http://schemas.microsoft.com/office/drawing/2014/main" id="{F7B5CE6D-C7E9-9E0A-323B-2DCE3B141BB6}"/>
                </a:ext>
              </a:extLst>
            </p:cNvPr>
            <p:cNvSpPr/>
            <p:nvPr userDrawn="1"/>
          </p:nvSpPr>
          <p:spPr>
            <a:xfrm flipV="1">
              <a:off x="-3957" y="6057972"/>
              <a:ext cx="1074205" cy="800027"/>
            </a:xfrm>
            <a:prstGeom prst="rect">
              <a:avLst/>
            </a:prstGeom>
            <a:solidFill>
              <a:srgbClr val="135F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pic>
        <p:nvPicPr>
          <p:cNvPr id="14" name="Obrázok 13">
            <a:extLst>
              <a:ext uri="{FF2B5EF4-FFF2-40B4-BE49-F238E27FC236}">
                <a16:creationId xmlns:a16="http://schemas.microsoft.com/office/drawing/2014/main" id="{0BFF3485-9500-7468-CFD0-D09079AC28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6000"/>
          </a:blip>
          <a:stretch>
            <a:fillRect/>
          </a:stretch>
        </p:blipFill>
        <p:spPr>
          <a:xfrm>
            <a:off x="413437" y="5530596"/>
            <a:ext cx="640733" cy="640733"/>
          </a:xfrm>
          <a:prstGeom prst="rect">
            <a:avLst/>
          </a:prstGeom>
        </p:spPr>
      </p:pic>
      <p:pic>
        <p:nvPicPr>
          <p:cNvPr id="15" name="Obrázok 14" descr="Obrázok, na ktorom je text&#10;&#10;Automaticky generovaný popis">
            <a:extLst>
              <a:ext uri="{FF2B5EF4-FFF2-40B4-BE49-F238E27FC236}">
                <a16:creationId xmlns:a16="http://schemas.microsoft.com/office/drawing/2014/main" id="{1C75A028-38C5-B396-5B5B-C949A6C385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70446" b="-3898"/>
          <a:stretch/>
        </p:blipFill>
        <p:spPr>
          <a:xfrm>
            <a:off x="452152" y="6266846"/>
            <a:ext cx="567236" cy="582986"/>
          </a:xfrm>
          <a:prstGeom prst="rect">
            <a:avLst/>
          </a:prstGeom>
        </p:spPr>
      </p:pic>
      <p:sp>
        <p:nvSpPr>
          <p:cNvPr id="16" name="Nadpis 4">
            <a:extLst>
              <a:ext uri="{FF2B5EF4-FFF2-40B4-BE49-F238E27FC236}">
                <a16:creationId xmlns:a16="http://schemas.microsoft.com/office/drawing/2014/main" id="{45DF1D6F-0559-56DC-A13E-9FD667FCC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963" y="200834"/>
            <a:ext cx="9573670" cy="7635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</a:p>
        </p:txBody>
      </p:sp>
    </p:spTree>
    <p:extLst>
      <p:ext uri="{BB962C8B-B14F-4D97-AF65-F5344CB8AC3E}">
        <p14:creationId xmlns:p14="http://schemas.microsoft.com/office/powerpoint/2010/main" val="2913959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7AC12E20-0CE8-4952-AC9A-2F9688377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150" y="902705"/>
            <a:ext cx="10101650" cy="700757"/>
          </a:xfrm>
        </p:spPr>
        <p:txBody>
          <a:bodyPr/>
          <a:lstStyle/>
          <a:p>
            <a:r>
              <a:rPr lang="sk-SK" dirty="0"/>
              <a:t>Upravte štýly predlohy textu</a:t>
            </a:r>
          </a:p>
        </p:txBody>
      </p:sp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6941FCAE-062C-4582-9E17-2459DBE51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2150" y="1750143"/>
            <a:ext cx="10101649" cy="4247434"/>
          </a:xfrm>
        </p:spPr>
        <p:txBody>
          <a:bodyPr/>
          <a:lstStyle/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9" name="Zástupný objekt pre číslo snímky 5">
            <a:extLst>
              <a:ext uri="{FF2B5EF4-FFF2-40B4-BE49-F238E27FC236}">
                <a16:creationId xmlns:a16="http://schemas.microsoft.com/office/drawing/2014/main" id="{2AFD0819-B765-49DD-993D-1CA178FF1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1100" y="6421090"/>
            <a:ext cx="2743200" cy="365125"/>
          </a:xfrm>
        </p:spPr>
        <p:txBody>
          <a:bodyPr/>
          <a:lstStyle/>
          <a:p>
            <a:fld id="{4B0461D4-7FB7-4FFB-A16F-C1B7C1B88A3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9637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>
            <a:extLst>
              <a:ext uri="{FF2B5EF4-FFF2-40B4-BE49-F238E27FC236}">
                <a16:creationId xmlns:a16="http://schemas.microsoft.com/office/drawing/2014/main" id="{507E612A-319E-42B3-8BF3-7D04C99037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" t="845" r="18163" b="1357"/>
          <a:stretch/>
        </p:blipFill>
        <p:spPr>
          <a:xfrm rot="5400000">
            <a:off x="2667000" y="-2667000"/>
            <a:ext cx="6857999" cy="1219200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83C8AA5-DC8C-4450-B3A9-A5776E653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041" y="585927"/>
            <a:ext cx="7622126" cy="1339658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sk-SK" dirty="0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955C7D4-0C37-4DE8-9C93-3550355C9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1951" y="2253101"/>
            <a:ext cx="9055216" cy="26450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pic>
        <p:nvPicPr>
          <p:cNvPr id="16" name="Obrázok 15">
            <a:extLst>
              <a:ext uri="{FF2B5EF4-FFF2-40B4-BE49-F238E27FC236}">
                <a16:creationId xmlns:a16="http://schemas.microsoft.com/office/drawing/2014/main" id="{71241583-FD84-408B-A1C4-345A708EA8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167" y="4986965"/>
            <a:ext cx="897783" cy="1505910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A66480D4-8FA9-4EAE-8FF3-27B4463A27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2" b="9038"/>
          <a:stretch/>
        </p:blipFill>
        <p:spPr>
          <a:xfrm>
            <a:off x="2139945" y="5476560"/>
            <a:ext cx="6777429" cy="1016315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D2409EAF-E252-45FE-B876-96D3D2D0B25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546" y="503101"/>
            <a:ext cx="929648" cy="427312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E67B8347-DD39-4EB3-83F0-98A21FC8D76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0" y="306391"/>
            <a:ext cx="857642" cy="88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840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>
            <a:extLst>
              <a:ext uri="{FF2B5EF4-FFF2-40B4-BE49-F238E27FC236}">
                <a16:creationId xmlns:a16="http://schemas.microsoft.com/office/drawing/2014/main" id="{507E612A-319E-42B3-8BF3-7D04C99037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" t="845" r="18163" b="1357"/>
          <a:stretch/>
        </p:blipFill>
        <p:spPr>
          <a:xfrm rot="5400000">
            <a:off x="2667000" y="-2667000"/>
            <a:ext cx="6857999" cy="1219200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83C8AA5-DC8C-4450-B3A9-A5776E653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467" y="365125"/>
            <a:ext cx="8585200" cy="1339658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r>
              <a:rPr lang="sk-SK" dirty="0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955C7D4-0C37-4DE8-9C93-3550355C9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001" y="1938867"/>
            <a:ext cx="10765666" cy="2974352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24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D2409EAF-E252-45FE-B876-96D3D2D0B2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546" y="503101"/>
            <a:ext cx="929648" cy="427312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E67B8347-DD39-4EB3-83F0-98A21FC8D7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0" y="306391"/>
            <a:ext cx="857642" cy="882529"/>
          </a:xfrm>
          <a:prstGeom prst="rect">
            <a:avLst/>
          </a:prstGeom>
        </p:spPr>
      </p:pic>
      <p:sp>
        <p:nvSpPr>
          <p:cNvPr id="7" name="Zástupný objekt pre číslo snímky 3">
            <a:extLst>
              <a:ext uri="{FF2B5EF4-FFF2-40B4-BE49-F238E27FC236}">
                <a16:creationId xmlns:a16="http://schemas.microsoft.com/office/drawing/2014/main" id="{69B38666-4A37-829A-8725-ACBC1F9CD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2066" y="6421090"/>
            <a:ext cx="512233" cy="365125"/>
          </a:xfrm>
          <a:prstGeom prst="rect">
            <a:avLst/>
          </a:prstGeom>
        </p:spPr>
        <p:txBody>
          <a:bodyPr/>
          <a:lstStyle/>
          <a:p>
            <a:fld id="{4B0461D4-7FB7-4FFB-A16F-C1B7C1B88A3C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4275220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ázok 19">
            <a:extLst>
              <a:ext uri="{FF2B5EF4-FFF2-40B4-BE49-F238E27FC236}">
                <a16:creationId xmlns:a16="http://schemas.microsoft.com/office/drawing/2014/main" id="{0AFE80BB-39A5-430F-8B66-6715C8DFE4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88" y="1770374"/>
            <a:ext cx="2921112" cy="489928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6925B6A-558D-41D0-921C-07630D628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709738"/>
            <a:ext cx="7308850" cy="1805249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rgbClr val="ED1C2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4D4B47A9-13BB-4D64-BEBB-0567724C3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8600" y="4589463"/>
            <a:ext cx="730885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53A6F8DF-9A64-4E4E-8ACA-350774DB8A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59" y="2873042"/>
            <a:ext cx="2395369" cy="863852"/>
          </a:xfrm>
          <a:prstGeom prst="rect">
            <a:avLst/>
          </a:prstGeom>
        </p:spPr>
      </p:pic>
      <p:pic>
        <p:nvPicPr>
          <p:cNvPr id="18" name="Obrázok 17">
            <a:extLst>
              <a:ext uri="{FF2B5EF4-FFF2-40B4-BE49-F238E27FC236}">
                <a16:creationId xmlns:a16="http://schemas.microsoft.com/office/drawing/2014/main" id="{0F61C3BC-8BEE-43B5-8B1A-B4591BFBA55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17" y="3822229"/>
            <a:ext cx="2764102" cy="947535"/>
          </a:xfrm>
          <a:prstGeom prst="rect">
            <a:avLst/>
          </a:prstGeom>
        </p:spPr>
      </p:pic>
      <p:pic>
        <p:nvPicPr>
          <p:cNvPr id="24" name="Obrázok 23">
            <a:extLst>
              <a:ext uri="{FF2B5EF4-FFF2-40B4-BE49-F238E27FC236}">
                <a16:creationId xmlns:a16="http://schemas.microsoft.com/office/drawing/2014/main" id="{13612CDC-A70A-49D4-BA3C-6BAB42BDA27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585" y="396836"/>
            <a:ext cx="1638317" cy="429938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F84734E0-5083-469E-B5DC-7F9743250EF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21" y="4993224"/>
            <a:ext cx="2391893" cy="865108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4E3DF4C9-7F8E-4EA1-A169-062E4B5C08A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37" y="396836"/>
            <a:ext cx="905055" cy="41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40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51BC6A-B3E0-4B68-B7BE-AEE55C1A7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F9C2C15-249B-40F1-A207-C832EA5A85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72E9CE97-C97E-47BF-9F0F-5C72E6953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392D1A87-A082-4EF4-AB65-19CDDDD952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5E6A5E-9D4C-4127-90A7-1BD5D0739A7B}" type="datetimeFigureOut">
              <a:rPr lang="sk-SK" smtClean="0"/>
              <a:t>4. 4. 2026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65A2E57-8A4E-4122-B1A2-2280F29A9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71371F2A-2F8E-4EA5-BF19-F71BE9564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C588BC-2533-4897-92E7-D7A69BDBDAE5}" type="slidenum">
              <a:rPr lang="sk-SK" smtClean="0"/>
              <a:t>‹#›</a:t>
            </a:fld>
            <a:endParaRPr lang="sk-SK"/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4D879E43-FDF9-4CA3-A1F9-B586EDCC194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1E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C3ED0F57-74A6-438C-83F0-3706008F41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397" y="4525941"/>
            <a:ext cx="1037871" cy="1740716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F6003D6F-B587-4D05-BC14-5BA0FEE170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32" y="3328833"/>
            <a:ext cx="1284739" cy="2150247"/>
          </a:xfrm>
          <a:prstGeom prst="rect">
            <a:avLst/>
          </a:prstGeom>
        </p:spPr>
      </p:pic>
      <p:sp>
        <p:nvSpPr>
          <p:cNvPr id="15" name="Zástupný objekt pre obsah 2">
            <a:extLst>
              <a:ext uri="{FF2B5EF4-FFF2-40B4-BE49-F238E27FC236}">
                <a16:creationId xmlns:a16="http://schemas.microsoft.com/office/drawing/2014/main" id="{A7AEF69B-FFAB-41B0-9DD2-EA62113C55B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726108" y="2304307"/>
            <a:ext cx="8627691" cy="21502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pic>
        <p:nvPicPr>
          <p:cNvPr id="20" name="Obrázok 19">
            <a:extLst>
              <a:ext uri="{FF2B5EF4-FFF2-40B4-BE49-F238E27FC236}">
                <a16:creationId xmlns:a16="http://schemas.microsoft.com/office/drawing/2014/main" id="{A88EE303-85AD-4525-B75E-9B0E772F3D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372" y="5588625"/>
            <a:ext cx="2603500" cy="892481"/>
          </a:xfrm>
          <a:prstGeom prst="rect">
            <a:avLst/>
          </a:prstGeom>
        </p:spPr>
      </p:pic>
      <p:pic>
        <p:nvPicPr>
          <p:cNvPr id="22" name="Obrázok 21">
            <a:extLst>
              <a:ext uri="{FF2B5EF4-FFF2-40B4-BE49-F238E27FC236}">
                <a16:creationId xmlns:a16="http://schemas.microsoft.com/office/drawing/2014/main" id="{3E9AC88F-330F-441F-BB9B-38C25ABEAF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91" y="5676372"/>
            <a:ext cx="2474753" cy="892481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560ADC45-016B-43D3-8AFC-321520A630E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340" y="5705808"/>
            <a:ext cx="2467573" cy="892481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4CF28204-B192-4E47-AA1C-AA43884C9A2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45" y="578444"/>
            <a:ext cx="1056455" cy="485598"/>
          </a:xfrm>
          <a:prstGeom prst="rect">
            <a:avLst/>
          </a:prstGeom>
        </p:spPr>
      </p:pic>
      <p:sp>
        <p:nvSpPr>
          <p:cNvPr id="14" name="Zástupný objekt pre text 13">
            <a:extLst>
              <a:ext uri="{FF2B5EF4-FFF2-40B4-BE49-F238E27FC236}">
                <a16:creationId xmlns:a16="http://schemas.microsoft.com/office/drawing/2014/main" id="{5622E02C-2893-4076-93FE-B88A3298F2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03500" y="838200"/>
            <a:ext cx="8750300" cy="1079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k-SK" dirty="0"/>
              <a:t>Upraviť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2193362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>
            <a:extLst>
              <a:ext uri="{FF2B5EF4-FFF2-40B4-BE49-F238E27FC236}">
                <a16:creationId xmlns:a16="http://schemas.microsoft.com/office/drawing/2014/main" id="{21C360A7-7BA8-424D-81D6-FAA56A4E4F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" t="845" r="18163" b="1357"/>
          <a:stretch/>
        </p:blipFill>
        <p:spPr>
          <a:xfrm rot="5400000">
            <a:off x="2667000" y="-2667002"/>
            <a:ext cx="6857999" cy="1219200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53A6BE6-EC82-49A3-9E4F-9AF6F129F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9034" y="365125"/>
            <a:ext cx="8483177" cy="1325563"/>
          </a:xfrm>
          <a:prstGeom prst="rect">
            <a:avLst/>
          </a:prstGeom>
        </p:spPr>
        <p:txBody>
          <a:bodyPr/>
          <a:lstStyle/>
          <a:p>
            <a:r>
              <a:rPr lang="sk-SK" dirty="0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CC3099B6-819E-4622-8E34-904FB37AE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E54A9CCC-769A-40A6-919F-91506D2AD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3962" y="2505075"/>
            <a:ext cx="5233614" cy="28189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FFFC307E-D745-4676-8578-42598E5B9B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CA759C9E-3EFF-44F2-BEBC-A325E62B44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259388" cy="28189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5C8A87E3-7F37-4768-86A8-355CF90B60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43" y="428626"/>
            <a:ext cx="1035380" cy="475911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AA4A5778-5CE8-451E-8A9A-27B224A18C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2" b="9038"/>
          <a:stretch/>
        </p:blipFill>
        <p:spPr>
          <a:xfrm>
            <a:off x="2190745" y="5582872"/>
            <a:ext cx="6777429" cy="101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906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739C46-D6DD-4274-88B9-4019DB733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0FB2571E-3821-4F63-8B2E-0D772EBE84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5E6A5E-9D4C-4127-90A7-1BD5D0739A7B}" type="datetimeFigureOut">
              <a:rPr lang="sk-SK" smtClean="0"/>
              <a:t>4. 4. 2026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591B873F-E28E-4C9A-982A-F8D09E7B7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23F7DDAD-D4AA-4D5A-AFF1-B41ACD6D8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C588BC-2533-4897-92E7-D7A69BDBDAE5}" type="slidenum">
              <a:rPr lang="sk-SK" smtClean="0"/>
              <a:t>‹#›</a:t>
            </a:fld>
            <a:endParaRPr lang="sk-SK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E83835D3-5B09-4189-84CE-33A6C55EF9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" t="845" r="18163" b="1357"/>
          <a:stretch/>
        </p:blipFill>
        <p:spPr>
          <a:xfrm rot="5400000">
            <a:off x="2667000" y="-2667002"/>
            <a:ext cx="6857999" cy="1219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910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FC154A5F-0502-4BE3-8B23-C25A8E10A8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5E6A5E-9D4C-4127-90A7-1BD5D0739A7B}" type="datetimeFigureOut">
              <a:rPr lang="sk-SK" smtClean="0"/>
              <a:t>4. 4. 2026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4EB36392-996A-4BAF-91F1-BDDEF62E5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C91B4724-F16A-4D4C-B22D-F932C709A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C588BC-2533-4897-92E7-D7A69BDBDAE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26858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9A10C4-9C33-4547-AEB2-A02688910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9E89FA7-6AEA-40B7-A6A2-D5D478BAB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C6FF5CE3-2468-4813-AD7B-78FF6B04EC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762C775A-99AF-42EF-A228-5360902ABC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5E6A5E-9D4C-4127-90A7-1BD5D0739A7B}" type="datetimeFigureOut">
              <a:rPr lang="sk-SK" smtClean="0"/>
              <a:t>4. 4. 2026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64C08D83-B07D-4BF2-8DE8-45A2C913E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6222F36D-6CE5-4B2F-9D90-59AFC47BE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C588BC-2533-4897-92E7-D7A69BDBDAE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9822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CB1F8871-46C3-4517-BB5F-2A7DD41FDF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" t="3160" r="495" b="1256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69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3" r:id="rId14"/>
    <p:sldLayoutId id="214748366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cyberawareness.sk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3F64E3-D481-4D22-B8E0-2E608B4ED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2867" y="1937799"/>
            <a:ext cx="8311063" cy="2483140"/>
          </a:xfrm>
        </p:spPr>
        <p:txBody>
          <a:bodyPr/>
          <a:lstStyle/>
          <a:p>
            <a:pPr algn="ctr"/>
            <a:r>
              <a:rPr lang="sk-SK" sz="4400" dirty="0"/>
              <a:t>Kybernetické bezpečnostné incidenty a zraniteľnosti</a:t>
            </a:r>
            <a:endParaRPr lang="sk-SK" sz="36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D8809A4-0D88-49E1-B95B-A31D3DD408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3769" y="4984750"/>
            <a:ext cx="6392332" cy="738717"/>
          </a:xfrm>
        </p:spPr>
        <p:txBody>
          <a:bodyPr lIns="91440" tIns="45720" rIns="91440" bIns="45720" anchor="t"/>
          <a:lstStyle/>
          <a:p>
            <a:pPr algn="ctr"/>
            <a:r>
              <a:rPr lang="sk-SK" sz="2000">
                <a:latin typeface="Arial"/>
                <a:cs typeface="Arial"/>
              </a:rPr>
              <a:t>Pavol Sokol</a:t>
            </a:r>
            <a:endParaRPr lang="sk-SK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38EBBA16-AAC1-249E-6EBA-5E4001DB5B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790" y="5896502"/>
            <a:ext cx="1158146" cy="522022"/>
          </a:xfrm>
          <a:prstGeom prst="rect">
            <a:avLst/>
          </a:prstGeom>
        </p:spPr>
      </p:pic>
      <p:pic>
        <p:nvPicPr>
          <p:cNvPr id="7" name="Obrázok 6" descr="C:\Users\Pavol Sokol\AppData\Local\Microsoft\Windows\INetCache\Content.Word\logo_CSIRT UPJS-01.png">
            <a:extLst>
              <a:ext uri="{FF2B5EF4-FFF2-40B4-BE49-F238E27FC236}">
                <a16:creationId xmlns:a16="http://schemas.microsoft.com/office/drawing/2014/main" id="{ACC433ED-8ECA-9C34-12A8-952C06C254D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658" y="5970521"/>
            <a:ext cx="1162138" cy="445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1926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391E1E5-AE32-4345-B11D-C0EC83B8D34D}"/>
              </a:ext>
            </a:extLst>
          </p:cNvPr>
          <p:cNvSpPr txBox="1">
            <a:spLocks/>
          </p:cNvSpPr>
          <p:nvPr/>
        </p:nvSpPr>
        <p:spPr>
          <a:xfrm>
            <a:off x="2053088" y="4706763"/>
            <a:ext cx="9359660" cy="829816"/>
          </a:xfr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C21EDB7E-D685-D2FC-1D1A-F950CAD7899B}"/>
              </a:ext>
            </a:extLst>
          </p:cNvPr>
          <p:cNvSpPr txBox="1"/>
          <p:nvPr/>
        </p:nvSpPr>
        <p:spPr>
          <a:xfrm>
            <a:off x="322729" y="6457890"/>
            <a:ext cx="111900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000" dirty="0"/>
              <a:t>Zdroj: https://zive.aktuality.sk/clanok/5w4np4g/v-ehranici-bola-vazna-chyba-hackeri-vedeli-poslat-cloveka-do-karanteny-aj-ziskat-akykolvek-vakcinacny-preukaz/, https://www.teraz.sk/slovensko/nczi-nesuhlasi-s-tym-ze-by-opat-n/570328-clanok.html</a:t>
            </a: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07F7CB2B-5343-7D11-EE1F-13B87FBAE7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152" t="11938" r="35916" b="7132"/>
          <a:stretch/>
        </p:blipFill>
        <p:spPr>
          <a:xfrm>
            <a:off x="5527942" y="1041400"/>
            <a:ext cx="5152594" cy="5037697"/>
          </a:xfrm>
          <a:prstGeom prst="rect">
            <a:avLst/>
          </a:prstGeo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FA3B8CC7-030B-258D-A3B9-17673F2EB6C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81" t="19269" r="3663" b="2476"/>
          <a:stretch/>
        </p:blipFill>
        <p:spPr>
          <a:xfrm>
            <a:off x="1794020" y="1063530"/>
            <a:ext cx="3506728" cy="5366763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17026597-3921-177D-4404-1D5E5DAF3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467" y="365125"/>
            <a:ext cx="8585200" cy="676275"/>
          </a:xfrm>
        </p:spPr>
        <p:txBody>
          <a:bodyPr/>
          <a:lstStyle/>
          <a:p>
            <a:r>
              <a:rPr lang="sk-SK" dirty="0"/>
              <a:t>Bezpečnostné zraniteľnosti (I.)</a:t>
            </a:r>
            <a:endParaRPr lang="sk-SK" b="1" dirty="0"/>
          </a:p>
        </p:txBody>
      </p:sp>
      <p:sp>
        <p:nvSpPr>
          <p:cNvPr id="8" name="Zástupný objekt pre číslo snímky 3">
            <a:extLst>
              <a:ext uri="{FF2B5EF4-FFF2-40B4-BE49-F238E27FC236}">
                <a16:creationId xmlns:a16="http://schemas.microsoft.com/office/drawing/2014/main" id="{28BC257A-E7FA-7F41-4EA7-1635EBDC65C7}"/>
              </a:ext>
            </a:extLst>
          </p:cNvPr>
          <p:cNvSpPr txBox="1">
            <a:spLocks/>
          </p:cNvSpPr>
          <p:nvPr/>
        </p:nvSpPr>
        <p:spPr>
          <a:xfrm>
            <a:off x="11658600" y="6356350"/>
            <a:ext cx="533400" cy="365125"/>
          </a:xfrm>
        </p:spPr>
        <p:txBody>
          <a:bodyPr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0461D4-7FB7-4FFB-A16F-C1B7C1B88A3C}" type="slidenum">
              <a:rPr lang="sk-SK" smtClean="0"/>
              <a:pPr/>
              <a:t>10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65530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132980-0026-FB59-6847-48F064BE7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D741DDF-65E6-5596-8019-0C5C82B49ED3}"/>
              </a:ext>
            </a:extLst>
          </p:cNvPr>
          <p:cNvSpPr txBox="1">
            <a:spLocks/>
          </p:cNvSpPr>
          <p:nvPr/>
        </p:nvSpPr>
        <p:spPr>
          <a:xfrm>
            <a:off x="2053088" y="4706763"/>
            <a:ext cx="9359660" cy="829816"/>
          </a:xfr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EB8913AE-9DB5-A70B-B8BC-B6E3AF5FC98C}"/>
              </a:ext>
            </a:extLst>
          </p:cNvPr>
          <p:cNvSpPr txBox="1"/>
          <p:nvPr/>
        </p:nvSpPr>
        <p:spPr>
          <a:xfrm>
            <a:off x="2489634" y="6521603"/>
            <a:ext cx="997905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000" dirty="0"/>
              <a:t>Zdroj: https://nethemba.com/sk/moznost-plosneho-ziskania-a-zneuzitia-eu-vakcinacnych-certifikatov/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117B2C98-7CB3-354D-F16F-577FFABFEB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60" t="15508" r="2970"/>
          <a:stretch/>
        </p:blipFill>
        <p:spPr>
          <a:xfrm>
            <a:off x="2586743" y="1321421"/>
            <a:ext cx="7018513" cy="5134756"/>
          </a:xfrm>
          <a:prstGeom prst="rect">
            <a:avLst/>
          </a:prstGeom>
        </p:spPr>
      </p:pic>
      <p:sp>
        <p:nvSpPr>
          <p:cNvPr id="8" name="Zástupný objekt pre číslo snímky 3">
            <a:extLst>
              <a:ext uri="{FF2B5EF4-FFF2-40B4-BE49-F238E27FC236}">
                <a16:creationId xmlns:a16="http://schemas.microsoft.com/office/drawing/2014/main" id="{1CE9D9E0-04B8-7566-42BA-9E6332DE1343}"/>
              </a:ext>
            </a:extLst>
          </p:cNvPr>
          <p:cNvSpPr txBox="1">
            <a:spLocks/>
          </p:cNvSpPr>
          <p:nvPr/>
        </p:nvSpPr>
        <p:spPr>
          <a:xfrm>
            <a:off x="11658600" y="6356350"/>
            <a:ext cx="533400" cy="365125"/>
          </a:xfrm>
        </p:spPr>
        <p:txBody>
          <a:bodyPr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0461D4-7FB7-4FFB-A16F-C1B7C1B88A3C}" type="slidenum">
              <a:rPr lang="sk-SK" smtClean="0"/>
              <a:pPr/>
              <a:t>11</a:t>
            </a:fld>
            <a:endParaRPr lang="sk-SK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6300D40-2DD1-F661-BDDB-E1BC7C561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467" y="365125"/>
            <a:ext cx="8585200" cy="676275"/>
          </a:xfrm>
        </p:spPr>
        <p:txBody>
          <a:bodyPr/>
          <a:lstStyle/>
          <a:p>
            <a:r>
              <a:rPr lang="sk-SK" dirty="0"/>
              <a:t>Bezpečnostné zraniteľnosti (II.)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4114629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379D91-52FB-D7C2-07C3-3E8787A55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406666C-BA05-5049-2561-D7025FF7CEFF}"/>
              </a:ext>
            </a:extLst>
          </p:cNvPr>
          <p:cNvSpPr txBox="1">
            <a:spLocks/>
          </p:cNvSpPr>
          <p:nvPr/>
        </p:nvSpPr>
        <p:spPr>
          <a:xfrm>
            <a:off x="2053088" y="4706763"/>
            <a:ext cx="9359660" cy="829816"/>
          </a:xfr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Zástupný symbol obsahu 2">
            <a:extLst>
              <a:ext uri="{FF2B5EF4-FFF2-40B4-BE49-F238E27FC236}">
                <a16:creationId xmlns:a16="http://schemas.microsoft.com/office/drawing/2014/main" id="{89C145BB-F8E5-4474-071F-E935F885467D}"/>
              </a:ext>
            </a:extLst>
          </p:cNvPr>
          <p:cNvSpPr txBox="1">
            <a:spLocks/>
          </p:cNvSpPr>
          <p:nvPr/>
        </p:nvSpPr>
        <p:spPr>
          <a:xfrm>
            <a:off x="531836" y="1283844"/>
            <a:ext cx="11126764" cy="119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sk-SK" sz="2000" dirty="0">
                <a:latin typeface="+mn-lt"/>
              </a:rPr>
              <a:t>chyba v softvéri, firmvéri, hardvéri alebo komponente služby vyplývajúca zo slabosti, ktorú je možné zneužiť, </a:t>
            </a:r>
            <a:r>
              <a:rPr lang="en-US" sz="2000" dirty="0">
                <a:latin typeface="+mn-lt"/>
              </a:rPr>
              <a:t>a </a:t>
            </a:r>
            <a:r>
              <a:rPr lang="sk-SK" sz="2000" dirty="0">
                <a:latin typeface="+mn-lt"/>
              </a:rPr>
              <a:t>ktorá má negatívny vplyv na dôvernosť, integritu alebo dostupnosť ovplyvneného komponentu alebo komponentov (CVE – MITRE)</a:t>
            </a:r>
          </a:p>
        </p:txBody>
      </p:sp>
      <p:pic>
        <p:nvPicPr>
          <p:cNvPr id="4" name="Picture 2" descr="Vulnerabilities Vulnerabilities Everywhere - Buzz and Woody (Toy Story)  Meme | Make a Meme">
            <a:extLst>
              <a:ext uri="{FF2B5EF4-FFF2-40B4-BE49-F238E27FC236}">
                <a16:creationId xmlns:a16="http://schemas.microsoft.com/office/drawing/2014/main" id="{C6AA4FA6-4EC7-AB87-6FE5-BF337ACEE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018" y="2625462"/>
            <a:ext cx="6944400" cy="378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E8AAC69E-9C30-422E-9167-EA76B45896BD}"/>
              </a:ext>
            </a:extLst>
          </p:cNvPr>
          <p:cNvSpPr txBox="1"/>
          <p:nvPr/>
        </p:nvSpPr>
        <p:spPr>
          <a:xfrm>
            <a:off x="2507449" y="6528582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000" dirty="0"/>
              <a:t>Zdroj: https://makeameme.org/meme/vulnerabilities-vulnerabilities-everywhere</a:t>
            </a:r>
          </a:p>
        </p:txBody>
      </p:sp>
      <p:sp>
        <p:nvSpPr>
          <p:cNvPr id="10" name="Zástupný objekt pre číslo snímky 3">
            <a:extLst>
              <a:ext uri="{FF2B5EF4-FFF2-40B4-BE49-F238E27FC236}">
                <a16:creationId xmlns:a16="http://schemas.microsoft.com/office/drawing/2014/main" id="{3B4502DC-4F86-CA9A-81C2-53DEB8D63ED9}"/>
              </a:ext>
            </a:extLst>
          </p:cNvPr>
          <p:cNvSpPr txBox="1">
            <a:spLocks/>
          </p:cNvSpPr>
          <p:nvPr/>
        </p:nvSpPr>
        <p:spPr>
          <a:xfrm>
            <a:off x="11658600" y="6356350"/>
            <a:ext cx="533400" cy="365125"/>
          </a:xfrm>
        </p:spPr>
        <p:txBody>
          <a:bodyPr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0461D4-7FB7-4FFB-A16F-C1B7C1B88A3C}" type="slidenum">
              <a:rPr lang="sk-SK" smtClean="0"/>
              <a:pPr/>
              <a:t>12</a:t>
            </a:fld>
            <a:endParaRPr lang="sk-SK" dirty="0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5E966ED4-2836-6726-90F9-373D5EE67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467" y="365125"/>
            <a:ext cx="8585200" cy="676275"/>
          </a:xfrm>
        </p:spPr>
        <p:txBody>
          <a:bodyPr/>
          <a:lstStyle/>
          <a:p>
            <a:r>
              <a:rPr lang="sk-SK" dirty="0"/>
              <a:t>Bezpečnostné zraniteľnosti (III.)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3547271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391E1E5-AE32-4345-B11D-C0EC83B8D34D}"/>
              </a:ext>
            </a:extLst>
          </p:cNvPr>
          <p:cNvSpPr txBox="1">
            <a:spLocks/>
          </p:cNvSpPr>
          <p:nvPr/>
        </p:nvSpPr>
        <p:spPr>
          <a:xfrm>
            <a:off x="2053088" y="4706763"/>
            <a:ext cx="9359660" cy="829816"/>
          </a:xfr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Obrázok 24">
            <a:extLst>
              <a:ext uri="{FF2B5EF4-FFF2-40B4-BE49-F238E27FC236}">
                <a16:creationId xmlns:a16="http://schemas.microsoft.com/office/drawing/2014/main" id="{BB7B0CC3-BED0-DB3D-85E8-1ECAA461C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253" y="3353604"/>
            <a:ext cx="8620491" cy="2956816"/>
          </a:xfrm>
          <a:prstGeom prst="rect">
            <a:avLst/>
          </a:prstGeom>
        </p:spPr>
      </p:pic>
      <p:sp>
        <p:nvSpPr>
          <p:cNvPr id="26" name="BlokTextu 25">
            <a:extLst>
              <a:ext uri="{FF2B5EF4-FFF2-40B4-BE49-F238E27FC236}">
                <a16:creationId xmlns:a16="http://schemas.microsoft.com/office/drawing/2014/main" id="{C647BEB4-F78C-F896-62A4-2D8E1EF0742A}"/>
              </a:ext>
            </a:extLst>
          </p:cNvPr>
          <p:cNvSpPr txBox="1"/>
          <p:nvPr/>
        </p:nvSpPr>
        <p:spPr>
          <a:xfrm>
            <a:off x="510298" y="1385302"/>
            <a:ext cx="10989733" cy="1429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k-SK" sz="2000" dirty="0"/>
              <a:t>životný cyklus a manažment bezpečnostných zraniteľností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k-SK" sz="2000" dirty="0"/>
              <a:t>zverejňovanie zraniteľností – úplné/obmedzené/nezverejnenie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k-SK" sz="2000" dirty="0"/>
              <a:t>koordinované zverejňovanie zraniteľností </a:t>
            </a:r>
          </a:p>
        </p:txBody>
      </p:sp>
      <p:sp>
        <p:nvSpPr>
          <p:cNvPr id="6" name="Zástupný objekt pre číslo snímky 3">
            <a:extLst>
              <a:ext uri="{FF2B5EF4-FFF2-40B4-BE49-F238E27FC236}">
                <a16:creationId xmlns:a16="http://schemas.microsoft.com/office/drawing/2014/main" id="{B6A14931-79FD-91EE-09D2-A3B0101DACB5}"/>
              </a:ext>
            </a:extLst>
          </p:cNvPr>
          <p:cNvSpPr txBox="1">
            <a:spLocks/>
          </p:cNvSpPr>
          <p:nvPr/>
        </p:nvSpPr>
        <p:spPr>
          <a:xfrm>
            <a:off x="11658600" y="6356350"/>
            <a:ext cx="533400" cy="365125"/>
          </a:xfrm>
        </p:spPr>
        <p:txBody>
          <a:bodyPr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0461D4-7FB7-4FFB-A16F-C1B7C1B88A3C}" type="slidenum">
              <a:rPr lang="sk-SK" smtClean="0"/>
              <a:pPr/>
              <a:t>13</a:t>
            </a:fld>
            <a:endParaRPr lang="sk-SK" dirty="0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39C5CE6C-8AF0-10B6-470A-626DE8982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467" y="365125"/>
            <a:ext cx="8585200" cy="676275"/>
          </a:xfrm>
        </p:spPr>
        <p:txBody>
          <a:bodyPr/>
          <a:lstStyle/>
          <a:p>
            <a:r>
              <a:rPr lang="sk-SK" dirty="0"/>
              <a:t>Bezpečnostné zraniteľnosti (IV.)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2725901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391E1E5-AE32-4345-B11D-C0EC83B8D34D}"/>
              </a:ext>
            </a:extLst>
          </p:cNvPr>
          <p:cNvSpPr txBox="1">
            <a:spLocks/>
          </p:cNvSpPr>
          <p:nvPr/>
        </p:nvSpPr>
        <p:spPr>
          <a:xfrm>
            <a:off x="2053088" y="4706763"/>
            <a:ext cx="9359660" cy="829816"/>
          </a:xfr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7261263F-C5E6-FF42-D8E4-449C6C826CF4}"/>
              </a:ext>
            </a:extLst>
          </p:cNvPr>
          <p:cNvSpPr txBox="1"/>
          <p:nvPr/>
        </p:nvSpPr>
        <p:spPr>
          <a:xfrm>
            <a:off x="460900" y="1472470"/>
            <a:ext cx="11270200" cy="2814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k-SK" sz="2000" dirty="0">
                <a:ea typeface="Calibri" panose="020F0502020204030204" pitchFamily="34" charset="0"/>
              </a:rPr>
              <a:t>r</a:t>
            </a:r>
            <a:r>
              <a:rPr lang="sk-SK" sz="2000" dirty="0">
                <a:effectLst/>
                <a:ea typeface="Calibri" panose="020F0502020204030204" pitchFamily="34" charset="0"/>
              </a:rPr>
              <a:t>ecitál 60 smernice NIS 2 </a:t>
            </a:r>
            <a:r>
              <a:rPr lang="sk-SK" sz="2000" i="1" dirty="0">
                <a:effectLst/>
                <a:ea typeface="Calibri" panose="020F0502020204030204" pitchFamily="34" charset="0"/>
              </a:rPr>
              <a:t>„by sa členské štáty mali v rámci svojej vnútroštátnej politiky snažiť ... riešiť výzvy, ktorým čelia výskumníci zaoberajúci sa zraniteľnosťami, vrátane ich možného vystavenia sa trestnej zodpovednosti. Vzhľadom na to, že fyzické a právnické osoby, ktoré skúmajú zraniteľnosti, by v niektorých členských štátoch mohli byť vystavené trestnej a občianskoprávnej zodpovednosti, členské štáty sa nabádajú, aby prijali usmernenia týkajúce sa </a:t>
            </a:r>
            <a:r>
              <a:rPr lang="sk-SK" sz="2000" b="1" i="1" dirty="0">
                <a:effectLst/>
                <a:ea typeface="Calibri" panose="020F0502020204030204" pitchFamily="34" charset="0"/>
              </a:rPr>
              <a:t>nestíhania výskumníkov v oblasti bezpečnosti informácií a udelenia výnimky z občianskoprávnej zodpovednosti  za ich činnosti.</a:t>
            </a:r>
            <a:r>
              <a:rPr lang="sk-SK" sz="2000" i="1" dirty="0">
                <a:effectLst/>
                <a:ea typeface="Calibri" panose="020F0502020204030204" pitchFamily="34" charset="0"/>
              </a:rPr>
              <a:t>“ </a:t>
            </a:r>
            <a:endParaRPr lang="sk-SK" sz="2000" i="1" dirty="0"/>
          </a:p>
        </p:txBody>
      </p:sp>
      <p:sp>
        <p:nvSpPr>
          <p:cNvPr id="7" name="Zástupný objekt pre číslo snímky 3">
            <a:extLst>
              <a:ext uri="{FF2B5EF4-FFF2-40B4-BE49-F238E27FC236}">
                <a16:creationId xmlns:a16="http://schemas.microsoft.com/office/drawing/2014/main" id="{0AF07013-46B8-953C-2B4C-5957CB1F1162}"/>
              </a:ext>
            </a:extLst>
          </p:cNvPr>
          <p:cNvSpPr txBox="1">
            <a:spLocks/>
          </p:cNvSpPr>
          <p:nvPr/>
        </p:nvSpPr>
        <p:spPr>
          <a:xfrm>
            <a:off x="11658600" y="6356350"/>
            <a:ext cx="533400" cy="365125"/>
          </a:xfrm>
        </p:spPr>
        <p:txBody>
          <a:bodyPr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0461D4-7FB7-4FFB-A16F-C1B7C1B88A3C}" type="slidenum">
              <a:rPr lang="sk-SK" smtClean="0"/>
              <a:pPr/>
              <a:t>14</a:t>
            </a:fld>
            <a:endParaRPr lang="sk-SK" dirty="0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9694DFFB-6710-5A2E-6A48-1E2A79121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467" y="365125"/>
            <a:ext cx="8585200" cy="676275"/>
          </a:xfrm>
        </p:spPr>
        <p:txBody>
          <a:bodyPr/>
          <a:lstStyle/>
          <a:p>
            <a:r>
              <a:rPr lang="sk-SK" dirty="0"/>
              <a:t>Bezpečnostné zraniteľnosti (V.)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412237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EBAF2-9799-CDC8-94EB-CD939DAA2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5A763D-3E18-112D-D926-F21687967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709738"/>
            <a:ext cx="7308850" cy="1805249"/>
          </a:xfrm>
        </p:spPr>
        <p:txBody>
          <a:bodyPr anchor="b">
            <a:normAutofit/>
          </a:bodyPr>
          <a:lstStyle/>
          <a:p>
            <a:r>
              <a:rPr lang="sk-SK" dirty="0">
                <a:solidFill>
                  <a:srgbClr val="001351"/>
                </a:solidFill>
              </a:rPr>
              <a:t>Ďakujem za pozornosť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10CE0B44-1F89-06CF-9020-CB8839113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8600" y="4589463"/>
            <a:ext cx="7308850" cy="1500187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*"/>
            </a:pPr>
            <a:r>
              <a:rPr lang="en-US" dirty="0">
                <a:hlinkClick r:id="rId2"/>
              </a:rPr>
              <a:t>p</a:t>
            </a:r>
            <a:r>
              <a:rPr lang="sk-SK" dirty="0" err="1">
                <a:hlinkClick r:id="rId2"/>
              </a:rPr>
              <a:t>avol.sokol</a:t>
            </a:r>
            <a:r>
              <a:rPr lang="en-US" dirty="0">
                <a:hlinkClick r:id="rId2"/>
              </a:rPr>
              <a:t>@upjs.sk</a:t>
            </a:r>
          </a:p>
          <a:p>
            <a:pPr marL="342900" indent="-342900">
              <a:buFont typeface="Webdings" panose="05030102010509060703" pitchFamily="18" charset="2"/>
              <a:buChar char="ü"/>
            </a:pPr>
            <a:r>
              <a:rPr lang="sk-SK" dirty="0">
                <a:hlinkClick r:id="rId2"/>
              </a:rPr>
              <a:t>https://cyberawareness.sk</a:t>
            </a:r>
            <a:endParaRPr lang="en-US" dirty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94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0F0BB-FCA2-34C2-8ED6-528EBD020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57EC50C4-7184-5B6F-57A4-B4CB0DB49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Preventívne a reaktívne činnosti (I.)</a:t>
            </a:r>
            <a:endParaRPr lang="sk-SK" b="1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A9C7F4E0-182A-9D9C-710B-00EE66D85BFD}"/>
              </a:ext>
            </a:extLst>
          </p:cNvPr>
          <p:cNvSpPr txBox="1">
            <a:spLocks/>
          </p:cNvSpPr>
          <p:nvPr/>
        </p:nvSpPr>
        <p:spPr>
          <a:xfrm>
            <a:off x="11658600" y="6356350"/>
            <a:ext cx="533400" cy="365125"/>
          </a:xfrm>
        </p:spPr>
        <p:txBody>
          <a:bodyPr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0461D4-7FB7-4FFB-A16F-C1B7C1B88A3C}" type="slidenum">
              <a:rPr lang="sk-SK" smtClean="0"/>
              <a:pPr/>
              <a:t>2</a:t>
            </a:fld>
            <a:endParaRPr lang="sk-SK" dirty="0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2ABBF737-B08B-12DD-B19A-CECA20665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20" y="2095182"/>
            <a:ext cx="10449560" cy="3902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3834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FF861D-EF1A-A630-7A5E-F2B04CE37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5B28D07C-5B91-44A8-83C8-CF3585B91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467" y="365125"/>
            <a:ext cx="8585200" cy="676275"/>
          </a:xfrm>
        </p:spPr>
        <p:txBody>
          <a:bodyPr/>
          <a:lstStyle/>
          <a:p>
            <a:r>
              <a:rPr lang="sk-SK" dirty="0"/>
              <a:t>Preventívne a reaktívne činnosti (II.)</a:t>
            </a:r>
            <a:endParaRPr lang="sk-SK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3F28EA0-4188-0AA2-494F-0AAC09261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651" y="1349838"/>
            <a:ext cx="10765666" cy="4960128"/>
          </a:xfrm>
        </p:spPr>
        <p:txBody>
          <a:bodyPr/>
          <a:lstStyle/>
          <a:p>
            <a:r>
              <a:rPr lang="sk-SK" sz="2000" b="1" dirty="0"/>
              <a:t>§ 15 ods. 2 </a:t>
            </a:r>
            <a:r>
              <a:rPr lang="sk-SK" sz="2000" b="1" dirty="0" err="1"/>
              <a:t>ZoKB</a:t>
            </a:r>
            <a:r>
              <a:rPr lang="sk-SK" sz="2000" b="1" dirty="0"/>
              <a:t> - preventívne služby:</a:t>
            </a:r>
          </a:p>
          <a:p>
            <a:endParaRPr lang="sk-SK" sz="2000" dirty="0"/>
          </a:p>
          <a:p>
            <a:pPr lvl="1"/>
            <a:r>
              <a:rPr lang="sk-SK" sz="2000" dirty="0"/>
              <a:t>vytváraním bezpečnostného povedomia, </a:t>
            </a:r>
          </a:p>
          <a:p>
            <a:pPr lvl="1"/>
            <a:r>
              <a:rPr lang="sk-SK" sz="2000" dirty="0"/>
              <a:t>výcvikom, </a:t>
            </a:r>
          </a:p>
          <a:p>
            <a:pPr lvl="1"/>
            <a:r>
              <a:rPr lang="sk-SK" sz="2000" dirty="0"/>
              <a:t>spoluprácou s ostatnými jednotkami CSIRT, </a:t>
            </a:r>
          </a:p>
          <a:p>
            <a:pPr lvl="1"/>
            <a:r>
              <a:rPr lang="sk-SK" sz="2000" dirty="0"/>
              <a:t>monitorovaním a evidenciou zraniteľností, kybernetických hrozieb, kybernetických kríz a kybernetických bezpečnostných incidentov, </a:t>
            </a:r>
          </a:p>
          <a:p>
            <a:pPr lvl="1"/>
            <a:r>
              <a:rPr lang="sk-SK" sz="2000" dirty="0"/>
              <a:t>pripojením na jednotný informačný systém kybernetickej bezpečnosti, </a:t>
            </a:r>
          </a:p>
          <a:p>
            <a:pPr lvl="1"/>
            <a:r>
              <a:rPr lang="sk-SK" sz="2000" dirty="0"/>
              <a:t>poskytovaním informácií a údajov do jednotného informačného systému kybernetickej bezpečnosti, </a:t>
            </a:r>
          </a:p>
          <a:p>
            <a:pPr lvl="1"/>
            <a:r>
              <a:rPr lang="sk-SK" sz="2000" dirty="0"/>
              <a:t>prijímaním a zasielaním včasného varovania pred kybernetickými bezpečnostnými incidentmi prostredníctvom jednotného informačného systému kybernetickej bezpečnosti, </a:t>
            </a:r>
          </a:p>
          <a:p>
            <a:pPr lvl="1"/>
            <a:r>
              <a:rPr lang="sk-SK" sz="2000" dirty="0"/>
              <a:t>poskytovaním pomoci s monitorovaním siete a informačného systému alebo vykonávaním takéhoto monitorovania po dohode so správcom siete alebo prevádzkovateľom siete alebo prevádzkovateľom informačného systému,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6F3F29B9-911C-A59A-65B8-0C63683FE857}"/>
              </a:ext>
            </a:extLst>
          </p:cNvPr>
          <p:cNvSpPr txBox="1">
            <a:spLocks/>
          </p:cNvSpPr>
          <p:nvPr/>
        </p:nvSpPr>
        <p:spPr>
          <a:xfrm>
            <a:off x="11658600" y="6356350"/>
            <a:ext cx="533400" cy="365125"/>
          </a:xfrm>
        </p:spPr>
        <p:txBody>
          <a:bodyPr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0461D4-7FB7-4FFB-A16F-C1B7C1B88A3C}" type="slidenum">
              <a:rPr lang="sk-SK" smtClean="0"/>
              <a:pPr/>
              <a:t>3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33137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DAE47C-31C5-CD90-7ED6-99B8F2C0F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2417D17C-5F2C-C30F-156E-8A7CF3F27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467" y="365125"/>
            <a:ext cx="8585200" cy="676275"/>
          </a:xfrm>
        </p:spPr>
        <p:txBody>
          <a:bodyPr/>
          <a:lstStyle/>
          <a:p>
            <a:r>
              <a:rPr lang="sk-SK" dirty="0"/>
              <a:t>Preventívne a reaktívne činnosti (III.)</a:t>
            </a:r>
            <a:endParaRPr lang="sk-SK" b="1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EDB66943-98A4-6A22-1EED-72086470367A}"/>
              </a:ext>
            </a:extLst>
          </p:cNvPr>
          <p:cNvSpPr txBox="1">
            <a:spLocks/>
          </p:cNvSpPr>
          <p:nvPr/>
        </p:nvSpPr>
        <p:spPr>
          <a:xfrm>
            <a:off x="11658600" y="6356350"/>
            <a:ext cx="533400" cy="365125"/>
          </a:xfrm>
        </p:spPr>
        <p:txBody>
          <a:bodyPr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0461D4-7FB7-4FFB-A16F-C1B7C1B88A3C}" type="slidenum">
              <a:rPr lang="sk-SK" smtClean="0"/>
              <a:pPr/>
              <a:t>4</a:t>
            </a:fld>
            <a:endParaRPr lang="sk-SK" dirty="0"/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A9CDC896-B2D3-AD65-302B-D7C31387150A}"/>
              </a:ext>
            </a:extLst>
          </p:cNvPr>
          <p:cNvSpPr txBox="1"/>
          <p:nvPr/>
        </p:nvSpPr>
        <p:spPr>
          <a:xfrm>
            <a:off x="530745" y="1282106"/>
            <a:ext cx="1080951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2000" b="1" dirty="0"/>
              <a:t>§ 15 ods. 3 </a:t>
            </a:r>
            <a:r>
              <a:rPr lang="sk-SK" sz="2000" b="1" dirty="0" err="1"/>
              <a:t>ZoKB</a:t>
            </a:r>
            <a:r>
              <a:rPr lang="sk-SK" sz="2000" b="1" dirty="0"/>
              <a:t> - reaktívne služby:</a:t>
            </a:r>
          </a:p>
          <a:p>
            <a:pPr marL="457200" indent="-457200">
              <a:buAutoNum type="alphaLcParenR"/>
            </a:pPr>
            <a:endParaRPr lang="sk-SK" sz="2000" dirty="0"/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sk-SK" sz="2000" dirty="0"/>
              <a:t>výstraha a varovanie,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sk-SK" sz="2000" dirty="0"/>
              <a:t>detekcia kybernetických bezpečnostných incidentov,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sk-SK" sz="2000" dirty="0"/>
              <a:t>analýza kybernetických bezpečnostných incidentov,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sk-SK" sz="2000" dirty="0"/>
              <a:t>odozva, ohraničenie, riešenie a náprava následkov kybernetických bezpečnostných incidentov,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sk-SK" sz="2000" dirty="0"/>
              <a:t>asistencia pri riešení kybernetického bezpečnostného incidentu na mieste,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sk-SK" sz="2000" dirty="0"/>
              <a:t>reakcia na kybernetický bezpečnostný incident,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sk-SK" sz="2000" dirty="0"/>
              <a:t>podpora reakcií na kybernetické bezpečnostné incidenty,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sk-SK" sz="2000" dirty="0"/>
              <a:t>koordinácia reakcií na kybernetické bezpečnostné incidenty,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sk-SK" sz="2000" dirty="0"/>
              <a:t>návrh opatrení na zabránenie ďalšiemu pokračovaniu, šíreniu a opakovanému výskytu kybernetických bezpečnostných incidentov.</a:t>
            </a:r>
          </a:p>
        </p:txBody>
      </p:sp>
    </p:spTree>
    <p:extLst>
      <p:ext uri="{BB962C8B-B14F-4D97-AF65-F5344CB8AC3E}">
        <p14:creationId xmlns:p14="http://schemas.microsoft.com/office/powerpoint/2010/main" val="211928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391E1E5-AE32-4345-B11D-C0EC83B8D34D}"/>
              </a:ext>
            </a:extLst>
          </p:cNvPr>
          <p:cNvSpPr txBox="1">
            <a:spLocks/>
          </p:cNvSpPr>
          <p:nvPr/>
        </p:nvSpPr>
        <p:spPr>
          <a:xfrm>
            <a:off x="2053088" y="4706763"/>
            <a:ext cx="9359660" cy="829816"/>
          </a:xfr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8C18E268-0BEC-416E-9D5A-7196C78F07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465" y="3967901"/>
            <a:ext cx="5396563" cy="2524974"/>
          </a:xfrm>
          <a:prstGeom prst="rect">
            <a:avLst/>
          </a:prstGeom>
          <a:noFill/>
        </p:spPr>
      </p:pic>
      <p:sp>
        <p:nvSpPr>
          <p:cNvPr id="7" name="Zástupný symbol obsahu 2">
            <a:extLst>
              <a:ext uri="{FF2B5EF4-FFF2-40B4-BE49-F238E27FC236}">
                <a16:creationId xmlns:a16="http://schemas.microsoft.com/office/drawing/2014/main" id="{BFFCD058-78E5-45D6-83B0-B384E5E9C0C7}"/>
              </a:ext>
            </a:extLst>
          </p:cNvPr>
          <p:cNvSpPr txBox="1">
            <a:spLocks/>
          </p:cNvSpPr>
          <p:nvPr/>
        </p:nvSpPr>
        <p:spPr>
          <a:xfrm>
            <a:off x="381817" y="1321421"/>
            <a:ext cx="10547912" cy="248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sk-SK" sz="2000" b="1" dirty="0">
                <a:latin typeface="+mn-lt"/>
              </a:rPr>
              <a:t>Udalosť</a:t>
            </a:r>
            <a:r>
              <a:rPr lang="sk-SK" sz="2000" dirty="0">
                <a:latin typeface="+mn-lt"/>
              </a:rPr>
              <a:t> – akúkoľvek pozorovateľnú udalosť, ku ktorej došlo v určitom časovom bode </a:t>
            </a:r>
            <a:br>
              <a:rPr lang="sk-SK" sz="2000" dirty="0">
                <a:latin typeface="+mn-lt"/>
              </a:rPr>
            </a:br>
            <a:r>
              <a:rPr lang="sk-SK" sz="2000" dirty="0">
                <a:latin typeface="+mn-lt"/>
              </a:rPr>
              <a:t>v systéme alebo sieti, najmä ak je dôležitá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sk-SK" sz="2000" b="1" dirty="0">
                <a:latin typeface="+mn-lt"/>
              </a:rPr>
              <a:t>Bezpečnostná udalosť </a:t>
            </a:r>
            <a:r>
              <a:rPr lang="sk-SK" sz="2000" dirty="0">
                <a:latin typeface="+mn-lt"/>
              </a:rPr>
              <a:t>– pozorovateľná udalosť v prostredí informačných a komunikačných technológií, ktorá je relevantná pre bezpečnosť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sk-SK" sz="2000" b="1" dirty="0">
                <a:latin typeface="+mn-lt"/>
              </a:rPr>
              <a:t>Bezpečnostný incident </a:t>
            </a:r>
            <a:r>
              <a:rPr lang="sk-SK" sz="2000" dirty="0">
                <a:latin typeface="+mn-lt"/>
              </a:rPr>
              <a:t>– porušenie alebo bezprostrednú hrozbu porušenia pravidiel počítačovej bezpečnosti, prijateľných zásad používania alebo štandardných bezpečnostných postupov</a:t>
            </a:r>
          </a:p>
        </p:txBody>
      </p:sp>
      <p:sp>
        <p:nvSpPr>
          <p:cNvPr id="8" name="Zástupný objekt pre číslo snímky 3">
            <a:extLst>
              <a:ext uri="{FF2B5EF4-FFF2-40B4-BE49-F238E27FC236}">
                <a16:creationId xmlns:a16="http://schemas.microsoft.com/office/drawing/2014/main" id="{62F86F9A-56FD-A5A6-E86F-92B608EE0620}"/>
              </a:ext>
            </a:extLst>
          </p:cNvPr>
          <p:cNvSpPr txBox="1">
            <a:spLocks/>
          </p:cNvSpPr>
          <p:nvPr/>
        </p:nvSpPr>
        <p:spPr>
          <a:xfrm>
            <a:off x="11658600" y="6356350"/>
            <a:ext cx="533400" cy="365125"/>
          </a:xfrm>
        </p:spPr>
        <p:txBody>
          <a:bodyPr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0461D4-7FB7-4FFB-A16F-C1B7C1B88A3C}" type="slidenum">
              <a:rPr lang="sk-SK" smtClean="0"/>
              <a:pPr/>
              <a:t>5</a:t>
            </a:fld>
            <a:endParaRPr lang="sk-SK" dirty="0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897E6EEF-4CCD-FC15-4BAD-BD48C3C52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467" y="365125"/>
            <a:ext cx="8585200" cy="676275"/>
          </a:xfrm>
        </p:spPr>
        <p:txBody>
          <a:bodyPr/>
          <a:lstStyle/>
          <a:p>
            <a:r>
              <a:rPr lang="sk-SK" dirty="0"/>
              <a:t>Bezpečnostné incidenty (I.)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155507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>
            <a:extLst>
              <a:ext uri="{FF2B5EF4-FFF2-40B4-BE49-F238E27FC236}">
                <a16:creationId xmlns:a16="http://schemas.microsoft.com/office/drawing/2014/main" id="{F2C3751A-1D7A-8B75-56C9-28C1D88A0D30}"/>
              </a:ext>
            </a:extLst>
          </p:cNvPr>
          <p:cNvSpPr/>
          <p:nvPr/>
        </p:nvSpPr>
        <p:spPr>
          <a:xfrm>
            <a:off x="453211" y="1279035"/>
            <a:ext cx="6222881" cy="409342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indent="-228600"/>
            <a:r>
              <a:rPr lang="sk-SK" sz="2000" b="1" dirty="0"/>
              <a:t>Kybernetický bezpečnostný incident (</a:t>
            </a:r>
            <a:r>
              <a:rPr lang="sk-SK" sz="2000" b="1" dirty="0" err="1"/>
              <a:t>ZoKB</a:t>
            </a:r>
            <a:r>
              <a:rPr lang="sk-SK" sz="2000" b="1" dirty="0"/>
              <a:t>)</a:t>
            </a:r>
            <a:endParaRPr lang="sk-SK" sz="2000" dirty="0"/>
          </a:p>
          <a:p>
            <a:pPr marL="571500" lvl="1" indent="-342900">
              <a:buFont typeface="Wingdings" panose="05000000000000000000" pitchFamily="2" charset="2"/>
              <a:buChar char="§"/>
            </a:pPr>
            <a:r>
              <a:rPr lang="sk-SK" sz="2000" dirty="0"/>
              <a:t>akákoľvek udalosť, ktorá má z dôvodu narušenia bezpečnosti siete a informačného systému, alebo porušenia bezpečnostnej politiky alebo záväznej metodiky negatívny vplyv na kybernetickú bezpečnosť alebo ktorej následkom je:</a:t>
            </a:r>
          </a:p>
          <a:p>
            <a:pPr marL="571500" lvl="1" indent="-342900">
              <a:buFont typeface="Wingdings" panose="05000000000000000000" pitchFamily="2" charset="2"/>
              <a:buChar char="§"/>
            </a:pPr>
            <a:r>
              <a:rPr lang="sk-SK" sz="2000" dirty="0"/>
              <a:t>1. </a:t>
            </a:r>
            <a:r>
              <a:rPr lang="sk-SK" sz="2000" b="1" dirty="0"/>
              <a:t>strata dôvernosti </a:t>
            </a:r>
            <a:r>
              <a:rPr lang="sk-SK" sz="2000" dirty="0"/>
              <a:t>údajov, zničenie údajov alebo narušenie </a:t>
            </a:r>
            <a:r>
              <a:rPr lang="sk-SK" sz="2000" b="1" dirty="0"/>
              <a:t>integrity</a:t>
            </a:r>
            <a:r>
              <a:rPr lang="sk-SK" sz="2000" dirty="0"/>
              <a:t> systému,</a:t>
            </a:r>
          </a:p>
          <a:p>
            <a:pPr marL="571500" lvl="1" indent="-342900">
              <a:buFont typeface="Wingdings" panose="05000000000000000000" pitchFamily="2" charset="2"/>
              <a:buChar char="§"/>
            </a:pPr>
            <a:r>
              <a:rPr lang="sk-SK" sz="2000" dirty="0"/>
              <a:t>2. obmedzenie alebo odmietnutie </a:t>
            </a:r>
            <a:r>
              <a:rPr lang="sk-SK" sz="2000" b="1" dirty="0"/>
              <a:t>dostupnosti</a:t>
            </a:r>
            <a:r>
              <a:rPr lang="sk-SK" sz="2000" dirty="0"/>
              <a:t> základnej služby alebo digitálnej služby,</a:t>
            </a:r>
          </a:p>
          <a:p>
            <a:pPr marL="571500" lvl="1" indent="-342900">
              <a:buFont typeface="Wingdings" panose="05000000000000000000" pitchFamily="2" charset="2"/>
              <a:buChar char="§"/>
            </a:pPr>
            <a:r>
              <a:rPr lang="sk-SK" sz="2000" dirty="0"/>
              <a:t>3. vysoká pravdepodobnosť kompromitácie činností základnej služby alebo digitálnej služby alebo</a:t>
            </a:r>
          </a:p>
          <a:p>
            <a:pPr marL="571500" lvl="1" indent="-342900">
              <a:buFont typeface="Wingdings" panose="05000000000000000000" pitchFamily="2" charset="2"/>
              <a:buChar char="§"/>
            </a:pPr>
            <a:r>
              <a:rPr lang="sk-SK" sz="2000" dirty="0"/>
              <a:t>4. ohrozenie bezpečnosti informácií,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4F1ECD5A-525C-6C56-B964-C552034CD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925" y="1752930"/>
            <a:ext cx="4714562" cy="264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4BEBA7AF-51CD-6073-B06F-DA7A447B1863}"/>
              </a:ext>
            </a:extLst>
          </p:cNvPr>
          <p:cNvSpPr txBox="1"/>
          <p:nvPr/>
        </p:nvSpPr>
        <p:spPr>
          <a:xfrm>
            <a:off x="7159925" y="4547874"/>
            <a:ext cx="50320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000" dirty="0"/>
              <a:t>Zdroj: https://i.pinimg.com/originals/8d/d5/5c/8dd55c6295785663d6005eb76798d4cf.jpg</a:t>
            </a:r>
          </a:p>
        </p:txBody>
      </p:sp>
      <p:sp>
        <p:nvSpPr>
          <p:cNvPr id="9" name="Zástupný objekt pre číslo snímky 3">
            <a:extLst>
              <a:ext uri="{FF2B5EF4-FFF2-40B4-BE49-F238E27FC236}">
                <a16:creationId xmlns:a16="http://schemas.microsoft.com/office/drawing/2014/main" id="{A36FC6D0-17EE-65C9-86A8-297DB455D5EE}"/>
              </a:ext>
            </a:extLst>
          </p:cNvPr>
          <p:cNvSpPr txBox="1">
            <a:spLocks/>
          </p:cNvSpPr>
          <p:nvPr/>
        </p:nvSpPr>
        <p:spPr>
          <a:xfrm>
            <a:off x="11658600" y="6356350"/>
            <a:ext cx="533400" cy="365125"/>
          </a:xfrm>
        </p:spPr>
        <p:txBody>
          <a:bodyPr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0461D4-7FB7-4FFB-A16F-C1B7C1B88A3C}" type="slidenum">
              <a:rPr lang="sk-SK" smtClean="0"/>
              <a:pPr/>
              <a:t>6</a:t>
            </a:fld>
            <a:endParaRPr lang="sk-SK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3A47117-904B-34ED-7C27-EA162217E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467" y="365125"/>
            <a:ext cx="8585200" cy="676275"/>
          </a:xfrm>
        </p:spPr>
        <p:txBody>
          <a:bodyPr/>
          <a:lstStyle/>
          <a:p>
            <a:r>
              <a:rPr lang="sk-SK" dirty="0"/>
              <a:t>Bezpečnostné incidenty (II.)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2883865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391E1E5-AE32-4345-B11D-C0EC83B8D34D}"/>
              </a:ext>
            </a:extLst>
          </p:cNvPr>
          <p:cNvSpPr txBox="1">
            <a:spLocks/>
          </p:cNvSpPr>
          <p:nvPr/>
        </p:nvSpPr>
        <p:spPr>
          <a:xfrm>
            <a:off x="2053088" y="4706763"/>
            <a:ext cx="9359660" cy="829816"/>
          </a:xfr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B51A38E5-9E90-4258-A8E5-638B8093B9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90" t="21282" r="21617" b="4231"/>
          <a:stretch/>
        </p:blipFill>
        <p:spPr>
          <a:xfrm>
            <a:off x="2568957" y="1406186"/>
            <a:ext cx="7439537" cy="4813332"/>
          </a:xfrm>
          <a:prstGeom prst="rect">
            <a:avLst/>
          </a:prstGeom>
        </p:spPr>
      </p:pic>
      <p:sp>
        <p:nvSpPr>
          <p:cNvPr id="10" name="BlokTextu 9">
            <a:extLst>
              <a:ext uri="{FF2B5EF4-FFF2-40B4-BE49-F238E27FC236}">
                <a16:creationId xmlns:a16="http://schemas.microsoft.com/office/drawing/2014/main" id="{3ED05F04-9B77-4521-8636-0728241B55FA}"/>
              </a:ext>
            </a:extLst>
          </p:cNvPr>
          <p:cNvSpPr txBox="1"/>
          <p:nvPr/>
        </p:nvSpPr>
        <p:spPr>
          <a:xfrm>
            <a:off x="1496975" y="6562174"/>
            <a:ext cx="91637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200" dirty="0"/>
              <a:t>Zdroj: ENISA: </a:t>
            </a:r>
            <a:r>
              <a:rPr lang="sk-SK" sz="1200" dirty="0" err="1"/>
              <a:t>Reference</a:t>
            </a:r>
            <a:r>
              <a:rPr lang="sk-SK" sz="1200" dirty="0"/>
              <a:t> Incident </a:t>
            </a:r>
            <a:r>
              <a:rPr lang="sk-SK" sz="1200" dirty="0" err="1"/>
              <a:t>Classification</a:t>
            </a:r>
            <a:r>
              <a:rPr lang="sk-SK" sz="1200" dirty="0"/>
              <a:t> </a:t>
            </a:r>
            <a:r>
              <a:rPr lang="sk-SK" sz="1200" dirty="0" err="1"/>
              <a:t>Taxonomy</a:t>
            </a:r>
            <a:r>
              <a:rPr lang="sk-SK" sz="1200" dirty="0"/>
              <a:t> </a:t>
            </a:r>
            <a:r>
              <a:rPr lang="sk-SK" sz="1200" dirty="0" err="1"/>
              <a:t>Task</a:t>
            </a:r>
            <a:r>
              <a:rPr lang="sk-SK" sz="1200" dirty="0"/>
              <a:t> </a:t>
            </a:r>
            <a:r>
              <a:rPr lang="sk-SK" sz="1200" dirty="0" err="1"/>
              <a:t>Force</a:t>
            </a:r>
            <a:r>
              <a:rPr lang="sk-SK" sz="1200" dirty="0"/>
              <a:t> Status and </a:t>
            </a:r>
            <a:r>
              <a:rPr lang="sk-SK" sz="1200" dirty="0" err="1"/>
              <a:t>Way</a:t>
            </a:r>
            <a:r>
              <a:rPr lang="sk-SK" sz="1200" dirty="0"/>
              <a:t> Forward, 2018.</a:t>
            </a:r>
          </a:p>
        </p:txBody>
      </p:sp>
      <p:sp>
        <p:nvSpPr>
          <p:cNvPr id="7" name="Zástupný objekt pre číslo snímky 3">
            <a:extLst>
              <a:ext uri="{FF2B5EF4-FFF2-40B4-BE49-F238E27FC236}">
                <a16:creationId xmlns:a16="http://schemas.microsoft.com/office/drawing/2014/main" id="{7EE1A24D-DC91-E149-3401-6033ECFA4127}"/>
              </a:ext>
            </a:extLst>
          </p:cNvPr>
          <p:cNvSpPr txBox="1">
            <a:spLocks/>
          </p:cNvSpPr>
          <p:nvPr/>
        </p:nvSpPr>
        <p:spPr>
          <a:xfrm>
            <a:off x="11658600" y="6356350"/>
            <a:ext cx="533400" cy="365125"/>
          </a:xfrm>
        </p:spPr>
        <p:txBody>
          <a:bodyPr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0461D4-7FB7-4FFB-A16F-C1B7C1B88A3C}" type="slidenum">
              <a:rPr lang="sk-SK" smtClean="0"/>
              <a:pPr/>
              <a:t>7</a:t>
            </a:fld>
            <a:endParaRPr lang="sk-SK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7CF2DF84-4ECE-F51D-A336-88A3149FD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467" y="365125"/>
            <a:ext cx="8585200" cy="676275"/>
          </a:xfrm>
        </p:spPr>
        <p:txBody>
          <a:bodyPr/>
          <a:lstStyle/>
          <a:p>
            <a:r>
              <a:rPr lang="sk-SK" dirty="0"/>
              <a:t>Bezpečnostné incidenty (III.)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4026974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391E1E5-AE32-4345-B11D-C0EC83B8D34D}"/>
              </a:ext>
            </a:extLst>
          </p:cNvPr>
          <p:cNvSpPr txBox="1">
            <a:spLocks/>
          </p:cNvSpPr>
          <p:nvPr/>
        </p:nvSpPr>
        <p:spPr>
          <a:xfrm>
            <a:off x="2053088" y="4706763"/>
            <a:ext cx="9359660" cy="829816"/>
          </a:xfr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154E2675-24BA-0956-DD22-C888414B9D97}"/>
              </a:ext>
            </a:extLst>
          </p:cNvPr>
          <p:cNvSpPr txBox="1"/>
          <p:nvPr/>
        </p:nvSpPr>
        <p:spPr>
          <a:xfrm>
            <a:off x="495684" y="1321421"/>
            <a:ext cx="6159451" cy="3737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k-SK" sz="2000" dirty="0"/>
              <a:t>SANS metodológia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k-SK" sz="2000" dirty="0"/>
              <a:t>zodpovednosť v jednotlivých fázach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k-SK" sz="2000" dirty="0"/>
              <a:t>paradox detekcie úniku údajov (</a:t>
            </a:r>
            <a:r>
              <a:rPr lang="sk-SK" sz="2000" dirty="0" err="1"/>
              <a:t>the</a:t>
            </a:r>
            <a:r>
              <a:rPr lang="sk-SK" sz="2000" dirty="0"/>
              <a:t> </a:t>
            </a:r>
            <a:r>
              <a:rPr lang="sk-SK" sz="2000" dirty="0" err="1"/>
              <a:t>Breach</a:t>
            </a:r>
            <a:r>
              <a:rPr lang="sk-SK" sz="2000" dirty="0"/>
              <a:t> </a:t>
            </a:r>
            <a:r>
              <a:rPr lang="sk-SK" sz="2000" dirty="0" err="1"/>
              <a:t>Detection</a:t>
            </a:r>
            <a:r>
              <a:rPr lang="sk-SK" sz="2000" dirty="0"/>
              <a:t> Paradox)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k-SK" sz="2000" dirty="0"/>
              <a:t>obmedzenie šírenia bezpečnostného incidentu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k-SK" sz="2000" dirty="0"/>
              <a:t>reakcia na bezpečnostný incident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k-SK" sz="2000" dirty="0"/>
              <a:t>obnova dát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sk-SK" sz="2000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2326CBAE-9352-FFCD-D506-0BF7DD1F4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918" y="1803900"/>
            <a:ext cx="4810161" cy="4109060"/>
          </a:xfrm>
          <a:prstGeom prst="rect">
            <a:avLst/>
          </a:prstGeom>
        </p:spPr>
      </p:pic>
      <p:sp>
        <p:nvSpPr>
          <p:cNvPr id="8" name="Zástupný objekt pre číslo snímky 3">
            <a:extLst>
              <a:ext uri="{FF2B5EF4-FFF2-40B4-BE49-F238E27FC236}">
                <a16:creationId xmlns:a16="http://schemas.microsoft.com/office/drawing/2014/main" id="{27265E61-AD2C-87EB-C9BD-ADC2D7314BA0}"/>
              </a:ext>
            </a:extLst>
          </p:cNvPr>
          <p:cNvSpPr txBox="1">
            <a:spLocks/>
          </p:cNvSpPr>
          <p:nvPr/>
        </p:nvSpPr>
        <p:spPr>
          <a:xfrm>
            <a:off x="11658600" y="6356350"/>
            <a:ext cx="533400" cy="365125"/>
          </a:xfrm>
        </p:spPr>
        <p:txBody>
          <a:bodyPr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0461D4-7FB7-4FFB-A16F-C1B7C1B88A3C}" type="slidenum">
              <a:rPr lang="sk-SK" smtClean="0"/>
              <a:pPr/>
              <a:t>8</a:t>
            </a:fld>
            <a:endParaRPr lang="sk-SK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61BF0918-C641-852E-6A7D-ACEB4393C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467" y="365125"/>
            <a:ext cx="8585200" cy="676275"/>
          </a:xfrm>
        </p:spPr>
        <p:txBody>
          <a:bodyPr/>
          <a:lstStyle/>
          <a:p>
            <a:r>
              <a:rPr lang="sk-SK" dirty="0"/>
              <a:t>Bezpečnostné incidenty (IV.)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575654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E386D-DD32-92C2-8D34-388777DDD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2296FED-962F-1980-F3DE-1CBE16F63184}"/>
              </a:ext>
            </a:extLst>
          </p:cNvPr>
          <p:cNvSpPr txBox="1">
            <a:spLocks/>
          </p:cNvSpPr>
          <p:nvPr/>
        </p:nvSpPr>
        <p:spPr>
          <a:xfrm>
            <a:off x="2053088" y="4706763"/>
            <a:ext cx="9359660" cy="829816"/>
          </a:xfr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Zástupný objekt pre číslo snímky 3">
            <a:extLst>
              <a:ext uri="{FF2B5EF4-FFF2-40B4-BE49-F238E27FC236}">
                <a16:creationId xmlns:a16="http://schemas.microsoft.com/office/drawing/2014/main" id="{05B9DFD6-FF0F-F138-19DE-7AB893419D83}"/>
              </a:ext>
            </a:extLst>
          </p:cNvPr>
          <p:cNvSpPr txBox="1">
            <a:spLocks/>
          </p:cNvSpPr>
          <p:nvPr/>
        </p:nvSpPr>
        <p:spPr>
          <a:xfrm>
            <a:off x="11658600" y="6356350"/>
            <a:ext cx="533400" cy="365125"/>
          </a:xfrm>
        </p:spPr>
        <p:txBody>
          <a:bodyPr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0461D4-7FB7-4FFB-A16F-C1B7C1B88A3C}" type="slidenum">
              <a:rPr lang="sk-SK" smtClean="0"/>
              <a:pPr/>
              <a:t>9</a:t>
            </a:fld>
            <a:endParaRPr lang="sk-SK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45D0A515-E79B-3A29-D685-74C165B6C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467" y="365125"/>
            <a:ext cx="8585200" cy="676275"/>
          </a:xfrm>
        </p:spPr>
        <p:txBody>
          <a:bodyPr/>
          <a:lstStyle/>
          <a:p>
            <a:r>
              <a:rPr lang="en-US" dirty="0"/>
              <a:t>M</a:t>
            </a:r>
            <a:r>
              <a:rPr lang="sk-SK" dirty="0" err="1"/>
              <a:t>ýtus</a:t>
            </a:r>
            <a:r>
              <a:rPr lang="sk-SK" dirty="0"/>
              <a:t> – Incidenty nie je potrebné hlásiť</a:t>
            </a:r>
            <a:endParaRPr lang="sk-SK" b="1" dirty="0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3F29EB59-B251-C1A2-E1E1-FBB9B3780B0B}"/>
              </a:ext>
            </a:extLst>
          </p:cNvPr>
          <p:cNvSpPr txBox="1"/>
          <p:nvPr/>
        </p:nvSpPr>
        <p:spPr>
          <a:xfrm>
            <a:off x="451509" y="1614396"/>
            <a:ext cx="1016703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sk-SK" sz="2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notifikačná povinnosť – dôležitý nástroj na riešenie a predchádzanie bezpečnostných incidentov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§ 24 ods. 1 zákon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a</a:t>
            </a:r>
            <a:r>
              <a:rPr lang="pl-PL" sz="2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o KB - Prevádzkovateľ základnej služby je povinný hlásiť každý závažný kybernetický bezpečnostný incident. </a:t>
            </a:r>
            <a:endParaRPr lang="en-US" sz="20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sk-SK" sz="2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§ 23 ods. 3 písm. a) </a:t>
            </a:r>
            <a:r>
              <a:rPr lang="sk-SK" sz="2000" dirty="0" err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ZoITVS</a:t>
            </a:r>
            <a:r>
              <a:rPr lang="sk-SK" sz="2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- Orgán riadenia je povinný, ak je zaradený do registra prevádzkovateľov základných služieb 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[</a:t>
            </a:r>
            <a:r>
              <a:rPr lang="sk-SK" sz="2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...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]</a:t>
            </a:r>
            <a:r>
              <a:rPr lang="sk-SK" sz="2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nahlasovať 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[</a:t>
            </a:r>
            <a:r>
              <a:rPr lang="sk-SK" sz="2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...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]</a:t>
            </a:r>
            <a:r>
              <a:rPr lang="sk-SK" sz="2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aj kybernetický bezpečnostný incident,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sk-SK" sz="2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na ktorý sa nevzťahuje povinnosť nahlasovania podľa osobitného predpisu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.</a:t>
            </a:r>
            <a:endParaRPr lang="sk-SK" sz="20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l-PL" sz="20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80C062EB-7FFA-D07F-BF46-E7AE905B0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596" y="3996756"/>
            <a:ext cx="8406807" cy="2249830"/>
          </a:xfrm>
          <a:prstGeom prst="rect">
            <a:avLst/>
          </a:prstGeo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FA681BDA-7A1F-5051-F367-17F011C6B755}"/>
              </a:ext>
            </a:extLst>
          </p:cNvPr>
          <p:cNvSpPr txBox="1"/>
          <p:nvPr/>
        </p:nvSpPr>
        <p:spPr>
          <a:xfrm>
            <a:off x="1262963" y="6518666"/>
            <a:ext cx="60995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200" dirty="0"/>
              <a:t>Zdroj: https://www.nbu.gov.sk/jednotny-informacny-system-kybernetickej-bezpecnosti/</a:t>
            </a:r>
          </a:p>
        </p:txBody>
      </p:sp>
    </p:spTree>
    <p:extLst>
      <p:ext uri="{BB962C8B-B14F-4D97-AF65-F5344CB8AC3E}">
        <p14:creationId xmlns:p14="http://schemas.microsoft.com/office/powerpoint/2010/main" val="3644089260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6578B964FCBE9438AB520F8F4494DE8" ma:contentTypeVersion="14" ma:contentTypeDescription="Umožňuje vytvoriť nový dokument." ma:contentTypeScope="" ma:versionID="8a024a3a2335b019e6236309d9bae28d">
  <xsd:schema xmlns:xsd="http://www.w3.org/2001/XMLSchema" xmlns:xs="http://www.w3.org/2001/XMLSchema" xmlns:p="http://schemas.microsoft.com/office/2006/metadata/properties" xmlns:ns2="e43f6a51-8160-47b7-9684-358882b461ce" xmlns:ns3="8579d8c0-f4a4-46e1-afa1-8fb8e6f3aea2" targetNamespace="http://schemas.microsoft.com/office/2006/metadata/properties" ma:root="true" ma:fieldsID="e52a03a4667edfa4310a91f303f7d965" ns2:_="" ns3:_="">
    <xsd:import namespace="e43f6a51-8160-47b7-9684-358882b461ce"/>
    <xsd:import namespace="8579d8c0-f4a4-46e1-afa1-8fb8e6f3ae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3f6a51-8160-47b7-9684-358882b461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Značky obrázka" ma:readOnly="false" ma:fieldId="{5cf76f15-5ced-4ddc-b409-7134ff3c332f}" ma:taxonomyMulti="true" ma:sspId="abd44fc1-b512-40ba-a72c-fa16cc8c0a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79d8c0-f4a4-46e1-afa1-8fb8e6f3aea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273904e-93df-4dfc-8969-da61afed23a3}" ma:internalName="TaxCatchAll" ma:showField="CatchAllData" ma:web="8579d8c0-f4a4-46e1-afa1-8fb8e6f3ae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43f6a51-8160-47b7-9684-358882b461ce">
      <Terms xmlns="http://schemas.microsoft.com/office/infopath/2007/PartnerControls"/>
    </lcf76f155ced4ddcb4097134ff3c332f>
    <TaxCatchAll xmlns="8579d8c0-f4a4-46e1-afa1-8fb8e6f3aea2" xsi:nil="true"/>
  </documentManagement>
</p:properties>
</file>

<file path=customXml/itemProps1.xml><?xml version="1.0" encoding="utf-8"?>
<ds:datastoreItem xmlns:ds="http://schemas.openxmlformats.org/officeDocument/2006/customXml" ds:itemID="{F56288D3-8BF6-4EDF-B4BA-5D87CC7945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E81D52-55CE-4801-99D4-FDEF430AEB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3f6a51-8160-47b7-9684-358882b461ce"/>
    <ds:schemaRef ds:uri="8579d8c0-f4a4-46e1-afa1-8fb8e6f3ae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065913F-A975-46EE-AD1F-585D8F37072D}">
  <ds:schemaRefs>
    <ds:schemaRef ds:uri="http://purl.org/dc/elements/1.1/"/>
    <ds:schemaRef ds:uri="8579d8c0-f4a4-46e1-afa1-8fb8e6f3aea2"/>
    <ds:schemaRef ds:uri="http://purl.org/dc/dcmitype/"/>
    <ds:schemaRef ds:uri="http://schemas.microsoft.com/office/2006/documentManagement/types"/>
    <ds:schemaRef ds:uri="http://www.w3.org/XML/1998/namespace"/>
    <ds:schemaRef ds:uri="e43f6a51-8160-47b7-9684-358882b461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17638</TotalTime>
  <Words>781</Words>
  <Application>Microsoft Office PowerPoint</Application>
  <PresentationFormat>Širokouhlá</PresentationFormat>
  <Paragraphs>82</Paragraphs>
  <Slides>15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6" baseType="lpstr">
      <vt:lpstr>Motív balíka Office</vt:lpstr>
      <vt:lpstr>Kybernetické bezpečnostné incidenty a zraniteľnosti</vt:lpstr>
      <vt:lpstr>Preventívne a reaktívne činnosti (I.)</vt:lpstr>
      <vt:lpstr>Preventívne a reaktívne činnosti (II.)</vt:lpstr>
      <vt:lpstr>Preventívne a reaktívne činnosti (III.)</vt:lpstr>
      <vt:lpstr>Bezpečnostné incidenty (I.)</vt:lpstr>
      <vt:lpstr>Bezpečnostné incidenty (II.)</vt:lpstr>
      <vt:lpstr>Bezpečnostné incidenty (III.)</vt:lpstr>
      <vt:lpstr>Bezpečnostné incidenty (IV.)</vt:lpstr>
      <vt:lpstr>Mýtus – Incidenty nie je potrebné hlásiť</vt:lpstr>
      <vt:lpstr>Bezpečnostné zraniteľnosti (I.)</vt:lpstr>
      <vt:lpstr>Bezpečnostné zraniteľnosti (II.)</vt:lpstr>
      <vt:lpstr>Bezpečnostné zraniteľnosti (III.)</vt:lpstr>
      <vt:lpstr>Bezpečnostné zraniteľnosti (IV.)</vt:lpstr>
      <vt:lpstr>Bezpečnostné zraniteľnosti (V.)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Kristína Basová</dc:creator>
  <cp:lastModifiedBy>Pavol Sokol</cp:lastModifiedBy>
  <cp:revision>25</cp:revision>
  <dcterms:created xsi:type="dcterms:W3CDTF">2025-03-26T10:23:24Z</dcterms:created>
  <dcterms:modified xsi:type="dcterms:W3CDTF">2026-04-04T08:24:42Z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0x01010036578B964FCBE9438AB520F8F4494DE8</vt:lpwstr>
  </property>
  <property fmtid="{D5CDD505-2E9C-101B-9397-08002B2CF9AE}" pid="3" name="MediaServiceImageTags">
    <vt:lpwstr/>
  </property>
</Properties>
</file>