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7"/>
  </p:notesMasterIdLst>
  <p:sldIdLst>
    <p:sldId id="256" r:id="rId5"/>
    <p:sldId id="1207" r:id="rId6"/>
    <p:sldId id="1208" r:id="rId7"/>
    <p:sldId id="1240" r:id="rId8"/>
    <p:sldId id="1241" r:id="rId9"/>
    <p:sldId id="1242" r:id="rId10"/>
    <p:sldId id="1222" r:id="rId11"/>
    <p:sldId id="1236" r:id="rId12"/>
    <p:sldId id="1237" r:id="rId13"/>
    <p:sldId id="1211" r:id="rId14"/>
    <p:sldId id="1239" r:id="rId15"/>
    <p:sldId id="1231" r:id="rId16"/>
    <p:sldId id="1245" r:id="rId17"/>
    <p:sldId id="1249" r:id="rId18"/>
    <p:sldId id="1246" r:id="rId19"/>
    <p:sldId id="1250" r:id="rId20"/>
    <p:sldId id="1251" r:id="rId21"/>
    <p:sldId id="1247" r:id="rId22"/>
    <p:sldId id="1252" r:id="rId23"/>
    <p:sldId id="1253" r:id="rId24"/>
    <p:sldId id="1254" r:id="rId25"/>
    <p:sldId id="1244" r:id="rId26"/>
    <p:sldId id="1243" r:id="rId27"/>
    <p:sldId id="1233" r:id="rId28"/>
    <p:sldId id="1232" r:id="rId29"/>
    <p:sldId id="1230" r:id="rId30"/>
    <p:sldId id="1255" r:id="rId31"/>
    <p:sldId id="1256" r:id="rId32"/>
    <p:sldId id="1257" r:id="rId33"/>
    <p:sldId id="1258" r:id="rId34"/>
    <p:sldId id="1259" r:id="rId35"/>
    <p:sldId id="1212" r:id="rId36"/>
    <p:sldId id="1214" r:id="rId37"/>
    <p:sldId id="1216" r:id="rId38"/>
    <p:sldId id="1215" r:id="rId39"/>
    <p:sldId id="1221" r:id="rId40"/>
    <p:sldId id="1217" r:id="rId41"/>
    <p:sldId id="1219" r:id="rId42"/>
    <p:sldId id="1218" r:id="rId43"/>
    <p:sldId id="1213" r:id="rId44"/>
    <p:sldId id="1235" r:id="rId45"/>
    <p:sldId id="1234" r:id="rId46"/>
    <p:sldId id="1210" r:id="rId47"/>
    <p:sldId id="1223" r:id="rId48"/>
    <p:sldId id="1228" r:id="rId49"/>
    <p:sldId id="1229" r:id="rId50"/>
    <p:sldId id="1225" r:id="rId51"/>
    <p:sldId id="1226" r:id="rId52"/>
    <p:sldId id="1227" r:id="rId53"/>
    <p:sldId id="1224" r:id="rId54"/>
    <p:sldId id="1260" r:id="rId55"/>
    <p:sldId id="305" r:id="rId56"/>
  </p:sldIdLst>
  <p:sldSz cx="12192000" cy="6858000"/>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dvolená sekcia" id="{955E41B8-7D4D-46A8-89A0-9C471E7992A2}">
          <p14:sldIdLst>
            <p14:sldId id="256"/>
            <p14:sldId id="1207"/>
            <p14:sldId id="1208"/>
            <p14:sldId id="1240"/>
            <p14:sldId id="1241"/>
            <p14:sldId id="1242"/>
            <p14:sldId id="1222"/>
            <p14:sldId id="1236"/>
            <p14:sldId id="1237"/>
            <p14:sldId id="1211"/>
            <p14:sldId id="1239"/>
            <p14:sldId id="1231"/>
            <p14:sldId id="1245"/>
            <p14:sldId id="1249"/>
            <p14:sldId id="1246"/>
            <p14:sldId id="1250"/>
            <p14:sldId id="1251"/>
            <p14:sldId id="1247"/>
            <p14:sldId id="1252"/>
            <p14:sldId id="1253"/>
            <p14:sldId id="1254"/>
            <p14:sldId id="1244"/>
            <p14:sldId id="1243"/>
            <p14:sldId id="1233"/>
            <p14:sldId id="1232"/>
            <p14:sldId id="1230"/>
            <p14:sldId id="1255"/>
            <p14:sldId id="1256"/>
            <p14:sldId id="1257"/>
            <p14:sldId id="1258"/>
            <p14:sldId id="1259"/>
            <p14:sldId id="1212"/>
            <p14:sldId id="1214"/>
            <p14:sldId id="1216"/>
            <p14:sldId id="1215"/>
            <p14:sldId id="1221"/>
            <p14:sldId id="1217"/>
            <p14:sldId id="1219"/>
            <p14:sldId id="1218"/>
            <p14:sldId id="1213"/>
            <p14:sldId id="1235"/>
            <p14:sldId id="1234"/>
            <p14:sldId id="1210"/>
            <p14:sldId id="1223"/>
            <p14:sldId id="1228"/>
            <p14:sldId id="1229"/>
            <p14:sldId id="1225"/>
            <p14:sldId id="1226"/>
            <p14:sldId id="1227"/>
            <p14:sldId id="1224"/>
            <p14:sldId id="1260"/>
            <p14:sldId id="30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1E6A"/>
    <a:srgbClr val="0C3A76"/>
    <a:srgbClr val="001351"/>
    <a:srgbClr val="ED1C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B642E2-13DA-4C9A-833B-4EE0C77FBE4E}" v="5" dt="2026-04-04T08:24:22.737"/>
  </p1510:revLst>
</p1510:revInfo>
</file>

<file path=ppt/tableStyles.xml><?xml version="1.0" encoding="utf-8"?>
<a:tblStyleLst xmlns:a="http://schemas.openxmlformats.org/drawingml/2006/main" def="{5C22544A-7EE6-4342-B048-85BDC9FD1C3A}">
  <a:tblStyle styleId="{74C1A8A3-306A-4EB7-A6B1-4F7E0EB9C5D6}" styleName="Stredný štýl 3 - zvýraznenie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3B4B98B0-60AC-42C2-AFA5-B58CD77FA1E5}" styleName="Svetlý štýl 1 - zvýrazneni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Stredný štýl 2 - zvýrazneni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Svetlý štýl 2 - zvýraznenie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6" autoAdjust="0"/>
    <p:restoredTop sz="94660"/>
  </p:normalViewPr>
  <p:slideViewPr>
    <p:cSldViewPr snapToGrid="0">
      <p:cViewPr varScale="1">
        <p:scale>
          <a:sx n="88" d="100"/>
          <a:sy n="88" d="100"/>
        </p:scale>
        <p:origin x="210" y="5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gina Hučková" userId="S::regina.huckova@upjs.sk::a33dcba1-ac96-4326-8a7c-ba7ff8a42f59" providerId="AD" clId="Web-{8AB642E2-13DA-4C9A-833B-4EE0C77FBE4E}"/>
    <pc:docChg chg="modSld">
      <pc:chgData name="Regina Hučková" userId="S::regina.huckova@upjs.sk::a33dcba1-ac96-4326-8a7c-ba7ff8a42f59" providerId="AD" clId="Web-{8AB642E2-13DA-4C9A-833B-4EE0C77FBE4E}" dt="2026-04-04T08:24:22.737" v="4" actId="20577"/>
      <pc:docMkLst>
        <pc:docMk/>
      </pc:docMkLst>
      <pc:sldChg chg="modSp">
        <pc:chgData name="Regina Hučková" userId="S::regina.huckova@upjs.sk::a33dcba1-ac96-4326-8a7c-ba7ff8a42f59" providerId="AD" clId="Web-{8AB642E2-13DA-4C9A-833B-4EE0C77FBE4E}" dt="2026-04-04T08:24:22.737" v="4" actId="20577"/>
        <pc:sldMkLst>
          <pc:docMk/>
          <pc:sldMk cId="3361926617" sldId="256"/>
        </pc:sldMkLst>
        <pc:spChg chg="mod">
          <ac:chgData name="Regina Hučková" userId="S::regina.huckova@upjs.sk::a33dcba1-ac96-4326-8a7c-ba7ff8a42f59" providerId="AD" clId="Web-{8AB642E2-13DA-4C9A-833B-4EE0C77FBE4E}" dt="2026-04-04T08:24:22.737" v="4" actId="20577"/>
          <ac:spMkLst>
            <pc:docMk/>
            <pc:sldMk cId="3361926617" sldId="256"/>
            <ac:spMk id="3" creationId="{4D8809A4-0D88-49E1-B95B-A31D3DD4080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hlavičk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Zástupný objekt pre dá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928455-33D0-42D4-ADAF-4B131F0087BE}" type="datetimeFigureOut">
              <a:rPr lang="sk-SK" smtClean="0"/>
              <a:t>4. 4. 2026</a:t>
            </a:fld>
            <a:endParaRPr lang="sk-SK"/>
          </a:p>
        </p:txBody>
      </p:sp>
      <p:sp>
        <p:nvSpPr>
          <p:cNvPr id="4" name="Zástupný objekt pre obrázok snímky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objekt pre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6" name="Zástupný objekt pre pät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a:p>
        </p:txBody>
      </p:sp>
      <p:sp>
        <p:nvSpPr>
          <p:cNvPr id="7" name="Zástupný objekt pre číslo snímky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D336E0-5F89-4E9B-A4F6-2E27AF0536F6}" type="slidenum">
              <a:rPr lang="sk-SK" smtClean="0"/>
              <a:t>‹#›</a:t>
            </a:fld>
            <a:endParaRPr lang="sk-SK"/>
          </a:p>
        </p:txBody>
      </p:sp>
    </p:spTree>
    <p:extLst>
      <p:ext uri="{BB962C8B-B14F-4D97-AF65-F5344CB8AC3E}">
        <p14:creationId xmlns:p14="http://schemas.microsoft.com/office/powerpoint/2010/main" val="1369163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0.png"/><Relationship Id="rId4"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pic>
        <p:nvPicPr>
          <p:cNvPr id="7" name="Obrázok 6">
            <a:extLst>
              <a:ext uri="{FF2B5EF4-FFF2-40B4-BE49-F238E27FC236}">
                <a16:creationId xmlns:a16="http://schemas.microsoft.com/office/drawing/2014/main" id="{6B6273A0-CB70-4DCA-951C-22AD261EE3E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260" t="3160" b="1256"/>
          <a:stretch/>
        </p:blipFill>
        <p:spPr>
          <a:xfrm>
            <a:off x="-62144" y="-1"/>
            <a:ext cx="12254144" cy="6858001"/>
          </a:xfrm>
          <a:prstGeom prst="rect">
            <a:avLst/>
          </a:prstGeom>
        </p:spPr>
      </p:pic>
      <p:sp>
        <p:nvSpPr>
          <p:cNvPr id="2" name="Nadpis 1">
            <a:extLst>
              <a:ext uri="{FF2B5EF4-FFF2-40B4-BE49-F238E27FC236}">
                <a16:creationId xmlns:a16="http://schemas.microsoft.com/office/drawing/2014/main" id="{080D75A8-EF0D-42B5-81F7-D4A43EF18564}"/>
              </a:ext>
            </a:extLst>
          </p:cNvPr>
          <p:cNvSpPr>
            <a:spLocks noGrp="1"/>
          </p:cNvSpPr>
          <p:nvPr>
            <p:ph type="ctrTitle" hasCustomPrompt="1"/>
          </p:nvPr>
        </p:nvSpPr>
        <p:spPr>
          <a:xfrm>
            <a:off x="4169328" y="1258349"/>
            <a:ext cx="6498672" cy="2483140"/>
          </a:xfrm>
          <a:prstGeom prst="rect">
            <a:avLst/>
          </a:prstGeom>
        </p:spPr>
        <p:txBody>
          <a:bodyPr anchor="ctr"/>
          <a:lstStyle>
            <a:lvl1pPr algn="l">
              <a:defRPr sz="4000" b="1">
                <a:latin typeface="Arial" panose="020B0604020202020204" pitchFamily="34" charset="0"/>
                <a:cs typeface="Arial" panose="020B0604020202020204" pitchFamily="34" charset="0"/>
              </a:defRPr>
            </a:lvl1pPr>
          </a:lstStyle>
          <a:p>
            <a:r>
              <a:rPr lang="sk-SK" dirty="0"/>
              <a:t>KLIKNUTÍM UPRAVTE ŠTÝL PREDLOHY NADPISU</a:t>
            </a:r>
          </a:p>
        </p:txBody>
      </p:sp>
      <p:sp>
        <p:nvSpPr>
          <p:cNvPr id="3" name="Podnadpis 2">
            <a:extLst>
              <a:ext uri="{FF2B5EF4-FFF2-40B4-BE49-F238E27FC236}">
                <a16:creationId xmlns:a16="http://schemas.microsoft.com/office/drawing/2014/main" id="{53ABE9D2-FE45-4FE8-B47F-3EB3F43ACBF9}"/>
              </a:ext>
            </a:extLst>
          </p:cNvPr>
          <p:cNvSpPr>
            <a:spLocks noGrp="1"/>
          </p:cNvSpPr>
          <p:nvPr>
            <p:ph type="subTitle" idx="1"/>
          </p:nvPr>
        </p:nvSpPr>
        <p:spPr>
          <a:xfrm>
            <a:off x="4169328" y="3602038"/>
            <a:ext cx="6498672" cy="1816322"/>
          </a:xfrm>
          <a:prstGeom prst="rect">
            <a:avLst/>
          </a:prstGeom>
        </p:spPr>
        <p:txBody>
          <a:bodyPr/>
          <a:lstStyle>
            <a:lvl1pPr marL="0" indent="0" algn="l">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dirty="0"/>
              <a:t>Kliknutím upravte štýl predlohy podnadpisu</a:t>
            </a:r>
          </a:p>
        </p:txBody>
      </p:sp>
      <p:sp>
        <p:nvSpPr>
          <p:cNvPr id="8" name="Obdĺžnik 7">
            <a:extLst>
              <a:ext uri="{FF2B5EF4-FFF2-40B4-BE49-F238E27FC236}">
                <a16:creationId xmlns:a16="http://schemas.microsoft.com/office/drawing/2014/main" id="{EFF887D1-0431-4C78-9187-5B6065D6682B}"/>
              </a:ext>
            </a:extLst>
          </p:cNvPr>
          <p:cNvSpPr/>
          <p:nvPr userDrawn="1"/>
        </p:nvSpPr>
        <p:spPr>
          <a:xfrm>
            <a:off x="-62143" y="1981200"/>
            <a:ext cx="3110143" cy="4876801"/>
          </a:xfrm>
          <a:prstGeom prst="rect">
            <a:avLst/>
          </a:prstGeom>
          <a:solidFill>
            <a:srgbClr val="261E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pic>
        <p:nvPicPr>
          <p:cNvPr id="10" name="Obrázok 9">
            <a:extLst>
              <a:ext uri="{FF2B5EF4-FFF2-40B4-BE49-F238E27FC236}">
                <a16:creationId xmlns:a16="http://schemas.microsoft.com/office/drawing/2014/main" id="{54C3F28A-1442-4C09-8E32-BD6FEABBE4E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11914" y="136525"/>
            <a:ext cx="865118" cy="1450975"/>
          </a:xfrm>
          <a:prstGeom prst="rect">
            <a:avLst/>
          </a:prstGeom>
        </p:spPr>
      </p:pic>
      <p:pic>
        <p:nvPicPr>
          <p:cNvPr id="14" name="Obrázok 13">
            <a:extLst>
              <a:ext uri="{FF2B5EF4-FFF2-40B4-BE49-F238E27FC236}">
                <a16:creationId xmlns:a16="http://schemas.microsoft.com/office/drawing/2014/main" id="{2E80317B-0BE1-46DE-8263-05FCE358349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33680" y="2549742"/>
            <a:ext cx="1685737" cy="501578"/>
          </a:xfrm>
          <a:prstGeom prst="rect">
            <a:avLst/>
          </a:prstGeom>
        </p:spPr>
      </p:pic>
      <p:pic>
        <p:nvPicPr>
          <p:cNvPr id="5" name="Obrázok 4">
            <a:extLst>
              <a:ext uri="{FF2B5EF4-FFF2-40B4-BE49-F238E27FC236}">
                <a16:creationId xmlns:a16="http://schemas.microsoft.com/office/drawing/2014/main" id="{3605952B-999F-4F9D-80B8-2604E7C8260B}"/>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10146" r="8926"/>
          <a:stretch/>
        </p:blipFill>
        <p:spPr>
          <a:xfrm>
            <a:off x="361012" y="2970671"/>
            <a:ext cx="2263831" cy="3459663"/>
          </a:xfrm>
          <a:prstGeom prst="rect">
            <a:avLst/>
          </a:prstGeom>
        </p:spPr>
      </p:pic>
      <p:pic>
        <p:nvPicPr>
          <p:cNvPr id="6" name="Obrázok 5">
            <a:extLst>
              <a:ext uri="{FF2B5EF4-FFF2-40B4-BE49-F238E27FC236}">
                <a16:creationId xmlns:a16="http://schemas.microsoft.com/office/drawing/2014/main" id="{FEEE7A2F-219E-470D-A67D-66895767F22B}"/>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33680" y="518488"/>
            <a:ext cx="1027112" cy="472111"/>
          </a:xfrm>
          <a:prstGeom prst="rect">
            <a:avLst/>
          </a:prstGeom>
        </p:spPr>
      </p:pic>
    </p:spTree>
    <p:extLst>
      <p:ext uri="{BB962C8B-B14F-4D97-AF65-F5344CB8AC3E}">
        <p14:creationId xmlns:p14="http://schemas.microsoft.com/office/powerpoint/2010/main" val="659842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B942FF7-8883-4060-95CE-32B9E9452E1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sk-SK"/>
              <a:t>Kliknutím upravte štýl predlohy nadpisu</a:t>
            </a:r>
          </a:p>
        </p:txBody>
      </p:sp>
      <p:sp>
        <p:nvSpPr>
          <p:cNvPr id="3" name="Zástupný objekt pre obrázok 2">
            <a:extLst>
              <a:ext uri="{FF2B5EF4-FFF2-40B4-BE49-F238E27FC236}">
                <a16:creationId xmlns:a16="http://schemas.microsoft.com/office/drawing/2014/main" id="{1D3D348F-6490-4DC6-9D8C-499B44C384B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Zástupný objekt pre text 3">
            <a:extLst>
              <a:ext uri="{FF2B5EF4-FFF2-40B4-BE49-F238E27FC236}">
                <a16:creationId xmlns:a16="http://schemas.microsoft.com/office/drawing/2014/main" id="{27CD6ED8-14C5-462F-BE67-151286900A7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Upraviť štýly predlohy textu</a:t>
            </a:r>
          </a:p>
        </p:txBody>
      </p:sp>
      <p:sp>
        <p:nvSpPr>
          <p:cNvPr id="5" name="Zástupný objekt pre dátum 4">
            <a:extLst>
              <a:ext uri="{FF2B5EF4-FFF2-40B4-BE49-F238E27FC236}">
                <a16:creationId xmlns:a16="http://schemas.microsoft.com/office/drawing/2014/main" id="{618464D2-C39F-489E-A00F-EF03F2434D28}"/>
              </a:ext>
            </a:extLst>
          </p:cNvPr>
          <p:cNvSpPr>
            <a:spLocks noGrp="1"/>
          </p:cNvSpPr>
          <p:nvPr>
            <p:ph type="dt" sz="half" idx="10"/>
          </p:nvPr>
        </p:nvSpPr>
        <p:spPr>
          <a:xfrm>
            <a:off x="838200" y="6356350"/>
            <a:ext cx="2743200" cy="365125"/>
          </a:xfrm>
          <a:prstGeom prst="rect">
            <a:avLst/>
          </a:prstGeom>
        </p:spPr>
        <p:txBody>
          <a:bodyPr/>
          <a:lstStyle/>
          <a:p>
            <a:fld id="{C75E6A5E-9D4C-4127-90A7-1BD5D0739A7B}" type="datetimeFigureOut">
              <a:rPr lang="sk-SK" smtClean="0"/>
              <a:t>4. 4. 2026</a:t>
            </a:fld>
            <a:endParaRPr lang="sk-SK"/>
          </a:p>
        </p:txBody>
      </p:sp>
      <p:sp>
        <p:nvSpPr>
          <p:cNvPr id="6" name="Zástupný objekt pre pätu 5">
            <a:extLst>
              <a:ext uri="{FF2B5EF4-FFF2-40B4-BE49-F238E27FC236}">
                <a16:creationId xmlns:a16="http://schemas.microsoft.com/office/drawing/2014/main" id="{ACC9E08B-92ED-4575-9BEE-F543A3AEDFA1}"/>
              </a:ext>
            </a:extLst>
          </p:cNvPr>
          <p:cNvSpPr>
            <a:spLocks noGrp="1"/>
          </p:cNvSpPr>
          <p:nvPr>
            <p:ph type="ftr" sz="quarter" idx="11"/>
          </p:nvPr>
        </p:nvSpPr>
        <p:spPr>
          <a:xfrm>
            <a:off x="4038600" y="6356350"/>
            <a:ext cx="4114800" cy="365125"/>
          </a:xfrm>
          <a:prstGeom prst="rect">
            <a:avLst/>
          </a:prstGeom>
        </p:spPr>
        <p:txBody>
          <a:bodyPr/>
          <a:lstStyle/>
          <a:p>
            <a:endParaRPr lang="sk-SK"/>
          </a:p>
        </p:txBody>
      </p:sp>
      <p:sp>
        <p:nvSpPr>
          <p:cNvPr id="7" name="Zástupný objekt pre číslo snímky 6">
            <a:extLst>
              <a:ext uri="{FF2B5EF4-FFF2-40B4-BE49-F238E27FC236}">
                <a16:creationId xmlns:a16="http://schemas.microsoft.com/office/drawing/2014/main" id="{826A2B09-9E54-48A5-8655-FE3447E27EF5}"/>
              </a:ext>
            </a:extLst>
          </p:cNvPr>
          <p:cNvSpPr>
            <a:spLocks noGrp="1"/>
          </p:cNvSpPr>
          <p:nvPr>
            <p:ph type="sldNum" sz="quarter" idx="12"/>
          </p:nvPr>
        </p:nvSpPr>
        <p:spPr>
          <a:xfrm>
            <a:off x="8610600" y="6356350"/>
            <a:ext cx="2743200" cy="365125"/>
          </a:xfrm>
          <a:prstGeom prst="rect">
            <a:avLst/>
          </a:prstGeom>
        </p:spPr>
        <p:txBody>
          <a:bodyPr/>
          <a:lstStyle/>
          <a:p>
            <a:fld id="{1EC588BC-2533-4897-92E7-D7A69BDBDAE5}" type="slidenum">
              <a:rPr lang="sk-SK" smtClean="0"/>
              <a:t>‹#›</a:t>
            </a:fld>
            <a:endParaRPr lang="sk-SK"/>
          </a:p>
        </p:txBody>
      </p:sp>
    </p:spTree>
    <p:extLst>
      <p:ext uri="{BB962C8B-B14F-4D97-AF65-F5344CB8AC3E}">
        <p14:creationId xmlns:p14="http://schemas.microsoft.com/office/powerpoint/2010/main" val="3471390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7A5AD31-D522-4507-BFC4-01AB8BC8F716}"/>
              </a:ext>
            </a:extLst>
          </p:cNvPr>
          <p:cNvSpPr>
            <a:spLocks noGrp="1"/>
          </p:cNvSpPr>
          <p:nvPr>
            <p:ph type="title"/>
          </p:nvPr>
        </p:nvSpPr>
        <p:spPr>
          <a:xfrm>
            <a:off x="838200" y="365125"/>
            <a:ext cx="10515600" cy="1325563"/>
          </a:xfrm>
          <a:prstGeom prst="rect">
            <a:avLst/>
          </a:prstGeom>
        </p:spPr>
        <p:txBody>
          <a:bodyPr/>
          <a:lstStyle/>
          <a:p>
            <a:r>
              <a:rPr lang="sk-SK"/>
              <a:t>Kliknutím upravte štýl predlohy nadpisu</a:t>
            </a:r>
          </a:p>
        </p:txBody>
      </p:sp>
      <p:sp>
        <p:nvSpPr>
          <p:cNvPr id="3" name="Zástupný objekt pre zvislý text 2">
            <a:extLst>
              <a:ext uri="{FF2B5EF4-FFF2-40B4-BE49-F238E27FC236}">
                <a16:creationId xmlns:a16="http://schemas.microsoft.com/office/drawing/2014/main" id="{3FF362AA-1EEC-48D4-95A8-468325BE1438}"/>
              </a:ext>
            </a:extLst>
          </p:cNvPr>
          <p:cNvSpPr>
            <a:spLocks noGrp="1"/>
          </p:cNvSpPr>
          <p:nvPr>
            <p:ph type="body" orient="vert" idx="1"/>
          </p:nvPr>
        </p:nvSpPr>
        <p:spPr>
          <a:xfrm>
            <a:off x="838200" y="1825625"/>
            <a:ext cx="10515600" cy="4351338"/>
          </a:xfrm>
          <a:prstGeom prst="rect">
            <a:avLst/>
          </a:prstGeom>
        </p:spPr>
        <p:txBody>
          <a:bodyPr vert="eaVert"/>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dátum 3">
            <a:extLst>
              <a:ext uri="{FF2B5EF4-FFF2-40B4-BE49-F238E27FC236}">
                <a16:creationId xmlns:a16="http://schemas.microsoft.com/office/drawing/2014/main" id="{7DCFFE48-041F-4F41-BCAE-DE58D8B27077}"/>
              </a:ext>
            </a:extLst>
          </p:cNvPr>
          <p:cNvSpPr>
            <a:spLocks noGrp="1"/>
          </p:cNvSpPr>
          <p:nvPr>
            <p:ph type="dt" sz="half" idx="10"/>
          </p:nvPr>
        </p:nvSpPr>
        <p:spPr>
          <a:xfrm>
            <a:off x="838200" y="6356350"/>
            <a:ext cx="2743200" cy="365125"/>
          </a:xfrm>
          <a:prstGeom prst="rect">
            <a:avLst/>
          </a:prstGeom>
        </p:spPr>
        <p:txBody>
          <a:bodyPr/>
          <a:lstStyle/>
          <a:p>
            <a:fld id="{C75E6A5E-9D4C-4127-90A7-1BD5D0739A7B}" type="datetimeFigureOut">
              <a:rPr lang="sk-SK" smtClean="0"/>
              <a:t>4. 4. 2026</a:t>
            </a:fld>
            <a:endParaRPr lang="sk-SK"/>
          </a:p>
        </p:txBody>
      </p:sp>
      <p:sp>
        <p:nvSpPr>
          <p:cNvPr id="5" name="Zástupný objekt pre pätu 4">
            <a:extLst>
              <a:ext uri="{FF2B5EF4-FFF2-40B4-BE49-F238E27FC236}">
                <a16:creationId xmlns:a16="http://schemas.microsoft.com/office/drawing/2014/main" id="{F708DEAA-9ED1-4C10-B975-FB25852CA3BD}"/>
              </a:ext>
            </a:extLst>
          </p:cNvPr>
          <p:cNvSpPr>
            <a:spLocks noGrp="1"/>
          </p:cNvSpPr>
          <p:nvPr>
            <p:ph type="ftr" sz="quarter" idx="11"/>
          </p:nvPr>
        </p:nvSpPr>
        <p:spPr>
          <a:xfrm>
            <a:off x="4038600" y="6356350"/>
            <a:ext cx="4114800" cy="365125"/>
          </a:xfrm>
          <a:prstGeom prst="rect">
            <a:avLst/>
          </a:prstGeom>
        </p:spPr>
        <p:txBody>
          <a:bodyPr/>
          <a:lstStyle/>
          <a:p>
            <a:endParaRPr lang="sk-SK"/>
          </a:p>
        </p:txBody>
      </p:sp>
      <p:sp>
        <p:nvSpPr>
          <p:cNvPr id="6" name="Zástupný objekt pre číslo snímky 5">
            <a:extLst>
              <a:ext uri="{FF2B5EF4-FFF2-40B4-BE49-F238E27FC236}">
                <a16:creationId xmlns:a16="http://schemas.microsoft.com/office/drawing/2014/main" id="{23117498-756C-41B1-BB89-F288EE1E5098}"/>
              </a:ext>
            </a:extLst>
          </p:cNvPr>
          <p:cNvSpPr>
            <a:spLocks noGrp="1"/>
          </p:cNvSpPr>
          <p:nvPr>
            <p:ph type="sldNum" sz="quarter" idx="12"/>
          </p:nvPr>
        </p:nvSpPr>
        <p:spPr>
          <a:xfrm>
            <a:off x="8610600" y="6356350"/>
            <a:ext cx="2743200" cy="365125"/>
          </a:xfrm>
          <a:prstGeom prst="rect">
            <a:avLst/>
          </a:prstGeom>
        </p:spPr>
        <p:txBody>
          <a:bodyPr/>
          <a:lstStyle/>
          <a:p>
            <a:fld id="{1EC588BC-2533-4897-92E7-D7A69BDBDAE5}" type="slidenum">
              <a:rPr lang="sk-SK" smtClean="0"/>
              <a:t>‹#›</a:t>
            </a:fld>
            <a:endParaRPr lang="sk-SK"/>
          </a:p>
        </p:txBody>
      </p:sp>
    </p:spTree>
    <p:extLst>
      <p:ext uri="{BB962C8B-B14F-4D97-AF65-F5344CB8AC3E}">
        <p14:creationId xmlns:p14="http://schemas.microsoft.com/office/powerpoint/2010/main" val="34048799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a:extLst>
              <a:ext uri="{FF2B5EF4-FFF2-40B4-BE49-F238E27FC236}">
                <a16:creationId xmlns:a16="http://schemas.microsoft.com/office/drawing/2014/main" id="{F75EF934-91ED-4009-B390-909E3F82ADE3}"/>
              </a:ext>
            </a:extLst>
          </p:cNvPr>
          <p:cNvSpPr>
            <a:spLocks noGrp="1"/>
          </p:cNvSpPr>
          <p:nvPr>
            <p:ph type="title" orient="vert"/>
          </p:nvPr>
        </p:nvSpPr>
        <p:spPr>
          <a:xfrm>
            <a:off x="8724900" y="365125"/>
            <a:ext cx="2628900" cy="5811838"/>
          </a:xfrm>
          <a:prstGeom prst="rect">
            <a:avLst/>
          </a:prstGeom>
        </p:spPr>
        <p:txBody>
          <a:bodyPr vert="eaVert"/>
          <a:lstStyle/>
          <a:p>
            <a:r>
              <a:rPr lang="sk-SK"/>
              <a:t>Kliknutím upravte štýl predlohy nadpisu</a:t>
            </a:r>
          </a:p>
        </p:txBody>
      </p:sp>
      <p:sp>
        <p:nvSpPr>
          <p:cNvPr id="3" name="Zástupný objekt pre zvislý text 2">
            <a:extLst>
              <a:ext uri="{FF2B5EF4-FFF2-40B4-BE49-F238E27FC236}">
                <a16:creationId xmlns:a16="http://schemas.microsoft.com/office/drawing/2014/main" id="{DACDA43E-7592-489D-B2BB-9DFDCE9A97AE}"/>
              </a:ext>
            </a:extLst>
          </p:cNvPr>
          <p:cNvSpPr>
            <a:spLocks noGrp="1"/>
          </p:cNvSpPr>
          <p:nvPr>
            <p:ph type="body" orient="vert" idx="1"/>
          </p:nvPr>
        </p:nvSpPr>
        <p:spPr>
          <a:xfrm>
            <a:off x="838200" y="365125"/>
            <a:ext cx="7734300" cy="5811838"/>
          </a:xfrm>
          <a:prstGeom prst="rect">
            <a:avLst/>
          </a:prstGeom>
        </p:spPr>
        <p:txBody>
          <a:bodyPr vert="eaVert"/>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dátum 3">
            <a:extLst>
              <a:ext uri="{FF2B5EF4-FFF2-40B4-BE49-F238E27FC236}">
                <a16:creationId xmlns:a16="http://schemas.microsoft.com/office/drawing/2014/main" id="{BBBFAA0F-D23A-4004-81E8-90D0D3D703E8}"/>
              </a:ext>
            </a:extLst>
          </p:cNvPr>
          <p:cNvSpPr>
            <a:spLocks noGrp="1"/>
          </p:cNvSpPr>
          <p:nvPr>
            <p:ph type="dt" sz="half" idx="10"/>
          </p:nvPr>
        </p:nvSpPr>
        <p:spPr>
          <a:xfrm>
            <a:off x="838200" y="6356350"/>
            <a:ext cx="2743200" cy="365125"/>
          </a:xfrm>
          <a:prstGeom prst="rect">
            <a:avLst/>
          </a:prstGeom>
        </p:spPr>
        <p:txBody>
          <a:bodyPr/>
          <a:lstStyle/>
          <a:p>
            <a:fld id="{C75E6A5E-9D4C-4127-90A7-1BD5D0739A7B}" type="datetimeFigureOut">
              <a:rPr lang="sk-SK" smtClean="0"/>
              <a:t>4. 4. 2026</a:t>
            </a:fld>
            <a:endParaRPr lang="sk-SK"/>
          </a:p>
        </p:txBody>
      </p:sp>
      <p:sp>
        <p:nvSpPr>
          <p:cNvPr id="5" name="Zástupný objekt pre pätu 4">
            <a:extLst>
              <a:ext uri="{FF2B5EF4-FFF2-40B4-BE49-F238E27FC236}">
                <a16:creationId xmlns:a16="http://schemas.microsoft.com/office/drawing/2014/main" id="{5D72AA85-E512-400E-9A69-8EBC45393DB9}"/>
              </a:ext>
            </a:extLst>
          </p:cNvPr>
          <p:cNvSpPr>
            <a:spLocks noGrp="1"/>
          </p:cNvSpPr>
          <p:nvPr>
            <p:ph type="ftr" sz="quarter" idx="11"/>
          </p:nvPr>
        </p:nvSpPr>
        <p:spPr>
          <a:xfrm>
            <a:off x="4038600" y="6356350"/>
            <a:ext cx="4114800" cy="365125"/>
          </a:xfrm>
          <a:prstGeom prst="rect">
            <a:avLst/>
          </a:prstGeom>
        </p:spPr>
        <p:txBody>
          <a:bodyPr/>
          <a:lstStyle/>
          <a:p>
            <a:endParaRPr lang="sk-SK"/>
          </a:p>
        </p:txBody>
      </p:sp>
      <p:sp>
        <p:nvSpPr>
          <p:cNvPr id="6" name="Zástupný objekt pre číslo snímky 5">
            <a:extLst>
              <a:ext uri="{FF2B5EF4-FFF2-40B4-BE49-F238E27FC236}">
                <a16:creationId xmlns:a16="http://schemas.microsoft.com/office/drawing/2014/main" id="{586D43B1-D95B-459D-8400-5EA2CC670B0C}"/>
              </a:ext>
            </a:extLst>
          </p:cNvPr>
          <p:cNvSpPr>
            <a:spLocks noGrp="1"/>
          </p:cNvSpPr>
          <p:nvPr>
            <p:ph type="sldNum" sz="quarter" idx="12"/>
          </p:nvPr>
        </p:nvSpPr>
        <p:spPr>
          <a:xfrm>
            <a:off x="8610600" y="6356350"/>
            <a:ext cx="2743200" cy="365125"/>
          </a:xfrm>
          <a:prstGeom prst="rect">
            <a:avLst/>
          </a:prstGeom>
        </p:spPr>
        <p:txBody>
          <a:bodyPr/>
          <a:lstStyle/>
          <a:p>
            <a:fld id="{1EC588BC-2533-4897-92E7-D7A69BDBDAE5}" type="slidenum">
              <a:rPr lang="sk-SK" smtClean="0"/>
              <a:t>‹#›</a:t>
            </a:fld>
            <a:endParaRPr lang="sk-SK"/>
          </a:p>
        </p:txBody>
      </p:sp>
    </p:spTree>
    <p:extLst>
      <p:ext uri="{BB962C8B-B14F-4D97-AF65-F5344CB8AC3E}">
        <p14:creationId xmlns:p14="http://schemas.microsoft.com/office/powerpoint/2010/main" val="18875114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Prázdna">
    <p:spTree>
      <p:nvGrpSpPr>
        <p:cNvPr id="1" name=""/>
        <p:cNvGrpSpPr/>
        <p:nvPr/>
      </p:nvGrpSpPr>
      <p:grpSpPr>
        <a:xfrm>
          <a:off x="0" y="0"/>
          <a:ext cx="0" cy="0"/>
          <a:chOff x="0" y="0"/>
          <a:chExt cx="0" cy="0"/>
        </a:xfrm>
      </p:grpSpPr>
      <p:sp>
        <p:nvSpPr>
          <p:cNvPr id="4" name="Zástupný objekt pre číslo snímky 3"/>
          <p:cNvSpPr>
            <a:spLocks noGrp="1"/>
          </p:cNvSpPr>
          <p:nvPr>
            <p:ph type="sldNum" sz="quarter" idx="12"/>
          </p:nvPr>
        </p:nvSpPr>
        <p:spPr/>
        <p:txBody>
          <a:bodyPr/>
          <a:lstStyle/>
          <a:p>
            <a:fld id="{4B0461D4-7FB7-4FFB-A16F-C1B7C1B88A3C}" type="slidenum">
              <a:rPr lang="sk-SK" smtClean="0"/>
              <a:t>‹#›</a:t>
            </a:fld>
            <a:endParaRPr lang="sk-SK"/>
          </a:p>
        </p:txBody>
      </p:sp>
      <p:sp>
        <p:nvSpPr>
          <p:cNvPr id="5" name="Nadpis 4">
            <a:extLst>
              <a:ext uri="{FF2B5EF4-FFF2-40B4-BE49-F238E27FC236}">
                <a16:creationId xmlns:a16="http://schemas.microsoft.com/office/drawing/2014/main" id="{C9D5B256-7180-7276-842E-12556B890A23}"/>
              </a:ext>
            </a:extLst>
          </p:cNvPr>
          <p:cNvSpPr>
            <a:spLocks noGrp="1"/>
          </p:cNvSpPr>
          <p:nvPr>
            <p:ph type="title"/>
          </p:nvPr>
        </p:nvSpPr>
        <p:spPr>
          <a:xfrm>
            <a:off x="1262963" y="200834"/>
            <a:ext cx="9573670" cy="763500"/>
          </a:xfrm>
        </p:spPr>
        <p:txBody>
          <a:bodyPr/>
          <a:lstStyle>
            <a:lvl1pPr>
              <a:defRPr>
                <a:solidFill>
                  <a:schemeClr val="tx1"/>
                </a:solidFill>
              </a:defRPr>
            </a:lvl1pPr>
          </a:lstStyle>
          <a:p>
            <a:r>
              <a:rPr lang="sk-SK"/>
              <a:t>Kliknutím upravte štýl predlohy nadpisu</a:t>
            </a:r>
          </a:p>
        </p:txBody>
      </p:sp>
    </p:spTree>
    <p:extLst>
      <p:ext uri="{BB962C8B-B14F-4D97-AF65-F5344CB8AC3E}">
        <p14:creationId xmlns:p14="http://schemas.microsoft.com/office/powerpoint/2010/main" val="3378506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userDrawn="1">
  <p:cSld name="Blank">
    <p:spTree>
      <p:nvGrpSpPr>
        <p:cNvPr id="1" name="Shape 49"/>
        <p:cNvGrpSpPr/>
        <p:nvPr/>
      </p:nvGrpSpPr>
      <p:grpSpPr>
        <a:xfrm>
          <a:off x="0" y="0"/>
          <a:ext cx="0" cy="0"/>
          <a:chOff x="0" y="0"/>
          <a:chExt cx="0" cy="0"/>
        </a:xfrm>
      </p:grpSpPr>
      <p:sp>
        <p:nvSpPr>
          <p:cNvPr id="50" name="Google Shape;50;p1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grpSp>
        <p:nvGrpSpPr>
          <p:cNvPr id="2" name="Skupina 1">
            <a:extLst>
              <a:ext uri="{FF2B5EF4-FFF2-40B4-BE49-F238E27FC236}">
                <a16:creationId xmlns:a16="http://schemas.microsoft.com/office/drawing/2014/main" id="{FEA8ED40-AC7F-D093-EBB8-0C168209105F}"/>
              </a:ext>
            </a:extLst>
          </p:cNvPr>
          <p:cNvGrpSpPr/>
          <p:nvPr userDrawn="1"/>
        </p:nvGrpSpPr>
        <p:grpSpPr>
          <a:xfrm>
            <a:off x="-3957" y="0"/>
            <a:ext cx="1079145" cy="6857999"/>
            <a:chOff x="-3957" y="0"/>
            <a:chExt cx="1079145" cy="6857999"/>
          </a:xfrm>
        </p:grpSpPr>
        <p:sp>
          <p:nvSpPr>
            <p:cNvPr id="3" name="Pravouhlý trojuholník 2">
              <a:extLst>
                <a:ext uri="{FF2B5EF4-FFF2-40B4-BE49-F238E27FC236}">
                  <a16:creationId xmlns:a16="http://schemas.microsoft.com/office/drawing/2014/main" id="{4D5E8E8A-1C0B-64B9-A789-D9239A171E05}"/>
                </a:ext>
              </a:extLst>
            </p:cNvPr>
            <p:cNvSpPr/>
            <p:nvPr userDrawn="1"/>
          </p:nvSpPr>
          <p:spPr>
            <a:xfrm rot="5400000">
              <a:off x="-12557" y="5039017"/>
              <a:ext cx="1082468" cy="1063298"/>
            </a:xfrm>
            <a:prstGeom prst="rtTriangle">
              <a:avLst/>
            </a:prstGeom>
            <a:solidFill>
              <a:srgbClr val="0B8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 name="Pravouhlý trojuholník 3">
              <a:extLst>
                <a:ext uri="{FF2B5EF4-FFF2-40B4-BE49-F238E27FC236}">
                  <a16:creationId xmlns:a16="http://schemas.microsoft.com/office/drawing/2014/main" id="{904654EF-B067-149C-043F-E6E7CC334AEC}"/>
                </a:ext>
              </a:extLst>
            </p:cNvPr>
            <p:cNvSpPr/>
            <p:nvPr userDrawn="1"/>
          </p:nvSpPr>
          <p:spPr>
            <a:xfrm rot="5400000">
              <a:off x="2717" y="1981526"/>
              <a:ext cx="1069753" cy="1075189"/>
            </a:xfrm>
            <a:prstGeom prst="rtTriangle">
              <a:avLst/>
            </a:prstGeom>
            <a:solidFill>
              <a:srgbClr val="0B8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 name="Obdĺžnik 4">
              <a:extLst>
                <a:ext uri="{FF2B5EF4-FFF2-40B4-BE49-F238E27FC236}">
                  <a16:creationId xmlns:a16="http://schemas.microsoft.com/office/drawing/2014/main" id="{6622F646-2BE1-3F5A-A784-62F9E4C947E9}"/>
                </a:ext>
              </a:extLst>
            </p:cNvPr>
            <p:cNvSpPr/>
            <p:nvPr userDrawn="1"/>
          </p:nvSpPr>
          <p:spPr>
            <a:xfrm>
              <a:off x="1" y="0"/>
              <a:ext cx="1070247" cy="992123"/>
            </a:xfrm>
            <a:prstGeom prst="rect">
              <a:avLst/>
            </a:prstGeom>
            <a:solidFill>
              <a:srgbClr val="135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 name="Ovál 5">
              <a:extLst>
                <a:ext uri="{FF2B5EF4-FFF2-40B4-BE49-F238E27FC236}">
                  <a16:creationId xmlns:a16="http://schemas.microsoft.com/office/drawing/2014/main" id="{7B73DBA2-C3B7-14CB-6F70-23BFD63284B0}"/>
                </a:ext>
              </a:extLst>
            </p:cNvPr>
            <p:cNvSpPr/>
            <p:nvPr userDrawn="1"/>
          </p:nvSpPr>
          <p:spPr>
            <a:xfrm>
              <a:off x="0" y="0"/>
              <a:ext cx="1063298" cy="976959"/>
            </a:xfrm>
            <a:prstGeom prst="ellipse">
              <a:avLst/>
            </a:prstGeom>
            <a:solidFill>
              <a:srgbClr val="0B8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 name="Obdĺžnik 6">
              <a:extLst>
                <a:ext uri="{FF2B5EF4-FFF2-40B4-BE49-F238E27FC236}">
                  <a16:creationId xmlns:a16="http://schemas.microsoft.com/office/drawing/2014/main" id="{69F178B5-577D-AD48-7D18-50D6B7C6D5DF}"/>
                </a:ext>
              </a:extLst>
            </p:cNvPr>
            <p:cNvSpPr/>
            <p:nvPr userDrawn="1"/>
          </p:nvSpPr>
          <p:spPr>
            <a:xfrm>
              <a:off x="0" y="992123"/>
              <a:ext cx="1070248" cy="994570"/>
            </a:xfrm>
            <a:prstGeom prst="rect">
              <a:avLst/>
            </a:prstGeom>
            <a:solidFill>
              <a:srgbClr val="0B8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 name="Pravouhlý trojuholník 7">
              <a:extLst>
                <a:ext uri="{FF2B5EF4-FFF2-40B4-BE49-F238E27FC236}">
                  <a16:creationId xmlns:a16="http://schemas.microsoft.com/office/drawing/2014/main" id="{792C94BC-1A7E-ED6F-0BBC-977310525C31}"/>
                </a:ext>
              </a:extLst>
            </p:cNvPr>
            <p:cNvSpPr/>
            <p:nvPr userDrawn="1"/>
          </p:nvSpPr>
          <p:spPr>
            <a:xfrm rot="5400000" flipH="1" flipV="1">
              <a:off x="741" y="1983503"/>
              <a:ext cx="1069753" cy="1071234"/>
            </a:xfrm>
            <a:prstGeom prst="rtTriangle">
              <a:avLst/>
            </a:prstGeom>
            <a:solidFill>
              <a:srgbClr val="135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 name="Obdĺžnik 8">
              <a:extLst>
                <a:ext uri="{FF2B5EF4-FFF2-40B4-BE49-F238E27FC236}">
                  <a16:creationId xmlns:a16="http://schemas.microsoft.com/office/drawing/2014/main" id="{2B645E2E-A7B0-1BDD-4D9C-EE7A83A7C053}"/>
                </a:ext>
              </a:extLst>
            </p:cNvPr>
            <p:cNvSpPr/>
            <p:nvPr userDrawn="1"/>
          </p:nvSpPr>
          <p:spPr>
            <a:xfrm flipV="1">
              <a:off x="-1" y="3045190"/>
              <a:ext cx="1071234" cy="994570"/>
            </a:xfrm>
            <a:prstGeom prst="rect">
              <a:avLst/>
            </a:prstGeom>
            <a:solidFill>
              <a:srgbClr val="135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 name="Obdĺžnik 9">
              <a:extLst>
                <a:ext uri="{FF2B5EF4-FFF2-40B4-BE49-F238E27FC236}">
                  <a16:creationId xmlns:a16="http://schemas.microsoft.com/office/drawing/2014/main" id="{B2C47A5B-4716-6056-1D00-F79408C4071B}"/>
                </a:ext>
              </a:extLst>
            </p:cNvPr>
            <p:cNvSpPr/>
            <p:nvPr userDrawn="1"/>
          </p:nvSpPr>
          <p:spPr>
            <a:xfrm>
              <a:off x="-2972" y="4025512"/>
              <a:ext cx="1074205" cy="1003920"/>
            </a:xfrm>
            <a:prstGeom prst="rect">
              <a:avLst/>
            </a:prstGeom>
            <a:solidFill>
              <a:srgbClr val="0B8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 name="Ovál 10">
              <a:extLst>
                <a:ext uri="{FF2B5EF4-FFF2-40B4-BE49-F238E27FC236}">
                  <a16:creationId xmlns:a16="http://schemas.microsoft.com/office/drawing/2014/main" id="{6A9A3197-04CE-7726-A6DB-A3D8889D622D}"/>
                </a:ext>
              </a:extLst>
            </p:cNvPr>
            <p:cNvSpPr/>
            <p:nvPr userDrawn="1"/>
          </p:nvSpPr>
          <p:spPr>
            <a:xfrm>
              <a:off x="6452" y="4036286"/>
              <a:ext cx="1056846" cy="976959"/>
            </a:xfrm>
            <a:prstGeom prst="ellipse">
              <a:avLst/>
            </a:prstGeom>
            <a:solidFill>
              <a:srgbClr val="135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2" name="Pravouhlý trojuholník 11">
              <a:extLst>
                <a:ext uri="{FF2B5EF4-FFF2-40B4-BE49-F238E27FC236}">
                  <a16:creationId xmlns:a16="http://schemas.microsoft.com/office/drawing/2014/main" id="{10DD6615-8CA3-F9CD-E9C8-8CC6A6CABC15}"/>
                </a:ext>
              </a:extLst>
            </p:cNvPr>
            <p:cNvSpPr/>
            <p:nvPr userDrawn="1"/>
          </p:nvSpPr>
          <p:spPr>
            <a:xfrm rot="5400000" flipH="1" flipV="1">
              <a:off x="-1238" y="5008557"/>
              <a:ext cx="1069753" cy="1075189"/>
            </a:xfrm>
            <a:prstGeom prst="rtTriangle">
              <a:avLst/>
            </a:prstGeom>
            <a:solidFill>
              <a:srgbClr val="135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3" name="Obdĺžnik 12">
              <a:extLst>
                <a:ext uri="{FF2B5EF4-FFF2-40B4-BE49-F238E27FC236}">
                  <a16:creationId xmlns:a16="http://schemas.microsoft.com/office/drawing/2014/main" id="{F7B5CE6D-C7E9-9E0A-323B-2DCE3B141BB6}"/>
                </a:ext>
              </a:extLst>
            </p:cNvPr>
            <p:cNvSpPr/>
            <p:nvPr userDrawn="1"/>
          </p:nvSpPr>
          <p:spPr>
            <a:xfrm flipV="1">
              <a:off x="-3957" y="6057972"/>
              <a:ext cx="1074205" cy="800027"/>
            </a:xfrm>
            <a:prstGeom prst="rect">
              <a:avLst/>
            </a:prstGeom>
            <a:solidFill>
              <a:srgbClr val="135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pic>
        <p:nvPicPr>
          <p:cNvPr id="14" name="Obrázok 13">
            <a:extLst>
              <a:ext uri="{FF2B5EF4-FFF2-40B4-BE49-F238E27FC236}">
                <a16:creationId xmlns:a16="http://schemas.microsoft.com/office/drawing/2014/main" id="{0BFF3485-9500-7468-CFD0-D09079AC28A3}"/>
              </a:ext>
            </a:extLst>
          </p:cNvPr>
          <p:cNvPicPr>
            <a:picLocks noChangeAspect="1"/>
          </p:cNvPicPr>
          <p:nvPr userDrawn="1"/>
        </p:nvPicPr>
        <p:blipFill>
          <a:blip r:embed="rId2">
            <a:alphaModFix amt="66000"/>
          </a:blip>
          <a:stretch>
            <a:fillRect/>
          </a:stretch>
        </p:blipFill>
        <p:spPr>
          <a:xfrm>
            <a:off x="413437" y="5530596"/>
            <a:ext cx="640733" cy="640733"/>
          </a:xfrm>
          <a:prstGeom prst="rect">
            <a:avLst/>
          </a:prstGeom>
        </p:spPr>
      </p:pic>
      <p:pic>
        <p:nvPicPr>
          <p:cNvPr id="15" name="Obrázok 14" descr="Obrázok, na ktorom je text&#10;&#10;Automaticky generovaný popis">
            <a:extLst>
              <a:ext uri="{FF2B5EF4-FFF2-40B4-BE49-F238E27FC236}">
                <a16:creationId xmlns:a16="http://schemas.microsoft.com/office/drawing/2014/main" id="{1C75A028-38C5-B396-5B5B-C949A6C385BD}"/>
              </a:ext>
            </a:extLst>
          </p:cNvPr>
          <p:cNvPicPr>
            <a:picLocks noChangeAspect="1"/>
          </p:cNvPicPr>
          <p:nvPr userDrawn="1"/>
        </p:nvPicPr>
        <p:blipFill rotWithShape="1">
          <a:blip r:embed="rId3"/>
          <a:srcRect r="70446" b="-3898"/>
          <a:stretch/>
        </p:blipFill>
        <p:spPr>
          <a:xfrm>
            <a:off x="452152" y="6266846"/>
            <a:ext cx="567236" cy="582986"/>
          </a:xfrm>
          <a:prstGeom prst="rect">
            <a:avLst/>
          </a:prstGeom>
        </p:spPr>
      </p:pic>
      <p:sp>
        <p:nvSpPr>
          <p:cNvPr id="16" name="Nadpis 4">
            <a:extLst>
              <a:ext uri="{FF2B5EF4-FFF2-40B4-BE49-F238E27FC236}">
                <a16:creationId xmlns:a16="http://schemas.microsoft.com/office/drawing/2014/main" id="{45DF1D6F-0559-56DC-A13E-9FD667FCC5AD}"/>
              </a:ext>
            </a:extLst>
          </p:cNvPr>
          <p:cNvSpPr>
            <a:spLocks noGrp="1"/>
          </p:cNvSpPr>
          <p:nvPr>
            <p:ph type="title"/>
          </p:nvPr>
        </p:nvSpPr>
        <p:spPr>
          <a:xfrm>
            <a:off x="1262963" y="200834"/>
            <a:ext cx="9573670" cy="763500"/>
          </a:xfrm>
        </p:spPr>
        <p:txBody>
          <a:bodyPr/>
          <a:lstStyle>
            <a:lvl1pPr>
              <a:defRPr>
                <a:solidFill>
                  <a:schemeClr val="tx1"/>
                </a:solidFill>
              </a:defRPr>
            </a:lvl1pPr>
          </a:lstStyle>
          <a:p>
            <a:r>
              <a:rPr lang="sk-SK"/>
              <a:t>Kliknutím upravte štýl predlohy nadpisu</a:t>
            </a:r>
          </a:p>
        </p:txBody>
      </p:sp>
    </p:spTree>
    <p:extLst>
      <p:ext uri="{BB962C8B-B14F-4D97-AF65-F5344CB8AC3E}">
        <p14:creationId xmlns:p14="http://schemas.microsoft.com/office/powerpoint/2010/main" val="29139599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Nadpis 1">
            <a:extLst>
              <a:ext uri="{FF2B5EF4-FFF2-40B4-BE49-F238E27FC236}">
                <a16:creationId xmlns:a16="http://schemas.microsoft.com/office/drawing/2014/main" id="{7AC12E20-0CE8-4952-AC9A-2F968837719B}"/>
              </a:ext>
            </a:extLst>
          </p:cNvPr>
          <p:cNvSpPr>
            <a:spLocks noGrp="1"/>
          </p:cNvSpPr>
          <p:nvPr>
            <p:ph type="title"/>
          </p:nvPr>
        </p:nvSpPr>
        <p:spPr>
          <a:xfrm>
            <a:off x="1252150" y="902705"/>
            <a:ext cx="10101650" cy="700757"/>
          </a:xfrm>
        </p:spPr>
        <p:txBody>
          <a:bodyPr/>
          <a:lstStyle/>
          <a:p>
            <a:r>
              <a:rPr lang="sk-SK" dirty="0"/>
              <a:t>Upravte štýly predlohy textu</a:t>
            </a:r>
          </a:p>
        </p:txBody>
      </p:sp>
      <p:sp>
        <p:nvSpPr>
          <p:cNvPr id="8" name="Zástupný objekt pre obsah 2">
            <a:extLst>
              <a:ext uri="{FF2B5EF4-FFF2-40B4-BE49-F238E27FC236}">
                <a16:creationId xmlns:a16="http://schemas.microsoft.com/office/drawing/2014/main" id="{6941FCAE-062C-4582-9E17-2459DBE510E5}"/>
              </a:ext>
            </a:extLst>
          </p:cNvPr>
          <p:cNvSpPr>
            <a:spLocks noGrp="1"/>
          </p:cNvSpPr>
          <p:nvPr>
            <p:ph idx="1"/>
          </p:nvPr>
        </p:nvSpPr>
        <p:spPr>
          <a:xfrm>
            <a:off x="1252150" y="1750143"/>
            <a:ext cx="10101649" cy="4247434"/>
          </a:xfrm>
        </p:spPr>
        <p:txBody>
          <a:bodyPr/>
          <a:lstStyle/>
          <a:p>
            <a:pPr lvl="0"/>
            <a:r>
              <a:rPr lang="sk-SK" dirty="0"/>
              <a:t>Upraviť štýly predlohy textu</a:t>
            </a:r>
          </a:p>
          <a:p>
            <a:pPr lvl="1"/>
            <a:r>
              <a:rPr lang="sk-SK" dirty="0"/>
              <a:t>Druhá úroveň</a:t>
            </a:r>
          </a:p>
          <a:p>
            <a:pPr lvl="2"/>
            <a:r>
              <a:rPr lang="sk-SK" dirty="0"/>
              <a:t>Tretia úroveň</a:t>
            </a:r>
          </a:p>
          <a:p>
            <a:pPr lvl="3"/>
            <a:r>
              <a:rPr lang="sk-SK" dirty="0"/>
              <a:t>Štvrtá úroveň</a:t>
            </a:r>
          </a:p>
          <a:p>
            <a:pPr lvl="4"/>
            <a:r>
              <a:rPr lang="sk-SK" dirty="0"/>
              <a:t>Piata úroveň</a:t>
            </a:r>
          </a:p>
        </p:txBody>
      </p:sp>
      <p:sp>
        <p:nvSpPr>
          <p:cNvPr id="9" name="Zástupný objekt pre číslo snímky 5">
            <a:extLst>
              <a:ext uri="{FF2B5EF4-FFF2-40B4-BE49-F238E27FC236}">
                <a16:creationId xmlns:a16="http://schemas.microsoft.com/office/drawing/2014/main" id="{2AFD0819-B765-49DD-993D-1CA178FF1095}"/>
              </a:ext>
            </a:extLst>
          </p:cNvPr>
          <p:cNvSpPr>
            <a:spLocks noGrp="1"/>
          </p:cNvSpPr>
          <p:nvPr>
            <p:ph type="sldNum" sz="quarter" idx="12"/>
          </p:nvPr>
        </p:nvSpPr>
        <p:spPr>
          <a:xfrm>
            <a:off x="8801100" y="6421090"/>
            <a:ext cx="2743200" cy="365125"/>
          </a:xfrm>
        </p:spPr>
        <p:txBody>
          <a:bodyPr/>
          <a:lstStyle/>
          <a:p>
            <a:fld id="{4B0461D4-7FB7-4FFB-A16F-C1B7C1B88A3C}" type="slidenum">
              <a:rPr lang="sk-SK" smtClean="0"/>
              <a:t>‹#›</a:t>
            </a:fld>
            <a:endParaRPr lang="sk-SK"/>
          </a:p>
        </p:txBody>
      </p:sp>
    </p:spTree>
    <p:extLst>
      <p:ext uri="{BB962C8B-B14F-4D97-AF65-F5344CB8AC3E}">
        <p14:creationId xmlns:p14="http://schemas.microsoft.com/office/powerpoint/2010/main" val="409637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pic>
        <p:nvPicPr>
          <p:cNvPr id="8" name="Obrázok 7">
            <a:extLst>
              <a:ext uri="{FF2B5EF4-FFF2-40B4-BE49-F238E27FC236}">
                <a16:creationId xmlns:a16="http://schemas.microsoft.com/office/drawing/2014/main" id="{507E612A-319E-42B3-8BF3-7D04C990371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602" t="845" r="18163" b="1357"/>
          <a:stretch/>
        </p:blipFill>
        <p:spPr>
          <a:xfrm rot="5400000">
            <a:off x="2667000" y="-2667000"/>
            <a:ext cx="6857999" cy="12192005"/>
          </a:xfrm>
          <a:prstGeom prst="rect">
            <a:avLst/>
          </a:prstGeom>
        </p:spPr>
      </p:pic>
      <p:sp>
        <p:nvSpPr>
          <p:cNvPr id="2" name="Nadpis 1">
            <a:extLst>
              <a:ext uri="{FF2B5EF4-FFF2-40B4-BE49-F238E27FC236}">
                <a16:creationId xmlns:a16="http://schemas.microsoft.com/office/drawing/2014/main" id="{B83C8AA5-DC8C-4450-B3A9-A5776E653383}"/>
              </a:ext>
            </a:extLst>
          </p:cNvPr>
          <p:cNvSpPr>
            <a:spLocks noGrp="1"/>
          </p:cNvSpPr>
          <p:nvPr>
            <p:ph type="title"/>
          </p:nvPr>
        </p:nvSpPr>
        <p:spPr>
          <a:xfrm>
            <a:off x="3045041" y="585927"/>
            <a:ext cx="7622126" cy="1339658"/>
          </a:xfrm>
          <a:prstGeom prst="rect">
            <a:avLst/>
          </a:prstGeom>
        </p:spPr>
        <p:txBody>
          <a:bodyPr/>
          <a:lstStyle>
            <a:lvl1pPr algn="ctr">
              <a:defRPr/>
            </a:lvl1pPr>
          </a:lstStyle>
          <a:p>
            <a:r>
              <a:rPr lang="sk-SK" dirty="0"/>
              <a:t>Kliknutím upravte štýl predlohy nadpisu</a:t>
            </a:r>
          </a:p>
        </p:txBody>
      </p:sp>
      <p:sp>
        <p:nvSpPr>
          <p:cNvPr id="3" name="Zástupný objekt pre obsah 2">
            <a:extLst>
              <a:ext uri="{FF2B5EF4-FFF2-40B4-BE49-F238E27FC236}">
                <a16:creationId xmlns:a16="http://schemas.microsoft.com/office/drawing/2014/main" id="{0955C7D4-0C37-4DE8-9C93-3550355C96D8}"/>
              </a:ext>
            </a:extLst>
          </p:cNvPr>
          <p:cNvSpPr>
            <a:spLocks noGrp="1"/>
          </p:cNvSpPr>
          <p:nvPr>
            <p:ph idx="1"/>
          </p:nvPr>
        </p:nvSpPr>
        <p:spPr>
          <a:xfrm>
            <a:off x="1611951" y="2253101"/>
            <a:ext cx="9055216" cy="2645096"/>
          </a:xfrm>
          <a:prstGeom prst="rect">
            <a:avLst/>
          </a:prstGeom>
        </p:spPr>
        <p:txBody>
          <a:bodyPr/>
          <a:lstStyle/>
          <a:p>
            <a:pPr lvl="0"/>
            <a:r>
              <a:rPr lang="sk-SK" dirty="0"/>
              <a:t>Upraviť štýly predlohy textu</a:t>
            </a:r>
          </a:p>
          <a:p>
            <a:pPr lvl="1"/>
            <a:r>
              <a:rPr lang="sk-SK" dirty="0"/>
              <a:t>Druhá úroveň</a:t>
            </a:r>
          </a:p>
          <a:p>
            <a:pPr lvl="2"/>
            <a:r>
              <a:rPr lang="sk-SK" dirty="0"/>
              <a:t>Tretia úroveň</a:t>
            </a:r>
          </a:p>
          <a:p>
            <a:pPr lvl="3"/>
            <a:r>
              <a:rPr lang="sk-SK" dirty="0"/>
              <a:t>Štvrtá úroveň</a:t>
            </a:r>
          </a:p>
          <a:p>
            <a:pPr lvl="4"/>
            <a:r>
              <a:rPr lang="sk-SK" dirty="0"/>
              <a:t>Piata úroveň</a:t>
            </a:r>
          </a:p>
        </p:txBody>
      </p:sp>
      <p:pic>
        <p:nvPicPr>
          <p:cNvPr id="16" name="Obrázok 15">
            <a:extLst>
              <a:ext uri="{FF2B5EF4-FFF2-40B4-BE49-F238E27FC236}">
                <a16:creationId xmlns:a16="http://schemas.microsoft.com/office/drawing/2014/main" id="{71241583-FD84-408B-A1C4-345A708EA84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67167" y="4986965"/>
            <a:ext cx="897783" cy="1505910"/>
          </a:xfrm>
          <a:prstGeom prst="rect">
            <a:avLst/>
          </a:prstGeom>
        </p:spPr>
      </p:pic>
      <p:pic>
        <p:nvPicPr>
          <p:cNvPr id="5" name="Obrázok 4">
            <a:extLst>
              <a:ext uri="{FF2B5EF4-FFF2-40B4-BE49-F238E27FC236}">
                <a16:creationId xmlns:a16="http://schemas.microsoft.com/office/drawing/2014/main" id="{A66480D4-8FA9-4EAE-8FF3-27B4463A2703}"/>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7472" b="9038"/>
          <a:stretch/>
        </p:blipFill>
        <p:spPr>
          <a:xfrm>
            <a:off x="2139945" y="5476560"/>
            <a:ext cx="6777429" cy="1016315"/>
          </a:xfrm>
          <a:prstGeom prst="rect">
            <a:avLst/>
          </a:prstGeom>
        </p:spPr>
      </p:pic>
      <p:pic>
        <p:nvPicPr>
          <p:cNvPr id="6" name="Obrázok 5">
            <a:extLst>
              <a:ext uri="{FF2B5EF4-FFF2-40B4-BE49-F238E27FC236}">
                <a16:creationId xmlns:a16="http://schemas.microsoft.com/office/drawing/2014/main" id="{D2409EAF-E252-45FE-B876-96D3D2D0B25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378546" y="503101"/>
            <a:ext cx="929648" cy="427312"/>
          </a:xfrm>
          <a:prstGeom prst="rect">
            <a:avLst/>
          </a:prstGeom>
        </p:spPr>
      </p:pic>
      <p:pic>
        <p:nvPicPr>
          <p:cNvPr id="12" name="Obrázok 11">
            <a:extLst>
              <a:ext uri="{FF2B5EF4-FFF2-40B4-BE49-F238E27FC236}">
                <a16:creationId xmlns:a16="http://schemas.microsoft.com/office/drawing/2014/main" id="{E67B8347-DD39-4EB3-83F0-98A21FC8D76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93180" y="306391"/>
            <a:ext cx="857642" cy="882529"/>
          </a:xfrm>
          <a:prstGeom prst="rect">
            <a:avLst/>
          </a:prstGeom>
        </p:spPr>
      </p:pic>
    </p:spTree>
    <p:extLst>
      <p:ext uri="{BB962C8B-B14F-4D97-AF65-F5344CB8AC3E}">
        <p14:creationId xmlns:p14="http://schemas.microsoft.com/office/powerpoint/2010/main" val="1568840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Nadpis a obsah">
    <p:spTree>
      <p:nvGrpSpPr>
        <p:cNvPr id="1" name=""/>
        <p:cNvGrpSpPr/>
        <p:nvPr/>
      </p:nvGrpSpPr>
      <p:grpSpPr>
        <a:xfrm>
          <a:off x="0" y="0"/>
          <a:ext cx="0" cy="0"/>
          <a:chOff x="0" y="0"/>
          <a:chExt cx="0" cy="0"/>
        </a:xfrm>
      </p:grpSpPr>
      <p:pic>
        <p:nvPicPr>
          <p:cNvPr id="8" name="Obrázok 7">
            <a:extLst>
              <a:ext uri="{FF2B5EF4-FFF2-40B4-BE49-F238E27FC236}">
                <a16:creationId xmlns:a16="http://schemas.microsoft.com/office/drawing/2014/main" id="{507E612A-319E-42B3-8BF3-7D04C990371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602" t="845" r="18163" b="1357"/>
          <a:stretch/>
        </p:blipFill>
        <p:spPr>
          <a:xfrm rot="5400000">
            <a:off x="2667000" y="-2667000"/>
            <a:ext cx="6857999" cy="12192005"/>
          </a:xfrm>
          <a:prstGeom prst="rect">
            <a:avLst/>
          </a:prstGeom>
        </p:spPr>
      </p:pic>
      <p:sp>
        <p:nvSpPr>
          <p:cNvPr id="2" name="Nadpis 1">
            <a:extLst>
              <a:ext uri="{FF2B5EF4-FFF2-40B4-BE49-F238E27FC236}">
                <a16:creationId xmlns:a16="http://schemas.microsoft.com/office/drawing/2014/main" id="{B83C8AA5-DC8C-4450-B3A9-A5776E653383}"/>
              </a:ext>
            </a:extLst>
          </p:cNvPr>
          <p:cNvSpPr>
            <a:spLocks noGrp="1"/>
          </p:cNvSpPr>
          <p:nvPr>
            <p:ph type="title"/>
          </p:nvPr>
        </p:nvSpPr>
        <p:spPr>
          <a:xfrm>
            <a:off x="2802467" y="365125"/>
            <a:ext cx="8585200" cy="1339658"/>
          </a:xfrm>
          <a:prstGeom prst="rect">
            <a:avLst/>
          </a:prstGeom>
        </p:spPr>
        <p:txBody>
          <a:bodyPr/>
          <a:lstStyle>
            <a:lvl1pPr algn="ctr">
              <a:defRPr b="1"/>
            </a:lvl1pPr>
          </a:lstStyle>
          <a:p>
            <a:r>
              <a:rPr lang="sk-SK" dirty="0"/>
              <a:t>Kliknutím upravte štýl predlohy nadpisu</a:t>
            </a:r>
          </a:p>
        </p:txBody>
      </p:sp>
      <p:sp>
        <p:nvSpPr>
          <p:cNvPr id="3" name="Zástupný objekt pre obsah 2">
            <a:extLst>
              <a:ext uri="{FF2B5EF4-FFF2-40B4-BE49-F238E27FC236}">
                <a16:creationId xmlns:a16="http://schemas.microsoft.com/office/drawing/2014/main" id="{0955C7D4-0C37-4DE8-9C93-3550355C96D8}"/>
              </a:ext>
            </a:extLst>
          </p:cNvPr>
          <p:cNvSpPr>
            <a:spLocks noGrp="1"/>
          </p:cNvSpPr>
          <p:nvPr>
            <p:ph idx="1"/>
          </p:nvPr>
        </p:nvSpPr>
        <p:spPr>
          <a:xfrm>
            <a:off x="622001" y="1938867"/>
            <a:ext cx="10765666" cy="2974352"/>
          </a:xfrm>
          <a:prstGeom prst="rect">
            <a:avLst/>
          </a:prstGeom>
        </p:spPr>
        <p:txBody>
          <a:bodyPr/>
          <a:lstStyle>
            <a:lvl1pPr marL="228600" indent="-228600">
              <a:buFont typeface="Wingdings" panose="05000000000000000000" pitchFamily="2" charset="2"/>
              <a:buChar char="§"/>
              <a:defRPr sz="2400"/>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sk-SK" dirty="0"/>
              <a:t>Upraviť štýly predlohy textu</a:t>
            </a:r>
          </a:p>
          <a:p>
            <a:pPr lvl="1"/>
            <a:r>
              <a:rPr lang="sk-SK" dirty="0"/>
              <a:t>Druhá úroveň</a:t>
            </a:r>
          </a:p>
          <a:p>
            <a:pPr lvl="2"/>
            <a:r>
              <a:rPr lang="sk-SK" dirty="0"/>
              <a:t>Tretia úroveň</a:t>
            </a:r>
          </a:p>
          <a:p>
            <a:pPr lvl="3"/>
            <a:r>
              <a:rPr lang="sk-SK" dirty="0"/>
              <a:t>Štvrtá úroveň</a:t>
            </a:r>
          </a:p>
          <a:p>
            <a:pPr lvl="4"/>
            <a:r>
              <a:rPr lang="sk-SK" dirty="0"/>
              <a:t>Piata úroveň</a:t>
            </a:r>
          </a:p>
        </p:txBody>
      </p:sp>
      <p:pic>
        <p:nvPicPr>
          <p:cNvPr id="6" name="Obrázok 5">
            <a:extLst>
              <a:ext uri="{FF2B5EF4-FFF2-40B4-BE49-F238E27FC236}">
                <a16:creationId xmlns:a16="http://schemas.microsoft.com/office/drawing/2014/main" id="{D2409EAF-E252-45FE-B876-96D3D2D0B25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78546" y="503101"/>
            <a:ext cx="929648" cy="427312"/>
          </a:xfrm>
          <a:prstGeom prst="rect">
            <a:avLst/>
          </a:prstGeom>
        </p:spPr>
      </p:pic>
      <p:pic>
        <p:nvPicPr>
          <p:cNvPr id="12" name="Obrázok 11">
            <a:extLst>
              <a:ext uri="{FF2B5EF4-FFF2-40B4-BE49-F238E27FC236}">
                <a16:creationId xmlns:a16="http://schemas.microsoft.com/office/drawing/2014/main" id="{E67B8347-DD39-4EB3-83F0-98A21FC8D76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3180" y="306391"/>
            <a:ext cx="857642" cy="882529"/>
          </a:xfrm>
          <a:prstGeom prst="rect">
            <a:avLst/>
          </a:prstGeom>
        </p:spPr>
      </p:pic>
      <p:sp>
        <p:nvSpPr>
          <p:cNvPr id="7" name="Zástupný objekt pre číslo snímky 3">
            <a:extLst>
              <a:ext uri="{FF2B5EF4-FFF2-40B4-BE49-F238E27FC236}">
                <a16:creationId xmlns:a16="http://schemas.microsoft.com/office/drawing/2014/main" id="{69B38666-4A37-829A-8725-ACBC1F9CD8D1}"/>
              </a:ext>
            </a:extLst>
          </p:cNvPr>
          <p:cNvSpPr>
            <a:spLocks noGrp="1"/>
          </p:cNvSpPr>
          <p:nvPr>
            <p:ph type="sldNum" sz="quarter" idx="12"/>
          </p:nvPr>
        </p:nvSpPr>
        <p:spPr>
          <a:xfrm>
            <a:off x="11032066" y="6421090"/>
            <a:ext cx="512233" cy="365125"/>
          </a:xfrm>
          <a:prstGeom prst="rect">
            <a:avLst/>
          </a:prstGeom>
        </p:spPr>
        <p:txBody>
          <a:bodyPr/>
          <a:lstStyle/>
          <a:p>
            <a:fld id="{4B0461D4-7FB7-4FFB-A16F-C1B7C1B88A3C}" type="slidenum">
              <a:rPr lang="sk-SK" smtClean="0"/>
              <a:t>‹#›</a:t>
            </a:fld>
            <a:endParaRPr lang="sk-SK" dirty="0"/>
          </a:p>
        </p:txBody>
      </p:sp>
    </p:spTree>
    <p:extLst>
      <p:ext uri="{BB962C8B-B14F-4D97-AF65-F5344CB8AC3E}">
        <p14:creationId xmlns:p14="http://schemas.microsoft.com/office/powerpoint/2010/main" val="4142752200"/>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pic>
        <p:nvPicPr>
          <p:cNvPr id="20" name="Obrázok 19">
            <a:extLst>
              <a:ext uri="{FF2B5EF4-FFF2-40B4-BE49-F238E27FC236}">
                <a16:creationId xmlns:a16="http://schemas.microsoft.com/office/drawing/2014/main" id="{0AFE80BB-39A5-430F-8B66-6715C8DFE4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4988" y="1770374"/>
            <a:ext cx="2921112" cy="4899284"/>
          </a:xfrm>
          <a:prstGeom prst="rect">
            <a:avLst/>
          </a:prstGeom>
        </p:spPr>
      </p:pic>
      <p:sp>
        <p:nvSpPr>
          <p:cNvPr id="2" name="Nadpis 1">
            <a:extLst>
              <a:ext uri="{FF2B5EF4-FFF2-40B4-BE49-F238E27FC236}">
                <a16:creationId xmlns:a16="http://schemas.microsoft.com/office/drawing/2014/main" id="{76925B6A-558D-41D0-921C-07630D6284A7}"/>
              </a:ext>
            </a:extLst>
          </p:cNvPr>
          <p:cNvSpPr>
            <a:spLocks noGrp="1"/>
          </p:cNvSpPr>
          <p:nvPr>
            <p:ph type="title"/>
          </p:nvPr>
        </p:nvSpPr>
        <p:spPr>
          <a:xfrm>
            <a:off x="4038600" y="1709738"/>
            <a:ext cx="7308850" cy="1805249"/>
          </a:xfrm>
          <a:prstGeom prst="rect">
            <a:avLst/>
          </a:prstGeom>
        </p:spPr>
        <p:txBody>
          <a:bodyPr anchor="b"/>
          <a:lstStyle>
            <a:lvl1pPr>
              <a:defRPr sz="5400">
                <a:solidFill>
                  <a:srgbClr val="ED1C24"/>
                </a:solidFill>
                <a:latin typeface="Arial" panose="020B0604020202020204" pitchFamily="34" charset="0"/>
                <a:cs typeface="Arial" panose="020B0604020202020204" pitchFamily="34" charset="0"/>
              </a:defRPr>
            </a:lvl1pPr>
          </a:lstStyle>
          <a:p>
            <a:r>
              <a:rPr lang="sk-SK" dirty="0"/>
              <a:t>Kliknutím upravte štýl predlohy nadpisu</a:t>
            </a:r>
          </a:p>
        </p:txBody>
      </p:sp>
      <p:sp>
        <p:nvSpPr>
          <p:cNvPr id="3" name="Zástupný objekt pre text 2">
            <a:extLst>
              <a:ext uri="{FF2B5EF4-FFF2-40B4-BE49-F238E27FC236}">
                <a16:creationId xmlns:a16="http://schemas.microsoft.com/office/drawing/2014/main" id="{4D4B47A9-13BB-4D64-BEBB-0567724C33C0}"/>
              </a:ext>
            </a:extLst>
          </p:cNvPr>
          <p:cNvSpPr>
            <a:spLocks noGrp="1"/>
          </p:cNvSpPr>
          <p:nvPr>
            <p:ph type="body" idx="1"/>
          </p:nvPr>
        </p:nvSpPr>
        <p:spPr>
          <a:xfrm>
            <a:off x="4038600" y="4589463"/>
            <a:ext cx="730885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k-SK"/>
              <a:t>Upraviť štýly predlohy textu</a:t>
            </a:r>
          </a:p>
        </p:txBody>
      </p:sp>
      <p:pic>
        <p:nvPicPr>
          <p:cNvPr id="14" name="Obrázok 13">
            <a:extLst>
              <a:ext uri="{FF2B5EF4-FFF2-40B4-BE49-F238E27FC236}">
                <a16:creationId xmlns:a16="http://schemas.microsoft.com/office/drawing/2014/main" id="{53A6F8DF-9A64-4E4E-8ACA-350774DB8AE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7859" y="2873042"/>
            <a:ext cx="2395369" cy="863852"/>
          </a:xfrm>
          <a:prstGeom prst="rect">
            <a:avLst/>
          </a:prstGeom>
        </p:spPr>
      </p:pic>
      <p:pic>
        <p:nvPicPr>
          <p:cNvPr id="18" name="Obrázok 17">
            <a:extLst>
              <a:ext uri="{FF2B5EF4-FFF2-40B4-BE49-F238E27FC236}">
                <a16:creationId xmlns:a16="http://schemas.microsoft.com/office/drawing/2014/main" id="{0F61C3BC-8BEE-43B5-8B1A-B4591BFBA55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4517" y="3822229"/>
            <a:ext cx="2764102" cy="947535"/>
          </a:xfrm>
          <a:prstGeom prst="rect">
            <a:avLst/>
          </a:prstGeom>
        </p:spPr>
      </p:pic>
      <p:pic>
        <p:nvPicPr>
          <p:cNvPr id="24" name="Obrázok 23">
            <a:extLst>
              <a:ext uri="{FF2B5EF4-FFF2-40B4-BE49-F238E27FC236}">
                <a16:creationId xmlns:a16="http://schemas.microsoft.com/office/drawing/2014/main" id="{13612CDC-A70A-49D4-BA3C-6BAB42BDA27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779585" y="396836"/>
            <a:ext cx="1638317" cy="429938"/>
          </a:xfrm>
          <a:prstGeom prst="rect">
            <a:avLst/>
          </a:prstGeom>
        </p:spPr>
      </p:pic>
      <p:pic>
        <p:nvPicPr>
          <p:cNvPr id="10" name="Obrázok 9">
            <a:extLst>
              <a:ext uri="{FF2B5EF4-FFF2-40B4-BE49-F238E27FC236}">
                <a16:creationId xmlns:a16="http://schemas.microsoft.com/office/drawing/2014/main" id="{F84734E0-5083-469E-B5DC-7F9743250EF7}"/>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60621" y="4993224"/>
            <a:ext cx="2391893" cy="865108"/>
          </a:xfrm>
          <a:prstGeom prst="rect">
            <a:avLst/>
          </a:prstGeom>
        </p:spPr>
      </p:pic>
      <p:pic>
        <p:nvPicPr>
          <p:cNvPr id="8" name="Obrázok 7">
            <a:extLst>
              <a:ext uri="{FF2B5EF4-FFF2-40B4-BE49-F238E27FC236}">
                <a16:creationId xmlns:a16="http://schemas.microsoft.com/office/drawing/2014/main" id="{4E3DF4C9-7F8E-4EA1-A169-062E4B5C08AB}"/>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77637" y="396836"/>
            <a:ext cx="905055" cy="416008"/>
          </a:xfrm>
          <a:prstGeom prst="rect">
            <a:avLst/>
          </a:prstGeom>
        </p:spPr>
      </p:pic>
    </p:spTree>
    <p:extLst>
      <p:ext uri="{BB962C8B-B14F-4D97-AF65-F5344CB8AC3E}">
        <p14:creationId xmlns:p14="http://schemas.microsoft.com/office/powerpoint/2010/main" val="346240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851BC6A-B3E0-4B68-B7BE-AEE55C1A7AF4}"/>
              </a:ext>
            </a:extLst>
          </p:cNvPr>
          <p:cNvSpPr>
            <a:spLocks noGrp="1"/>
          </p:cNvSpPr>
          <p:nvPr>
            <p:ph type="title"/>
          </p:nvPr>
        </p:nvSpPr>
        <p:spPr>
          <a:xfrm>
            <a:off x="838200" y="365125"/>
            <a:ext cx="10515600" cy="1325563"/>
          </a:xfrm>
          <a:prstGeom prst="rect">
            <a:avLst/>
          </a:prstGeom>
        </p:spPr>
        <p:txBody>
          <a:bodyPr/>
          <a:lstStyle/>
          <a:p>
            <a:r>
              <a:rPr lang="sk-SK"/>
              <a:t>Kliknutím upravte štýl predlohy nadpisu</a:t>
            </a:r>
          </a:p>
        </p:txBody>
      </p:sp>
      <p:sp>
        <p:nvSpPr>
          <p:cNvPr id="3" name="Zástupný objekt pre obsah 2">
            <a:extLst>
              <a:ext uri="{FF2B5EF4-FFF2-40B4-BE49-F238E27FC236}">
                <a16:creationId xmlns:a16="http://schemas.microsoft.com/office/drawing/2014/main" id="{AF9C2C15-249B-40F1-A207-C832EA5A8570}"/>
              </a:ext>
            </a:extLst>
          </p:cNvPr>
          <p:cNvSpPr>
            <a:spLocks noGrp="1"/>
          </p:cNvSpPr>
          <p:nvPr>
            <p:ph sz="half" idx="1"/>
          </p:nvPr>
        </p:nvSpPr>
        <p:spPr>
          <a:xfrm>
            <a:off x="838200" y="1825625"/>
            <a:ext cx="5181600" cy="4351338"/>
          </a:xfrm>
          <a:prstGeom prst="rect">
            <a:avLst/>
          </a:prstGeo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obsah 3">
            <a:extLst>
              <a:ext uri="{FF2B5EF4-FFF2-40B4-BE49-F238E27FC236}">
                <a16:creationId xmlns:a16="http://schemas.microsoft.com/office/drawing/2014/main" id="{72E9CE97-C97E-47BF-9F0F-5C72E6953281}"/>
              </a:ext>
            </a:extLst>
          </p:cNvPr>
          <p:cNvSpPr>
            <a:spLocks noGrp="1"/>
          </p:cNvSpPr>
          <p:nvPr>
            <p:ph sz="half" idx="2"/>
          </p:nvPr>
        </p:nvSpPr>
        <p:spPr>
          <a:xfrm>
            <a:off x="6172200" y="1825625"/>
            <a:ext cx="5181600" cy="4351338"/>
          </a:xfrm>
          <a:prstGeom prst="rect">
            <a:avLst/>
          </a:prstGeo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5" name="Zástupný objekt pre dátum 4">
            <a:extLst>
              <a:ext uri="{FF2B5EF4-FFF2-40B4-BE49-F238E27FC236}">
                <a16:creationId xmlns:a16="http://schemas.microsoft.com/office/drawing/2014/main" id="{392D1A87-A082-4EF4-AB65-19CDDDD95204}"/>
              </a:ext>
            </a:extLst>
          </p:cNvPr>
          <p:cNvSpPr>
            <a:spLocks noGrp="1"/>
          </p:cNvSpPr>
          <p:nvPr>
            <p:ph type="dt" sz="half" idx="10"/>
          </p:nvPr>
        </p:nvSpPr>
        <p:spPr>
          <a:xfrm>
            <a:off x="838200" y="6356350"/>
            <a:ext cx="2743200" cy="365125"/>
          </a:xfrm>
          <a:prstGeom prst="rect">
            <a:avLst/>
          </a:prstGeom>
        </p:spPr>
        <p:txBody>
          <a:bodyPr/>
          <a:lstStyle/>
          <a:p>
            <a:fld id="{C75E6A5E-9D4C-4127-90A7-1BD5D0739A7B}" type="datetimeFigureOut">
              <a:rPr lang="sk-SK" smtClean="0"/>
              <a:t>4. 4. 2026</a:t>
            </a:fld>
            <a:endParaRPr lang="sk-SK"/>
          </a:p>
        </p:txBody>
      </p:sp>
      <p:sp>
        <p:nvSpPr>
          <p:cNvPr id="6" name="Zástupný objekt pre pätu 5">
            <a:extLst>
              <a:ext uri="{FF2B5EF4-FFF2-40B4-BE49-F238E27FC236}">
                <a16:creationId xmlns:a16="http://schemas.microsoft.com/office/drawing/2014/main" id="{A65A2E57-8A4E-4122-B1A2-2280F29A9998}"/>
              </a:ext>
            </a:extLst>
          </p:cNvPr>
          <p:cNvSpPr>
            <a:spLocks noGrp="1"/>
          </p:cNvSpPr>
          <p:nvPr>
            <p:ph type="ftr" sz="quarter" idx="11"/>
          </p:nvPr>
        </p:nvSpPr>
        <p:spPr>
          <a:xfrm>
            <a:off x="4038600" y="6356350"/>
            <a:ext cx="4114800" cy="365125"/>
          </a:xfrm>
          <a:prstGeom prst="rect">
            <a:avLst/>
          </a:prstGeom>
        </p:spPr>
        <p:txBody>
          <a:bodyPr/>
          <a:lstStyle/>
          <a:p>
            <a:endParaRPr lang="sk-SK"/>
          </a:p>
        </p:txBody>
      </p:sp>
      <p:sp>
        <p:nvSpPr>
          <p:cNvPr id="7" name="Zástupný objekt pre číslo snímky 6">
            <a:extLst>
              <a:ext uri="{FF2B5EF4-FFF2-40B4-BE49-F238E27FC236}">
                <a16:creationId xmlns:a16="http://schemas.microsoft.com/office/drawing/2014/main" id="{71371F2A-2F8E-4EA5-BF19-F71BE95648CE}"/>
              </a:ext>
            </a:extLst>
          </p:cNvPr>
          <p:cNvSpPr>
            <a:spLocks noGrp="1"/>
          </p:cNvSpPr>
          <p:nvPr>
            <p:ph type="sldNum" sz="quarter" idx="12"/>
          </p:nvPr>
        </p:nvSpPr>
        <p:spPr>
          <a:xfrm>
            <a:off x="8610600" y="6356350"/>
            <a:ext cx="2743200" cy="365125"/>
          </a:xfrm>
          <a:prstGeom prst="rect">
            <a:avLst/>
          </a:prstGeom>
        </p:spPr>
        <p:txBody>
          <a:bodyPr/>
          <a:lstStyle/>
          <a:p>
            <a:fld id="{1EC588BC-2533-4897-92E7-D7A69BDBDAE5}" type="slidenum">
              <a:rPr lang="sk-SK" smtClean="0"/>
              <a:t>‹#›</a:t>
            </a:fld>
            <a:endParaRPr lang="sk-SK"/>
          </a:p>
        </p:txBody>
      </p:sp>
      <p:sp>
        <p:nvSpPr>
          <p:cNvPr id="8" name="Obdĺžnik 7">
            <a:extLst>
              <a:ext uri="{FF2B5EF4-FFF2-40B4-BE49-F238E27FC236}">
                <a16:creationId xmlns:a16="http://schemas.microsoft.com/office/drawing/2014/main" id="{4D879E43-FDF9-4CA3-A1F9-B586EDCC1944}"/>
              </a:ext>
            </a:extLst>
          </p:cNvPr>
          <p:cNvSpPr/>
          <p:nvPr userDrawn="1"/>
        </p:nvSpPr>
        <p:spPr>
          <a:xfrm>
            <a:off x="0" y="0"/>
            <a:ext cx="12192000" cy="6858000"/>
          </a:xfrm>
          <a:prstGeom prst="rect">
            <a:avLst/>
          </a:prstGeom>
          <a:solidFill>
            <a:srgbClr val="261E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pic>
        <p:nvPicPr>
          <p:cNvPr id="10" name="Obrázok 9">
            <a:extLst>
              <a:ext uri="{FF2B5EF4-FFF2-40B4-BE49-F238E27FC236}">
                <a16:creationId xmlns:a16="http://schemas.microsoft.com/office/drawing/2014/main" id="{C3ED0F57-74A6-438C-83F0-3706008F41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09397" y="4525941"/>
            <a:ext cx="1037871" cy="1740716"/>
          </a:xfrm>
          <a:prstGeom prst="rect">
            <a:avLst/>
          </a:prstGeom>
        </p:spPr>
      </p:pic>
      <p:pic>
        <p:nvPicPr>
          <p:cNvPr id="12" name="Obrázok 11">
            <a:extLst>
              <a:ext uri="{FF2B5EF4-FFF2-40B4-BE49-F238E27FC236}">
                <a16:creationId xmlns:a16="http://schemas.microsoft.com/office/drawing/2014/main" id="{F6003D6F-B587-4D05-BC14-5BA0FEE1703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11432" y="3328833"/>
            <a:ext cx="1284739" cy="2150247"/>
          </a:xfrm>
          <a:prstGeom prst="rect">
            <a:avLst/>
          </a:prstGeom>
        </p:spPr>
      </p:pic>
      <p:sp>
        <p:nvSpPr>
          <p:cNvPr id="15" name="Zástupný objekt pre obsah 2">
            <a:extLst>
              <a:ext uri="{FF2B5EF4-FFF2-40B4-BE49-F238E27FC236}">
                <a16:creationId xmlns:a16="http://schemas.microsoft.com/office/drawing/2014/main" id="{A7AEF69B-FFAB-41B0-9DD2-EA62113C55B5}"/>
              </a:ext>
            </a:extLst>
          </p:cNvPr>
          <p:cNvSpPr>
            <a:spLocks noGrp="1"/>
          </p:cNvSpPr>
          <p:nvPr>
            <p:ph idx="13"/>
          </p:nvPr>
        </p:nvSpPr>
        <p:spPr>
          <a:xfrm>
            <a:off x="2726108" y="2304307"/>
            <a:ext cx="8627691" cy="2150247"/>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k-SK" dirty="0"/>
              <a:t>Upraviť štýly predlohy textu</a:t>
            </a:r>
          </a:p>
          <a:p>
            <a:pPr lvl="1"/>
            <a:r>
              <a:rPr lang="sk-SK" dirty="0"/>
              <a:t>Druhá úroveň</a:t>
            </a:r>
          </a:p>
          <a:p>
            <a:pPr lvl="2"/>
            <a:r>
              <a:rPr lang="sk-SK" dirty="0"/>
              <a:t>Tretia úroveň</a:t>
            </a:r>
          </a:p>
          <a:p>
            <a:pPr lvl="3"/>
            <a:r>
              <a:rPr lang="sk-SK" dirty="0"/>
              <a:t>Štvrtá úroveň</a:t>
            </a:r>
          </a:p>
          <a:p>
            <a:pPr lvl="4"/>
            <a:r>
              <a:rPr lang="sk-SK" dirty="0"/>
              <a:t>Piata úroveň</a:t>
            </a:r>
          </a:p>
        </p:txBody>
      </p:sp>
      <p:pic>
        <p:nvPicPr>
          <p:cNvPr id="20" name="Obrázok 19">
            <a:extLst>
              <a:ext uri="{FF2B5EF4-FFF2-40B4-BE49-F238E27FC236}">
                <a16:creationId xmlns:a16="http://schemas.microsoft.com/office/drawing/2014/main" id="{A88EE303-85AD-4525-B75E-9B0E772F3D3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85372" y="5588625"/>
            <a:ext cx="2603500" cy="892481"/>
          </a:xfrm>
          <a:prstGeom prst="rect">
            <a:avLst/>
          </a:prstGeom>
        </p:spPr>
      </p:pic>
      <p:pic>
        <p:nvPicPr>
          <p:cNvPr id="22" name="Obrázok 21">
            <a:extLst>
              <a:ext uri="{FF2B5EF4-FFF2-40B4-BE49-F238E27FC236}">
                <a16:creationId xmlns:a16="http://schemas.microsoft.com/office/drawing/2014/main" id="{3E9AC88F-330F-441F-BB9B-38C25ABEAF9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66891" y="5676372"/>
            <a:ext cx="2474753" cy="892481"/>
          </a:xfrm>
          <a:prstGeom prst="rect">
            <a:avLst/>
          </a:prstGeom>
        </p:spPr>
      </p:pic>
      <p:pic>
        <p:nvPicPr>
          <p:cNvPr id="11" name="Obrázok 10">
            <a:extLst>
              <a:ext uri="{FF2B5EF4-FFF2-40B4-BE49-F238E27FC236}">
                <a16:creationId xmlns:a16="http://schemas.microsoft.com/office/drawing/2014/main" id="{560ADC45-016B-43D3-8AFC-321520A630E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782340" y="5705808"/>
            <a:ext cx="2467573" cy="892481"/>
          </a:xfrm>
          <a:prstGeom prst="rect">
            <a:avLst/>
          </a:prstGeom>
        </p:spPr>
      </p:pic>
      <p:pic>
        <p:nvPicPr>
          <p:cNvPr id="13" name="Obrázok 12">
            <a:extLst>
              <a:ext uri="{FF2B5EF4-FFF2-40B4-BE49-F238E27FC236}">
                <a16:creationId xmlns:a16="http://schemas.microsoft.com/office/drawing/2014/main" id="{4CF28204-B192-4E47-AA1C-AA43884C9A2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08845" y="578444"/>
            <a:ext cx="1056455" cy="485598"/>
          </a:xfrm>
          <a:prstGeom prst="rect">
            <a:avLst/>
          </a:prstGeom>
        </p:spPr>
      </p:pic>
      <p:sp>
        <p:nvSpPr>
          <p:cNvPr id="14" name="Zástupný objekt pre text 13">
            <a:extLst>
              <a:ext uri="{FF2B5EF4-FFF2-40B4-BE49-F238E27FC236}">
                <a16:creationId xmlns:a16="http://schemas.microsoft.com/office/drawing/2014/main" id="{5622E02C-2893-4076-93FE-B88A3298F20A}"/>
              </a:ext>
            </a:extLst>
          </p:cNvPr>
          <p:cNvSpPr>
            <a:spLocks noGrp="1"/>
          </p:cNvSpPr>
          <p:nvPr>
            <p:ph type="body" sz="quarter" idx="14"/>
          </p:nvPr>
        </p:nvSpPr>
        <p:spPr>
          <a:xfrm>
            <a:off x="2603500" y="838200"/>
            <a:ext cx="8750300" cy="1079500"/>
          </a:xfrm>
          <a:prstGeom prst="rect">
            <a:avLst/>
          </a:prstGeom>
        </p:spPr>
        <p:txBody>
          <a:bodyPr/>
          <a:lstStyle>
            <a:lvl1pPr marL="0" indent="0">
              <a:buNone/>
              <a:defRPr>
                <a:solidFill>
                  <a:schemeClr val="bg1"/>
                </a:solidFill>
              </a:defRPr>
            </a:lvl1pPr>
            <a:lvl2pPr marL="457200" indent="0">
              <a:buNone/>
              <a:defRPr/>
            </a:lvl2pPr>
          </a:lstStyle>
          <a:p>
            <a:pPr lvl="0"/>
            <a:r>
              <a:rPr lang="sk-SK" dirty="0"/>
              <a:t>Upraviť štýly predlohy textu</a:t>
            </a:r>
          </a:p>
        </p:txBody>
      </p:sp>
    </p:spTree>
    <p:extLst>
      <p:ext uri="{BB962C8B-B14F-4D97-AF65-F5344CB8AC3E}">
        <p14:creationId xmlns:p14="http://schemas.microsoft.com/office/powerpoint/2010/main" val="2193362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pic>
        <p:nvPicPr>
          <p:cNvPr id="10" name="Obrázok 9">
            <a:extLst>
              <a:ext uri="{FF2B5EF4-FFF2-40B4-BE49-F238E27FC236}">
                <a16:creationId xmlns:a16="http://schemas.microsoft.com/office/drawing/2014/main" id="{21C360A7-7BA8-424D-81D6-FAA56A4E4FD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602" t="845" r="18163" b="1357"/>
          <a:stretch/>
        </p:blipFill>
        <p:spPr>
          <a:xfrm rot="5400000">
            <a:off x="2667000" y="-2667002"/>
            <a:ext cx="6857999" cy="12192005"/>
          </a:xfrm>
          <a:prstGeom prst="rect">
            <a:avLst/>
          </a:prstGeom>
        </p:spPr>
      </p:pic>
      <p:sp>
        <p:nvSpPr>
          <p:cNvPr id="2" name="Nadpis 1">
            <a:extLst>
              <a:ext uri="{FF2B5EF4-FFF2-40B4-BE49-F238E27FC236}">
                <a16:creationId xmlns:a16="http://schemas.microsoft.com/office/drawing/2014/main" id="{153A6BE6-EC82-49A3-9E4F-9AF6F129F9A5}"/>
              </a:ext>
            </a:extLst>
          </p:cNvPr>
          <p:cNvSpPr>
            <a:spLocks noGrp="1"/>
          </p:cNvSpPr>
          <p:nvPr>
            <p:ph type="title"/>
          </p:nvPr>
        </p:nvSpPr>
        <p:spPr>
          <a:xfrm>
            <a:off x="2869034" y="365125"/>
            <a:ext cx="8483177" cy="1325563"/>
          </a:xfrm>
          <a:prstGeom prst="rect">
            <a:avLst/>
          </a:prstGeom>
        </p:spPr>
        <p:txBody>
          <a:bodyPr/>
          <a:lstStyle/>
          <a:p>
            <a:r>
              <a:rPr lang="sk-SK" dirty="0"/>
              <a:t>Kliknutím upravte štýl predlohy nadpisu</a:t>
            </a:r>
          </a:p>
        </p:txBody>
      </p:sp>
      <p:sp>
        <p:nvSpPr>
          <p:cNvPr id="3" name="Zástupný objekt pre text 2">
            <a:extLst>
              <a:ext uri="{FF2B5EF4-FFF2-40B4-BE49-F238E27FC236}">
                <a16:creationId xmlns:a16="http://schemas.microsoft.com/office/drawing/2014/main" id="{CC3099B6-819E-4622-8E34-904FB37AE2B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Upraviť štýly predlohy textu</a:t>
            </a:r>
          </a:p>
        </p:txBody>
      </p:sp>
      <p:sp>
        <p:nvSpPr>
          <p:cNvPr id="4" name="Zástupný objekt pre obsah 3">
            <a:extLst>
              <a:ext uri="{FF2B5EF4-FFF2-40B4-BE49-F238E27FC236}">
                <a16:creationId xmlns:a16="http://schemas.microsoft.com/office/drawing/2014/main" id="{E54A9CCC-769A-40A6-919F-91506D2ADE50}"/>
              </a:ext>
            </a:extLst>
          </p:cNvPr>
          <p:cNvSpPr>
            <a:spLocks noGrp="1"/>
          </p:cNvSpPr>
          <p:nvPr>
            <p:ph sz="half" idx="2"/>
          </p:nvPr>
        </p:nvSpPr>
        <p:spPr>
          <a:xfrm>
            <a:off x="763962" y="2505075"/>
            <a:ext cx="5233614" cy="2818985"/>
          </a:xfrm>
          <a:prstGeom prst="rect">
            <a:avLst/>
          </a:prstGeo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5" name="Zástupný objekt pre text 4">
            <a:extLst>
              <a:ext uri="{FF2B5EF4-FFF2-40B4-BE49-F238E27FC236}">
                <a16:creationId xmlns:a16="http://schemas.microsoft.com/office/drawing/2014/main" id="{FFFC307E-D745-4676-8578-42598E5B9B1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Upraviť štýly predlohy textu</a:t>
            </a:r>
          </a:p>
        </p:txBody>
      </p:sp>
      <p:sp>
        <p:nvSpPr>
          <p:cNvPr id="6" name="Zástupný objekt pre obsah 5">
            <a:extLst>
              <a:ext uri="{FF2B5EF4-FFF2-40B4-BE49-F238E27FC236}">
                <a16:creationId xmlns:a16="http://schemas.microsoft.com/office/drawing/2014/main" id="{CA759C9E-3EFF-44F2-BEBC-A325E62B4415}"/>
              </a:ext>
            </a:extLst>
          </p:cNvPr>
          <p:cNvSpPr>
            <a:spLocks noGrp="1"/>
          </p:cNvSpPr>
          <p:nvPr>
            <p:ph sz="quarter" idx="4"/>
          </p:nvPr>
        </p:nvSpPr>
        <p:spPr>
          <a:xfrm>
            <a:off x="6096000" y="2505075"/>
            <a:ext cx="5259388" cy="2818985"/>
          </a:xfrm>
          <a:prstGeom prst="rect">
            <a:avLst/>
          </a:prstGeo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pic>
        <p:nvPicPr>
          <p:cNvPr id="8" name="Obrázok 7">
            <a:extLst>
              <a:ext uri="{FF2B5EF4-FFF2-40B4-BE49-F238E27FC236}">
                <a16:creationId xmlns:a16="http://schemas.microsoft.com/office/drawing/2014/main" id="{5C8A87E3-7F37-4768-86A8-355CF90B600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4643" y="428626"/>
            <a:ext cx="1035380" cy="475911"/>
          </a:xfrm>
          <a:prstGeom prst="rect">
            <a:avLst/>
          </a:prstGeom>
        </p:spPr>
      </p:pic>
      <p:pic>
        <p:nvPicPr>
          <p:cNvPr id="12" name="Obrázok 11">
            <a:extLst>
              <a:ext uri="{FF2B5EF4-FFF2-40B4-BE49-F238E27FC236}">
                <a16:creationId xmlns:a16="http://schemas.microsoft.com/office/drawing/2014/main" id="{AA4A5778-5CE8-451E-8A9A-27B224A18C69}"/>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7472" b="9038"/>
          <a:stretch/>
        </p:blipFill>
        <p:spPr>
          <a:xfrm>
            <a:off x="2190745" y="5582872"/>
            <a:ext cx="6777429" cy="1016315"/>
          </a:xfrm>
          <a:prstGeom prst="rect">
            <a:avLst/>
          </a:prstGeom>
        </p:spPr>
      </p:pic>
    </p:spTree>
    <p:extLst>
      <p:ext uri="{BB962C8B-B14F-4D97-AF65-F5344CB8AC3E}">
        <p14:creationId xmlns:p14="http://schemas.microsoft.com/office/powerpoint/2010/main" val="2295906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8739C46-D6DD-4274-88B9-4019DB733B42}"/>
              </a:ext>
            </a:extLst>
          </p:cNvPr>
          <p:cNvSpPr>
            <a:spLocks noGrp="1"/>
          </p:cNvSpPr>
          <p:nvPr>
            <p:ph type="title"/>
          </p:nvPr>
        </p:nvSpPr>
        <p:spPr>
          <a:xfrm>
            <a:off x="838200" y="365125"/>
            <a:ext cx="10515600" cy="1325563"/>
          </a:xfrm>
          <a:prstGeom prst="rect">
            <a:avLst/>
          </a:prstGeom>
        </p:spPr>
        <p:txBody>
          <a:bodyPr/>
          <a:lstStyle/>
          <a:p>
            <a:r>
              <a:rPr lang="sk-SK"/>
              <a:t>Kliknutím upravte štýl predlohy nadpisu</a:t>
            </a:r>
          </a:p>
        </p:txBody>
      </p:sp>
      <p:sp>
        <p:nvSpPr>
          <p:cNvPr id="3" name="Zástupný objekt pre dátum 2">
            <a:extLst>
              <a:ext uri="{FF2B5EF4-FFF2-40B4-BE49-F238E27FC236}">
                <a16:creationId xmlns:a16="http://schemas.microsoft.com/office/drawing/2014/main" id="{0FB2571E-3821-4F63-8B2E-0D772EBE847F}"/>
              </a:ext>
            </a:extLst>
          </p:cNvPr>
          <p:cNvSpPr>
            <a:spLocks noGrp="1"/>
          </p:cNvSpPr>
          <p:nvPr>
            <p:ph type="dt" sz="half" idx="10"/>
          </p:nvPr>
        </p:nvSpPr>
        <p:spPr>
          <a:xfrm>
            <a:off x="838200" y="6356350"/>
            <a:ext cx="2743200" cy="365125"/>
          </a:xfrm>
          <a:prstGeom prst="rect">
            <a:avLst/>
          </a:prstGeom>
        </p:spPr>
        <p:txBody>
          <a:bodyPr/>
          <a:lstStyle/>
          <a:p>
            <a:fld id="{C75E6A5E-9D4C-4127-90A7-1BD5D0739A7B}" type="datetimeFigureOut">
              <a:rPr lang="sk-SK" smtClean="0"/>
              <a:t>4. 4. 2026</a:t>
            </a:fld>
            <a:endParaRPr lang="sk-SK"/>
          </a:p>
        </p:txBody>
      </p:sp>
      <p:sp>
        <p:nvSpPr>
          <p:cNvPr id="4" name="Zástupný objekt pre pätu 3">
            <a:extLst>
              <a:ext uri="{FF2B5EF4-FFF2-40B4-BE49-F238E27FC236}">
                <a16:creationId xmlns:a16="http://schemas.microsoft.com/office/drawing/2014/main" id="{591B873F-E28E-4C9A-982A-F8D09E7B7C85}"/>
              </a:ext>
            </a:extLst>
          </p:cNvPr>
          <p:cNvSpPr>
            <a:spLocks noGrp="1"/>
          </p:cNvSpPr>
          <p:nvPr>
            <p:ph type="ftr" sz="quarter" idx="11"/>
          </p:nvPr>
        </p:nvSpPr>
        <p:spPr>
          <a:xfrm>
            <a:off x="4038600" y="6356350"/>
            <a:ext cx="4114800" cy="365125"/>
          </a:xfrm>
          <a:prstGeom prst="rect">
            <a:avLst/>
          </a:prstGeom>
        </p:spPr>
        <p:txBody>
          <a:bodyPr/>
          <a:lstStyle/>
          <a:p>
            <a:endParaRPr lang="sk-SK"/>
          </a:p>
        </p:txBody>
      </p:sp>
      <p:sp>
        <p:nvSpPr>
          <p:cNvPr id="5" name="Zástupný objekt pre číslo snímky 4">
            <a:extLst>
              <a:ext uri="{FF2B5EF4-FFF2-40B4-BE49-F238E27FC236}">
                <a16:creationId xmlns:a16="http://schemas.microsoft.com/office/drawing/2014/main" id="{23F7DDAD-D4AA-4D5A-AFF1-B41ACD6D8FA6}"/>
              </a:ext>
            </a:extLst>
          </p:cNvPr>
          <p:cNvSpPr>
            <a:spLocks noGrp="1"/>
          </p:cNvSpPr>
          <p:nvPr>
            <p:ph type="sldNum" sz="quarter" idx="12"/>
          </p:nvPr>
        </p:nvSpPr>
        <p:spPr>
          <a:xfrm>
            <a:off x="8610600" y="6356350"/>
            <a:ext cx="2743200" cy="365125"/>
          </a:xfrm>
          <a:prstGeom prst="rect">
            <a:avLst/>
          </a:prstGeom>
        </p:spPr>
        <p:txBody>
          <a:bodyPr/>
          <a:lstStyle/>
          <a:p>
            <a:fld id="{1EC588BC-2533-4897-92E7-D7A69BDBDAE5}" type="slidenum">
              <a:rPr lang="sk-SK" smtClean="0"/>
              <a:t>‹#›</a:t>
            </a:fld>
            <a:endParaRPr lang="sk-SK"/>
          </a:p>
        </p:txBody>
      </p:sp>
      <p:pic>
        <p:nvPicPr>
          <p:cNvPr id="6" name="Obrázok 5">
            <a:extLst>
              <a:ext uri="{FF2B5EF4-FFF2-40B4-BE49-F238E27FC236}">
                <a16:creationId xmlns:a16="http://schemas.microsoft.com/office/drawing/2014/main" id="{E83835D3-5B09-4189-84CE-33A6C55EF95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602" t="845" r="18163" b="1357"/>
          <a:stretch/>
        </p:blipFill>
        <p:spPr>
          <a:xfrm rot="5400000">
            <a:off x="2667000" y="-2667002"/>
            <a:ext cx="6857999" cy="12192005"/>
          </a:xfrm>
          <a:prstGeom prst="rect">
            <a:avLst/>
          </a:prstGeom>
        </p:spPr>
      </p:pic>
    </p:spTree>
    <p:extLst>
      <p:ext uri="{BB962C8B-B14F-4D97-AF65-F5344CB8AC3E}">
        <p14:creationId xmlns:p14="http://schemas.microsoft.com/office/powerpoint/2010/main" val="1533910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objekt pre dátum 1">
            <a:extLst>
              <a:ext uri="{FF2B5EF4-FFF2-40B4-BE49-F238E27FC236}">
                <a16:creationId xmlns:a16="http://schemas.microsoft.com/office/drawing/2014/main" id="{FC154A5F-0502-4BE3-8B23-C25A8E10A829}"/>
              </a:ext>
            </a:extLst>
          </p:cNvPr>
          <p:cNvSpPr>
            <a:spLocks noGrp="1"/>
          </p:cNvSpPr>
          <p:nvPr>
            <p:ph type="dt" sz="half" idx="10"/>
          </p:nvPr>
        </p:nvSpPr>
        <p:spPr>
          <a:xfrm>
            <a:off x="838200" y="6356350"/>
            <a:ext cx="2743200" cy="365125"/>
          </a:xfrm>
          <a:prstGeom prst="rect">
            <a:avLst/>
          </a:prstGeom>
        </p:spPr>
        <p:txBody>
          <a:bodyPr/>
          <a:lstStyle/>
          <a:p>
            <a:fld id="{C75E6A5E-9D4C-4127-90A7-1BD5D0739A7B}" type="datetimeFigureOut">
              <a:rPr lang="sk-SK" smtClean="0"/>
              <a:t>4. 4. 2026</a:t>
            </a:fld>
            <a:endParaRPr lang="sk-SK"/>
          </a:p>
        </p:txBody>
      </p:sp>
      <p:sp>
        <p:nvSpPr>
          <p:cNvPr id="3" name="Zástupný objekt pre pätu 2">
            <a:extLst>
              <a:ext uri="{FF2B5EF4-FFF2-40B4-BE49-F238E27FC236}">
                <a16:creationId xmlns:a16="http://schemas.microsoft.com/office/drawing/2014/main" id="{4EB36392-996A-4BAF-91F1-BDDEF62E5EC9}"/>
              </a:ext>
            </a:extLst>
          </p:cNvPr>
          <p:cNvSpPr>
            <a:spLocks noGrp="1"/>
          </p:cNvSpPr>
          <p:nvPr>
            <p:ph type="ftr" sz="quarter" idx="11"/>
          </p:nvPr>
        </p:nvSpPr>
        <p:spPr>
          <a:xfrm>
            <a:off x="4038600" y="6356350"/>
            <a:ext cx="4114800" cy="365125"/>
          </a:xfrm>
          <a:prstGeom prst="rect">
            <a:avLst/>
          </a:prstGeom>
        </p:spPr>
        <p:txBody>
          <a:bodyPr/>
          <a:lstStyle/>
          <a:p>
            <a:endParaRPr lang="sk-SK"/>
          </a:p>
        </p:txBody>
      </p:sp>
      <p:sp>
        <p:nvSpPr>
          <p:cNvPr id="4" name="Zástupný objekt pre číslo snímky 3">
            <a:extLst>
              <a:ext uri="{FF2B5EF4-FFF2-40B4-BE49-F238E27FC236}">
                <a16:creationId xmlns:a16="http://schemas.microsoft.com/office/drawing/2014/main" id="{C91B4724-F16A-4D4C-B22D-F932C709A8F8}"/>
              </a:ext>
            </a:extLst>
          </p:cNvPr>
          <p:cNvSpPr>
            <a:spLocks noGrp="1"/>
          </p:cNvSpPr>
          <p:nvPr>
            <p:ph type="sldNum" sz="quarter" idx="12"/>
          </p:nvPr>
        </p:nvSpPr>
        <p:spPr>
          <a:xfrm>
            <a:off x="8610600" y="6356350"/>
            <a:ext cx="2743200" cy="365125"/>
          </a:xfrm>
          <a:prstGeom prst="rect">
            <a:avLst/>
          </a:prstGeom>
        </p:spPr>
        <p:txBody>
          <a:bodyPr/>
          <a:lstStyle/>
          <a:p>
            <a:fld id="{1EC588BC-2533-4897-92E7-D7A69BDBDAE5}" type="slidenum">
              <a:rPr lang="sk-SK" smtClean="0"/>
              <a:t>‹#›</a:t>
            </a:fld>
            <a:endParaRPr lang="sk-SK"/>
          </a:p>
        </p:txBody>
      </p:sp>
    </p:spTree>
    <p:extLst>
      <p:ext uri="{BB962C8B-B14F-4D97-AF65-F5344CB8AC3E}">
        <p14:creationId xmlns:p14="http://schemas.microsoft.com/office/powerpoint/2010/main" val="3626858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59A10C4-9C33-4547-AEB2-A02688910F6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sk-SK"/>
              <a:t>Kliknutím upravte štýl predlohy nadpisu</a:t>
            </a:r>
          </a:p>
        </p:txBody>
      </p:sp>
      <p:sp>
        <p:nvSpPr>
          <p:cNvPr id="3" name="Zástupný objekt pre obsah 2">
            <a:extLst>
              <a:ext uri="{FF2B5EF4-FFF2-40B4-BE49-F238E27FC236}">
                <a16:creationId xmlns:a16="http://schemas.microsoft.com/office/drawing/2014/main" id="{09E89FA7-6AEA-40B7-A6A2-D5D478BABB2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text 3">
            <a:extLst>
              <a:ext uri="{FF2B5EF4-FFF2-40B4-BE49-F238E27FC236}">
                <a16:creationId xmlns:a16="http://schemas.microsoft.com/office/drawing/2014/main" id="{C6FF5CE3-2468-4813-AD7B-78FF6B04ECC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Upraviť štýly predlohy textu</a:t>
            </a:r>
          </a:p>
        </p:txBody>
      </p:sp>
      <p:sp>
        <p:nvSpPr>
          <p:cNvPr id="5" name="Zástupný objekt pre dátum 4">
            <a:extLst>
              <a:ext uri="{FF2B5EF4-FFF2-40B4-BE49-F238E27FC236}">
                <a16:creationId xmlns:a16="http://schemas.microsoft.com/office/drawing/2014/main" id="{762C775A-99AF-42EF-A228-5360902ABC05}"/>
              </a:ext>
            </a:extLst>
          </p:cNvPr>
          <p:cNvSpPr>
            <a:spLocks noGrp="1"/>
          </p:cNvSpPr>
          <p:nvPr>
            <p:ph type="dt" sz="half" idx="10"/>
          </p:nvPr>
        </p:nvSpPr>
        <p:spPr>
          <a:xfrm>
            <a:off x="838200" y="6356350"/>
            <a:ext cx="2743200" cy="365125"/>
          </a:xfrm>
          <a:prstGeom prst="rect">
            <a:avLst/>
          </a:prstGeom>
        </p:spPr>
        <p:txBody>
          <a:bodyPr/>
          <a:lstStyle/>
          <a:p>
            <a:fld id="{C75E6A5E-9D4C-4127-90A7-1BD5D0739A7B}" type="datetimeFigureOut">
              <a:rPr lang="sk-SK" smtClean="0"/>
              <a:t>4. 4. 2026</a:t>
            </a:fld>
            <a:endParaRPr lang="sk-SK"/>
          </a:p>
        </p:txBody>
      </p:sp>
      <p:sp>
        <p:nvSpPr>
          <p:cNvPr id="6" name="Zástupný objekt pre pätu 5">
            <a:extLst>
              <a:ext uri="{FF2B5EF4-FFF2-40B4-BE49-F238E27FC236}">
                <a16:creationId xmlns:a16="http://schemas.microsoft.com/office/drawing/2014/main" id="{64C08D83-B07D-4BF2-8DE8-45A2C913E111}"/>
              </a:ext>
            </a:extLst>
          </p:cNvPr>
          <p:cNvSpPr>
            <a:spLocks noGrp="1"/>
          </p:cNvSpPr>
          <p:nvPr>
            <p:ph type="ftr" sz="quarter" idx="11"/>
          </p:nvPr>
        </p:nvSpPr>
        <p:spPr>
          <a:xfrm>
            <a:off x="4038600" y="6356350"/>
            <a:ext cx="4114800" cy="365125"/>
          </a:xfrm>
          <a:prstGeom prst="rect">
            <a:avLst/>
          </a:prstGeom>
        </p:spPr>
        <p:txBody>
          <a:bodyPr/>
          <a:lstStyle/>
          <a:p>
            <a:endParaRPr lang="sk-SK"/>
          </a:p>
        </p:txBody>
      </p:sp>
      <p:sp>
        <p:nvSpPr>
          <p:cNvPr id="7" name="Zástupný objekt pre číslo snímky 6">
            <a:extLst>
              <a:ext uri="{FF2B5EF4-FFF2-40B4-BE49-F238E27FC236}">
                <a16:creationId xmlns:a16="http://schemas.microsoft.com/office/drawing/2014/main" id="{6222F36D-6CE5-4B2F-9D90-59AFC47BEDED}"/>
              </a:ext>
            </a:extLst>
          </p:cNvPr>
          <p:cNvSpPr>
            <a:spLocks noGrp="1"/>
          </p:cNvSpPr>
          <p:nvPr>
            <p:ph type="sldNum" sz="quarter" idx="12"/>
          </p:nvPr>
        </p:nvSpPr>
        <p:spPr>
          <a:xfrm>
            <a:off x="8610600" y="6356350"/>
            <a:ext cx="2743200" cy="365125"/>
          </a:xfrm>
          <a:prstGeom prst="rect">
            <a:avLst/>
          </a:prstGeom>
        </p:spPr>
        <p:txBody>
          <a:bodyPr/>
          <a:lstStyle/>
          <a:p>
            <a:fld id="{1EC588BC-2533-4897-92E7-D7A69BDBDAE5}" type="slidenum">
              <a:rPr lang="sk-SK" smtClean="0"/>
              <a:t>‹#›</a:t>
            </a:fld>
            <a:endParaRPr lang="sk-SK"/>
          </a:p>
        </p:txBody>
      </p:sp>
    </p:spTree>
    <p:extLst>
      <p:ext uri="{BB962C8B-B14F-4D97-AF65-F5344CB8AC3E}">
        <p14:creationId xmlns:p14="http://schemas.microsoft.com/office/powerpoint/2010/main" val="299822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Obrázok 1">
            <a:extLst>
              <a:ext uri="{FF2B5EF4-FFF2-40B4-BE49-F238E27FC236}">
                <a16:creationId xmlns:a16="http://schemas.microsoft.com/office/drawing/2014/main" id="{CB1F8871-46C3-4517-BB5F-2A7DD41FDFA6}"/>
              </a:ext>
            </a:extLst>
          </p:cNvPr>
          <p:cNvPicPr>
            <a:picLocks noChangeAspect="1"/>
          </p:cNvPicPr>
          <p:nvPr userDrawn="1"/>
        </p:nvPicPr>
        <p:blipFill rotWithShape="1">
          <a:blip r:embed="rId17">
            <a:extLst>
              <a:ext uri="{28A0092B-C50C-407E-A947-70E740481C1C}">
                <a14:useLocalDpi xmlns:a14="http://schemas.microsoft.com/office/drawing/2010/main" val="0"/>
              </a:ext>
            </a:extLst>
          </a:blip>
          <a:srcRect l="2259" t="3160" r="495" b="1256"/>
          <a:stretch/>
        </p:blipFill>
        <p:spPr>
          <a:xfrm>
            <a:off x="0" y="-1"/>
            <a:ext cx="12192000" cy="6858001"/>
          </a:xfrm>
          <a:prstGeom prst="rect">
            <a:avLst/>
          </a:prstGeom>
        </p:spPr>
      </p:pic>
    </p:spTree>
    <p:extLst>
      <p:ext uri="{BB962C8B-B14F-4D97-AF65-F5344CB8AC3E}">
        <p14:creationId xmlns:p14="http://schemas.microsoft.com/office/powerpoint/2010/main" val="10995697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4"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 id="2147483663" r:id="rId14"/>
    <p:sldLayoutId id="214748366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urhh.sk/urad/dozor-a-kontrola/zakazane-ponuky/prikazy-sudu/" TargetMode="Externa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2" Type="http://schemas.openxmlformats.org/officeDocument/2006/relationships/hyperlink" Target="https://www.nbu.gov.sk/pravidla-pre-blokovanie-utokov/" TargetMode="Externa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hyperlink" Target="https://cyberawareness.sk/"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93F64E3-D481-4D22-B8E0-2E608B4EDA41}"/>
              </a:ext>
            </a:extLst>
          </p:cNvPr>
          <p:cNvSpPr>
            <a:spLocks noGrp="1"/>
          </p:cNvSpPr>
          <p:nvPr>
            <p:ph type="ctrTitle"/>
          </p:nvPr>
        </p:nvSpPr>
        <p:spPr>
          <a:xfrm>
            <a:off x="3462867" y="2498271"/>
            <a:ext cx="8311063" cy="1922668"/>
          </a:xfrm>
        </p:spPr>
        <p:txBody>
          <a:bodyPr/>
          <a:lstStyle/>
          <a:p>
            <a:pPr algn="ctr"/>
            <a:r>
              <a:rPr lang="sk-SK" sz="4400" dirty="0">
                <a:solidFill>
                  <a:srgbClr val="261E6A"/>
                </a:solidFill>
              </a:rPr>
              <a:t>BLOKOVANIE V KYBERNETICKEJ BEZPEČNOSTI</a:t>
            </a:r>
            <a:endParaRPr lang="sk-SK" sz="3600" dirty="0">
              <a:solidFill>
                <a:srgbClr val="261E6A"/>
              </a:solidFill>
            </a:endParaRPr>
          </a:p>
        </p:txBody>
      </p:sp>
      <p:sp>
        <p:nvSpPr>
          <p:cNvPr id="3" name="Podnadpis 2">
            <a:extLst>
              <a:ext uri="{FF2B5EF4-FFF2-40B4-BE49-F238E27FC236}">
                <a16:creationId xmlns:a16="http://schemas.microsoft.com/office/drawing/2014/main" id="{4D8809A4-0D88-49E1-B95B-A31D3DD40804}"/>
              </a:ext>
            </a:extLst>
          </p:cNvPr>
          <p:cNvSpPr>
            <a:spLocks noGrp="1"/>
          </p:cNvSpPr>
          <p:nvPr>
            <p:ph type="subTitle" idx="1"/>
          </p:nvPr>
        </p:nvSpPr>
        <p:spPr>
          <a:xfrm>
            <a:off x="4313770" y="4554765"/>
            <a:ext cx="6392332" cy="738717"/>
          </a:xfrm>
        </p:spPr>
        <p:txBody>
          <a:bodyPr lIns="91440" tIns="45720" rIns="91440" bIns="45720" anchor="t"/>
          <a:lstStyle/>
          <a:p>
            <a:pPr algn="ctr"/>
            <a:r>
              <a:rPr lang="sk-SK" sz="2000" dirty="0"/>
              <a:t>JUDr. Laura Bachňáková Rózenfeldová, PhD.</a:t>
            </a:r>
          </a:p>
          <a:p>
            <a:pPr algn="ctr"/>
            <a:r>
              <a:rPr lang="sk-SK" sz="2000">
                <a:latin typeface="Arial"/>
                <a:cs typeface="Arial"/>
              </a:rPr>
              <a:t>Katedra obchodného práva a hospodárskeho práva</a:t>
            </a:r>
            <a:endParaRPr lang="sk-SK" sz="2000"/>
          </a:p>
        </p:txBody>
      </p:sp>
      <p:pic>
        <p:nvPicPr>
          <p:cNvPr id="6" name="Obrázok 5">
            <a:extLst>
              <a:ext uri="{FF2B5EF4-FFF2-40B4-BE49-F238E27FC236}">
                <a16:creationId xmlns:a16="http://schemas.microsoft.com/office/drawing/2014/main" id="{38EBBA16-AAC1-249E-6EBA-5E4001DB5B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1790" y="5896502"/>
            <a:ext cx="1158146" cy="522022"/>
          </a:xfrm>
          <a:prstGeom prst="rect">
            <a:avLst/>
          </a:prstGeom>
        </p:spPr>
      </p:pic>
      <p:pic>
        <p:nvPicPr>
          <p:cNvPr id="7" name="Obrázok 6" descr="C:\Users\Pavol Sokol\AppData\Local\Microsoft\Windows\INetCache\Content.Word\logo_CSIRT UPJS-01.png">
            <a:extLst>
              <a:ext uri="{FF2B5EF4-FFF2-40B4-BE49-F238E27FC236}">
                <a16:creationId xmlns:a16="http://schemas.microsoft.com/office/drawing/2014/main" id="{ACC433ED-8ECA-9C34-12A8-952C06C254D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3658" y="5970521"/>
            <a:ext cx="1162138" cy="445333"/>
          </a:xfrm>
          <a:prstGeom prst="rect">
            <a:avLst/>
          </a:prstGeom>
          <a:noFill/>
          <a:ln>
            <a:noFill/>
          </a:ln>
        </p:spPr>
      </p:pic>
    </p:spTree>
    <p:extLst>
      <p:ext uri="{BB962C8B-B14F-4D97-AF65-F5344CB8AC3E}">
        <p14:creationId xmlns:p14="http://schemas.microsoft.com/office/powerpoint/2010/main" val="33619266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E335D0-DC38-CC6D-B02D-941ADA7CBA11}"/>
            </a:ext>
          </a:extLst>
        </p:cNvPr>
        <p:cNvGrpSpPr/>
        <p:nvPr/>
      </p:nvGrpSpPr>
      <p:grpSpPr>
        <a:xfrm>
          <a:off x="0" y="0"/>
          <a:ext cx="0" cy="0"/>
          <a:chOff x="0" y="0"/>
          <a:chExt cx="0" cy="0"/>
        </a:xfrm>
      </p:grpSpPr>
      <p:sp>
        <p:nvSpPr>
          <p:cNvPr id="7" name="Nadpis 6">
            <a:extLst>
              <a:ext uri="{FF2B5EF4-FFF2-40B4-BE49-F238E27FC236}">
                <a16:creationId xmlns:a16="http://schemas.microsoft.com/office/drawing/2014/main" id="{79D2B39A-57CD-5FAB-F814-D0394E87E348}"/>
              </a:ext>
            </a:extLst>
          </p:cNvPr>
          <p:cNvSpPr>
            <a:spLocks noGrp="1"/>
          </p:cNvSpPr>
          <p:nvPr>
            <p:ph type="title"/>
          </p:nvPr>
        </p:nvSpPr>
        <p:spPr>
          <a:xfrm>
            <a:off x="3929743" y="3243944"/>
            <a:ext cx="7308850" cy="2644130"/>
          </a:xfrm>
        </p:spPr>
        <p:txBody>
          <a:bodyPr/>
          <a:lstStyle/>
          <a:p>
            <a:r>
              <a:rPr lang="sk-SK" sz="3600" b="1" dirty="0">
                <a:solidFill>
                  <a:srgbClr val="261E6A"/>
                </a:solidFill>
              </a:rPr>
              <a:t>ZÁSAH DO ZÁKLADNÝCH </a:t>
            </a:r>
            <a:br>
              <a:rPr lang="sk-SK" sz="3600" b="1" dirty="0">
                <a:solidFill>
                  <a:srgbClr val="261E6A"/>
                </a:solidFill>
              </a:rPr>
            </a:br>
            <a:r>
              <a:rPr lang="sk-SK" sz="3600" b="1" dirty="0">
                <a:solidFill>
                  <a:srgbClr val="261E6A"/>
                </a:solidFill>
              </a:rPr>
              <a:t>PRÁV A SLOBÔD</a:t>
            </a:r>
          </a:p>
        </p:txBody>
      </p:sp>
    </p:spTree>
    <p:extLst>
      <p:ext uri="{BB962C8B-B14F-4D97-AF65-F5344CB8AC3E}">
        <p14:creationId xmlns:p14="http://schemas.microsoft.com/office/powerpoint/2010/main" val="3865031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6261C2-F0A9-1847-A64D-7BAB4D196F0E}"/>
            </a:ext>
          </a:extLst>
        </p:cNvPr>
        <p:cNvGrpSpPr/>
        <p:nvPr/>
      </p:nvGrpSpPr>
      <p:grpSpPr>
        <a:xfrm>
          <a:off x="0" y="0"/>
          <a:ext cx="0" cy="0"/>
          <a:chOff x="0" y="0"/>
          <a:chExt cx="0" cy="0"/>
        </a:xfrm>
      </p:grpSpPr>
      <p:sp>
        <p:nvSpPr>
          <p:cNvPr id="4" name="Nadpis 3">
            <a:extLst>
              <a:ext uri="{FF2B5EF4-FFF2-40B4-BE49-F238E27FC236}">
                <a16:creationId xmlns:a16="http://schemas.microsoft.com/office/drawing/2014/main" id="{36EDBBE4-642B-5B5C-AE28-6745D8173CEF}"/>
              </a:ext>
            </a:extLst>
          </p:cNvPr>
          <p:cNvSpPr>
            <a:spLocks noGrp="1"/>
          </p:cNvSpPr>
          <p:nvPr>
            <p:ph type="title"/>
          </p:nvPr>
        </p:nvSpPr>
        <p:spPr>
          <a:xfrm>
            <a:off x="675207" y="943955"/>
            <a:ext cx="5311790" cy="700757"/>
          </a:xfrm>
        </p:spPr>
        <p:txBody>
          <a:bodyPr/>
          <a:lstStyle/>
          <a:p>
            <a:r>
              <a:rPr lang="sk-SK" sz="4000" b="1" dirty="0">
                <a:latin typeface="Arial" panose="020B0604020202020204" pitchFamily="34" charset="0"/>
                <a:cs typeface="Arial" panose="020B0604020202020204" pitchFamily="34" charset="0"/>
              </a:rPr>
              <a:t>SLOBODA PREJAVU</a:t>
            </a:r>
          </a:p>
        </p:txBody>
      </p:sp>
      <p:sp>
        <p:nvSpPr>
          <p:cNvPr id="5" name="Zástupný objekt pre obsah 4">
            <a:extLst>
              <a:ext uri="{FF2B5EF4-FFF2-40B4-BE49-F238E27FC236}">
                <a16:creationId xmlns:a16="http://schemas.microsoft.com/office/drawing/2014/main" id="{8ED706DA-AACB-B0A7-83D1-6421683BC0DB}"/>
              </a:ext>
            </a:extLst>
          </p:cNvPr>
          <p:cNvSpPr>
            <a:spLocks noGrp="1"/>
          </p:cNvSpPr>
          <p:nvPr>
            <p:ph idx="1"/>
          </p:nvPr>
        </p:nvSpPr>
        <p:spPr>
          <a:xfrm>
            <a:off x="675207" y="1877428"/>
            <a:ext cx="5203078" cy="4036617"/>
          </a:xfrm>
          <a:solidFill>
            <a:schemeClr val="bg2"/>
          </a:solidFill>
          <a:ln w="9525">
            <a:solidFill>
              <a:srgbClr val="0C3A76"/>
            </a:solidFill>
          </a:ln>
        </p:spPr>
        <p:txBody>
          <a:bodyPr/>
          <a:lstStyle/>
          <a:p>
            <a:pPr marL="0" indent="0">
              <a:buNone/>
            </a:pPr>
            <a:r>
              <a:rPr lang="sk-SK" sz="1400" b="1" dirty="0">
                <a:latin typeface="Arial" panose="020B0604020202020204" pitchFamily="34" charset="0"/>
                <a:cs typeface="Arial" panose="020B0604020202020204" pitchFamily="34" charset="0"/>
              </a:rPr>
              <a:t>Čl. 10 Dohovoru o ochrane ľudských práv a základných slobôd</a:t>
            </a:r>
          </a:p>
          <a:p>
            <a:pPr marL="0" indent="0">
              <a:buNone/>
            </a:pPr>
            <a:r>
              <a:rPr lang="sk-SK" sz="1400" b="1" dirty="0">
                <a:latin typeface="Arial" panose="020B0604020202020204" pitchFamily="34" charset="0"/>
                <a:cs typeface="Arial" panose="020B0604020202020204" pitchFamily="34" charset="0"/>
              </a:rPr>
              <a:t>Sloboda prejavu</a:t>
            </a:r>
          </a:p>
          <a:p>
            <a:pPr marL="342900" indent="-342900">
              <a:buFont typeface="+mj-lt"/>
              <a:buAutoNum type="arabicPeriod"/>
            </a:pPr>
            <a:r>
              <a:rPr lang="sk-SK" sz="1400" dirty="0">
                <a:latin typeface="Arial" panose="020B0604020202020204" pitchFamily="34" charset="0"/>
                <a:cs typeface="Arial" panose="020B0604020202020204" pitchFamily="34" charset="0"/>
              </a:rPr>
              <a:t>Každý má právo na slobodu prejavu. Toto právo zahŕňa slobodu zastávať názory a prijímať a rozširovať informácie alebo myšlienky bez zasahovania štátnych orgánov a bez ohľadu na hranice. Tento článok nebráni štátom, aby vyžadovali udeľovanie povolení rozhlasovým, televíznym alebo filmovým spoločnostiam. </a:t>
            </a:r>
          </a:p>
          <a:p>
            <a:pPr marL="342900" indent="-342900">
              <a:buFont typeface="+mj-lt"/>
              <a:buAutoNum type="arabicPeriod"/>
            </a:pPr>
            <a:r>
              <a:rPr lang="sk-SK" sz="1400" dirty="0">
                <a:latin typeface="Arial" panose="020B0604020202020204" pitchFamily="34" charset="0"/>
                <a:cs typeface="Arial" panose="020B0604020202020204" pitchFamily="34" charset="0"/>
              </a:rPr>
              <a:t>Výkon týchto slobôd, pretože zahŕňa povinnosti aj zodpovednosť, môže podliehať takým formalitám, podmienkam, obmedzeniam alebo sankciám, ktoré stanovuje zákon, a ktoré sú nevyhnutné v demokratickej spoločnosti v záujme národnej bezpečnosti, územnej celistvosti alebo verejnej bezpečnosti, na predchádzanie nepokojom alebo zločinnosti, ochranu zdravia alebo morálky, ochranu povesti alebo práv iných, zabránenia úniku dôverných informácií alebo zachovania autority a nestrannosti súdnej moci.</a:t>
            </a:r>
          </a:p>
        </p:txBody>
      </p:sp>
      <p:sp>
        <p:nvSpPr>
          <p:cNvPr id="2" name="Zástupný objekt pre obsah 4">
            <a:extLst>
              <a:ext uri="{FF2B5EF4-FFF2-40B4-BE49-F238E27FC236}">
                <a16:creationId xmlns:a16="http://schemas.microsoft.com/office/drawing/2014/main" id="{DD338844-C998-85B8-BE43-CE99EF7B909A}"/>
              </a:ext>
            </a:extLst>
          </p:cNvPr>
          <p:cNvSpPr txBox="1">
            <a:spLocks/>
          </p:cNvSpPr>
          <p:nvPr/>
        </p:nvSpPr>
        <p:spPr>
          <a:xfrm>
            <a:off x="6205004" y="313229"/>
            <a:ext cx="5203078" cy="1912900"/>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k-SK" sz="1400" b="1" dirty="0">
                <a:latin typeface="Arial" panose="020B0604020202020204" pitchFamily="34" charset="0"/>
                <a:cs typeface="Arial" panose="020B0604020202020204" pitchFamily="34" charset="0"/>
              </a:rPr>
              <a:t>Článok 11 Charty základných práv Európskej únie</a:t>
            </a:r>
          </a:p>
          <a:p>
            <a:pPr marL="0" indent="0">
              <a:buNone/>
            </a:pPr>
            <a:r>
              <a:rPr lang="sk-SK" sz="1400" b="1" dirty="0">
                <a:latin typeface="Arial" panose="020B0604020202020204" pitchFamily="34" charset="0"/>
                <a:cs typeface="Arial" panose="020B0604020202020204" pitchFamily="34" charset="0"/>
              </a:rPr>
              <a:t>Sloboda prejavu a právo na informácie </a:t>
            </a:r>
          </a:p>
          <a:p>
            <a:pPr marL="342900" indent="-342900">
              <a:buFont typeface="+mj-lt"/>
              <a:buAutoNum type="arabicPeriod"/>
            </a:pPr>
            <a:r>
              <a:rPr lang="sk-SK" sz="1400" dirty="0">
                <a:latin typeface="Arial" panose="020B0604020202020204" pitchFamily="34" charset="0"/>
                <a:cs typeface="Arial" panose="020B0604020202020204" pitchFamily="34" charset="0"/>
              </a:rPr>
              <a:t>Každý má právo na slobodu prejavu. Toto právo zahŕňa slobodu zastávať názory a prijímať a rozširovať informácie a myšlienky bez zasahovania orgánov verejnej moci a bez ohľadu na hranice.</a:t>
            </a:r>
          </a:p>
          <a:p>
            <a:pPr marL="342900" indent="-342900">
              <a:buFont typeface="+mj-lt"/>
              <a:buAutoNum type="arabicPeriod"/>
            </a:pPr>
            <a:r>
              <a:rPr lang="sk-SK" sz="1400" dirty="0">
                <a:latin typeface="Arial" panose="020B0604020202020204" pitchFamily="34" charset="0"/>
                <a:cs typeface="Arial" panose="020B0604020202020204" pitchFamily="34" charset="0"/>
              </a:rPr>
              <a:t>Rešpektuje sa sloboda a pluralita médií.</a:t>
            </a:r>
          </a:p>
        </p:txBody>
      </p:sp>
      <p:sp>
        <p:nvSpPr>
          <p:cNvPr id="3" name="Zástupný objekt pre obsah 4">
            <a:extLst>
              <a:ext uri="{FF2B5EF4-FFF2-40B4-BE49-F238E27FC236}">
                <a16:creationId xmlns:a16="http://schemas.microsoft.com/office/drawing/2014/main" id="{4811108A-F275-A478-C7B7-5F7F73DDF6AE}"/>
              </a:ext>
            </a:extLst>
          </p:cNvPr>
          <p:cNvSpPr txBox="1">
            <a:spLocks/>
          </p:cNvSpPr>
          <p:nvPr/>
        </p:nvSpPr>
        <p:spPr>
          <a:xfrm>
            <a:off x="6205004" y="2292445"/>
            <a:ext cx="5203078" cy="4252326"/>
          </a:xfrm>
          <a:ln w="12700">
            <a:solidFill>
              <a:srgbClr val="0C3A76"/>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k-SK" sz="1400" b="1" dirty="0">
                <a:latin typeface="Arial" panose="020B0604020202020204" pitchFamily="34" charset="0"/>
                <a:cs typeface="Arial" panose="020B0604020202020204" pitchFamily="34" charset="0"/>
              </a:rPr>
              <a:t>Článok 26 Ústavy Slovenskej republiky</a:t>
            </a:r>
          </a:p>
          <a:p>
            <a:pPr>
              <a:buFont typeface="+mj-lt"/>
              <a:buAutoNum type="arabicPeriod"/>
            </a:pPr>
            <a:r>
              <a:rPr lang="sk-SK" sz="1400" dirty="0">
                <a:latin typeface="Arial" panose="020B0604020202020204" pitchFamily="34" charset="0"/>
                <a:cs typeface="Arial" panose="020B0604020202020204" pitchFamily="34" charset="0"/>
              </a:rPr>
              <a:t>Sloboda prejavu a právo na informácie sú zaručené.</a:t>
            </a:r>
          </a:p>
          <a:p>
            <a:pPr>
              <a:buFont typeface="+mj-lt"/>
              <a:buAutoNum type="arabicPeriod"/>
            </a:pPr>
            <a:r>
              <a:rPr lang="sk-SK" sz="1400" dirty="0">
                <a:latin typeface="Arial" panose="020B0604020202020204" pitchFamily="34" charset="0"/>
                <a:cs typeface="Arial" panose="020B0604020202020204" pitchFamily="34" charset="0"/>
              </a:rPr>
              <a:t>Každý má právo vyjadrovať svoje názory slovom, písmom, tlačou, obrazom alebo iným spôsobom, ako aj slobodne vyhľadávať, prijímať a rozširovať idey a informácie bez ohľadu na hranice štátu. Vydávanie tlače nepodlieha povoľovaciemu konaniu. Podnikanie v odbore rozhlasu a televízie sa môže viazať na povolenie štátu. Podmienky ustanoví zákon.</a:t>
            </a:r>
          </a:p>
          <a:p>
            <a:pPr>
              <a:buFont typeface="+mj-lt"/>
              <a:buAutoNum type="arabicPeriod"/>
            </a:pPr>
            <a:r>
              <a:rPr lang="sk-SK" sz="1400" dirty="0">
                <a:latin typeface="Arial" panose="020B0604020202020204" pitchFamily="34" charset="0"/>
                <a:cs typeface="Arial" panose="020B0604020202020204" pitchFamily="34" charset="0"/>
              </a:rPr>
              <a:t>Cenzúra sa zakazuje.</a:t>
            </a:r>
          </a:p>
          <a:p>
            <a:pPr>
              <a:buFont typeface="+mj-lt"/>
              <a:buAutoNum type="arabicPeriod"/>
            </a:pPr>
            <a:r>
              <a:rPr lang="sk-SK" sz="1400" dirty="0">
                <a:latin typeface="Arial" panose="020B0604020202020204" pitchFamily="34" charset="0"/>
                <a:cs typeface="Arial" panose="020B0604020202020204" pitchFamily="34" charset="0"/>
              </a:rPr>
              <a:t>Slobodu prejavu a právo vyhľadávať a šíriť informácie možno obmedziť zákonom, ak ide o opatrenia v demokratickej spoločnosti nevyhnutné na ochranu práv a slobôd iných, bezpečnosť štátu, verejného poriadku, ochranu verejného zdravia a mravnosti.</a:t>
            </a:r>
            <a:endParaRPr lang="sk-SK" sz="1400" b="1" dirty="0">
              <a:latin typeface="Arial" panose="020B0604020202020204" pitchFamily="34" charset="0"/>
              <a:cs typeface="Arial" panose="020B0604020202020204" pitchFamily="34" charset="0"/>
            </a:endParaRPr>
          </a:p>
          <a:p>
            <a:pPr>
              <a:buFont typeface="+mj-lt"/>
              <a:buAutoNum type="arabicPeriod"/>
            </a:pPr>
            <a:r>
              <a:rPr lang="sk-SK" sz="1400" dirty="0">
                <a:latin typeface="Arial" panose="020B0604020202020204" pitchFamily="34" charset="0"/>
                <a:cs typeface="Arial" panose="020B0604020202020204" pitchFamily="34" charset="0"/>
              </a:rPr>
              <a:t>Orgány verejnej moci majú povinnosť primeraným spôsobom poskytovať informácie o svojej činnosti v štátnom jazyku. Podmienky a spôsob vykonania ustanoví zákon.</a:t>
            </a:r>
          </a:p>
        </p:txBody>
      </p:sp>
    </p:spTree>
    <p:extLst>
      <p:ext uri="{BB962C8B-B14F-4D97-AF65-F5344CB8AC3E}">
        <p14:creationId xmlns:p14="http://schemas.microsoft.com/office/powerpoint/2010/main" val="16629334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73F6EF-3713-2DF0-4D72-1CC02ECBE9ED}"/>
            </a:ext>
          </a:extLst>
        </p:cNvPr>
        <p:cNvGrpSpPr/>
        <p:nvPr/>
      </p:nvGrpSpPr>
      <p:grpSpPr>
        <a:xfrm>
          <a:off x="0" y="0"/>
          <a:ext cx="0" cy="0"/>
          <a:chOff x="0" y="0"/>
          <a:chExt cx="0" cy="0"/>
        </a:xfrm>
      </p:grpSpPr>
      <p:sp>
        <p:nvSpPr>
          <p:cNvPr id="4" name="Nadpis 3">
            <a:extLst>
              <a:ext uri="{FF2B5EF4-FFF2-40B4-BE49-F238E27FC236}">
                <a16:creationId xmlns:a16="http://schemas.microsoft.com/office/drawing/2014/main" id="{B873D928-5055-C997-1A71-96525D25900E}"/>
              </a:ext>
            </a:extLst>
          </p:cNvPr>
          <p:cNvSpPr>
            <a:spLocks noGrp="1"/>
          </p:cNvSpPr>
          <p:nvPr>
            <p:ph type="title"/>
          </p:nvPr>
        </p:nvSpPr>
        <p:spPr/>
        <p:txBody>
          <a:bodyPr/>
          <a:lstStyle/>
          <a:p>
            <a:r>
              <a:rPr lang="sk-SK" sz="4000" b="1" dirty="0">
                <a:latin typeface="Arial" panose="020B0604020202020204" pitchFamily="34" charset="0"/>
                <a:cs typeface="Arial" panose="020B0604020202020204" pitchFamily="34" charset="0"/>
              </a:rPr>
              <a:t>BLOKOVANIE</a:t>
            </a:r>
          </a:p>
        </p:txBody>
      </p:sp>
      <p:sp>
        <p:nvSpPr>
          <p:cNvPr id="5" name="Zástupný objekt pre obsah 4">
            <a:extLst>
              <a:ext uri="{FF2B5EF4-FFF2-40B4-BE49-F238E27FC236}">
                <a16:creationId xmlns:a16="http://schemas.microsoft.com/office/drawing/2014/main" id="{77C8FD30-A197-35D7-AF27-1D36A07E3516}"/>
              </a:ext>
            </a:extLst>
          </p:cNvPr>
          <p:cNvSpPr>
            <a:spLocks noGrp="1"/>
          </p:cNvSpPr>
          <p:nvPr>
            <p:ph idx="1"/>
          </p:nvPr>
        </p:nvSpPr>
        <p:spPr/>
        <p:txBody>
          <a:bodyPr/>
          <a:lstStyle/>
          <a:p>
            <a:r>
              <a:rPr lang="sk-SK" sz="1800" dirty="0">
                <a:latin typeface="Arial" panose="020B0604020202020204" pitchFamily="34" charset="0"/>
                <a:cs typeface="Arial" panose="020B0604020202020204" pitchFamily="34" charset="0"/>
              </a:rPr>
              <a:t>blokovanie obsahu predstavuje zásah do základných práv a slobôd jednotlivca, najmä do jeho </a:t>
            </a:r>
            <a:r>
              <a:rPr lang="sk-SK" sz="1800" b="1" dirty="0">
                <a:latin typeface="Arial" panose="020B0604020202020204" pitchFamily="34" charset="0"/>
                <a:cs typeface="Arial" panose="020B0604020202020204" pitchFamily="34" charset="0"/>
              </a:rPr>
              <a:t>slobody prejavu a práva na informácie</a:t>
            </a:r>
          </a:p>
          <a:p>
            <a:r>
              <a:rPr lang="sk-SK" sz="1800" dirty="0">
                <a:latin typeface="Arial" panose="020B0604020202020204" pitchFamily="34" charset="0"/>
                <a:cs typeface="Arial" panose="020B0604020202020204" pitchFamily="34" charset="0"/>
              </a:rPr>
              <a:t>obmedzenie týchto základných práv a slobôd je </a:t>
            </a:r>
            <a:r>
              <a:rPr lang="sk-SK" sz="1800" b="1" dirty="0">
                <a:latin typeface="Arial" panose="020B0604020202020204" pitchFamily="34" charset="0"/>
                <a:cs typeface="Arial" panose="020B0604020202020204" pitchFamily="34" charset="0"/>
              </a:rPr>
              <a:t>prípustné,</a:t>
            </a:r>
            <a:r>
              <a:rPr lang="sk-SK" sz="1800" dirty="0">
                <a:latin typeface="Arial" panose="020B0604020202020204" pitchFamily="34" charset="0"/>
                <a:cs typeface="Arial" panose="020B0604020202020204" pitchFamily="34" charset="0"/>
              </a:rPr>
              <a:t> </a:t>
            </a:r>
            <a:r>
              <a:rPr lang="sk-SK" sz="1800" b="1" dirty="0">
                <a:latin typeface="Arial" panose="020B0604020202020204" pitchFamily="34" charset="0"/>
                <a:cs typeface="Arial" panose="020B0604020202020204" pitchFamily="34" charset="0"/>
              </a:rPr>
              <a:t>ale podmienené splnením určitých predpokladov</a:t>
            </a:r>
          </a:p>
          <a:p>
            <a:pPr marL="800100" lvl="1" indent="-342900">
              <a:buFont typeface="+mj-lt"/>
              <a:buAutoNum type="arabicPeriod"/>
            </a:pPr>
            <a:r>
              <a:rPr lang="sk-SK" sz="1800" b="1" dirty="0">
                <a:latin typeface="Arial" panose="020B0604020202020204" pitchFamily="34" charset="0"/>
                <a:cs typeface="Arial" panose="020B0604020202020204" pitchFamily="34" charset="0"/>
              </a:rPr>
              <a:t>právny základ v aplikovateľnej právnej úprave </a:t>
            </a:r>
          </a:p>
          <a:p>
            <a:pPr marL="800100" lvl="1" indent="-342900">
              <a:buFont typeface="+mj-lt"/>
              <a:buAutoNum type="arabicPeriod"/>
            </a:pPr>
            <a:r>
              <a:rPr lang="sk-SK" sz="1800" b="1" dirty="0">
                <a:latin typeface="Arial" panose="020B0604020202020204" pitchFamily="34" charset="0"/>
                <a:cs typeface="Arial" panose="020B0604020202020204" pitchFamily="34" charset="0"/>
              </a:rPr>
              <a:t>sledovanie legitímneho cieľa</a:t>
            </a:r>
          </a:p>
          <a:p>
            <a:pPr marL="800100" lvl="1" indent="-342900">
              <a:buFont typeface="+mj-lt"/>
              <a:buAutoNum type="arabicPeriod"/>
            </a:pPr>
            <a:r>
              <a:rPr lang="sk-SK" sz="1800" b="1" dirty="0">
                <a:latin typeface="Arial" panose="020B0604020202020204" pitchFamily="34" charset="0"/>
                <a:cs typeface="Arial" panose="020B0604020202020204" pitchFamily="34" charset="0"/>
              </a:rPr>
              <a:t>reagovanie na naliehavú spoločenskú potrebu</a:t>
            </a:r>
          </a:p>
          <a:p>
            <a:pPr marL="800100" lvl="1" indent="-342900">
              <a:buFont typeface="+mj-lt"/>
              <a:buAutoNum type="arabicPeriod"/>
            </a:pPr>
            <a:r>
              <a:rPr lang="sk-SK" sz="1800" b="1" dirty="0">
                <a:latin typeface="Arial" panose="020B0604020202020204" pitchFamily="34" charset="0"/>
                <a:cs typeface="Arial" panose="020B0604020202020204" pitchFamily="34" charset="0"/>
              </a:rPr>
              <a:t>dodržanie zásady proporcionality</a:t>
            </a:r>
          </a:p>
          <a:p>
            <a:pPr marL="800100" lvl="1" indent="-342900">
              <a:buFont typeface="+mj-lt"/>
              <a:buAutoNum type="arabicPeriod"/>
            </a:pPr>
            <a:r>
              <a:rPr lang="sk-SK" sz="1800" b="1" dirty="0">
                <a:latin typeface="Arial" panose="020B0604020202020204" pitchFamily="34" charset="0"/>
                <a:cs typeface="Arial" panose="020B0604020202020204" pitchFamily="34" charset="0"/>
              </a:rPr>
              <a:t>záruky proti zneužitiu v podobe notifikácie vopred, rovnosti zbraní, transparentnosti a nezávislého dohľadu</a:t>
            </a:r>
          </a:p>
          <a:p>
            <a:pPr lvl="2"/>
            <a:r>
              <a:rPr lang="sk-SK" sz="1800" b="1" dirty="0">
                <a:latin typeface="Arial" panose="020B0604020202020204" pitchFamily="34" charset="0"/>
                <a:cs typeface="Arial" panose="020B0604020202020204" pitchFamily="34" charset="0"/>
              </a:rPr>
              <a:t>rovnosť zbraní - </a:t>
            </a:r>
            <a:r>
              <a:rPr lang="sk-SK" sz="1800" dirty="0">
                <a:latin typeface="Arial" panose="020B0604020202020204" pitchFamily="34" charset="0"/>
                <a:cs typeface="Arial" panose="020B0604020202020204" pitchFamily="34" charset="0"/>
              </a:rPr>
              <a:t>blokovaný subjekt by mal mať k dispozícií nástroje, ktorým môže blokovanie efektívne zvrátiť resp. dať preskúmať nezávislému orgánu</a:t>
            </a:r>
            <a:endParaRPr lang="sk-SK" sz="1800" b="1" dirty="0">
              <a:latin typeface="Arial" panose="020B0604020202020204" pitchFamily="34" charset="0"/>
              <a:cs typeface="Arial" panose="020B0604020202020204" pitchFamily="34" charset="0"/>
            </a:endParaRPr>
          </a:p>
          <a:p>
            <a:pPr marL="0" indent="0">
              <a:buNone/>
            </a:pPr>
            <a:endParaRPr lang="sk-SK"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06889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2D9C5E-A0F5-2B96-D246-2A5FCC005D5F}"/>
            </a:ext>
          </a:extLst>
        </p:cNvPr>
        <p:cNvGrpSpPr/>
        <p:nvPr/>
      </p:nvGrpSpPr>
      <p:grpSpPr>
        <a:xfrm>
          <a:off x="0" y="0"/>
          <a:ext cx="0" cy="0"/>
          <a:chOff x="0" y="0"/>
          <a:chExt cx="0" cy="0"/>
        </a:xfrm>
      </p:grpSpPr>
      <p:sp>
        <p:nvSpPr>
          <p:cNvPr id="4" name="Nadpis 3">
            <a:extLst>
              <a:ext uri="{FF2B5EF4-FFF2-40B4-BE49-F238E27FC236}">
                <a16:creationId xmlns:a16="http://schemas.microsoft.com/office/drawing/2014/main" id="{7DAD365D-6105-7C45-5DC9-A13DC5338641}"/>
              </a:ext>
            </a:extLst>
          </p:cNvPr>
          <p:cNvSpPr>
            <a:spLocks noGrp="1"/>
          </p:cNvSpPr>
          <p:nvPr>
            <p:ph type="title"/>
          </p:nvPr>
        </p:nvSpPr>
        <p:spPr/>
        <p:txBody>
          <a:bodyPr/>
          <a:lstStyle/>
          <a:p>
            <a:r>
              <a:rPr lang="sk-SK" sz="4000" b="1" dirty="0">
                <a:latin typeface="Arial" panose="020B0604020202020204" pitchFamily="34" charset="0"/>
                <a:cs typeface="Arial" panose="020B0604020202020204" pitchFamily="34" charset="0"/>
              </a:rPr>
              <a:t>ESĽP: </a:t>
            </a:r>
            <a:r>
              <a:rPr lang="sk-SK" sz="4000" b="1" dirty="0" err="1">
                <a:latin typeface="Arial" panose="020B0604020202020204" pitchFamily="34" charset="0"/>
                <a:cs typeface="Arial" panose="020B0604020202020204" pitchFamily="34" charset="0"/>
              </a:rPr>
              <a:t>Ahmet</a:t>
            </a:r>
            <a:r>
              <a:rPr lang="sk-SK" sz="4000" b="1" dirty="0">
                <a:latin typeface="Arial" panose="020B0604020202020204" pitchFamily="34" charset="0"/>
                <a:cs typeface="Arial" panose="020B0604020202020204" pitchFamily="34" charset="0"/>
              </a:rPr>
              <a:t> </a:t>
            </a:r>
            <a:r>
              <a:rPr lang="sk-SK" sz="4000" b="1" dirty="0" err="1">
                <a:latin typeface="Arial" panose="020B0604020202020204" pitchFamily="34" charset="0"/>
                <a:cs typeface="Arial" panose="020B0604020202020204" pitchFamily="34" charset="0"/>
              </a:rPr>
              <a:t>Yildrim</a:t>
            </a:r>
            <a:r>
              <a:rPr lang="sk-SK" sz="4000" b="1" dirty="0">
                <a:latin typeface="Arial" panose="020B0604020202020204" pitchFamily="34" charset="0"/>
                <a:cs typeface="Arial" panose="020B0604020202020204" pitchFamily="34" charset="0"/>
              </a:rPr>
              <a:t> v. Turecko</a:t>
            </a:r>
          </a:p>
        </p:txBody>
      </p:sp>
      <p:sp>
        <p:nvSpPr>
          <p:cNvPr id="5" name="Zástupný objekt pre obsah 4">
            <a:extLst>
              <a:ext uri="{FF2B5EF4-FFF2-40B4-BE49-F238E27FC236}">
                <a16:creationId xmlns:a16="http://schemas.microsoft.com/office/drawing/2014/main" id="{34AEAC1D-C01D-9076-D4C8-D007F9861242}"/>
              </a:ext>
            </a:extLst>
          </p:cNvPr>
          <p:cNvSpPr>
            <a:spLocks noGrp="1"/>
          </p:cNvSpPr>
          <p:nvPr>
            <p:ph idx="1"/>
          </p:nvPr>
        </p:nvSpPr>
        <p:spPr/>
        <p:txBody>
          <a:bodyPr/>
          <a:lstStyle/>
          <a:p>
            <a:pPr marL="0" indent="0">
              <a:buNone/>
            </a:pPr>
            <a:r>
              <a:rPr lang="sk-SK" sz="1800" b="1" dirty="0">
                <a:latin typeface="Arial" panose="020B0604020202020204" pitchFamily="34" charset="0"/>
                <a:cs typeface="Arial" panose="020B0604020202020204" pitchFamily="34" charset="0"/>
              </a:rPr>
              <a:t>Skutkový stav vo veci:</a:t>
            </a:r>
          </a:p>
          <a:p>
            <a:r>
              <a:rPr lang="sk-SK" sz="1800" dirty="0">
                <a:latin typeface="Arial" panose="020B0604020202020204" pitchFamily="34" charset="0"/>
                <a:cs typeface="Arial" panose="020B0604020202020204" pitchFamily="34" charset="0"/>
              </a:rPr>
              <a:t>Sťažovateľ vlastní a prevádzkuje webové sídlo, na ktorom zverejňuje rôzne dokumenty týkajúce sa jeho akademickej práce</a:t>
            </a:r>
          </a:p>
          <a:p>
            <a:r>
              <a:rPr lang="sk-SK" sz="1800" dirty="0">
                <a:latin typeface="Arial" panose="020B0604020202020204" pitchFamily="34" charset="0"/>
                <a:cs typeface="Arial" panose="020B0604020202020204" pitchFamily="34" charset="0"/>
              </a:rPr>
              <a:t>toto webové sídlo bolo vytvorené </a:t>
            </a:r>
            <a:r>
              <a:rPr lang="sk-SK" sz="1800" dirty="0" err="1">
                <a:latin typeface="Arial" panose="020B0604020202020204" pitchFamily="34" charset="0"/>
                <a:cs typeface="Arial" panose="020B0604020202020204" pitchFamily="34" charset="0"/>
              </a:rPr>
              <a:t>pr</a:t>
            </a:r>
            <a:r>
              <a:rPr lang="sk-SK" sz="1800" dirty="0">
                <a:latin typeface="Arial" panose="020B0604020202020204" pitchFamily="34" charset="0"/>
                <a:cs typeface="Arial" panose="020B0604020202020204" pitchFamily="34" charset="0"/>
              </a:rPr>
              <a:t>. služby Google </a:t>
            </a:r>
            <a:r>
              <a:rPr lang="sk-SK" sz="1800" dirty="0" err="1">
                <a:latin typeface="Arial" panose="020B0604020202020204" pitchFamily="34" charset="0"/>
                <a:cs typeface="Arial" panose="020B0604020202020204" pitchFamily="34" charset="0"/>
              </a:rPr>
              <a:t>Sites</a:t>
            </a:r>
            <a:endParaRPr lang="sk-SK" sz="1800" dirty="0">
              <a:latin typeface="Arial" panose="020B0604020202020204" pitchFamily="34" charset="0"/>
              <a:cs typeface="Arial" panose="020B0604020202020204" pitchFamily="34" charset="0"/>
            </a:endParaRPr>
          </a:p>
          <a:p>
            <a:r>
              <a:rPr lang="sk-SK" sz="1800" dirty="0">
                <a:latin typeface="Arial" panose="020B0604020202020204" pitchFamily="34" charset="0"/>
                <a:cs typeface="Arial" panose="020B0604020202020204" pitchFamily="34" charset="0"/>
              </a:rPr>
              <a:t>prvostupňový súd v trestnej veci nariadil blokovanie iného webového sídla (neodkladné opatrenie) (v r. 2009)</a:t>
            </a:r>
          </a:p>
          <a:p>
            <a:r>
              <a:rPr lang="sk-SK" sz="1800" dirty="0">
                <a:latin typeface="Arial" panose="020B0604020202020204" pitchFamily="34" charset="0"/>
                <a:cs typeface="Arial" panose="020B0604020202020204" pitchFamily="34" charset="0"/>
              </a:rPr>
              <a:t>neskôr tento súd nariadil blokovanie prístupu k službe Google </a:t>
            </a:r>
            <a:r>
              <a:rPr lang="sk-SK" sz="1800" dirty="0" err="1">
                <a:latin typeface="Arial" panose="020B0604020202020204" pitchFamily="34" charset="0"/>
                <a:cs typeface="Arial" panose="020B0604020202020204" pitchFamily="34" charset="0"/>
              </a:rPr>
              <a:t>Sites</a:t>
            </a:r>
            <a:r>
              <a:rPr lang="sk-SK" sz="1800" dirty="0">
                <a:latin typeface="Arial" panose="020B0604020202020204" pitchFamily="34" charset="0"/>
                <a:cs typeface="Arial" panose="020B0604020202020204" pitchFamily="34" charset="0"/>
              </a:rPr>
              <a:t> ako takej</a:t>
            </a:r>
          </a:p>
          <a:p>
            <a:r>
              <a:rPr lang="sk-SK" sz="1800" dirty="0">
                <a:latin typeface="Arial" panose="020B0604020202020204" pitchFamily="34" charset="0"/>
                <a:cs typeface="Arial" panose="020B0604020202020204" pitchFamily="34" charset="0"/>
              </a:rPr>
              <a:t>v dôsledku uvedeného stratil Sťažovateľ prístup k svojmu webovému sídlu, ktoré nemalo žiadny súvis s webovým sídlom, ktoré malo byť blokované v dôsledku jeho nezákonného obsahu</a:t>
            </a:r>
          </a:p>
          <a:p>
            <a:r>
              <a:rPr lang="sk-SK" sz="1800" dirty="0">
                <a:latin typeface="Arial" panose="020B0604020202020204" pitchFamily="34" charset="0"/>
                <a:cs typeface="Arial" panose="020B0604020202020204" pitchFamily="34" charset="0"/>
              </a:rPr>
              <a:t>Sťažovateľ sa obrátil na príslušné súdy so žiadosťou o zastavenie blokovania, jeho žiadostiam nebolo vyhovené</a:t>
            </a:r>
          </a:p>
          <a:p>
            <a:r>
              <a:rPr lang="sk-SK" sz="1800" dirty="0">
                <a:latin typeface="Arial" panose="020B0604020202020204" pitchFamily="34" charset="0"/>
                <a:cs typeface="Arial" panose="020B0604020202020204" pitchFamily="34" charset="0"/>
              </a:rPr>
              <a:t>Sťažovateľ sa nedokázal prihlásiť na svoje webové sídlo ani v r. 2012, a to aj napriek tomu, že trestné konanie v pôvodnej veci bolo zastavené už v marci 2011</a:t>
            </a:r>
          </a:p>
        </p:txBody>
      </p:sp>
    </p:spTree>
    <p:extLst>
      <p:ext uri="{BB962C8B-B14F-4D97-AF65-F5344CB8AC3E}">
        <p14:creationId xmlns:p14="http://schemas.microsoft.com/office/powerpoint/2010/main" val="13412887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6ED76E-E69B-EFAE-EBA1-7D2BA350D51A}"/>
            </a:ext>
          </a:extLst>
        </p:cNvPr>
        <p:cNvGrpSpPr/>
        <p:nvPr/>
      </p:nvGrpSpPr>
      <p:grpSpPr>
        <a:xfrm>
          <a:off x="0" y="0"/>
          <a:ext cx="0" cy="0"/>
          <a:chOff x="0" y="0"/>
          <a:chExt cx="0" cy="0"/>
        </a:xfrm>
      </p:grpSpPr>
      <p:sp>
        <p:nvSpPr>
          <p:cNvPr id="4" name="Nadpis 3">
            <a:extLst>
              <a:ext uri="{FF2B5EF4-FFF2-40B4-BE49-F238E27FC236}">
                <a16:creationId xmlns:a16="http://schemas.microsoft.com/office/drawing/2014/main" id="{9B2697B8-FA55-7183-748D-C46ABEA36456}"/>
              </a:ext>
            </a:extLst>
          </p:cNvPr>
          <p:cNvSpPr>
            <a:spLocks noGrp="1"/>
          </p:cNvSpPr>
          <p:nvPr>
            <p:ph type="title"/>
          </p:nvPr>
        </p:nvSpPr>
        <p:spPr/>
        <p:txBody>
          <a:bodyPr/>
          <a:lstStyle/>
          <a:p>
            <a:r>
              <a:rPr lang="sk-SK" sz="4000" b="1" dirty="0">
                <a:latin typeface="Arial" panose="020B0604020202020204" pitchFamily="34" charset="0"/>
                <a:cs typeface="Arial" panose="020B0604020202020204" pitchFamily="34" charset="0"/>
              </a:rPr>
              <a:t>ESĽP: </a:t>
            </a:r>
            <a:r>
              <a:rPr lang="sk-SK" sz="4000" b="1" dirty="0" err="1">
                <a:latin typeface="Arial" panose="020B0604020202020204" pitchFamily="34" charset="0"/>
                <a:cs typeface="Arial" panose="020B0604020202020204" pitchFamily="34" charset="0"/>
              </a:rPr>
              <a:t>Ahmet</a:t>
            </a:r>
            <a:r>
              <a:rPr lang="sk-SK" sz="4000" b="1" dirty="0">
                <a:latin typeface="Arial" panose="020B0604020202020204" pitchFamily="34" charset="0"/>
                <a:cs typeface="Arial" panose="020B0604020202020204" pitchFamily="34" charset="0"/>
              </a:rPr>
              <a:t> </a:t>
            </a:r>
            <a:r>
              <a:rPr lang="sk-SK" sz="4000" b="1" dirty="0" err="1">
                <a:latin typeface="Arial" panose="020B0604020202020204" pitchFamily="34" charset="0"/>
                <a:cs typeface="Arial" panose="020B0604020202020204" pitchFamily="34" charset="0"/>
              </a:rPr>
              <a:t>Yildrim</a:t>
            </a:r>
            <a:r>
              <a:rPr lang="sk-SK" sz="4000" b="1" dirty="0">
                <a:latin typeface="Arial" panose="020B0604020202020204" pitchFamily="34" charset="0"/>
                <a:cs typeface="Arial" panose="020B0604020202020204" pitchFamily="34" charset="0"/>
              </a:rPr>
              <a:t> v. Turecko</a:t>
            </a:r>
          </a:p>
        </p:txBody>
      </p:sp>
      <p:sp>
        <p:nvSpPr>
          <p:cNvPr id="5" name="Zástupný objekt pre obsah 4">
            <a:extLst>
              <a:ext uri="{FF2B5EF4-FFF2-40B4-BE49-F238E27FC236}">
                <a16:creationId xmlns:a16="http://schemas.microsoft.com/office/drawing/2014/main" id="{7ECA35DE-8E13-0B98-EB14-A9F9EB8432A0}"/>
              </a:ext>
            </a:extLst>
          </p:cNvPr>
          <p:cNvSpPr>
            <a:spLocks noGrp="1"/>
          </p:cNvSpPr>
          <p:nvPr>
            <p:ph idx="1"/>
          </p:nvPr>
        </p:nvSpPr>
        <p:spPr>
          <a:xfrm>
            <a:off x="1252150" y="1750143"/>
            <a:ext cx="10101649" cy="4443828"/>
          </a:xfrm>
        </p:spPr>
        <p:txBody>
          <a:bodyPr/>
          <a:lstStyle/>
          <a:p>
            <a:pPr marL="0" indent="0">
              <a:buNone/>
            </a:pPr>
            <a:r>
              <a:rPr lang="sk-SK" sz="1800" b="1" dirty="0">
                <a:latin typeface="Arial" panose="020B0604020202020204" pitchFamily="34" charset="0"/>
                <a:cs typeface="Arial" panose="020B0604020202020204" pitchFamily="34" charset="0"/>
              </a:rPr>
              <a:t>Právne posúdenie </a:t>
            </a:r>
            <a:r>
              <a:rPr lang="sk-SK" sz="1800" b="1" dirty="0">
                <a:latin typeface="Arial" panose="020B0604020202020204" pitchFamily="34" charset="0"/>
                <a:cs typeface="Arial" panose="020B0604020202020204" pitchFamily="34" charset="0"/>
                <a:sym typeface="Wingdings" panose="05000000000000000000" pitchFamily="2" charset="2"/>
              </a:rPr>
              <a:t> porušenie čl. 10 Dohovoru</a:t>
            </a:r>
            <a:r>
              <a:rPr lang="sk-SK" sz="1800" b="1" dirty="0">
                <a:latin typeface="Arial" panose="020B0604020202020204" pitchFamily="34" charset="0"/>
                <a:cs typeface="Arial" panose="020B0604020202020204" pitchFamily="34" charset="0"/>
              </a:rPr>
              <a:t>:</a:t>
            </a:r>
          </a:p>
          <a:p>
            <a:r>
              <a:rPr lang="sk-SK" sz="1600" dirty="0">
                <a:latin typeface="Arial" panose="020B0604020202020204" pitchFamily="34" charset="0"/>
                <a:cs typeface="Arial" panose="020B0604020202020204" pitchFamily="34" charset="0"/>
              </a:rPr>
              <a:t>blokovanie pôvodného webového sídla, na ktorom sa nachádzal nezákonný obsah, bolo zákonné</a:t>
            </a:r>
          </a:p>
          <a:p>
            <a:r>
              <a:rPr lang="sk-SK" sz="1600" dirty="0">
                <a:latin typeface="Arial" panose="020B0604020202020204" pitchFamily="34" charset="0"/>
                <a:cs typeface="Arial" panose="020B0604020202020204" pitchFamily="34" charset="0"/>
              </a:rPr>
              <a:t>to ale neplatilo vo vzťahu k webovému sídlu Sťažovateľa alebo službe Google </a:t>
            </a:r>
            <a:r>
              <a:rPr lang="sk-SK" sz="1600" dirty="0" err="1">
                <a:latin typeface="Arial" panose="020B0604020202020204" pitchFamily="34" charset="0"/>
                <a:cs typeface="Arial" panose="020B0604020202020204" pitchFamily="34" charset="0"/>
              </a:rPr>
              <a:t>Sites</a:t>
            </a:r>
            <a:r>
              <a:rPr lang="sk-SK" sz="1600" dirty="0">
                <a:latin typeface="Arial" panose="020B0604020202020204" pitchFamily="34" charset="0"/>
                <a:cs typeface="Arial" panose="020B0604020202020204" pitchFamily="34" charset="0"/>
              </a:rPr>
              <a:t> ako takej, voči ktorým neboli začaté žiadne súdne konania pre nezákonnosť obsahu</a:t>
            </a:r>
          </a:p>
          <a:p>
            <a:r>
              <a:rPr lang="sk-SK" sz="1600" dirty="0">
                <a:latin typeface="Arial" panose="020B0604020202020204" pitchFamily="34" charset="0"/>
                <a:cs typeface="Arial" panose="020B0604020202020204" pitchFamily="34" charset="0"/>
              </a:rPr>
              <a:t>vnútroštátne právo neposkytovalo právny základ pre blokovanie prístupu k službe ako takej, a to napriek tomu, že bolo možné založiť zodpovednosť poskytovateľa tejto služby za nezákonnosť obsahu, ktorý hosťovala</a:t>
            </a:r>
          </a:p>
          <a:p>
            <a:r>
              <a:rPr lang="sk-SK" sz="1600" dirty="0">
                <a:latin typeface="Arial" panose="020B0604020202020204" pitchFamily="34" charset="0"/>
                <a:cs typeface="Arial" panose="020B0604020202020204" pitchFamily="34" charset="0"/>
              </a:rPr>
              <a:t>neexistovala ani informácia o tom, že by Google </a:t>
            </a:r>
            <a:r>
              <a:rPr lang="sk-SK" sz="1600" dirty="0" err="1">
                <a:latin typeface="Arial" panose="020B0604020202020204" pitchFamily="34" charset="0"/>
                <a:cs typeface="Arial" panose="020B0604020202020204" pitchFamily="34" charset="0"/>
              </a:rPr>
              <a:t>Sites</a:t>
            </a:r>
            <a:r>
              <a:rPr lang="sk-SK" sz="1600" dirty="0">
                <a:latin typeface="Arial" panose="020B0604020202020204" pitchFamily="34" charset="0"/>
                <a:cs typeface="Arial" panose="020B0604020202020204" pitchFamily="34" charset="0"/>
              </a:rPr>
              <a:t> bola informovaná o tom, že hosťuje nezákonný obsah, alebo o tom, že odmietla konať v súlade s neodkladným opatrením týkajúcim sa webového sídla, ktoré bolo predmetom trestného konania</a:t>
            </a:r>
          </a:p>
          <a:p>
            <a:r>
              <a:rPr lang="sk-SK" sz="1600" dirty="0">
                <a:latin typeface="Arial" panose="020B0604020202020204" pitchFamily="34" charset="0"/>
                <a:cs typeface="Arial" panose="020B0604020202020204" pitchFamily="34" charset="0"/>
              </a:rPr>
              <a:t>vnútroštátna úprava udeľovala Telekomunikačnému úradu rozsiahle právomoci týkajúce sa blokovania, nakoľko tento úrad mohol požiadať o predĺženie rozsahu pôsobnosti príkazu napriek absencii akéhokoľvek konania v súvislosti s webovou stránkou alebo doménou, a nebola preukázaná žiadna skutočná potreba takéhoto rozsiahleho blokovania</a:t>
            </a:r>
          </a:p>
          <a:p>
            <a:r>
              <a:rPr lang="sk-SK" sz="1600" dirty="0">
                <a:latin typeface="Arial" panose="020B0604020202020204" pitchFamily="34" charset="0"/>
                <a:cs typeface="Arial" panose="020B0604020202020204" pitchFamily="34" charset="0"/>
              </a:rPr>
              <a:t>také rozsiahle blokovanie spôsobilo nedostupnosť veľkého množstva informácií, podstatne obmedzujúc práva používateľov internetu </a:t>
            </a:r>
          </a:p>
          <a:p>
            <a:endParaRPr lang="sk-SK"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28047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F8BDCA-8114-37A8-369E-F673C2D303ED}"/>
            </a:ext>
          </a:extLst>
        </p:cNvPr>
        <p:cNvGrpSpPr/>
        <p:nvPr/>
      </p:nvGrpSpPr>
      <p:grpSpPr>
        <a:xfrm>
          <a:off x="0" y="0"/>
          <a:ext cx="0" cy="0"/>
          <a:chOff x="0" y="0"/>
          <a:chExt cx="0" cy="0"/>
        </a:xfrm>
      </p:grpSpPr>
      <p:sp>
        <p:nvSpPr>
          <p:cNvPr id="4" name="Nadpis 3">
            <a:extLst>
              <a:ext uri="{FF2B5EF4-FFF2-40B4-BE49-F238E27FC236}">
                <a16:creationId xmlns:a16="http://schemas.microsoft.com/office/drawing/2014/main" id="{1C0F7086-1610-6B2D-F276-83E0BDAB87D0}"/>
              </a:ext>
            </a:extLst>
          </p:cNvPr>
          <p:cNvSpPr>
            <a:spLocks noGrp="1"/>
          </p:cNvSpPr>
          <p:nvPr>
            <p:ph type="title"/>
          </p:nvPr>
        </p:nvSpPr>
        <p:spPr/>
        <p:txBody>
          <a:bodyPr/>
          <a:lstStyle/>
          <a:p>
            <a:r>
              <a:rPr lang="sk-SK" sz="4000" b="1" dirty="0">
                <a:latin typeface="Arial" panose="020B0604020202020204" pitchFamily="34" charset="0"/>
                <a:cs typeface="Arial" panose="020B0604020202020204" pitchFamily="34" charset="0"/>
              </a:rPr>
              <a:t>ESĽP: CENGIZ A INÍ v. TURECKO</a:t>
            </a:r>
          </a:p>
        </p:txBody>
      </p:sp>
      <p:sp>
        <p:nvSpPr>
          <p:cNvPr id="5" name="Zástupný objekt pre obsah 4">
            <a:extLst>
              <a:ext uri="{FF2B5EF4-FFF2-40B4-BE49-F238E27FC236}">
                <a16:creationId xmlns:a16="http://schemas.microsoft.com/office/drawing/2014/main" id="{90165ECC-DCD4-DE17-8C90-0C1496BCD8F8}"/>
              </a:ext>
            </a:extLst>
          </p:cNvPr>
          <p:cNvSpPr>
            <a:spLocks noGrp="1"/>
          </p:cNvSpPr>
          <p:nvPr>
            <p:ph idx="1"/>
          </p:nvPr>
        </p:nvSpPr>
        <p:spPr/>
        <p:txBody>
          <a:bodyPr/>
          <a:lstStyle/>
          <a:p>
            <a:pPr marL="0" indent="0">
              <a:buNone/>
            </a:pPr>
            <a:r>
              <a:rPr lang="sk-SK" sz="1800" b="1" dirty="0">
                <a:latin typeface="Arial" panose="020B0604020202020204" pitchFamily="34" charset="0"/>
                <a:cs typeface="Arial" panose="020B0604020202020204" pitchFamily="34" charset="0"/>
              </a:rPr>
              <a:t>Skutkový stav vo veci:</a:t>
            </a:r>
          </a:p>
          <a:p>
            <a:r>
              <a:rPr lang="sk-SK" sz="1800" dirty="0">
                <a:latin typeface="Arial" panose="020B0604020202020204" pitchFamily="34" charset="0"/>
                <a:cs typeface="Arial" panose="020B0604020202020204" pitchFamily="34" charset="0"/>
              </a:rPr>
              <a:t>v r. </a:t>
            </a:r>
            <a:r>
              <a:rPr lang="en-US" sz="1800" dirty="0">
                <a:latin typeface="Arial" panose="020B0604020202020204" pitchFamily="34" charset="0"/>
                <a:cs typeface="Arial" panose="020B0604020202020204" pitchFamily="34" charset="0"/>
              </a:rPr>
              <a:t>2008 </a:t>
            </a:r>
            <a:r>
              <a:rPr lang="sk-SK" sz="1800" dirty="0">
                <a:latin typeface="Arial" panose="020B0604020202020204" pitchFamily="34" charset="0"/>
                <a:cs typeface="Arial" panose="020B0604020202020204" pitchFamily="34" charset="0"/>
              </a:rPr>
              <a:t>súd uložil príkaz plošného blokovania stránky YouTube z dôvodu, že obsah 10 stránok na tejto platforme porušoval zákaz urážky pamiatky </a:t>
            </a:r>
            <a:r>
              <a:rPr lang="sk-SK" sz="1800" dirty="0" err="1">
                <a:latin typeface="Arial" panose="020B0604020202020204" pitchFamily="34" charset="0"/>
                <a:cs typeface="Arial" panose="020B0604020202020204" pitchFamily="34" charset="0"/>
              </a:rPr>
              <a:t>Ataturka</a:t>
            </a:r>
            <a:endParaRPr lang="sk-SK" sz="1800" dirty="0">
              <a:latin typeface="Arial" panose="020B0604020202020204" pitchFamily="34" charset="0"/>
              <a:cs typeface="Arial" panose="020B0604020202020204" pitchFamily="34" charset="0"/>
            </a:endParaRPr>
          </a:p>
          <a:p>
            <a:r>
              <a:rPr lang="sk-SK" sz="1800" dirty="0">
                <a:latin typeface="Arial" panose="020B0604020202020204" pitchFamily="34" charset="0"/>
                <a:cs typeface="Arial" panose="020B0604020202020204" pitchFamily="34" charset="0"/>
              </a:rPr>
              <a:t>Sťažovatelia, aktívni používatelia platformy, namietli toto rozhodnutie</a:t>
            </a:r>
          </a:p>
          <a:p>
            <a:r>
              <a:rPr lang="sk-SK" sz="1800" dirty="0">
                <a:latin typeface="Arial" panose="020B0604020202020204" pitchFamily="34" charset="0"/>
                <a:cs typeface="Arial" panose="020B0604020202020204" pitchFamily="34" charset="0"/>
              </a:rPr>
              <a:t>p</a:t>
            </a:r>
            <a:r>
              <a:rPr lang="en-US" sz="1800" dirty="0" err="1">
                <a:latin typeface="Arial" panose="020B0604020202020204" pitchFamily="34" charset="0"/>
                <a:cs typeface="Arial" panose="020B0604020202020204" pitchFamily="34" charset="0"/>
              </a:rPr>
              <a:t>rávn</a:t>
            </a:r>
            <a:r>
              <a:rPr lang="sk-SK" sz="1800" dirty="0">
                <a:latin typeface="Arial" panose="020B0604020202020204" pitchFamily="34" charset="0"/>
                <a:cs typeface="Arial" panose="020B0604020202020204" pitchFamily="34" charset="0"/>
              </a:rPr>
              <a:t>a úprava, na ktorej </a:t>
            </a:r>
            <a:r>
              <a:rPr lang="en-US" sz="1800" dirty="0">
                <a:latin typeface="Arial" panose="020B0604020202020204" pitchFamily="34" charset="0"/>
                <a:cs typeface="Arial" panose="020B0604020202020204" pitchFamily="34" charset="0"/>
              </a:rPr>
              <a:t>bolo </a:t>
            </a:r>
            <a:r>
              <a:rPr lang="en-US" sz="1800" dirty="0" err="1">
                <a:latin typeface="Arial" panose="020B0604020202020204" pitchFamily="34" charset="0"/>
                <a:cs typeface="Arial" panose="020B0604020202020204" pitchFamily="34" charset="0"/>
              </a:rPr>
              <a:t>súdne</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rozhodnutie</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založené</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bol</a:t>
            </a:r>
            <a:r>
              <a:rPr lang="sk-SK" sz="1800" dirty="0">
                <a:latin typeface="Arial" panose="020B0604020202020204" pitchFamily="34" charset="0"/>
                <a:cs typeface="Arial" panose="020B0604020202020204" pitchFamily="34" charset="0"/>
              </a:rPr>
              <a:t>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na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základe</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skutkového</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stavu</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prípadu</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zmenen</a:t>
            </a:r>
            <a:r>
              <a:rPr lang="sk-SK" sz="1800" dirty="0">
                <a:latin typeface="Arial" panose="020B0604020202020204" pitchFamily="34" charset="0"/>
                <a:cs typeface="Arial" panose="020B0604020202020204" pitchFamily="34" charset="0"/>
              </a:rPr>
              <a:t>á</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tak</a:t>
            </a:r>
            <a:r>
              <a:rPr lang="en-US" sz="1800" dirty="0">
                <a:latin typeface="Arial" panose="020B0604020202020204" pitchFamily="34" charset="0"/>
                <a:cs typeface="Arial" panose="020B0604020202020204" pitchFamily="34" charset="0"/>
              </a:rPr>
              <a:t>, aby </a:t>
            </a:r>
            <a:r>
              <a:rPr lang="en-US" sz="1800" dirty="0" err="1">
                <a:latin typeface="Arial" panose="020B0604020202020204" pitchFamily="34" charset="0"/>
                <a:cs typeface="Arial" panose="020B0604020202020204" pitchFamily="34" charset="0"/>
              </a:rPr>
              <a:t>umožňoval</a:t>
            </a:r>
            <a:r>
              <a:rPr lang="sk-SK" sz="1800" dirty="0">
                <a:latin typeface="Arial" panose="020B0604020202020204" pitchFamily="34" charset="0"/>
                <a:cs typeface="Arial" panose="020B0604020202020204" pitchFamily="34" charset="0"/>
              </a:rPr>
              <a:t>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vydanie</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všeobecného</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príkazu</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na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zablokovanie</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celej</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internetovej</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stránky</a:t>
            </a:r>
            <a:r>
              <a:rPr lang="en-US" sz="1800" dirty="0">
                <a:latin typeface="Arial" panose="020B0604020202020204" pitchFamily="34" charset="0"/>
                <a:cs typeface="Arial" panose="020B0604020202020204" pitchFamily="34" charset="0"/>
              </a:rPr>
              <a:t> a </a:t>
            </a:r>
            <a:r>
              <a:rPr lang="en-US" sz="1800" dirty="0" err="1">
                <a:latin typeface="Arial" panose="020B0604020202020204" pitchFamily="34" charset="0"/>
                <a:cs typeface="Arial" panose="020B0604020202020204" pitchFamily="34" charset="0"/>
              </a:rPr>
              <a:t>nielen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sporného</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obsahu</a:t>
            </a:r>
            <a:endParaRPr lang="sk-SK"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596363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A84D82-954B-55B8-5001-9BB53964F0B3}"/>
            </a:ext>
          </a:extLst>
        </p:cNvPr>
        <p:cNvGrpSpPr/>
        <p:nvPr/>
      </p:nvGrpSpPr>
      <p:grpSpPr>
        <a:xfrm>
          <a:off x="0" y="0"/>
          <a:ext cx="0" cy="0"/>
          <a:chOff x="0" y="0"/>
          <a:chExt cx="0" cy="0"/>
        </a:xfrm>
      </p:grpSpPr>
      <p:sp>
        <p:nvSpPr>
          <p:cNvPr id="4" name="Nadpis 3">
            <a:extLst>
              <a:ext uri="{FF2B5EF4-FFF2-40B4-BE49-F238E27FC236}">
                <a16:creationId xmlns:a16="http://schemas.microsoft.com/office/drawing/2014/main" id="{E4E1B717-D93B-3104-82A7-56B27C9B9ECC}"/>
              </a:ext>
            </a:extLst>
          </p:cNvPr>
          <p:cNvSpPr>
            <a:spLocks noGrp="1"/>
          </p:cNvSpPr>
          <p:nvPr>
            <p:ph type="title"/>
          </p:nvPr>
        </p:nvSpPr>
        <p:spPr/>
        <p:txBody>
          <a:bodyPr/>
          <a:lstStyle/>
          <a:p>
            <a:r>
              <a:rPr lang="sk-SK" sz="4000" b="1" dirty="0">
                <a:latin typeface="Arial" panose="020B0604020202020204" pitchFamily="34" charset="0"/>
                <a:cs typeface="Arial" panose="020B0604020202020204" pitchFamily="34" charset="0"/>
              </a:rPr>
              <a:t>ESĽP: CENGIZ A INÍ v. TURECKO</a:t>
            </a:r>
          </a:p>
        </p:txBody>
      </p:sp>
      <p:sp>
        <p:nvSpPr>
          <p:cNvPr id="5" name="Zástupný objekt pre obsah 4">
            <a:extLst>
              <a:ext uri="{FF2B5EF4-FFF2-40B4-BE49-F238E27FC236}">
                <a16:creationId xmlns:a16="http://schemas.microsoft.com/office/drawing/2014/main" id="{0396A55A-7986-90B1-F577-01C9572E2FC1}"/>
              </a:ext>
            </a:extLst>
          </p:cNvPr>
          <p:cNvSpPr>
            <a:spLocks noGrp="1"/>
          </p:cNvSpPr>
          <p:nvPr>
            <p:ph idx="1"/>
          </p:nvPr>
        </p:nvSpPr>
        <p:spPr/>
        <p:txBody>
          <a:bodyPr/>
          <a:lstStyle/>
          <a:p>
            <a:pPr marL="0" indent="0">
              <a:buNone/>
            </a:pPr>
            <a:r>
              <a:rPr lang="sk-SK" sz="1800" b="1" dirty="0">
                <a:latin typeface="Arial" panose="020B0604020202020204" pitchFamily="34" charset="0"/>
                <a:cs typeface="Arial" panose="020B0604020202020204" pitchFamily="34" charset="0"/>
              </a:rPr>
              <a:t>Právne posúdenie </a:t>
            </a:r>
            <a:r>
              <a:rPr lang="sk-SK" sz="1800" b="1" dirty="0">
                <a:latin typeface="Arial" panose="020B0604020202020204" pitchFamily="34" charset="0"/>
                <a:cs typeface="Arial" panose="020B0604020202020204" pitchFamily="34" charset="0"/>
                <a:sym typeface="Wingdings" panose="05000000000000000000" pitchFamily="2" charset="2"/>
              </a:rPr>
              <a:t> porušenie čl. 10 Dohovoru</a:t>
            </a:r>
            <a:r>
              <a:rPr lang="sk-SK" sz="1800" b="1" dirty="0">
                <a:latin typeface="Arial" panose="020B0604020202020204" pitchFamily="34" charset="0"/>
                <a:cs typeface="Arial" panose="020B0604020202020204" pitchFamily="34" charset="0"/>
              </a:rPr>
              <a:t>:</a:t>
            </a:r>
          </a:p>
          <a:p>
            <a:r>
              <a:rPr lang="sk-SK" sz="1800" dirty="0">
                <a:latin typeface="Arial" panose="020B0604020202020204" pitchFamily="34" charset="0"/>
                <a:cs typeface="Arial" panose="020B0604020202020204" pitchFamily="34" charset="0"/>
              </a:rPr>
              <a:t>pôvodná právna úprava platná v čase uloženia príkazu neumožňovala vydanie príkazu na plošné blokovanie celej webovej stránky z dôvodu prítomnosti nezákonného obsahu na niektorej zo stránok, ktoré hosťovala</a:t>
            </a:r>
          </a:p>
          <a:p>
            <a:r>
              <a:rPr lang="sk-SK" sz="1800" dirty="0">
                <a:latin typeface="Arial" panose="020B0604020202020204" pitchFamily="34" charset="0"/>
                <a:cs typeface="Arial" panose="020B0604020202020204" pitchFamily="34" charset="0"/>
              </a:rPr>
              <a:t>príkaz na blokovanie mohol byť uložený iba s ohľadom na konkrétny obsah, ak existovalo dôvodné podozrenie, že predstavuje trestný čin</a:t>
            </a:r>
          </a:p>
          <a:p>
            <a:r>
              <a:rPr lang="sk-SK" sz="1800" dirty="0">
                <a:latin typeface="Arial" panose="020B0604020202020204" pitchFamily="34" charset="0"/>
                <a:cs typeface="Arial" panose="020B0604020202020204" pitchFamily="34" charset="0"/>
              </a:rPr>
              <a:t>uvedený príkaz tak nespĺňal požiadavku zákonnosti</a:t>
            </a:r>
          </a:p>
          <a:p>
            <a:pPr marL="0" indent="0">
              <a:buNone/>
            </a:pP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86694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6F13DB-6363-508D-AF39-8EE53441CC73}"/>
            </a:ext>
          </a:extLst>
        </p:cNvPr>
        <p:cNvGrpSpPr/>
        <p:nvPr/>
      </p:nvGrpSpPr>
      <p:grpSpPr>
        <a:xfrm>
          <a:off x="0" y="0"/>
          <a:ext cx="0" cy="0"/>
          <a:chOff x="0" y="0"/>
          <a:chExt cx="0" cy="0"/>
        </a:xfrm>
      </p:grpSpPr>
      <p:sp>
        <p:nvSpPr>
          <p:cNvPr id="4" name="Nadpis 3">
            <a:extLst>
              <a:ext uri="{FF2B5EF4-FFF2-40B4-BE49-F238E27FC236}">
                <a16:creationId xmlns:a16="http://schemas.microsoft.com/office/drawing/2014/main" id="{C74AF8AD-1D3A-47CD-5B3E-9A98E3EF3286}"/>
              </a:ext>
            </a:extLst>
          </p:cNvPr>
          <p:cNvSpPr>
            <a:spLocks noGrp="1"/>
          </p:cNvSpPr>
          <p:nvPr>
            <p:ph type="title"/>
          </p:nvPr>
        </p:nvSpPr>
        <p:spPr/>
        <p:txBody>
          <a:bodyPr/>
          <a:lstStyle/>
          <a:p>
            <a:r>
              <a:rPr lang="sk-SK" sz="4000" b="1" dirty="0">
                <a:latin typeface="Arial" panose="020B0604020202020204" pitchFamily="34" charset="0"/>
                <a:cs typeface="Arial" panose="020B0604020202020204" pitchFamily="34" charset="0"/>
              </a:rPr>
              <a:t>ESĽP: OOO FLAVUS v. RUSKO</a:t>
            </a:r>
          </a:p>
        </p:txBody>
      </p:sp>
      <p:sp>
        <p:nvSpPr>
          <p:cNvPr id="5" name="Zástupný objekt pre obsah 4">
            <a:extLst>
              <a:ext uri="{FF2B5EF4-FFF2-40B4-BE49-F238E27FC236}">
                <a16:creationId xmlns:a16="http://schemas.microsoft.com/office/drawing/2014/main" id="{715F7C95-3180-A3AD-A899-2A7AB286F579}"/>
              </a:ext>
            </a:extLst>
          </p:cNvPr>
          <p:cNvSpPr>
            <a:spLocks noGrp="1"/>
          </p:cNvSpPr>
          <p:nvPr>
            <p:ph idx="1"/>
          </p:nvPr>
        </p:nvSpPr>
        <p:spPr/>
        <p:txBody>
          <a:bodyPr/>
          <a:lstStyle/>
          <a:p>
            <a:pPr marL="0" indent="0">
              <a:buNone/>
            </a:pPr>
            <a:r>
              <a:rPr lang="sk-SK" sz="1600" b="1" dirty="0">
                <a:latin typeface="Arial" panose="020B0604020202020204" pitchFamily="34" charset="0"/>
                <a:cs typeface="Arial" panose="020B0604020202020204" pitchFamily="34" charset="0"/>
              </a:rPr>
              <a:t>Skutkový stav vo veci:</a:t>
            </a:r>
          </a:p>
          <a:p>
            <a:r>
              <a:rPr lang="sk-SK" sz="1600" dirty="0">
                <a:latin typeface="Arial" panose="020B0604020202020204" pitchFamily="34" charset="0"/>
                <a:cs typeface="Arial" panose="020B0604020202020204" pitchFamily="34" charset="0"/>
              </a:rPr>
              <a:t>Sťažovatelia na svojich stránkach publikovali rôzne správy a komentáre, poskytovali priestor pre blogy a analýzy týkajúce sa spoločenských a politických otázok, pričom množstvo z nich bolo kritických k ruskej vláde</a:t>
            </a:r>
          </a:p>
          <a:p>
            <a:r>
              <a:rPr lang="sk-SK" sz="1600" dirty="0">
                <a:latin typeface="Arial" panose="020B0604020202020204" pitchFamily="34" charset="0"/>
                <a:cs typeface="Arial" panose="020B0604020202020204" pitchFamily="34" charset="0"/>
              </a:rPr>
              <a:t>v r. 2013 bol novelizovaný ruský informačný zákon, ktorý umožnil generálnemu prokurátorovi označovať webové stránky, ktoré obsahovali známky podnecovania k masovým nepokojom, extrémistické činnosti alebo účasť na nepovolených zhromaždeniach, a to </a:t>
            </a:r>
            <a:r>
              <a:rPr lang="sk-SK" sz="1600" b="1" dirty="0">
                <a:latin typeface="Arial" panose="020B0604020202020204" pitchFamily="34" charset="0"/>
                <a:cs typeface="Arial" panose="020B0604020202020204" pitchFamily="34" charset="0"/>
              </a:rPr>
              <a:t>bez súdneho príkazu</a:t>
            </a:r>
          </a:p>
          <a:p>
            <a:r>
              <a:rPr lang="sk-SK" sz="1600" dirty="0">
                <a:latin typeface="Arial" panose="020B0604020202020204" pitchFamily="34" charset="0"/>
                <a:cs typeface="Arial" panose="020B0604020202020204" pitchFamily="34" charset="0"/>
              </a:rPr>
              <a:t>generálny prokurátor mohol podať </a:t>
            </a:r>
            <a:r>
              <a:rPr lang="sk-SK" sz="1600" b="1" dirty="0">
                <a:latin typeface="Arial" panose="020B0604020202020204" pitchFamily="34" charset="0"/>
                <a:cs typeface="Arial" panose="020B0604020202020204" pitchFamily="34" charset="0"/>
              </a:rPr>
              <a:t>návrh na zablokovanie webovej stránky </a:t>
            </a:r>
            <a:r>
              <a:rPr lang="sk-SK" sz="1600" dirty="0">
                <a:latin typeface="Arial" panose="020B0604020202020204" pitchFamily="34" charset="0"/>
                <a:cs typeface="Arial" panose="020B0604020202020204" pitchFamily="34" charset="0"/>
              </a:rPr>
              <a:t>Telekomunikačnému úradu, ktorý následne informoval poskytovateľa webhostingu pre danú stránku, ktorý prístup k webstránke zablokoval a o uvedenom informoval jej vlastníkov</a:t>
            </a:r>
          </a:p>
          <a:p>
            <a:r>
              <a:rPr lang="sk-SK" sz="1600" dirty="0">
                <a:latin typeface="Arial" panose="020B0604020202020204" pitchFamily="34" charset="0"/>
                <a:cs typeface="Arial" panose="020B0604020202020204" pitchFamily="34" charset="0"/>
              </a:rPr>
              <a:t>vo vzťahu k sťažovateľom došlo k plošnému zablokovaniu ich webových stránok z dôvodu, že dielčie stránky nachádzajúce sa na týchto doménach boli označené ako podnecujúce k extrémistickým aktivitám (podpora protestov, kritika obsadenia Krymu)</a:t>
            </a:r>
          </a:p>
          <a:p>
            <a:endParaRPr lang="sk-SK"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2890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FE884D-E63D-ED5D-7B40-FA35D40715FD}"/>
            </a:ext>
          </a:extLst>
        </p:cNvPr>
        <p:cNvGrpSpPr/>
        <p:nvPr/>
      </p:nvGrpSpPr>
      <p:grpSpPr>
        <a:xfrm>
          <a:off x="0" y="0"/>
          <a:ext cx="0" cy="0"/>
          <a:chOff x="0" y="0"/>
          <a:chExt cx="0" cy="0"/>
        </a:xfrm>
      </p:grpSpPr>
      <p:sp>
        <p:nvSpPr>
          <p:cNvPr id="4" name="Nadpis 3">
            <a:extLst>
              <a:ext uri="{FF2B5EF4-FFF2-40B4-BE49-F238E27FC236}">
                <a16:creationId xmlns:a16="http://schemas.microsoft.com/office/drawing/2014/main" id="{D7B1AD33-8DF9-2F61-AED0-8DE88A47EC5E}"/>
              </a:ext>
            </a:extLst>
          </p:cNvPr>
          <p:cNvSpPr>
            <a:spLocks noGrp="1"/>
          </p:cNvSpPr>
          <p:nvPr>
            <p:ph type="title"/>
          </p:nvPr>
        </p:nvSpPr>
        <p:spPr/>
        <p:txBody>
          <a:bodyPr/>
          <a:lstStyle/>
          <a:p>
            <a:r>
              <a:rPr lang="sk-SK" sz="4000" b="1" dirty="0">
                <a:latin typeface="Arial" panose="020B0604020202020204" pitchFamily="34" charset="0"/>
                <a:cs typeface="Arial" panose="020B0604020202020204" pitchFamily="34" charset="0"/>
              </a:rPr>
              <a:t>ESĽP: OOO FLAVUS v. RUSKO</a:t>
            </a:r>
          </a:p>
        </p:txBody>
      </p:sp>
      <p:sp>
        <p:nvSpPr>
          <p:cNvPr id="5" name="Zástupný objekt pre obsah 4">
            <a:extLst>
              <a:ext uri="{FF2B5EF4-FFF2-40B4-BE49-F238E27FC236}">
                <a16:creationId xmlns:a16="http://schemas.microsoft.com/office/drawing/2014/main" id="{FF54F76A-67D6-1136-CD14-52F1532D68CF}"/>
              </a:ext>
            </a:extLst>
          </p:cNvPr>
          <p:cNvSpPr>
            <a:spLocks noGrp="1"/>
          </p:cNvSpPr>
          <p:nvPr>
            <p:ph idx="1"/>
          </p:nvPr>
        </p:nvSpPr>
        <p:spPr/>
        <p:txBody>
          <a:bodyPr/>
          <a:lstStyle/>
          <a:p>
            <a:pPr marL="0" indent="0">
              <a:buNone/>
            </a:pPr>
            <a:r>
              <a:rPr lang="sk-SK" sz="1600" b="1" dirty="0">
                <a:latin typeface="Arial" panose="020B0604020202020204" pitchFamily="34" charset="0"/>
                <a:cs typeface="Arial" panose="020B0604020202020204" pitchFamily="34" charset="0"/>
              </a:rPr>
              <a:t>Právne posúdenie </a:t>
            </a:r>
            <a:r>
              <a:rPr lang="sk-SK" sz="1600" b="1" dirty="0">
                <a:latin typeface="Arial" panose="020B0604020202020204" pitchFamily="34" charset="0"/>
                <a:cs typeface="Arial" panose="020B0604020202020204" pitchFamily="34" charset="0"/>
                <a:sym typeface="Wingdings" panose="05000000000000000000" pitchFamily="2" charset="2"/>
              </a:rPr>
              <a:t> porušenie čl. 10 Dohovoru</a:t>
            </a:r>
            <a:r>
              <a:rPr lang="sk-SK" sz="1600" b="1" dirty="0">
                <a:latin typeface="Arial" panose="020B0604020202020204" pitchFamily="34" charset="0"/>
                <a:cs typeface="Arial" panose="020B0604020202020204" pitchFamily="34" charset="0"/>
              </a:rPr>
              <a:t>:</a:t>
            </a:r>
          </a:p>
          <a:p>
            <a:r>
              <a:rPr lang="sk-SK" sz="1600" dirty="0">
                <a:latin typeface="Arial" panose="020B0604020202020204" pitchFamily="34" charset="0"/>
                <a:cs typeface="Arial" panose="020B0604020202020204" pitchFamily="34" charset="0"/>
              </a:rPr>
              <a:t>opatrenie, ktoré znemožnilo používateľom prístup na stránky Sťažovateľov, predstavovalo </a:t>
            </a:r>
            <a:r>
              <a:rPr lang="sk-SK" sz="1600" b="1" dirty="0">
                <a:latin typeface="Arial" panose="020B0604020202020204" pitchFamily="34" charset="0"/>
                <a:cs typeface="Arial" panose="020B0604020202020204" pitchFamily="34" charset="0"/>
              </a:rPr>
              <a:t>zásah orgánu verejnej moci do práva prijímať a rozširovať informácie, </a:t>
            </a:r>
            <a:r>
              <a:rPr lang="sk-SK" sz="1600" dirty="0">
                <a:latin typeface="Arial" panose="020B0604020202020204" pitchFamily="34" charset="0"/>
                <a:cs typeface="Arial" panose="020B0604020202020204" pitchFamily="34" charset="0"/>
              </a:rPr>
              <a:t>nakoľko čl. 10 Dohovoru chráni právo rozširovať informácie ako aj právo verejnosti tieto informácie prijímať</a:t>
            </a:r>
          </a:p>
          <a:p>
            <a:r>
              <a:rPr lang="sk-SK" sz="1600" b="1" dirty="0">
                <a:latin typeface="Arial" panose="020B0604020202020204" pitchFamily="34" charset="0"/>
                <a:cs typeface="Arial" panose="020B0604020202020204" pitchFamily="34" charset="0"/>
              </a:rPr>
              <a:t>k zákonnosti:</a:t>
            </a:r>
          </a:p>
          <a:p>
            <a:pPr lvl="1"/>
            <a:r>
              <a:rPr lang="sk-SK" sz="1600" dirty="0">
                <a:latin typeface="Arial" panose="020B0604020202020204" pitchFamily="34" charset="0"/>
                <a:cs typeface="Arial" panose="020B0604020202020204" pitchFamily="34" charset="0"/>
              </a:rPr>
              <a:t>právna úprava vyžadovala, aby oznámenie Telekomunikačného úradu odkazovalo na URL adresu konkrétnej webovej stránky za účelom možnosti identifikácie nezákonného obsahu</a:t>
            </a:r>
          </a:p>
          <a:p>
            <a:pPr lvl="1"/>
            <a:r>
              <a:rPr lang="sk-SK" sz="1600" dirty="0">
                <a:latin typeface="Arial" panose="020B0604020202020204" pitchFamily="34" charset="0"/>
                <a:cs typeface="Arial" panose="020B0604020202020204" pitchFamily="34" charset="0"/>
              </a:rPr>
              <a:t>oznámenie v prípade sťažovateľov však odkazovalo iba všeobecne na webovú doménu, nešpecifikovalo konkrétnu problematickú webovú stránku</a:t>
            </a:r>
          </a:p>
          <a:p>
            <a:pPr lvl="1"/>
            <a:r>
              <a:rPr lang="sk-SK" sz="1600" dirty="0">
                <a:latin typeface="Arial" panose="020B0604020202020204" pitchFamily="34" charset="0"/>
                <a:cs typeface="Arial" panose="020B0604020202020204" pitchFamily="34" charset="0"/>
              </a:rPr>
              <a:t>to sťažovateľom neumožnilo určenie problematického obsahu a znemožnilo im napraviť domnelé porušenie odstránením protiprávneho obsahu</a:t>
            </a:r>
          </a:p>
          <a:p>
            <a:pPr lvl="1"/>
            <a:r>
              <a:rPr lang="sk-SK" sz="1600" dirty="0">
                <a:latin typeface="Arial" panose="020B0604020202020204" pitchFamily="34" charset="0"/>
                <a:cs typeface="Arial" panose="020B0604020202020204" pitchFamily="34" charset="0"/>
              </a:rPr>
              <a:t>tým, že ruské orgány neuviedli URL adresu dielčích webových stránok, ktoré považovali za nezákonné, jednali svojvoľne, čím sťažovateľom zabránili v informovanej voľbe medzi odstránením alebo zmenou konkrétneho obsahu a formulovaním námietky proti návrhu generálneho prokurátora</a:t>
            </a:r>
          </a:p>
        </p:txBody>
      </p:sp>
    </p:spTree>
    <p:extLst>
      <p:ext uri="{BB962C8B-B14F-4D97-AF65-F5344CB8AC3E}">
        <p14:creationId xmlns:p14="http://schemas.microsoft.com/office/powerpoint/2010/main" val="14621747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6711FF-D7F9-8C9B-0775-CEA50ACEC321}"/>
            </a:ext>
          </a:extLst>
        </p:cNvPr>
        <p:cNvGrpSpPr/>
        <p:nvPr/>
      </p:nvGrpSpPr>
      <p:grpSpPr>
        <a:xfrm>
          <a:off x="0" y="0"/>
          <a:ext cx="0" cy="0"/>
          <a:chOff x="0" y="0"/>
          <a:chExt cx="0" cy="0"/>
        </a:xfrm>
      </p:grpSpPr>
      <p:sp>
        <p:nvSpPr>
          <p:cNvPr id="4" name="Nadpis 3">
            <a:extLst>
              <a:ext uri="{FF2B5EF4-FFF2-40B4-BE49-F238E27FC236}">
                <a16:creationId xmlns:a16="http://schemas.microsoft.com/office/drawing/2014/main" id="{E9A7EE0D-848A-96C4-FD77-4F8872B109D0}"/>
              </a:ext>
            </a:extLst>
          </p:cNvPr>
          <p:cNvSpPr>
            <a:spLocks noGrp="1"/>
          </p:cNvSpPr>
          <p:nvPr>
            <p:ph type="title"/>
          </p:nvPr>
        </p:nvSpPr>
        <p:spPr/>
        <p:txBody>
          <a:bodyPr/>
          <a:lstStyle/>
          <a:p>
            <a:r>
              <a:rPr lang="sk-SK" sz="4000" b="1" dirty="0">
                <a:latin typeface="Arial" panose="020B0604020202020204" pitchFamily="34" charset="0"/>
                <a:cs typeface="Arial" panose="020B0604020202020204" pitchFamily="34" charset="0"/>
              </a:rPr>
              <a:t>ESĽP: OOO FLAVUS v. RUSKO</a:t>
            </a:r>
          </a:p>
        </p:txBody>
      </p:sp>
      <p:sp>
        <p:nvSpPr>
          <p:cNvPr id="5" name="Zástupný objekt pre obsah 4">
            <a:extLst>
              <a:ext uri="{FF2B5EF4-FFF2-40B4-BE49-F238E27FC236}">
                <a16:creationId xmlns:a16="http://schemas.microsoft.com/office/drawing/2014/main" id="{24B9E132-D90C-ADBC-0D77-145E4C8CAADC}"/>
              </a:ext>
            </a:extLst>
          </p:cNvPr>
          <p:cNvSpPr>
            <a:spLocks noGrp="1"/>
          </p:cNvSpPr>
          <p:nvPr>
            <p:ph idx="1"/>
          </p:nvPr>
        </p:nvSpPr>
        <p:spPr/>
        <p:txBody>
          <a:bodyPr/>
          <a:lstStyle/>
          <a:p>
            <a:pPr marL="0" indent="0">
              <a:buNone/>
            </a:pPr>
            <a:r>
              <a:rPr lang="sk-SK" sz="1600" b="1" dirty="0">
                <a:latin typeface="Arial" panose="020B0604020202020204" pitchFamily="34" charset="0"/>
                <a:cs typeface="Arial" panose="020B0604020202020204" pitchFamily="34" charset="0"/>
              </a:rPr>
              <a:t>Právne posúdenie </a:t>
            </a:r>
            <a:r>
              <a:rPr lang="sk-SK" sz="1600" b="1" dirty="0">
                <a:latin typeface="Arial" panose="020B0604020202020204" pitchFamily="34" charset="0"/>
                <a:cs typeface="Arial" panose="020B0604020202020204" pitchFamily="34" charset="0"/>
                <a:sym typeface="Wingdings" panose="05000000000000000000" pitchFamily="2" charset="2"/>
              </a:rPr>
              <a:t> porušenie čl. 10 Dohovoru</a:t>
            </a:r>
            <a:r>
              <a:rPr lang="sk-SK" sz="1600" b="1" dirty="0">
                <a:latin typeface="Arial" panose="020B0604020202020204" pitchFamily="34" charset="0"/>
                <a:cs typeface="Arial" panose="020B0604020202020204" pitchFamily="34" charset="0"/>
              </a:rPr>
              <a:t>:</a:t>
            </a:r>
          </a:p>
          <a:p>
            <a:r>
              <a:rPr lang="sk-SK" sz="1600" b="1" dirty="0">
                <a:latin typeface="Arial" panose="020B0604020202020204" pitchFamily="34" charset="0"/>
                <a:cs typeface="Arial" panose="020B0604020202020204" pitchFamily="34" charset="0"/>
              </a:rPr>
              <a:t>k legitímnemu cieľu a nevyhnutnosti v demokratickej spoločnosti </a:t>
            </a:r>
          </a:p>
          <a:p>
            <a:pPr lvl="1"/>
            <a:r>
              <a:rPr lang="sk-SK" sz="1600" dirty="0">
                <a:latin typeface="Arial" panose="020B0604020202020204" pitchFamily="34" charset="0"/>
                <a:cs typeface="Arial" panose="020B0604020202020204" pitchFamily="34" charset="0"/>
              </a:rPr>
              <a:t>vnútroštátne orgány nepostupovali podľa zákona, tzn. </a:t>
            </a:r>
            <a:r>
              <a:rPr lang="sk-SK" sz="1600" b="1" dirty="0">
                <a:latin typeface="Arial" panose="020B0604020202020204" pitchFamily="34" charset="0"/>
                <a:cs typeface="Arial" panose="020B0604020202020204" pitchFamily="34" charset="0"/>
              </a:rPr>
              <a:t>nenaplnili podmienku zákonnosti</a:t>
            </a:r>
          </a:p>
          <a:p>
            <a:pPr lvl="1"/>
            <a:r>
              <a:rPr lang="sk-SK" sz="1600" dirty="0">
                <a:latin typeface="Arial" panose="020B0604020202020204" pitchFamily="34" charset="0"/>
                <a:cs typeface="Arial" panose="020B0604020202020204" pitchFamily="34" charset="0"/>
              </a:rPr>
              <a:t>keďže však došlo k zablokovaniu celých webových stránok sťažovateľov, ESĽP sa rozhodol preskúmať, či tieto zásahy sledovali legitímny cieľ a boli nevyhnutné v demokratickej spoločnosti</a:t>
            </a:r>
          </a:p>
          <a:p>
            <a:pPr lvl="1"/>
            <a:r>
              <a:rPr lang="sk-SK" sz="1600" dirty="0">
                <a:latin typeface="Arial" panose="020B0604020202020204" pitchFamily="34" charset="0"/>
                <a:cs typeface="Arial" panose="020B0604020202020204" pitchFamily="34" charset="0"/>
              </a:rPr>
              <a:t>ESĽP zdôraznil, že </a:t>
            </a:r>
            <a:r>
              <a:rPr lang="sk-SK" sz="1600" b="1" dirty="0">
                <a:latin typeface="Arial" panose="020B0604020202020204" pitchFamily="34" charset="0"/>
                <a:cs typeface="Arial" panose="020B0604020202020204" pitchFamily="34" charset="0"/>
              </a:rPr>
              <a:t>plošné zablokovanie celého webu predstavuje extrémne opatrenie</a:t>
            </a:r>
            <a:r>
              <a:rPr lang="sk-SK" sz="1600" dirty="0">
                <a:latin typeface="Arial" panose="020B0604020202020204" pitchFamily="34" charset="0"/>
                <a:cs typeface="Arial" panose="020B0604020202020204" pitchFamily="34" charset="0"/>
              </a:rPr>
              <a:t>, ktoré možno prirovnať k zákazu publikačnej činnosti novín nebo vysielaniu televíznych staníc; takéto plošné opatrenie zámerne stiera rozdiely medzi zákonnými a nezákonnými informáciami, ktoré webová stránka obsahuje, a zamedzuje prístup i k obsahu, ktorý nebol identifikovaný ako nezákonný (</a:t>
            </a:r>
            <a:r>
              <a:rPr lang="sk-SK" sz="1600" i="1" dirty="0" err="1">
                <a:latin typeface="Arial" panose="020B0604020202020204" pitchFamily="34" charset="0"/>
                <a:cs typeface="Arial" panose="020B0604020202020204" pitchFamily="34" charset="0"/>
              </a:rPr>
              <a:t>Ahmet</a:t>
            </a:r>
            <a:r>
              <a:rPr lang="sk-SK" sz="1600" i="1" dirty="0">
                <a:latin typeface="Arial" panose="020B0604020202020204" pitchFamily="34" charset="0"/>
                <a:cs typeface="Arial" panose="020B0604020202020204" pitchFamily="34" charset="0"/>
              </a:rPr>
              <a:t> </a:t>
            </a:r>
            <a:r>
              <a:rPr lang="sk-SK" sz="1600" i="1" dirty="0" err="1">
                <a:latin typeface="Arial" panose="020B0604020202020204" pitchFamily="34" charset="0"/>
                <a:cs typeface="Arial" panose="020B0604020202020204" pitchFamily="34" charset="0"/>
              </a:rPr>
              <a:t>Yıldırım</a:t>
            </a:r>
            <a:r>
              <a:rPr lang="sk-SK" sz="1600" i="1" dirty="0">
                <a:latin typeface="Arial" panose="020B0604020202020204" pitchFamily="34" charset="0"/>
                <a:cs typeface="Arial" panose="020B0604020202020204" pitchFamily="34" charset="0"/>
              </a:rPr>
              <a:t> proti Turecku</a:t>
            </a:r>
            <a:r>
              <a:rPr lang="sk-SK" sz="1600" dirty="0">
                <a:latin typeface="Arial" panose="020B0604020202020204" pitchFamily="34" charset="0"/>
                <a:cs typeface="Arial" panose="020B0604020202020204" pitchFamily="34" charset="0"/>
              </a:rPr>
              <a:t>)</a:t>
            </a:r>
          </a:p>
          <a:p>
            <a:pPr lvl="1"/>
            <a:r>
              <a:rPr lang="sk-SK" sz="1600" dirty="0">
                <a:latin typeface="Arial" panose="020B0604020202020204" pitchFamily="34" charset="0"/>
                <a:cs typeface="Arial" panose="020B0604020202020204" pitchFamily="34" charset="0"/>
              </a:rPr>
              <a:t>podľa ESĽP tak rozhodnutie o plošnom blokovaní webových stránok bolo založené na falošných dôvodoch či priamo ľubovôli</a:t>
            </a:r>
          </a:p>
          <a:p>
            <a:pPr lvl="1"/>
            <a:endParaRPr lang="sk-SK" sz="1600" dirty="0">
              <a:latin typeface="Arial" panose="020B0604020202020204" pitchFamily="34" charset="0"/>
              <a:cs typeface="Arial" panose="020B0604020202020204" pitchFamily="34" charset="0"/>
            </a:endParaRPr>
          </a:p>
          <a:p>
            <a:endParaRPr lang="sk-SK"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06119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930D1A-E90E-3A60-DF7D-307A5383F2EC}"/>
            </a:ext>
          </a:extLst>
        </p:cNvPr>
        <p:cNvGrpSpPr/>
        <p:nvPr/>
      </p:nvGrpSpPr>
      <p:grpSpPr>
        <a:xfrm>
          <a:off x="0" y="0"/>
          <a:ext cx="0" cy="0"/>
          <a:chOff x="0" y="0"/>
          <a:chExt cx="0" cy="0"/>
        </a:xfrm>
      </p:grpSpPr>
      <p:sp>
        <p:nvSpPr>
          <p:cNvPr id="6" name="Nadpis 1">
            <a:extLst>
              <a:ext uri="{FF2B5EF4-FFF2-40B4-BE49-F238E27FC236}">
                <a16:creationId xmlns:a16="http://schemas.microsoft.com/office/drawing/2014/main" id="{A6C55CB4-7659-87EA-5E2D-04CAA5DA9750}"/>
              </a:ext>
            </a:extLst>
          </p:cNvPr>
          <p:cNvSpPr>
            <a:spLocks noGrp="1"/>
          </p:cNvSpPr>
          <p:nvPr>
            <p:ph type="title"/>
          </p:nvPr>
        </p:nvSpPr>
        <p:spPr>
          <a:xfrm>
            <a:off x="1183584" y="1377044"/>
            <a:ext cx="7622126" cy="733599"/>
          </a:xfrm>
        </p:spPr>
        <p:txBody>
          <a:bodyPr/>
          <a:lstStyle/>
          <a:p>
            <a:pPr algn="l"/>
            <a:r>
              <a:rPr lang="sk-SK" b="1" dirty="0">
                <a:latin typeface="Arial" panose="020B0604020202020204" pitchFamily="34" charset="0"/>
                <a:cs typeface="Arial" panose="020B0604020202020204" pitchFamily="34" charset="0"/>
              </a:rPr>
              <a:t>OBSAH</a:t>
            </a:r>
          </a:p>
        </p:txBody>
      </p:sp>
      <p:sp>
        <p:nvSpPr>
          <p:cNvPr id="3" name="Zástupný objekt pre obsah 2">
            <a:extLst>
              <a:ext uri="{FF2B5EF4-FFF2-40B4-BE49-F238E27FC236}">
                <a16:creationId xmlns:a16="http://schemas.microsoft.com/office/drawing/2014/main" id="{6B64CB86-18EE-373C-5A2D-4BEF6269DFD8}"/>
              </a:ext>
            </a:extLst>
          </p:cNvPr>
          <p:cNvSpPr>
            <a:spLocks noGrp="1"/>
          </p:cNvSpPr>
          <p:nvPr>
            <p:ph idx="1"/>
          </p:nvPr>
        </p:nvSpPr>
        <p:spPr>
          <a:xfrm>
            <a:off x="1611951" y="2253100"/>
            <a:ext cx="9055216" cy="2819231"/>
          </a:xfrm>
        </p:spPr>
        <p:txBody>
          <a:bodyPr/>
          <a:lstStyle/>
          <a:p>
            <a:pPr marL="457200" indent="-457200">
              <a:buFont typeface="+mj-lt"/>
              <a:buAutoNum type="arabicParenR"/>
            </a:pPr>
            <a:r>
              <a:rPr lang="sk-SK" sz="2000" dirty="0">
                <a:latin typeface="Arial" panose="020B0604020202020204" pitchFamily="34" charset="0"/>
                <a:cs typeface="Arial" panose="020B0604020202020204" pitchFamily="34" charset="0"/>
              </a:rPr>
              <a:t>Všeobecne o blokovaní</a:t>
            </a:r>
          </a:p>
          <a:p>
            <a:pPr marL="457200" indent="-457200">
              <a:buFont typeface="+mj-lt"/>
              <a:buAutoNum type="arabicParenR"/>
            </a:pPr>
            <a:r>
              <a:rPr lang="sk-SK" sz="2000" dirty="0">
                <a:latin typeface="Arial" panose="020B0604020202020204" pitchFamily="34" charset="0"/>
                <a:cs typeface="Arial" panose="020B0604020202020204" pitchFamily="34" charset="0"/>
              </a:rPr>
              <a:t>Zásah do základných práv a slobôd</a:t>
            </a:r>
          </a:p>
          <a:p>
            <a:pPr marL="457200" indent="-457200">
              <a:buFont typeface="+mj-lt"/>
              <a:buAutoNum type="arabicParenR"/>
            </a:pPr>
            <a:r>
              <a:rPr lang="sk-SK" sz="2000" dirty="0">
                <a:latin typeface="Arial" panose="020B0604020202020204" pitchFamily="34" charset="0"/>
                <a:cs typeface="Arial" panose="020B0604020202020204" pitchFamily="34" charset="0"/>
              </a:rPr>
              <a:t>Riziká spojené s blokovaním</a:t>
            </a:r>
          </a:p>
          <a:p>
            <a:pPr marL="457200" indent="-457200">
              <a:buFont typeface="+mj-lt"/>
              <a:buAutoNum type="arabicParenR"/>
            </a:pPr>
            <a:r>
              <a:rPr lang="sk-SK" sz="2000" dirty="0">
                <a:latin typeface="Arial" panose="020B0604020202020204" pitchFamily="34" charset="0"/>
                <a:cs typeface="Arial" panose="020B0604020202020204" pitchFamily="34" charset="0"/>
              </a:rPr>
              <a:t>Blokovanie v kontexte autorských práv</a:t>
            </a:r>
          </a:p>
          <a:p>
            <a:pPr marL="457200" indent="-457200">
              <a:buFont typeface="+mj-lt"/>
              <a:buAutoNum type="arabicParenR"/>
            </a:pPr>
            <a:r>
              <a:rPr lang="sk-SK" sz="2000" dirty="0">
                <a:latin typeface="Arial" panose="020B0604020202020204" pitchFamily="34" charset="0"/>
                <a:cs typeface="Arial" panose="020B0604020202020204" pitchFamily="34" charset="0"/>
              </a:rPr>
              <a:t>Blokovanie podľa zákona o hazardných hrách</a:t>
            </a:r>
          </a:p>
          <a:p>
            <a:pPr marL="457200" indent="-457200">
              <a:buFont typeface="+mj-lt"/>
              <a:buAutoNum type="arabicParenR"/>
            </a:pPr>
            <a:r>
              <a:rPr lang="sk-SK" sz="2000" dirty="0">
                <a:latin typeface="Arial" panose="020B0604020202020204" pitchFamily="34" charset="0"/>
                <a:cs typeface="Arial" panose="020B0604020202020204" pitchFamily="34" charset="0"/>
              </a:rPr>
              <a:t>Blokovanie na úrovni vládnej siete GOVNET</a:t>
            </a:r>
          </a:p>
          <a:p>
            <a:pPr marL="457200" indent="-457200">
              <a:buFont typeface="+mj-lt"/>
              <a:buAutoNum type="arabicParenR"/>
            </a:pPr>
            <a:r>
              <a:rPr lang="sk-SK" sz="2000" dirty="0">
                <a:latin typeface="Arial" panose="020B0604020202020204" pitchFamily="34" charset="0"/>
                <a:cs typeface="Arial" panose="020B0604020202020204" pitchFamily="34" charset="0"/>
              </a:rPr>
              <a:t>Blokovanie podľa zákona o kybernetickej bezpečnosti</a:t>
            </a:r>
          </a:p>
        </p:txBody>
      </p:sp>
      <p:sp>
        <p:nvSpPr>
          <p:cNvPr id="2" name="Zástupný objekt pre číslo snímky 3">
            <a:extLst>
              <a:ext uri="{FF2B5EF4-FFF2-40B4-BE49-F238E27FC236}">
                <a16:creationId xmlns:a16="http://schemas.microsoft.com/office/drawing/2014/main" id="{DE203C02-02B8-6A61-8DD3-25F008817DB5}"/>
              </a:ext>
            </a:extLst>
          </p:cNvPr>
          <p:cNvSpPr txBox="1">
            <a:spLocks/>
          </p:cNvSpPr>
          <p:nvPr/>
        </p:nvSpPr>
        <p:spPr>
          <a:xfrm>
            <a:off x="11658600" y="6356350"/>
            <a:ext cx="533400" cy="365125"/>
          </a:xfrm>
        </p:spPr>
        <p:txBody>
          <a:bodyPr/>
          <a:ls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B0461D4-7FB7-4FFB-A16F-C1B7C1B88A3C}" type="slidenum">
              <a:rPr lang="sk-SK" smtClean="0"/>
              <a:pPr/>
              <a:t>2</a:t>
            </a:fld>
            <a:endParaRPr lang="sk-SK" dirty="0"/>
          </a:p>
        </p:txBody>
      </p:sp>
    </p:spTree>
    <p:extLst>
      <p:ext uri="{BB962C8B-B14F-4D97-AF65-F5344CB8AC3E}">
        <p14:creationId xmlns:p14="http://schemas.microsoft.com/office/powerpoint/2010/main" val="2082277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1A222B-34D2-CD79-25B5-25B32D70659D}"/>
            </a:ext>
          </a:extLst>
        </p:cNvPr>
        <p:cNvGrpSpPr/>
        <p:nvPr/>
      </p:nvGrpSpPr>
      <p:grpSpPr>
        <a:xfrm>
          <a:off x="0" y="0"/>
          <a:ext cx="0" cy="0"/>
          <a:chOff x="0" y="0"/>
          <a:chExt cx="0" cy="0"/>
        </a:xfrm>
      </p:grpSpPr>
      <p:sp>
        <p:nvSpPr>
          <p:cNvPr id="4" name="Nadpis 3">
            <a:extLst>
              <a:ext uri="{FF2B5EF4-FFF2-40B4-BE49-F238E27FC236}">
                <a16:creationId xmlns:a16="http://schemas.microsoft.com/office/drawing/2014/main" id="{70528A39-BD11-0EC2-582B-BD6B23AE2CF4}"/>
              </a:ext>
            </a:extLst>
          </p:cNvPr>
          <p:cNvSpPr>
            <a:spLocks noGrp="1"/>
          </p:cNvSpPr>
          <p:nvPr>
            <p:ph type="title"/>
          </p:nvPr>
        </p:nvSpPr>
        <p:spPr/>
        <p:txBody>
          <a:bodyPr/>
          <a:lstStyle/>
          <a:p>
            <a:r>
              <a:rPr lang="sk-SK" sz="4000" b="1" dirty="0">
                <a:latin typeface="Arial" panose="020B0604020202020204" pitchFamily="34" charset="0"/>
                <a:cs typeface="Arial" panose="020B0604020202020204" pitchFamily="34" charset="0"/>
              </a:rPr>
              <a:t>ESĽP: OOO FLAVUS v. RUSKO</a:t>
            </a:r>
          </a:p>
        </p:txBody>
      </p:sp>
      <p:sp>
        <p:nvSpPr>
          <p:cNvPr id="5" name="Zástupný objekt pre obsah 4">
            <a:extLst>
              <a:ext uri="{FF2B5EF4-FFF2-40B4-BE49-F238E27FC236}">
                <a16:creationId xmlns:a16="http://schemas.microsoft.com/office/drawing/2014/main" id="{1F5DC8CD-F322-32F0-E7E4-64BEC49B8570}"/>
              </a:ext>
            </a:extLst>
          </p:cNvPr>
          <p:cNvSpPr>
            <a:spLocks noGrp="1"/>
          </p:cNvSpPr>
          <p:nvPr>
            <p:ph idx="1"/>
          </p:nvPr>
        </p:nvSpPr>
        <p:spPr/>
        <p:txBody>
          <a:bodyPr/>
          <a:lstStyle/>
          <a:p>
            <a:pPr marL="0" indent="0">
              <a:buNone/>
            </a:pPr>
            <a:r>
              <a:rPr lang="sk-SK" sz="1600" b="1" dirty="0">
                <a:latin typeface="Arial" panose="020B0604020202020204" pitchFamily="34" charset="0"/>
                <a:cs typeface="Arial" panose="020B0604020202020204" pitchFamily="34" charset="0"/>
              </a:rPr>
              <a:t>Právne posúdenie </a:t>
            </a:r>
            <a:r>
              <a:rPr lang="sk-SK" sz="1600" b="1" dirty="0">
                <a:latin typeface="Arial" panose="020B0604020202020204" pitchFamily="34" charset="0"/>
                <a:cs typeface="Arial" panose="020B0604020202020204" pitchFamily="34" charset="0"/>
                <a:sym typeface="Wingdings" panose="05000000000000000000" pitchFamily="2" charset="2"/>
              </a:rPr>
              <a:t> porušenie čl. 10 Dohovoru</a:t>
            </a:r>
            <a:r>
              <a:rPr lang="sk-SK" sz="1600" b="1" dirty="0">
                <a:latin typeface="Arial" panose="020B0604020202020204" pitchFamily="34" charset="0"/>
                <a:cs typeface="Arial" panose="020B0604020202020204" pitchFamily="34" charset="0"/>
              </a:rPr>
              <a:t>:</a:t>
            </a:r>
          </a:p>
          <a:p>
            <a:r>
              <a:rPr lang="sk-SK" sz="1600" b="1" dirty="0">
                <a:latin typeface="Arial" panose="020B0604020202020204" pitchFamily="34" charset="0"/>
                <a:cs typeface="Arial" panose="020B0604020202020204" pitchFamily="34" charset="0"/>
              </a:rPr>
              <a:t>k legitímnemu cieľu a nevyhnutnosti v demokratickej spoločnosti </a:t>
            </a:r>
          </a:p>
          <a:p>
            <a:pPr lvl="1"/>
            <a:r>
              <a:rPr lang="sk-SK" sz="1600" dirty="0">
                <a:latin typeface="Arial" panose="020B0604020202020204" pitchFamily="34" charset="0"/>
                <a:cs typeface="Arial" panose="020B0604020202020204" pitchFamily="34" charset="0"/>
              </a:rPr>
              <a:t>aj keby existovali výnimočné okolnosti odôvodňujúce blokovanie nelegálneho obsahu, znemožnenie prístupu na celé webové stránky musí byť zdôvodnené samostatne, zvlášť a oddelene od odôvodnenia pôvodného zákazu smerujúceho voči nezákonnému obsahu a s odkazom na kritériá stanovené ESĽP </a:t>
            </a:r>
          </a:p>
          <a:p>
            <a:pPr lvl="1"/>
            <a:r>
              <a:rPr lang="sk-SK" sz="1600" dirty="0">
                <a:latin typeface="Arial" panose="020B0604020202020204" pitchFamily="34" charset="0"/>
                <a:cs typeface="Arial" panose="020B0604020202020204" pitchFamily="34" charset="0"/>
              </a:rPr>
              <a:t>blokovanie prístupu k legálnemu obsahu nikdy nemôže byť automatickým dôsledkom iného širšieho opatrenia, ako tomu bolo v tomto prípade</a:t>
            </a:r>
          </a:p>
          <a:p>
            <a:pPr lvl="1"/>
            <a:r>
              <a:rPr lang="sk-SK" sz="1600" dirty="0">
                <a:latin typeface="Arial" panose="020B0604020202020204" pitchFamily="34" charset="0"/>
                <a:cs typeface="Arial" panose="020B0604020202020204" pitchFamily="34" charset="0"/>
              </a:rPr>
              <a:t>tzn. </a:t>
            </a:r>
            <a:r>
              <a:rPr lang="sk-SK" sz="1600" b="1" dirty="0">
                <a:latin typeface="Arial" panose="020B0604020202020204" pitchFamily="34" charset="0"/>
                <a:cs typeface="Arial" panose="020B0604020202020204" pitchFamily="34" charset="0"/>
              </a:rPr>
              <a:t>v prípade nebol sledovaný legitímny cieľ</a:t>
            </a:r>
          </a:p>
          <a:p>
            <a:endParaRPr lang="sk-SK"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68869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998380-A2E2-C855-4749-CB13031D5FC7}"/>
            </a:ext>
          </a:extLst>
        </p:cNvPr>
        <p:cNvGrpSpPr/>
        <p:nvPr/>
      </p:nvGrpSpPr>
      <p:grpSpPr>
        <a:xfrm>
          <a:off x="0" y="0"/>
          <a:ext cx="0" cy="0"/>
          <a:chOff x="0" y="0"/>
          <a:chExt cx="0" cy="0"/>
        </a:xfrm>
      </p:grpSpPr>
      <p:sp>
        <p:nvSpPr>
          <p:cNvPr id="4" name="Nadpis 3">
            <a:extLst>
              <a:ext uri="{FF2B5EF4-FFF2-40B4-BE49-F238E27FC236}">
                <a16:creationId xmlns:a16="http://schemas.microsoft.com/office/drawing/2014/main" id="{B4623157-085A-8178-328D-1B7B1533E3ED}"/>
              </a:ext>
            </a:extLst>
          </p:cNvPr>
          <p:cNvSpPr>
            <a:spLocks noGrp="1"/>
          </p:cNvSpPr>
          <p:nvPr>
            <p:ph type="title"/>
          </p:nvPr>
        </p:nvSpPr>
        <p:spPr/>
        <p:txBody>
          <a:bodyPr/>
          <a:lstStyle/>
          <a:p>
            <a:r>
              <a:rPr lang="sk-SK" sz="4000" b="1" dirty="0">
                <a:latin typeface="Arial" panose="020B0604020202020204" pitchFamily="34" charset="0"/>
                <a:cs typeface="Arial" panose="020B0604020202020204" pitchFamily="34" charset="0"/>
              </a:rPr>
              <a:t>ESĽP: OOO FLAVUS v. RUSKO</a:t>
            </a:r>
          </a:p>
        </p:txBody>
      </p:sp>
      <p:sp>
        <p:nvSpPr>
          <p:cNvPr id="5" name="Zástupný objekt pre obsah 4">
            <a:extLst>
              <a:ext uri="{FF2B5EF4-FFF2-40B4-BE49-F238E27FC236}">
                <a16:creationId xmlns:a16="http://schemas.microsoft.com/office/drawing/2014/main" id="{C82719D8-8011-6E0F-7F36-EC06758E354E}"/>
              </a:ext>
            </a:extLst>
          </p:cNvPr>
          <p:cNvSpPr>
            <a:spLocks noGrp="1"/>
          </p:cNvSpPr>
          <p:nvPr>
            <p:ph idx="1"/>
          </p:nvPr>
        </p:nvSpPr>
        <p:spPr>
          <a:xfrm>
            <a:off x="1252150" y="1750142"/>
            <a:ext cx="10101649" cy="4715971"/>
          </a:xfrm>
        </p:spPr>
        <p:txBody>
          <a:bodyPr/>
          <a:lstStyle/>
          <a:p>
            <a:pPr marL="0" indent="0">
              <a:buNone/>
            </a:pPr>
            <a:r>
              <a:rPr lang="sk-SK" sz="1600" b="1" dirty="0">
                <a:latin typeface="Arial" panose="020B0604020202020204" pitchFamily="34" charset="0"/>
                <a:cs typeface="Arial" panose="020B0604020202020204" pitchFamily="34" charset="0"/>
              </a:rPr>
              <a:t>Právne posúdenie </a:t>
            </a:r>
            <a:r>
              <a:rPr lang="sk-SK" sz="1600" b="1" dirty="0">
                <a:latin typeface="Arial" panose="020B0604020202020204" pitchFamily="34" charset="0"/>
                <a:cs typeface="Arial" panose="020B0604020202020204" pitchFamily="34" charset="0"/>
                <a:sym typeface="Wingdings" panose="05000000000000000000" pitchFamily="2" charset="2"/>
              </a:rPr>
              <a:t> porušenie čl. 10 Dohovoru</a:t>
            </a:r>
            <a:r>
              <a:rPr lang="sk-SK" sz="1600" b="1" dirty="0">
                <a:latin typeface="Arial" panose="020B0604020202020204" pitchFamily="34" charset="0"/>
                <a:cs typeface="Arial" panose="020B0604020202020204" pitchFamily="34" charset="0"/>
              </a:rPr>
              <a:t>:</a:t>
            </a:r>
          </a:p>
          <a:p>
            <a:r>
              <a:rPr lang="sk-SK" sz="1600" b="1" dirty="0">
                <a:latin typeface="Arial" panose="020B0604020202020204" pitchFamily="34" charset="0"/>
                <a:cs typeface="Arial" panose="020B0604020202020204" pitchFamily="34" charset="0"/>
              </a:rPr>
              <a:t>k zárukám proti zneužitiu:</a:t>
            </a:r>
          </a:p>
          <a:p>
            <a:pPr lvl="1"/>
            <a:r>
              <a:rPr lang="sk-SK" sz="1600" dirty="0">
                <a:latin typeface="Arial" panose="020B0604020202020204" pitchFamily="34" charset="0"/>
                <a:cs typeface="Arial" panose="020B0604020202020204" pitchFamily="34" charset="0"/>
              </a:rPr>
              <a:t>opatrenia prijaté pred vydaním súdneho rozhodnutia predstavujú predbežné obmedzenia publikovania, ktoré si vyžadujú čo najopatrnejší prieskum zo strany ESĽP a sú odôvodnené iba za výnimočných okolností</a:t>
            </a:r>
          </a:p>
          <a:p>
            <a:pPr lvl="1"/>
            <a:r>
              <a:rPr lang="sk-SK" sz="1600" dirty="0">
                <a:latin typeface="Arial" panose="020B0604020202020204" pitchFamily="34" charset="0"/>
                <a:cs typeface="Arial" panose="020B0604020202020204" pitchFamily="34" charset="0"/>
              </a:rPr>
              <a:t>podmienkou je právna úprava, ktorá zabezpečuje </a:t>
            </a:r>
            <a:r>
              <a:rPr lang="sk-SK" sz="1600" b="1" dirty="0">
                <a:latin typeface="Arial" panose="020B0604020202020204" pitchFamily="34" charset="0"/>
                <a:cs typeface="Arial" panose="020B0604020202020204" pitchFamily="34" charset="0"/>
              </a:rPr>
              <a:t>prísnu kontrolu nad rozsahom zákazu a účinný súdny prieskum  </a:t>
            </a:r>
          </a:p>
          <a:p>
            <a:pPr lvl="1"/>
            <a:r>
              <a:rPr lang="sk-SK" sz="1600" dirty="0">
                <a:latin typeface="Arial" panose="020B0604020202020204" pitchFamily="34" charset="0"/>
                <a:cs typeface="Arial" panose="020B0604020202020204" pitchFamily="34" charset="0"/>
              </a:rPr>
              <a:t>podľa ESĽP ruská právna úprava neposkytovala sťažovateľom </a:t>
            </a:r>
            <a:r>
              <a:rPr lang="sk-SK" sz="1600" b="1" dirty="0">
                <a:latin typeface="Arial" panose="020B0604020202020204" pitchFamily="34" charset="0"/>
                <a:cs typeface="Arial" panose="020B0604020202020204" pitchFamily="34" charset="0"/>
              </a:rPr>
              <a:t>žiadne procesné záruky</a:t>
            </a:r>
            <a:r>
              <a:rPr lang="sk-SK" sz="1600" dirty="0">
                <a:latin typeface="Arial" panose="020B0604020202020204" pitchFamily="34" charset="0"/>
                <a:cs typeface="Arial" panose="020B0604020202020204" pitchFamily="34" charset="0"/>
              </a:rPr>
              <a:t>, ktorými by ich ochránila pred svojvoľným zásahom podľa informačného zákona</a:t>
            </a:r>
          </a:p>
          <a:p>
            <a:pPr lvl="2"/>
            <a:r>
              <a:rPr lang="sk-SK" sz="1600" dirty="0">
                <a:latin typeface="Arial" panose="020B0604020202020204" pitchFamily="34" charset="0"/>
                <a:cs typeface="Arial" panose="020B0604020202020204" pitchFamily="34" charset="0"/>
              </a:rPr>
              <a:t>právna úprava nepočítala so žiadnou účasťou vlastníkov webu v konaní o jeho zablokovaní</a:t>
            </a:r>
          </a:p>
          <a:p>
            <a:pPr lvl="2"/>
            <a:r>
              <a:rPr lang="sk-SK" sz="1600" dirty="0">
                <a:latin typeface="Arial" panose="020B0604020202020204" pitchFamily="34" charset="0"/>
                <a:cs typeface="Arial" panose="020B0604020202020204" pitchFamily="34" charset="0"/>
              </a:rPr>
              <a:t>všetky opatrenia boli prijaté bez predchádzajúceho upozornenia sťažovateľov</a:t>
            </a:r>
          </a:p>
          <a:p>
            <a:pPr lvl="2"/>
            <a:r>
              <a:rPr lang="sk-SK" sz="1600" dirty="0">
                <a:latin typeface="Arial" panose="020B0604020202020204" pitchFamily="34" charset="0"/>
                <a:cs typeface="Arial" panose="020B0604020202020204" pitchFamily="34" charset="0"/>
              </a:rPr>
              <a:t>nevyžadovalo sa posúdenie dopadov opatrenia ani odôvodnenie ich neodkladnosti</a:t>
            </a:r>
          </a:p>
          <a:p>
            <a:pPr lvl="2"/>
            <a:r>
              <a:rPr lang="sk-SK" sz="1600" dirty="0">
                <a:latin typeface="Arial" panose="020B0604020202020204" pitchFamily="34" charset="0"/>
                <a:cs typeface="Arial" panose="020B0604020202020204" pitchFamily="34" charset="0"/>
              </a:rPr>
              <a:t>blokovanie nebolo schválené súdom ani iným nezávislým súdnym orgánom</a:t>
            </a:r>
          </a:p>
          <a:p>
            <a:pPr lvl="2"/>
            <a:r>
              <a:rPr lang="sk-SK" sz="1600" dirty="0">
                <a:latin typeface="Arial" panose="020B0604020202020204" pitchFamily="34" charset="0"/>
                <a:cs typeface="Arial" panose="020B0604020202020204" pitchFamily="34" charset="0"/>
              </a:rPr>
              <a:t>nevyžadovalo sa odôvodnenie nutnosti a primeranosti zásahu do slobody prejavu alebo zváženie, či by nebolo možné rovnaký cieľ dosiahnuť aj inými, menej obmedzujúcimi prostriedkami</a:t>
            </a:r>
          </a:p>
          <a:p>
            <a:endParaRPr lang="sk-SK"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90544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B26CCA-9889-1747-CB42-6838D7543426}"/>
            </a:ext>
          </a:extLst>
        </p:cNvPr>
        <p:cNvGrpSpPr/>
        <p:nvPr/>
      </p:nvGrpSpPr>
      <p:grpSpPr>
        <a:xfrm>
          <a:off x="0" y="0"/>
          <a:ext cx="0" cy="0"/>
          <a:chOff x="0" y="0"/>
          <a:chExt cx="0" cy="0"/>
        </a:xfrm>
      </p:grpSpPr>
      <p:sp>
        <p:nvSpPr>
          <p:cNvPr id="7" name="Nadpis 6">
            <a:extLst>
              <a:ext uri="{FF2B5EF4-FFF2-40B4-BE49-F238E27FC236}">
                <a16:creationId xmlns:a16="http://schemas.microsoft.com/office/drawing/2014/main" id="{C2A102BF-0D5B-5B43-412E-13D6D8DD501F}"/>
              </a:ext>
            </a:extLst>
          </p:cNvPr>
          <p:cNvSpPr>
            <a:spLocks noGrp="1"/>
          </p:cNvSpPr>
          <p:nvPr>
            <p:ph type="title"/>
          </p:nvPr>
        </p:nvSpPr>
        <p:spPr>
          <a:xfrm>
            <a:off x="3929743" y="3243944"/>
            <a:ext cx="7308850" cy="2644130"/>
          </a:xfrm>
        </p:spPr>
        <p:txBody>
          <a:bodyPr/>
          <a:lstStyle/>
          <a:p>
            <a:r>
              <a:rPr lang="sk-SK" sz="3600" b="1" dirty="0">
                <a:solidFill>
                  <a:srgbClr val="261E6A"/>
                </a:solidFill>
              </a:rPr>
              <a:t>RIZIKÁ SPOJENÉ S BLOKOVANÍM</a:t>
            </a:r>
          </a:p>
        </p:txBody>
      </p:sp>
    </p:spTree>
    <p:extLst>
      <p:ext uri="{BB962C8B-B14F-4D97-AF65-F5344CB8AC3E}">
        <p14:creationId xmlns:p14="http://schemas.microsoft.com/office/powerpoint/2010/main" val="40306500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ABF8F6-2870-E09C-1F1A-DC2A82141179}"/>
            </a:ext>
          </a:extLst>
        </p:cNvPr>
        <p:cNvGrpSpPr/>
        <p:nvPr/>
      </p:nvGrpSpPr>
      <p:grpSpPr>
        <a:xfrm>
          <a:off x="0" y="0"/>
          <a:ext cx="0" cy="0"/>
          <a:chOff x="0" y="0"/>
          <a:chExt cx="0" cy="0"/>
        </a:xfrm>
      </p:grpSpPr>
      <p:sp>
        <p:nvSpPr>
          <p:cNvPr id="4" name="Nadpis 3">
            <a:extLst>
              <a:ext uri="{FF2B5EF4-FFF2-40B4-BE49-F238E27FC236}">
                <a16:creationId xmlns:a16="http://schemas.microsoft.com/office/drawing/2014/main" id="{394F123C-C630-5B90-7D61-27B1056DC4B7}"/>
              </a:ext>
            </a:extLst>
          </p:cNvPr>
          <p:cNvSpPr>
            <a:spLocks noGrp="1"/>
          </p:cNvSpPr>
          <p:nvPr>
            <p:ph type="title"/>
          </p:nvPr>
        </p:nvSpPr>
        <p:spPr/>
        <p:txBody>
          <a:bodyPr/>
          <a:lstStyle/>
          <a:p>
            <a:r>
              <a:rPr lang="sk-SK" sz="4000" b="1" dirty="0">
                <a:latin typeface="Arial" panose="020B0604020202020204" pitchFamily="34" charset="0"/>
                <a:cs typeface="Arial" panose="020B0604020202020204" pitchFamily="34" charset="0"/>
              </a:rPr>
              <a:t>RIZIKO VZNIKU ŠKÔD</a:t>
            </a:r>
          </a:p>
        </p:txBody>
      </p:sp>
      <p:sp>
        <p:nvSpPr>
          <p:cNvPr id="5" name="Zástupný objekt pre obsah 4">
            <a:extLst>
              <a:ext uri="{FF2B5EF4-FFF2-40B4-BE49-F238E27FC236}">
                <a16:creationId xmlns:a16="http://schemas.microsoft.com/office/drawing/2014/main" id="{AE0C6FBB-E1F1-0663-040A-CB1EA93B6325}"/>
              </a:ext>
            </a:extLst>
          </p:cNvPr>
          <p:cNvSpPr>
            <a:spLocks noGrp="1"/>
          </p:cNvSpPr>
          <p:nvPr>
            <p:ph idx="1"/>
          </p:nvPr>
        </p:nvSpPr>
        <p:spPr/>
        <p:txBody>
          <a:bodyPr/>
          <a:lstStyle/>
          <a:p>
            <a:pPr marL="342900" indent="-342900">
              <a:buFont typeface="+mj-lt"/>
              <a:buAutoNum type="arabicParenR"/>
            </a:pPr>
            <a:r>
              <a:rPr lang="sk-SK" sz="1800" b="1" dirty="0">
                <a:latin typeface="Arial" panose="020B0604020202020204" pitchFamily="34" charset="0"/>
                <a:cs typeface="Arial" panose="020B0604020202020204" pitchFamily="34" charset="0"/>
              </a:rPr>
              <a:t>blokovaním prístupu na IP adresu dochádza k zamedzeniu prístupu k všetkým službám, ktoré sú na danej IP adrese prevádzkované</a:t>
            </a:r>
          </a:p>
          <a:p>
            <a:pPr lvl="1"/>
            <a:r>
              <a:rPr lang="sk-SK" sz="1800" dirty="0">
                <a:latin typeface="Arial" panose="020B0604020202020204" pitchFamily="34" charset="0"/>
                <a:cs typeface="Arial" panose="020B0604020202020204" pitchFamily="34" charset="0"/>
              </a:rPr>
              <a:t>napr. blokovanie IP adresy webového servera nutne spôsobí znefunkčnenie iných webových stránok, ktoré zdieľajú tú istú IP adresu</a:t>
            </a:r>
          </a:p>
          <a:p>
            <a:pPr lvl="1"/>
            <a:r>
              <a:rPr lang="sk-SK" sz="1800" dirty="0">
                <a:latin typeface="Arial" panose="020B0604020202020204" pitchFamily="34" charset="0"/>
                <a:cs typeface="Arial" panose="020B0604020202020204" pitchFamily="34" charset="0"/>
              </a:rPr>
              <a:t>napr. blokovanie IP adresy alebo domény veľkého portálu alebo cloudovej služby môže znefunkčniť e-mailovú komunikáciu pre všetkých klientov</a:t>
            </a:r>
          </a:p>
          <a:p>
            <a:pPr marL="342900" indent="-342900">
              <a:buFont typeface="+mj-lt"/>
              <a:buAutoNum type="arabicParenR"/>
            </a:pPr>
            <a:r>
              <a:rPr lang="sk-SK" sz="1800" b="1" dirty="0">
                <a:latin typeface="Arial" panose="020B0604020202020204" pitchFamily="34" charset="0"/>
                <a:cs typeface="Arial" panose="020B0604020202020204" pitchFamily="34" charset="0"/>
              </a:rPr>
              <a:t>spôsobenie škody subjektu, ktorý nie je priamo zodpovedný za infraštruktúru šíriacu škodlivý obsah</a:t>
            </a:r>
          </a:p>
          <a:p>
            <a:pPr lvl="1"/>
            <a:r>
              <a:rPr lang="sk-SK" sz="1800" dirty="0">
                <a:latin typeface="Arial" panose="020B0604020202020204" pitchFamily="34" charset="0"/>
                <a:cs typeface="Arial" panose="020B0604020202020204" pitchFamily="34" charset="0"/>
              </a:rPr>
              <a:t>napr. prevádzkovateľ služby web </a:t>
            </a:r>
            <a:r>
              <a:rPr lang="sk-SK" sz="1800" dirty="0" err="1">
                <a:latin typeface="Arial" panose="020B0604020202020204" pitchFamily="34" charset="0"/>
                <a:cs typeface="Arial" panose="020B0604020202020204" pitchFamily="34" charset="0"/>
              </a:rPr>
              <a:t>hostingu</a:t>
            </a:r>
            <a:r>
              <a:rPr lang="sk-SK" sz="1800" dirty="0">
                <a:latin typeface="Arial" panose="020B0604020202020204" pitchFamily="34" charset="0"/>
                <a:cs typeface="Arial" panose="020B0604020202020204" pitchFamily="34" charset="0"/>
              </a:rPr>
              <a:t> zablokuje prístup na stránky svojho zákazníka a zákazník nezaplatí poplatok za dané obdobie na základe nedodania objednanej služby</a:t>
            </a:r>
          </a:p>
        </p:txBody>
      </p:sp>
    </p:spTree>
    <p:extLst>
      <p:ext uri="{BB962C8B-B14F-4D97-AF65-F5344CB8AC3E}">
        <p14:creationId xmlns:p14="http://schemas.microsoft.com/office/powerpoint/2010/main" val="6483129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6EDFC8-0DBF-0061-629D-9A0D2832D899}"/>
            </a:ext>
          </a:extLst>
        </p:cNvPr>
        <p:cNvGrpSpPr/>
        <p:nvPr/>
      </p:nvGrpSpPr>
      <p:grpSpPr>
        <a:xfrm>
          <a:off x="0" y="0"/>
          <a:ext cx="0" cy="0"/>
          <a:chOff x="0" y="0"/>
          <a:chExt cx="0" cy="0"/>
        </a:xfrm>
      </p:grpSpPr>
      <p:sp>
        <p:nvSpPr>
          <p:cNvPr id="4" name="Nadpis 3">
            <a:extLst>
              <a:ext uri="{FF2B5EF4-FFF2-40B4-BE49-F238E27FC236}">
                <a16:creationId xmlns:a16="http://schemas.microsoft.com/office/drawing/2014/main" id="{AEE93CA1-4211-C2AC-366E-4003A0731A1A}"/>
              </a:ext>
            </a:extLst>
          </p:cNvPr>
          <p:cNvSpPr>
            <a:spLocks noGrp="1"/>
          </p:cNvSpPr>
          <p:nvPr>
            <p:ph type="title"/>
          </p:nvPr>
        </p:nvSpPr>
        <p:spPr/>
        <p:txBody>
          <a:bodyPr/>
          <a:lstStyle/>
          <a:p>
            <a:r>
              <a:rPr lang="sk-SK" sz="4000" b="1" dirty="0">
                <a:latin typeface="Arial" panose="020B0604020202020204" pitchFamily="34" charset="0"/>
                <a:cs typeface="Arial" panose="020B0604020202020204" pitchFamily="34" charset="0"/>
              </a:rPr>
              <a:t>ĎALŠIE RIZIKÁ</a:t>
            </a:r>
          </a:p>
        </p:txBody>
      </p:sp>
      <p:sp>
        <p:nvSpPr>
          <p:cNvPr id="5" name="Zástupný objekt pre obsah 4">
            <a:extLst>
              <a:ext uri="{FF2B5EF4-FFF2-40B4-BE49-F238E27FC236}">
                <a16:creationId xmlns:a16="http://schemas.microsoft.com/office/drawing/2014/main" id="{2225CAE4-9928-EBC5-AB4D-FAD36EA7A167}"/>
              </a:ext>
            </a:extLst>
          </p:cNvPr>
          <p:cNvSpPr>
            <a:spLocks noGrp="1"/>
          </p:cNvSpPr>
          <p:nvPr>
            <p:ph idx="1"/>
          </p:nvPr>
        </p:nvSpPr>
        <p:spPr/>
        <p:txBody>
          <a:bodyPr/>
          <a:lstStyle/>
          <a:p>
            <a:pPr marL="342900" indent="-342900">
              <a:buFont typeface="+mj-lt"/>
              <a:buAutoNum type="arabicParenR"/>
            </a:pPr>
            <a:r>
              <a:rPr lang="sk-SK" sz="1600" b="1" dirty="0">
                <a:latin typeface="Arial" panose="020B0604020202020204" pitchFamily="34" charset="0"/>
                <a:cs typeface="Arial" panose="020B0604020202020204" pitchFamily="34" charset="0"/>
              </a:rPr>
              <a:t>blokovaním dôjde k znefunkčneniu služieb, ktoré majú dopad na život, zdravie a majetok občanov</a:t>
            </a:r>
          </a:p>
          <a:p>
            <a:pPr lvl="1"/>
            <a:r>
              <a:rPr lang="sk-SK" sz="1600" dirty="0">
                <a:latin typeface="Arial" panose="020B0604020202020204" pitchFamily="34" charset="0"/>
                <a:cs typeface="Arial" panose="020B0604020202020204" pitchFamily="34" charset="0"/>
              </a:rPr>
              <a:t>napr. znefunkčnenie tiesňovej linky prevádzkovanej cez IP telefóniu</a:t>
            </a:r>
          </a:p>
          <a:p>
            <a:pPr lvl="1"/>
            <a:r>
              <a:rPr lang="sk-SK" sz="1600" dirty="0">
                <a:latin typeface="Arial" panose="020B0604020202020204" pitchFamily="34" charset="0"/>
                <a:cs typeface="Arial" panose="020B0604020202020204" pitchFamily="34" charset="0"/>
              </a:rPr>
              <a:t>napr. znefunkčnenie bezpečnostných systémov - kamera, senzor, alarm</a:t>
            </a:r>
          </a:p>
          <a:p>
            <a:pPr marL="342900" indent="-342900">
              <a:buFont typeface="+mj-lt"/>
              <a:buAutoNum type="arabicParenR"/>
            </a:pPr>
            <a:r>
              <a:rPr lang="sk-SK" sz="1600" b="1" dirty="0">
                <a:latin typeface="Arial" panose="020B0604020202020204" pitchFamily="34" charset="0"/>
                <a:cs typeface="Arial" panose="020B0604020202020204" pitchFamily="34" charset="0"/>
              </a:rPr>
              <a:t>blokovanie je nastavené príliš široko</a:t>
            </a:r>
          </a:p>
          <a:p>
            <a:pPr lvl="1"/>
            <a:r>
              <a:rPr lang="sk-SK" sz="1600" dirty="0">
                <a:latin typeface="Arial" panose="020B0604020202020204" pitchFamily="34" charset="0"/>
                <a:cs typeface="Arial" panose="020B0604020202020204" pitchFamily="34" charset="0"/>
              </a:rPr>
              <a:t>pri blokovaní celého prístupu na doménu druhej úrovne budú zneprístupnené všetky URL, ktoré daná doména poskytuje, ako aj iné typy služieb ako služba, ktorá má byť zablokovaná</a:t>
            </a:r>
          </a:p>
          <a:p>
            <a:pPr marL="342900" indent="-342900">
              <a:buFont typeface="+mj-lt"/>
              <a:buAutoNum type="arabicParenR"/>
            </a:pPr>
            <a:r>
              <a:rPr lang="sk-SK" sz="1600" b="1" dirty="0">
                <a:latin typeface="Arial" panose="020B0604020202020204" pitchFamily="34" charset="0"/>
                <a:cs typeface="Arial" panose="020B0604020202020204" pitchFamily="34" charset="0"/>
              </a:rPr>
              <a:t>nesprávne alebo neoprávnené blokovanie</a:t>
            </a:r>
          </a:p>
          <a:p>
            <a:pPr lvl="1"/>
            <a:r>
              <a:rPr lang="sk-SK" sz="1600" dirty="0">
                <a:latin typeface="Arial" panose="020B0604020202020204" pitchFamily="34" charset="0"/>
                <a:cs typeface="Arial" panose="020B0604020202020204" pitchFamily="34" charset="0"/>
              </a:rPr>
              <a:t>niektoré udalosti vyhodnotené ako útok môžu byť v skutočnosti objednané penetračné testy alebo plošné skenovanie národného kybernetického priestoru bezpečnostnými výskumníkmi, ktorí sa snažia identifikovať problémy za účelom informovania a lepšej ochrany koncových používateľov; tieto prípady nie je možné systematicky odlíšiť od skutočnej škodlivej aktivity, pretože blokovanie ako také nie je automatizovanou činnosťou a rozhodnutie vykonáva človek, môže dôjsť k zablokovaniu takého obsahu, ktorý nie je škodlivý - napríklad preklep v názve domény, blokovanie inej IP z dôvodu omylu v číslach a podobne</a:t>
            </a:r>
          </a:p>
          <a:p>
            <a:pPr marL="342900" indent="-342900">
              <a:buFont typeface="+mj-lt"/>
              <a:buAutoNum type="arabicParenR"/>
            </a:pPr>
            <a:r>
              <a:rPr lang="sk-SK" sz="1600" b="1" dirty="0">
                <a:latin typeface="Arial" panose="020B0604020202020204" pitchFamily="34" charset="0"/>
                <a:cs typeface="Arial" panose="020B0604020202020204" pitchFamily="34" charset="0"/>
              </a:rPr>
              <a:t>jednoduché obchádzanie blokovania </a:t>
            </a:r>
            <a:r>
              <a:rPr lang="sk-SK" sz="1600" dirty="0">
                <a:latin typeface="Arial" panose="020B0604020202020204" pitchFamily="34" charset="0"/>
                <a:cs typeface="Arial" panose="020B0604020202020204" pitchFamily="34" charset="0"/>
              </a:rPr>
              <a:t>- dobre motivovaný útočník dokáže nájsť spôsob ako obísť blokovaciu techniku a škodlivý obsah šíriť ďalej</a:t>
            </a:r>
          </a:p>
          <a:p>
            <a:pPr lvl="1"/>
            <a:endParaRPr lang="sk-SK"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1913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0130FF-9829-52B4-7E91-0685D044A63F}"/>
            </a:ext>
          </a:extLst>
        </p:cNvPr>
        <p:cNvGrpSpPr/>
        <p:nvPr/>
      </p:nvGrpSpPr>
      <p:grpSpPr>
        <a:xfrm>
          <a:off x="0" y="0"/>
          <a:ext cx="0" cy="0"/>
          <a:chOff x="0" y="0"/>
          <a:chExt cx="0" cy="0"/>
        </a:xfrm>
      </p:grpSpPr>
      <p:sp>
        <p:nvSpPr>
          <p:cNvPr id="4" name="Nadpis 3">
            <a:extLst>
              <a:ext uri="{FF2B5EF4-FFF2-40B4-BE49-F238E27FC236}">
                <a16:creationId xmlns:a16="http://schemas.microsoft.com/office/drawing/2014/main" id="{6BC49848-4942-F6D2-9E15-68D2CDF17E17}"/>
              </a:ext>
            </a:extLst>
          </p:cNvPr>
          <p:cNvSpPr>
            <a:spLocks noGrp="1"/>
          </p:cNvSpPr>
          <p:nvPr>
            <p:ph type="title"/>
          </p:nvPr>
        </p:nvSpPr>
        <p:spPr/>
        <p:txBody>
          <a:bodyPr/>
          <a:lstStyle/>
          <a:p>
            <a:r>
              <a:rPr lang="sk-SK" sz="4000" b="1" dirty="0">
                <a:latin typeface="Arial" panose="020B0604020202020204" pitchFamily="34" charset="0"/>
                <a:cs typeface="Arial" panose="020B0604020202020204" pitchFamily="34" charset="0"/>
              </a:rPr>
              <a:t>ĎALŠIE RIZIKÁ</a:t>
            </a:r>
          </a:p>
        </p:txBody>
      </p:sp>
      <p:sp>
        <p:nvSpPr>
          <p:cNvPr id="5" name="Zástupný objekt pre obsah 4">
            <a:extLst>
              <a:ext uri="{FF2B5EF4-FFF2-40B4-BE49-F238E27FC236}">
                <a16:creationId xmlns:a16="http://schemas.microsoft.com/office/drawing/2014/main" id="{C16A4EFA-F64D-B101-487A-EE26C39F4333}"/>
              </a:ext>
            </a:extLst>
          </p:cNvPr>
          <p:cNvSpPr>
            <a:spLocks noGrp="1"/>
          </p:cNvSpPr>
          <p:nvPr>
            <p:ph idx="1"/>
          </p:nvPr>
        </p:nvSpPr>
        <p:spPr/>
        <p:txBody>
          <a:bodyPr/>
          <a:lstStyle/>
          <a:p>
            <a:pPr marL="0" indent="0">
              <a:buNone/>
            </a:pPr>
            <a:r>
              <a:rPr lang="sk-SK" sz="1800" b="1" dirty="0">
                <a:latin typeface="Arial" panose="020B0604020202020204" pitchFamily="34" charset="0"/>
                <a:cs typeface="Arial" panose="020B0604020202020204" pitchFamily="34" charset="0"/>
              </a:rPr>
              <a:t>5) neželaná podpora používateľov v hľadaní spôsobov ako blokovanie obísť</a:t>
            </a:r>
          </a:p>
          <a:p>
            <a:pPr lvl="1"/>
            <a:r>
              <a:rPr lang="sk-SK" sz="1800" dirty="0">
                <a:latin typeface="Arial" panose="020B0604020202020204" pitchFamily="34" charset="0"/>
                <a:cs typeface="Arial" panose="020B0604020202020204" pitchFamily="34" charset="0"/>
              </a:rPr>
              <a:t>pri blokovaní obsahu, ktorý je používateľmi žiadaný, je možné predpokladať rozširovanie využitia </a:t>
            </a:r>
            <a:r>
              <a:rPr lang="sk-SK" sz="1800" dirty="0" err="1">
                <a:latin typeface="Arial" panose="020B0604020202020204" pitchFamily="34" charset="0"/>
                <a:cs typeface="Arial" panose="020B0604020202020204" pitchFamily="34" charset="0"/>
              </a:rPr>
              <a:t>anonymizačných</a:t>
            </a:r>
            <a:r>
              <a:rPr lang="sk-SK" sz="1800" dirty="0">
                <a:latin typeface="Arial" panose="020B0604020202020204" pitchFamily="34" charset="0"/>
                <a:cs typeface="Arial" panose="020B0604020202020204" pitchFamily="34" charset="0"/>
              </a:rPr>
              <a:t> služieb, čo má z dlhodobého hľadiska negatívny dopad na schopnosť chrániť používateľov pred škodlivým obsahom</a:t>
            </a:r>
          </a:p>
          <a:p>
            <a:pPr marL="0" indent="0">
              <a:buNone/>
            </a:pPr>
            <a:r>
              <a:rPr lang="sk-SK" sz="1800" b="1" dirty="0">
                <a:latin typeface="Arial" panose="020B0604020202020204" pitchFamily="34" charset="0"/>
                <a:cs typeface="Arial" panose="020B0604020202020204" pitchFamily="34" charset="0"/>
              </a:rPr>
              <a:t>6) blokovanie neodstraňuje škodlivý obsah </a:t>
            </a:r>
          </a:p>
          <a:p>
            <a:pPr lvl="1"/>
            <a:r>
              <a:rPr lang="sk-SK" sz="1800" dirty="0">
                <a:latin typeface="Arial" panose="020B0604020202020204" pitchFamily="34" charset="0"/>
                <a:cs typeface="Arial" panose="020B0604020202020204" pitchFamily="34" charset="0"/>
              </a:rPr>
              <a:t>to, že IP adresa alebo doména so škodlivým obsahom budú zablokované nerieši reálnu existenciu tohto obsahu a potrebu jeho odstránenia</a:t>
            </a:r>
          </a:p>
          <a:p>
            <a:pPr marL="0" indent="0">
              <a:buNone/>
            </a:pPr>
            <a:r>
              <a:rPr lang="sk-SK" sz="1800" dirty="0">
                <a:latin typeface="Arial" panose="020B0604020202020204" pitchFamily="34" charset="0"/>
                <a:cs typeface="Arial" panose="020B0604020202020204" pitchFamily="34" charset="0"/>
              </a:rPr>
              <a:t>7) </a:t>
            </a:r>
            <a:r>
              <a:rPr lang="sk-SK" sz="1800" b="1" dirty="0">
                <a:latin typeface="Arial" panose="020B0604020202020204" pitchFamily="34" charset="0"/>
                <a:cs typeface="Arial" panose="020B0604020202020204" pitchFamily="34" charset="0"/>
              </a:rPr>
              <a:t>strata dôvery v transparentnosť a slobodu </a:t>
            </a:r>
          </a:p>
          <a:p>
            <a:pPr lvl="1"/>
            <a:r>
              <a:rPr lang="sk-SK" sz="1800" dirty="0">
                <a:latin typeface="Arial" panose="020B0604020202020204" pitchFamily="34" charset="0"/>
                <a:cs typeface="Arial" panose="020B0604020202020204" pitchFamily="34" charset="0"/>
              </a:rPr>
              <a:t>používatelia môžu vnímať zablokovanie, aj keď škodlivého obsahu, ako narušenie slobody internetu alebo svojich vlastných osobných slobôd</a:t>
            </a:r>
          </a:p>
          <a:p>
            <a:pPr marL="0" indent="0">
              <a:buNone/>
            </a:pPr>
            <a:r>
              <a:rPr lang="sk-SK" sz="1800" dirty="0">
                <a:latin typeface="Arial" panose="020B0604020202020204" pitchFamily="34" charset="0"/>
                <a:cs typeface="Arial" panose="020B0604020202020204" pitchFamily="34" charset="0"/>
              </a:rPr>
              <a:t>8) </a:t>
            </a:r>
            <a:r>
              <a:rPr lang="sk-SK" sz="1800" b="1" dirty="0">
                <a:latin typeface="Arial" panose="020B0604020202020204" pitchFamily="34" charset="0"/>
                <a:cs typeface="Arial" panose="020B0604020202020204" pitchFamily="34" charset="0"/>
              </a:rPr>
              <a:t>možné narušenie súkromia </a:t>
            </a:r>
          </a:p>
          <a:p>
            <a:pPr lvl="1"/>
            <a:r>
              <a:rPr lang="sk-SK" sz="1800" dirty="0">
                <a:latin typeface="Arial" panose="020B0604020202020204" pitchFamily="34" charset="0"/>
                <a:cs typeface="Arial" panose="020B0604020202020204" pitchFamily="34" charset="0"/>
              </a:rPr>
              <a:t>niektoré spôsoby blokovania si vyžadujú zásah alebo nazeranie do prenášaných informácií používateľov, čo zvyšuje riziko narušenia súkromia a slobody používateľov na internete</a:t>
            </a:r>
          </a:p>
        </p:txBody>
      </p:sp>
    </p:spTree>
    <p:extLst>
      <p:ext uri="{BB962C8B-B14F-4D97-AF65-F5344CB8AC3E}">
        <p14:creationId xmlns:p14="http://schemas.microsoft.com/office/powerpoint/2010/main" val="24461042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F8B42C-98E0-55FB-1467-246E3C8C47DE}"/>
            </a:ext>
          </a:extLst>
        </p:cNvPr>
        <p:cNvGrpSpPr/>
        <p:nvPr/>
      </p:nvGrpSpPr>
      <p:grpSpPr>
        <a:xfrm>
          <a:off x="0" y="0"/>
          <a:ext cx="0" cy="0"/>
          <a:chOff x="0" y="0"/>
          <a:chExt cx="0" cy="0"/>
        </a:xfrm>
      </p:grpSpPr>
      <p:sp>
        <p:nvSpPr>
          <p:cNvPr id="4" name="Nadpis 3">
            <a:extLst>
              <a:ext uri="{FF2B5EF4-FFF2-40B4-BE49-F238E27FC236}">
                <a16:creationId xmlns:a16="http://schemas.microsoft.com/office/drawing/2014/main" id="{205EFF0D-1D0A-AF62-0FFE-A35A3B3C9113}"/>
              </a:ext>
            </a:extLst>
          </p:cNvPr>
          <p:cNvSpPr>
            <a:spLocks noGrp="1"/>
          </p:cNvSpPr>
          <p:nvPr>
            <p:ph type="title"/>
          </p:nvPr>
        </p:nvSpPr>
        <p:spPr>
          <a:xfrm>
            <a:off x="1252149" y="1561291"/>
            <a:ext cx="10101650" cy="700757"/>
          </a:xfrm>
        </p:spPr>
        <p:txBody>
          <a:bodyPr/>
          <a:lstStyle/>
          <a:p>
            <a:r>
              <a:rPr lang="sk-SK" b="1" dirty="0">
                <a:latin typeface="Arial" panose="020B0604020202020204" pitchFamily="34" charset="0"/>
                <a:cs typeface="Arial" panose="020B0604020202020204" pitchFamily="34" charset="0"/>
              </a:rPr>
              <a:t>Z PRAVIDIEL BLOKOVANIA NBÚ:</a:t>
            </a:r>
          </a:p>
        </p:txBody>
      </p:sp>
      <p:sp>
        <p:nvSpPr>
          <p:cNvPr id="5" name="Zástupný objekt pre obsah 4">
            <a:extLst>
              <a:ext uri="{FF2B5EF4-FFF2-40B4-BE49-F238E27FC236}">
                <a16:creationId xmlns:a16="http://schemas.microsoft.com/office/drawing/2014/main" id="{979BF71F-22EA-08DF-2A0C-DCFD2C1E9BC2}"/>
              </a:ext>
            </a:extLst>
          </p:cNvPr>
          <p:cNvSpPr>
            <a:spLocks noGrp="1"/>
          </p:cNvSpPr>
          <p:nvPr>
            <p:ph idx="1"/>
          </p:nvPr>
        </p:nvSpPr>
        <p:spPr>
          <a:xfrm>
            <a:off x="1252149" y="2400300"/>
            <a:ext cx="10101649" cy="1758043"/>
          </a:xfrm>
        </p:spPr>
        <p:txBody>
          <a:bodyPr/>
          <a:lstStyle/>
          <a:p>
            <a:pPr marL="0" indent="0">
              <a:buNone/>
            </a:pPr>
            <a:r>
              <a:rPr lang="sk-SK" sz="2400" i="1" dirty="0">
                <a:latin typeface="Arial" panose="020B0604020202020204" pitchFamily="34" charset="0"/>
                <a:cs typeface="Arial" panose="020B0604020202020204" pitchFamily="34" charset="0"/>
              </a:rPr>
              <a:t>Zamedzenie prístupu k škodlivému obsahu alebo na doménu, ktorá šíri škodlivý obsah, však nemožno považovať za zásah do práv a slobôd občanov, ale za nevyhnutné kroky, ktoré zamedzujú týmto používateľom prístup k obsahu, ktorý by im mohol škodiť alebo priamo škodí.</a:t>
            </a:r>
          </a:p>
        </p:txBody>
      </p:sp>
    </p:spTree>
    <p:extLst>
      <p:ext uri="{BB962C8B-B14F-4D97-AF65-F5344CB8AC3E}">
        <p14:creationId xmlns:p14="http://schemas.microsoft.com/office/powerpoint/2010/main" val="29667034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989EF-D2F6-F7A5-1D3A-4BEBFCFDF5D7}"/>
            </a:ext>
          </a:extLst>
        </p:cNvPr>
        <p:cNvGrpSpPr/>
        <p:nvPr/>
      </p:nvGrpSpPr>
      <p:grpSpPr>
        <a:xfrm>
          <a:off x="0" y="0"/>
          <a:ext cx="0" cy="0"/>
          <a:chOff x="0" y="0"/>
          <a:chExt cx="0" cy="0"/>
        </a:xfrm>
      </p:grpSpPr>
      <p:sp>
        <p:nvSpPr>
          <p:cNvPr id="7" name="Nadpis 6">
            <a:extLst>
              <a:ext uri="{FF2B5EF4-FFF2-40B4-BE49-F238E27FC236}">
                <a16:creationId xmlns:a16="http://schemas.microsoft.com/office/drawing/2014/main" id="{A16F34F8-3A82-BB6D-2D7B-9E2C92029C3D}"/>
              </a:ext>
            </a:extLst>
          </p:cNvPr>
          <p:cNvSpPr>
            <a:spLocks noGrp="1"/>
          </p:cNvSpPr>
          <p:nvPr>
            <p:ph type="title"/>
          </p:nvPr>
        </p:nvSpPr>
        <p:spPr>
          <a:xfrm>
            <a:off x="3929743" y="3243944"/>
            <a:ext cx="7308850" cy="2644130"/>
          </a:xfrm>
        </p:spPr>
        <p:txBody>
          <a:bodyPr/>
          <a:lstStyle/>
          <a:p>
            <a:r>
              <a:rPr lang="sk-SK" sz="3600" b="1" dirty="0">
                <a:solidFill>
                  <a:srgbClr val="261E6A"/>
                </a:solidFill>
              </a:rPr>
              <a:t>BLOKOVANIE V KONTEXTE AUTORSKÝCH PRÁV</a:t>
            </a:r>
          </a:p>
        </p:txBody>
      </p:sp>
    </p:spTree>
    <p:extLst>
      <p:ext uri="{BB962C8B-B14F-4D97-AF65-F5344CB8AC3E}">
        <p14:creationId xmlns:p14="http://schemas.microsoft.com/office/powerpoint/2010/main" val="29714228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55BC22-C154-2D28-A8A9-29410E2C8386}"/>
            </a:ext>
          </a:extLst>
        </p:cNvPr>
        <p:cNvGrpSpPr/>
        <p:nvPr/>
      </p:nvGrpSpPr>
      <p:grpSpPr>
        <a:xfrm>
          <a:off x="0" y="0"/>
          <a:ext cx="0" cy="0"/>
          <a:chOff x="0" y="0"/>
          <a:chExt cx="0" cy="0"/>
        </a:xfrm>
      </p:grpSpPr>
      <p:sp>
        <p:nvSpPr>
          <p:cNvPr id="4" name="Nadpis 3">
            <a:extLst>
              <a:ext uri="{FF2B5EF4-FFF2-40B4-BE49-F238E27FC236}">
                <a16:creationId xmlns:a16="http://schemas.microsoft.com/office/drawing/2014/main" id="{EBFCB2ED-D9E9-D534-7F3F-36696849F18D}"/>
              </a:ext>
            </a:extLst>
          </p:cNvPr>
          <p:cNvSpPr>
            <a:spLocks noGrp="1"/>
          </p:cNvSpPr>
          <p:nvPr>
            <p:ph type="title"/>
          </p:nvPr>
        </p:nvSpPr>
        <p:spPr>
          <a:xfrm>
            <a:off x="1252149" y="985157"/>
            <a:ext cx="10101650" cy="1276891"/>
          </a:xfrm>
        </p:spPr>
        <p:txBody>
          <a:bodyPr/>
          <a:lstStyle/>
          <a:p>
            <a:r>
              <a:rPr lang="sk-SK" sz="4000" b="1" dirty="0">
                <a:latin typeface="Arial" panose="020B0604020202020204" pitchFamily="34" charset="0"/>
                <a:cs typeface="Arial" panose="020B0604020202020204" pitchFamily="34" charset="0"/>
              </a:rPr>
              <a:t>PRÁVNY ZÁKLAD PRE ULOŽENIE SÚDNYCH PRÍKAZOV </a:t>
            </a:r>
            <a:r>
              <a:rPr lang="sk-SK" sz="4000" b="1" i="1" dirty="0">
                <a:latin typeface="Arial" panose="020B0604020202020204" pitchFamily="34" charset="0"/>
                <a:cs typeface="Arial" panose="020B0604020202020204" pitchFamily="34" charset="0"/>
              </a:rPr>
              <a:t>(INJUNCTIONS)</a:t>
            </a:r>
          </a:p>
        </p:txBody>
      </p:sp>
      <p:sp>
        <p:nvSpPr>
          <p:cNvPr id="5" name="Zástupný objekt pre obsah 4">
            <a:extLst>
              <a:ext uri="{FF2B5EF4-FFF2-40B4-BE49-F238E27FC236}">
                <a16:creationId xmlns:a16="http://schemas.microsoft.com/office/drawing/2014/main" id="{1B86DFBC-3D61-80DF-5796-04CB5493CA6C}"/>
              </a:ext>
            </a:extLst>
          </p:cNvPr>
          <p:cNvSpPr>
            <a:spLocks noGrp="1"/>
          </p:cNvSpPr>
          <p:nvPr>
            <p:ph idx="1"/>
          </p:nvPr>
        </p:nvSpPr>
        <p:spPr>
          <a:xfrm>
            <a:off x="1252150" y="2262048"/>
            <a:ext cx="10101649" cy="3537857"/>
          </a:xfrm>
        </p:spPr>
        <p:txBody>
          <a:bodyPr/>
          <a:lstStyle/>
          <a:p>
            <a:pPr marL="0" indent="0">
              <a:buNone/>
            </a:pPr>
            <a:r>
              <a:rPr lang="sk-SK" sz="1600" b="1" dirty="0">
                <a:latin typeface="Arial" panose="020B0604020202020204" pitchFamily="34" charset="0"/>
                <a:cs typeface="Arial" panose="020B0604020202020204" pitchFamily="34" charset="0"/>
              </a:rPr>
              <a:t>Čl. 8 ods. 3 Smernice 2001/29/ES </a:t>
            </a:r>
            <a:r>
              <a:rPr lang="sk-SK" sz="1600" dirty="0">
                <a:latin typeface="Arial" panose="020B0604020202020204" pitchFamily="34" charset="0"/>
                <a:cs typeface="Arial" panose="020B0604020202020204" pitchFamily="34" charset="0"/>
              </a:rPr>
              <a:t>o zosúladení niektorých aspektov autorských práv a s nimi súvisiacich práv v informačnej spoločnosti (</a:t>
            </a:r>
            <a:r>
              <a:rPr lang="sk-SK" sz="1600" dirty="0" err="1">
                <a:latin typeface="Arial" panose="020B0604020202020204" pitchFamily="34" charset="0"/>
                <a:cs typeface="Arial" panose="020B0604020202020204" pitchFamily="34" charset="0"/>
              </a:rPr>
              <a:t>InfoSoc</a:t>
            </a:r>
            <a:r>
              <a:rPr lang="sk-SK" sz="1600" dirty="0">
                <a:latin typeface="Arial" panose="020B0604020202020204" pitchFamily="34" charset="0"/>
                <a:cs typeface="Arial" panose="020B0604020202020204" pitchFamily="34" charset="0"/>
              </a:rPr>
              <a:t> </a:t>
            </a:r>
            <a:r>
              <a:rPr lang="sk-SK" sz="1600" dirty="0" err="1">
                <a:latin typeface="Arial" panose="020B0604020202020204" pitchFamily="34" charset="0"/>
                <a:cs typeface="Arial" panose="020B0604020202020204" pitchFamily="34" charset="0"/>
              </a:rPr>
              <a:t>Directive</a:t>
            </a:r>
            <a:r>
              <a:rPr lang="sk-SK" sz="1600" dirty="0">
                <a:latin typeface="Arial" panose="020B0604020202020204" pitchFamily="34" charset="0"/>
                <a:cs typeface="Arial" panose="020B0604020202020204" pitchFamily="34" charset="0"/>
              </a:rPr>
              <a:t>): </a:t>
            </a:r>
          </a:p>
          <a:p>
            <a:pPr marL="0" indent="0">
              <a:buNone/>
            </a:pPr>
            <a:r>
              <a:rPr lang="sk-SK" sz="1600" i="1" dirty="0">
                <a:latin typeface="Arial" panose="020B0604020202020204" pitchFamily="34" charset="0"/>
                <a:cs typeface="Arial" panose="020B0604020202020204" pitchFamily="34" charset="0"/>
              </a:rPr>
              <a:t>„Členské štáty zabezpečia, aby nositelia práv mali možnosť žiadať o </a:t>
            </a:r>
            <a:r>
              <a:rPr lang="sk-SK" sz="1600" b="1" i="1" dirty="0">
                <a:latin typeface="Arial" panose="020B0604020202020204" pitchFamily="34" charset="0"/>
                <a:cs typeface="Arial" panose="020B0604020202020204" pitchFamily="34" charset="0"/>
              </a:rPr>
              <a:t>súdny zákaz </a:t>
            </a:r>
            <a:r>
              <a:rPr lang="sk-SK" sz="1600" i="1" dirty="0">
                <a:latin typeface="Arial" panose="020B0604020202020204" pitchFamily="34" charset="0"/>
                <a:cs typeface="Arial" panose="020B0604020202020204" pitchFamily="34" charset="0"/>
              </a:rPr>
              <a:t>proti sprostredkovateľom, ktorých služby využívajú tretie strany na porušovanie autorského práva alebo s ním súvisiaceho práva.“</a:t>
            </a:r>
          </a:p>
          <a:p>
            <a:pPr marL="0" indent="0">
              <a:buNone/>
            </a:pPr>
            <a:r>
              <a:rPr lang="sk-SK" sz="1600" b="1" dirty="0">
                <a:latin typeface="Arial" panose="020B0604020202020204" pitchFamily="34" charset="0"/>
                <a:cs typeface="Arial" panose="020B0604020202020204" pitchFamily="34" charset="0"/>
              </a:rPr>
              <a:t>Čl. 11 Smernice 2004/48/ES </a:t>
            </a:r>
            <a:r>
              <a:rPr lang="sk-SK" sz="1600" dirty="0">
                <a:latin typeface="Arial" panose="020B0604020202020204" pitchFamily="34" charset="0"/>
                <a:cs typeface="Arial" panose="020B0604020202020204" pitchFamily="34" charset="0"/>
              </a:rPr>
              <a:t>z 29. apríla 2004 o vymožiteľnosti práv duševného vlastníctva</a:t>
            </a:r>
          </a:p>
          <a:p>
            <a:pPr marL="0" indent="0">
              <a:buNone/>
            </a:pPr>
            <a:r>
              <a:rPr lang="sk-SK" sz="1600" i="1" dirty="0">
                <a:latin typeface="Arial" panose="020B0604020202020204" pitchFamily="34" charset="0"/>
                <a:cs typeface="Arial" panose="020B0604020202020204" pitchFamily="34" charset="0"/>
              </a:rPr>
              <a:t>Členské štáty zabezpečia, aby v prípade, ak bolo prijaté súdne rozhodnutie vyslovujúce porušenia práva duševného vlastníctva, mohli súdne orgány vydať proti porušovateľovi </a:t>
            </a:r>
            <a:r>
              <a:rPr lang="sk-SK" sz="1600" b="1" i="1" dirty="0">
                <a:latin typeface="Arial" panose="020B0604020202020204" pitchFamily="34" charset="0"/>
                <a:cs typeface="Arial" panose="020B0604020202020204" pitchFamily="34" charset="0"/>
              </a:rPr>
              <a:t>súdny príkaz</a:t>
            </a:r>
            <a:r>
              <a:rPr lang="sk-SK" sz="1600" i="1" dirty="0">
                <a:latin typeface="Arial" panose="020B0604020202020204" pitchFamily="34" charset="0"/>
                <a:cs typeface="Arial" panose="020B0604020202020204" pitchFamily="34" charset="0"/>
              </a:rPr>
              <a:t> zakazujúci ďalšie porušovanie. Ak to umožňuje vnútroštátne právo, za nedodržanie príkazu možno v prípade v prípade potreby opakovane uložiť pokutu, aby sa zabezpečilo jeho dodržiavanie. Členské štáty tiež zabezpečia, aby vlastníci práv mali možnosť navrhnúť vydanie súdneho príkazu proti sprostredkovateľom, ktorých služby využíva tretia strana na porušovanie práva duševného vlastníctva; tým nie je dotknutý článok 8 ods. 3 smernice 2001/29/ES.</a:t>
            </a:r>
          </a:p>
        </p:txBody>
      </p:sp>
    </p:spTree>
    <p:extLst>
      <p:ext uri="{BB962C8B-B14F-4D97-AF65-F5344CB8AC3E}">
        <p14:creationId xmlns:p14="http://schemas.microsoft.com/office/powerpoint/2010/main" val="25566796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0165E0-8F7F-DE44-6C4C-F652F8AAF165}"/>
            </a:ext>
          </a:extLst>
        </p:cNvPr>
        <p:cNvGrpSpPr/>
        <p:nvPr/>
      </p:nvGrpSpPr>
      <p:grpSpPr>
        <a:xfrm>
          <a:off x="0" y="0"/>
          <a:ext cx="0" cy="0"/>
          <a:chOff x="0" y="0"/>
          <a:chExt cx="0" cy="0"/>
        </a:xfrm>
      </p:grpSpPr>
      <p:sp>
        <p:nvSpPr>
          <p:cNvPr id="4" name="Nadpis 3">
            <a:extLst>
              <a:ext uri="{FF2B5EF4-FFF2-40B4-BE49-F238E27FC236}">
                <a16:creationId xmlns:a16="http://schemas.microsoft.com/office/drawing/2014/main" id="{94FDCA93-5488-773F-6CD9-4E6C60C5A62A}"/>
              </a:ext>
            </a:extLst>
          </p:cNvPr>
          <p:cNvSpPr>
            <a:spLocks noGrp="1"/>
          </p:cNvSpPr>
          <p:nvPr>
            <p:ph type="title"/>
          </p:nvPr>
        </p:nvSpPr>
        <p:spPr>
          <a:xfrm>
            <a:off x="1252150" y="1390600"/>
            <a:ext cx="10101650" cy="696994"/>
          </a:xfrm>
        </p:spPr>
        <p:txBody>
          <a:bodyPr/>
          <a:lstStyle/>
          <a:p>
            <a:r>
              <a:rPr lang="sk-SK" sz="4000" b="1" dirty="0">
                <a:latin typeface="Arial" panose="020B0604020202020204" pitchFamily="34" charset="0"/>
                <a:cs typeface="Arial" panose="020B0604020202020204" pitchFamily="34" charset="0"/>
              </a:rPr>
              <a:t>POVAHA CHRÁNENÝCH PRÁV</a:t>
            </a:r>
            <a:endParaRPr lang="sk-SK" sz="4000" b="1" i="1" dirty="0">
              <a:latin typeface="Arial" panose="020B0604020202020204" pitchFamily="34" charset="0"/>
              <a:cs typeface="Arial" panose="020B0604020202020204" pitchFamily="34" charset="0"/>
            </a:endParaRPr>
          </a:p>
        </p:txBody>
      </p:sp>
      <p:sp>
        <p:nvSpPr>
          <p:cNvPr id="5" name="Zástupný objekt pre obsah 4">
            <a:extLst>
              <a:ext uri="{FF2B5EF4-FFF2-40B4-BE49-F238E27FC236}">
                <a16:creationId xmlns:a16="http://schemas.microsoft.com/office/drawing/2014/main" id="{961727B9-AD85-7DCC-373C-0EB04BBD7453}"/>
              </a:ext>
            </a:extLst>
          </p:cNvPr>
          <p:cNvSpPr>
            <a:spLocks noGrp="1"/>
          </p:cNvSpPr>
          <p:nvPr>
            <p:ph idx="1"/>
          </p:nvPr>
        </p:nvSpPr>
        <p:spPr>
          <a:xfrm>
            <a:off x="1252150" y="2262048"/>
            <a:ext cx="10101649" cy="3537857"/>
          </a:xfrm>
        </p:spPr>
        <p:txBody>
          <a:bodyPr/>
          <a:lstStyle/>
          <a:p>
            <a:r>
              <a:rPr lang="sk-SK" sz="1800" dirty="0">
                <a:latin typeface="Arial" panose="020B0604020202020204" pitchFamily="34" charset="0"/>
                <a:cs typeface="Arial" panose="020B0604020202020204" pitchFamily="34" charset="0"/>
              </a:rPr>
              <a:t>oprávnenie nositeľov práv požiadať o uloženie súdneho zákazu proti sprostredkovateľom, ktorých služby sú využívané tretími stranami </a:t>
            </a:r>
            <a:r>
              <a:rPr lang="sk-SK" sz="1800" b="1" dirty="0">
                <a:latin typeface="Arial" panose="020B0604020202020204" pitchFamily="34" charset="0"/>
                <a:cs typeface="Arial" panose="020B0604020202020204" pitchFamily="34" charset="0"/>
              </a:rPr>
              <a:t>za účelom porušovania autorského práva</a:t>
            </a:r>
          </a:p>
          <a:p>
            <a:r>
              <a:rPr lang="sk-SK" sz="1800" dirty="0">
                <a:latin typeface="Arial" panose="020B0604020202020204" pitchFamily="34" charset="0"/>
                <a:cs typeface="Arial" panose="020B0604020202020204" pitchFamily="34" charset="0"/>
              </a:rPr>
              <a:t>konkrétne porušovanie </a:t>
            </a:r>
            <a:r>
              <a:rPr lang="sk-SK" sz="1800" b="1" dirty="0">
                <a:latin typeface="Arial" panose="020B0604020202020204" pitchFamily="34" charset="0"/>
                <a:cs typeface="Arial" panose="020B0604020202020204" pitchFamily="34" charset="0"/>
              </a:rPr>
              <a:t>práva verejného prenosu a práva sprístupňovania predmetov ochrany verejnosti </a:t>
            </a:r>
            <a:r>
              <a:rPr lang="sk-SK" sz="1800" b="1" dirty="0">
                <a:latin typeface="Arial" panose="020B0604020202020204" pitchFamily="34" charset="0"/>
                <a:cs typeface="Arial" panose="020B0604020202020204" pitchFamily="34" charset="0"/>
                <a:sym typeface="Wingdings" panose="05000000000000000000" pitchFamily="2" charset="2"/>
              </a:rPr>
              <a:t> </a:t>
            </a:r>
            <a:r>
              <a:rPr lang="sk-SK" sz="1800" dirty="0">
                <a:latin typeface="Arial" panose="020B0604020202020204" pitchFamily="34" charset="0"/>
                <a:cs typeface="Arial" panose="020B0604020202020204" pitchFamily="34" charset="0"/>
              </a:rPr>
              <a:t>autori majú  „</a:t>
            </a:r>
            <a:r>
              <a:rPr lang="sk-SK" sz="1800" i="1" dirty="0">
                <a:latin typeface="Arial" panose="020B0604020202020204" pitchFamily="34" charset="0"/>
                <a:cs typeface="Arial" panose="020B0604020202020204" pitchFamily="34" charset="0"/>
              </a:rPr>
              <a:t>výlučné právo udeliť súhlas alebo zakázať akýkoľvek verejný prenos ich diel, či po drôte alebo bezdrôtovými prostriedkami vrátane sprístupňovania ich diel verejnosti takým spôsobom, aby verejnosť k nim mala prístup z miesta a v čase, ktoré si sama zvolí.</a:t>
            </a:r>
            <a:r>
              <a:rPr lang="sk-SK" sz="18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28746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a:extLst>
              <a:ext uri="{FF2B5EF4-FFF2-40B4-BE49-F238E27FC236}">
                <a16:creationId xmlns:a16="http://schemas.microsoft.com/office/drawing/2014/main" id="{4910F213-F011-BAA7-535B-7070E9059911}"/>
              </a:ext>
            </a:extLst>
          </p:cNvPr>
          <p:cNvSpPr>
            <a:spLocks noGrp="1"/>
          </p:cNvSpPr>
          <p:nvPr>
            <p:ph type="title"/>
          </p:nvPr>
        </p:nvSpPr>
        <p:spPr>
          <a:xfrm>
            <a:off x="3929743" y="3243944"/>
            <a:ext cx="7308850" cy="2644130"/>
          </a:xfrm>
        </p:spPr>
        <p:txBody>
          <a:bodyPr/>
          <a:lstStyle/>
          <a:p>
            <a:r>
              <a:rPr lang="sk-SK" sz="3600" b="1" dirty="0">
                <a:solidFill>
                  <a:srgbClr val="261E6A"/>
                </a:solidFill>
              </a:rPr>
              <a:t>VŠEOBECNE </a:t>
            </a:r>
            <a:br>
              <a:rPr lang="sk-SK" sz="3600" b="1" dirty="0">
                <a:solidFill>
                  <a:srgbClr val="261E6A"/>
                </a:solidFill>
              </a:rPr>
            </a:br>
            <a:r>
              <a:rPr lang="sk-SK" sz="3600" b="1" dirty="0">
                <a:solidFill>
                  <a:srgbClr val="261E6A"/>
                </a:solidFill>
              </a:rPr>
              <a:t>O BLOKOVANÍ</a:t>
            </a:r>
          </a:p>
        </p:txBody>
      </p:sp>
    </p:spTree>
    <p:extLst>
      <p:ext uri="{BB962C8B-B14F-4D97-AF65-F5344CB8AC3E}">
        <p14:creationId xmlns:p14="http://schemas.microsoft.com/office/powerpoint/2010/main" val="20972970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AC3408-F27D-2F52-47F9-4A47588C0407}"/>
            </a:ext>
          </a:extLst>
        </p:cNvPr>
        <p:cNvGrpSpPr/>
        <p:nvPr/>
      </p:nvGrpSpPr>
      <p:grpSpPr>
        <a:xfrm>
          <a:off x="0" y="0"/>
          <a:ext cx="0" cy="0"/>
          <a:chOff x="0" y="0"/>
          <a:chExt cx="0" cy="0"/>
        </a:xfrm>
      </p:grpSpPr>
      <p:sp>
        <p:nvSpPr>
          <p:cNvPr id="4" name="Nadpis 3">
            <a:extLst>
              <a:ext uri="{FF2B5EF4-FFF2-40B4-BE49-F238E27FC236}">
                <a16:creationId xmlns:a16="http://schemas.microsoft.com/office/drawing/2014/main" id="{72E5F63C-7FE5-98BF-5398-93793B3D9D0E}"/>
              </a:ext>
            </a:extLst>
          </p:cNvPr>
          <p:cNvSpPr>
            <a:spLocks noGrp="1"/>
          </p:cNvSpPr>
          <p:nvPr>
            <p:ph type="title"/>
          </p:nvPr>
        </p:nvSpPr>
        <p:spPr>
          <a:xfrm>
            <a:off x="1252150" y="1390600"/>
            <a:ext cx="10101650" cy="696994"/>
          </a:xfrm>
        </p:spPr>
        <p:txBody>
          <a:bodyPr/>
          <a:lstStyle/>
          <a:p>
            <a:r>
              <a:rPr lang="sk-SK" sz="4000" b="1" dirty="0">
                <a:latin typeface="Arial" panose="020B0604020202020204" pitchFamily="34" charset="0"/>
                <a:cs typeface="Arial" panose="020B0604020202020204" pitchFamily="34" charset="0"/>
              </a:rPr>
              <a:t>VEREJNÝ PRENOS</a:t>
            </a:r>
            <a:endParaRPr lang="sk-SK" sz="4000" b="1" i="1" dirty="0">
              <a:latin typeface="Arial" panose="020B0604020202020204" pitchFamily="34" charset="0"/>
              <a:cs typeface="Arial" panose="020B0604020202020204" pitchFamily="34" charset="0"/>
            </a:endParaRPr>
          </a:p>
        </p:txBody>
      </p:sp>
      <p:sp>
        <p:nvSpPr>
          <p:cNvPr id="5" name="Zástupný objekt pre obsah 4">
            <a:extLst>
              <a:ext uri="{FF2B5EF4-FFF2-40B4-BE49-F238E27FC236}">
                <a16:creationId xmlns:a16="http://schemas.microsoft.com/office/drawing/2014/main" id="{328A93CF-F2B4-B577-8E8D-22E4E6F1A3BC}"/>
              </a:ext>
            </a:extLst>
          </p:cNvPr>
          <p:cNvSpPr>
            <a:spLocks noGrp="1"/>
          </p:cNvSpPr>
          <p:nvPr>
            <p:ph idx="1"/>
          </p:nvPr>
        </p:nvSpPr>
        <p:spPr>
          <a:xfrm>
            <a:off x="1252150" y="2262048"/>
            <a:ext cx="10101649" cy="3537857"/>
          </a:xfrm>
        </p:spPr>
        <p:txBody>
          <a:bodyPr/>
          <a:lstStyle/>
          <a:p>
            <a:r>
              <a:rPr lang="sk-SK" sz="1600" dirty="0">
                <a:latin typeface="Arial" panose="020B0604020202020204" pitchFamily="34" charset="0"/>
                <a:cs typeface="Arial" panose="020B0604020202020204" pitchFamily="34" charset="0"/>
              </a:rPr>
              <a:t>predpoklady:</a:t>
            </a:r>
          </a:p>
          <a:p>
            <a:pPr marL="800100" lvl="1" indent="-342900">
              <a:buFont typeface="+mj-lt"/>
              <a:buAutoNum type="arabicParenR"/>
            </a:pPr>
            <a:r>
              <a:rPr lang="sk-SK" sz="1600" b="1" dirty="0">
                <a:latin typeface="Arial" panose="020B0604020202020204" pitchFamily="34" charset="0"/>
                <a:cs typeface="Arial" panose="020B0604020202020204" pitchFamily="34" charset="0"/>
              </a:rPr>
              <a:t>prenos diela</a:t>
            </a:r>
            <a:r>
              <a:rPr lang="sk-SK" sz="1600" dirty="0">
                <a:latin typeface="Arial" panose="020B0604020202020204" pitchFamily="34" charset="0"/>
                <a:cs typeface="Arial" panose="020B0604020202020204" pitchFamily="34" charset="0"/>
              </a:rPr>
              <a:t> (</a:t>
            </a:r>
            <a:r>
              <a:rPr lang="sk-SK" sz="1600" i="1" dirty="0" err="1">
                <a:latin typeface="Arial" panose="020B0604020202020204" pitchFamily="34" charset="0"/>
                <a:cs typeface="Arial" panose="020B0604020202020204" pitchFamily="34" charset="0"/>
              </a:rPr>
              <a:t>act</a:t>
            </a:r>
            <a:r>
              <a:rPr lang="sk-SK" sz="1600" i="1" dirty="0">
                <a:latin typeface="Arial" panose="020B0604020202020204" pitchFamily="34" charset="0"/>
                <a:cs typeface="Arial" panose="020B0604020202020204" pitchFamily="34" charset="0"/>
              </a:rPr>
              <a:t> of </a:t>
            </a:r>
            <a:r>
              <a:rPr lang="sk-SK" sz="1600" i="1" dirty="0" err="1">
                <a:latin typeface="Arial" panose="020B0604020202020204" pitchFamily="34" charset="0"/>
                <a:cs typeface="Arial" panose="020B0604020202020204" pitchFamily="34" charset="0"/>
              </a:rPr>
              <a:t>communication</a:t>
            </a:r>
            <a:r>
              <a:rPr lang="sk-SK" sz="1600" i="1" dirty="0">
                <a:latin typeface="Arial" panose="020B0604020202020204" pitchFamily="34" charset="0"/>
                <a:cs typeface="Arial" panose="020B0604020202020204" pitchFamily="34" charset="0"/>
              </a:rPr>
              <a:t> of a </a:t>
            </a:r>
            <a:r>
              <a:rPr lang="sk-SK" sz="1600" i="1" dirty="0" err="1">
                <a:latin typeface="Arial" panose="020B0604020202020204" pitchFamily="34" charset="0"/>
                <a:cs typeface="Arial" panose="020B0604020202020204" pitchFamily="34" charset="0"/>
              </a:rPr>
              <a:t>work</a:t>
            </a:r>
            <a:r>
              <a:rPr lang="sk-SK" sz="1600" dirty="0">
                <a:latin typeface="Arial" panose="020B0604020202020204" pitchFamily="34" charset="0"/>
                <a:cs typeface="Arial" panose="020B0604020202020204" pitchFamily="34" charset="0"/>
              </a:rPr>
              <a:t>) </a:t>
            </a:r>
          </a:p>
          <a:p>
            <a:pPr lvl="2"/>
            <a:r>
              <a:rPr lang="sk-SK" sz="1600" dirty="0">
                <a:latin typeface="Arial" panose="020B0604020202020204" pitchFamily="34" charset="0"/>
                <a:cs typeface="Arial" panose="020B0604020202020204" pitchFamily="34" charset="0"/>
              </a:rPr>
              <a:t>súhlas autora sa vyžaduje pre každý prenos diela</a:t>
            </a:r>
          </a:p>
          <a:p>
            <a:pPr lvl="2"/>
            <a:r>
              <a:rPr lang="sk-SK" sz="1600" dirty="0">
                <a:latin typeface="Arial" panose="020B0604020202020204" pitchFamily="34" charset="0"/>
                <a:cs typeface="Arial" panose="020B0604020202020204" pitchFamily="34" charset="0"/>
              </a:rPr>
              <a:t>na splnenie predpokladu postačuje sprístupnenie diela verejnosti takým spôsobom, ktorý umožňuje získanie prístupu k dielu verejnosťou, bez ohľadu na to, či verejnosť túto možnosť skutočne využije alebo nie</a:t>
            </a:r>
          </a:p>
          <a:p>
            <a:pPr lvl="2"/>
            <a:r>
              <a:rPr lang="sk-SK" sz="1600" dirty="0">
                <a:latin typeface="Arial" panose="020B0604020202020204" pitchFamily="34" charset="0"/>
                <a:cs typeface="Arial" panose="020B0604020202020204" pitchFamily="34" charset="0"/>
              </a:rPr>
              <a:t>extenzívny výklad – v zásade každý akt, ktorým používateľ poskytne pri plnej znalosti veci prístup svojim zákazníkom k chráneným dielam</a:t>
            </a:r>
          </a:p>
          <a:p>
            <a:pPr marL="800100" lvl="1" indent="-342900">
              <a:buFont typeface="+mj-lt"/>
              <a:buAutoNum type="arabicParenR"/>
            </a:pPr>
            <a:r>
              <a:rPr lang="sk-SK" sz="1600" b="1" dirty="0">
                <a:latin typeface="Arial" panose="020B0604020202020204" pitchFamily="34" charset="0"/>
                <a:cs typeface="Arial" panose="020B0604020202020204" pitchFamily="34" charset="0"/>
              </a:rPr>
              <a:t>verejný prenos diela </a:t>
            </a:r>
            <a:r>
              <a:rPr lang="sk-SK" sz="1600" dirty="0">
                <a:latin typeface="Arial" panose="020B0604020202020204" pitchFamily="34" charset="0"/>
                <a:cs typeface="Arial" panose="020B0604020202020204" pitchFamily="34" charset="0"/>
              </a:rPr>
              <a:t>(</a:t>
            </a:r>
            <a:r>
              <a:rPr lang="sk-SK" sz="1600" i="1" dirty="0" err="1">
                <a:latin typeface="Arial" panose="020B0604020202020204" pitchFamily="34" charset="0"/>
                <a:cs typeface="Arial" panose="020B0604020202020204" pitchFamily="34" charset="0"/>
              </a:rPr>
              <a:t>communication</a:t>
            </a:r>
            <a:r>
              <a:rPr lang="sk-SK" sz="1600" i="1" dirty="0">
                <a:latin typeface="Arial" panose="020B0604020202020204" pitchFamily="34" charset="0"/>
                <a:cs typeface="Arial" panose="020B0604020202020204" pitchFamily="34" charset="0"/>
              </a:rPr>
              <a:t> of a </a:t>
            </a:r>
            <a:r>
              <a:rPr lang="sk-SK" sz="1600" i="1" dirty="0" err="1">
                <a:latin typeface="Arial" panose="020B0604020202020204" pitchFamily="34" charset="0"/>
                <a:cs typeface="Arial" panose="020B0604020202020204" pitchFamily="34" charset="0"/>
              </a:rPr>
              <a:t>work</a:t>
            </a:r>
            <a:r>
              <a:rPr lang="sk-SK" sz="1600" i="1" dirty="0">
                <a:latin typeface="Arial" panose="020B0604020202020204" pitchFamily="34" charset="0"/>
                <a:cs typeface="Arial" panose="020B0604020202020204" pitchFamily="34" charset="0"/>
              </a:rPr>
              <a:t> to a </a:t>
            </a:r>
            <a:r>
              <a:rPr lang="sk-SK" sz="1600" i="1" dirty="0" err="1">
                <a:latin typeface="Arial" panose="020B0604020202020204" pitchFamily="34" charset="0"/>
                <a:cs typeface="Arial" panose="020B0604020202020204" pitchFamily="34" charset="0"/>
              </a:rPr>
              <a:t>public</a:t>
            </a:r>
            <a:r>
              <a:rPr lang="sk-SK" sz="16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073520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56D82D-6495-36B3-E43D-8134544CFA84}"/>
            </a:ext>
          </a:extLst>
        </p:cNvPr>
        <p:cNvGrpSpPr/>
        <p:nvPr/>
      </p:nvGrpSpPr>
      <p:grpSpPr>
        <a:xfrm>
          <a:off x="0" y="0"/>
          <a:ext cx="0" cy="0"/>
          <a:chOff x="0" y="0"/>
          <a:chExt cx="0" cy="0"/>
        </a:xfrm>
      </p:grpSpPr>
      <p:sp>
        <p:nvSpPr>
          <p:cNvPr id="4" name="Nadpis 3">
            <a:extLst>
              <a:ext uri="{FF2B5EF4-FFF2-40B4-BE49-F238E27FC236}">
                <a16:creationId xmlns:a16="http://schemas.microsoft.com/office/drawing/2014/main" id="{08911FBE-192B-2535-DDD9-94762B61069D}"/>
              </a:ext>
            </a:extLst>
          </p:cNvPr>
          <p:cNvSpPr>
            <a:spLocks noGrp="1"/>
          </p:cNvSpPr>
          <p:nvPr>
            <p:ph type="title"/>
          </p:nvPr>
        </p:nvSpPr>
        <p:spPr>
          <a:xfrm>
            <a:off x="1252150" y="1390600"/>
            <a:ext cx="10101650" cy="696994"/>
          </a:xfrm>
        </p:spPr>
        <p:txBody>
          <a:bodyPr/>
          <a:lstStyle/>
          <a:p>
            <a:r>
              <a:rPr lang="sk-SK" sz="4000" b="1" dirty="0">
                <a:latin typeface="Arial" panose="020B0604020202020204" pitchFamily="34" charset="0"/>
                <a:cs typeface="Arial" panose="020B0604020202020204" pitchFamily="34" charset="0"/>
              </a:rPr>
              <a:t>OBMEDZENIA</a:t>
            </a:r>
          </a:p>
        </p:txBody>
      </p:sp>
      <p:sp>
        <p:nvSpPr>
          <p:cNvPr id="5" name="Zástupný objekt pre obsah 4">
            <a:extLst>
              <a:ext uri="{FF2B5EF4-FFF2-40B4-BE49-F238E27FC236}">
                <a16:creationId xmlns:a16="http://schemas.microsoft.com/office/drawing/2014/main" id="{0A1C758C-8443-D18E-6E3C-391151C3053E}"/>
              </a:ext>
            </a:extLst>
          </p:cNvPr>
          <p:cNvSpPr>
            <a:spLocks noGrp="1"/>
          </p:cNvSpPr>
          <p:nvPr>
            <p:ph idx="1"/>
          </p:nvPr>
        </p:nvSpPr>
        <p:spPr>
          <a:xfrm>
            <a:off x="1252150" y="2262048"/>
            <a:ext cx="10101649" cy="3819575"/>
          </a:xfrm>
        </p:spPr>
        <p:txBody>
          <a:bodyPr/>
          <a:lstStyle/>
          <a:p>
            <a:pPr marL="342900" indent="-342900">
              <a:buFont typeface="+mj-lt"/>
              <a:buAutoNum type="arabicParenR"/>
            </a:pPr>
            <a:r>
              <a:rPr lang="sk-SK" sz="1600" dirty="0">
                <a:latin typeface="Arial" panose="020B0604020202020204" pitchFamily="34" charset="0"/>
                <a:cs typeface="Arial" panose="020B0604020202020204" pitchFamily="34" charset="0"/>
              </a:rPr>
              <a:t>potreba</a:t>
            </a:r>
            <a:r>
              <a:rPr lang="sk-SK" sz="1600" b="1" dirty="0">
                <a:latin typeface="Arial" panose="020B0604020202020204" pitchFamily="34" charset="0"/>
                <a:cs typeface="Arial" panose="020B0604020202020204" pitchFamily="34" charset="0"/>
              </a:rPr>
              <a:t> nájdenia spravodlivej rovnováhy </a:t>
            </a:r>
            <a:r>
              <a:rPr lang="sk-SK" sz="1600" dirty="0">
                <a:latin typeface="Arial" panose="020B0604020202020204" pitchFamily="34" charset="0"/>
                <a:cs typeface="Arial" panose="020B0604020202020204" pitchFamily="34" charset="0"/>
              </a:rPr>
              <a:t>medzi právom nositeľov práv na ochranu ich duševného vlastníctva a právom iných strán dotknutých takýmto zákazom (sloboda podnikania, sloboda prejavu a právo na informácie, ochrana osobných údajov)</a:t>
            </a:r>
          </a:p>
          <a:p>
            <a:pPr marL="342900" indent="-342900">
              <a:buFont typeface="+mj-lt"/>
              <a:buAutoNum type="arabicParenR"/>
            </a:pPr>
            <a:r>
              <a:rPr lang="sk-SK" sz="1600" dirty="0">
                <a:latin typeface="Arial" panose="020B0604020202020204" pitchFamily="34" charset="0"/>
                <a:cs typeface="Arial" panose="020B0604020202020204" pitchFamily="34" charset="0"/>
              </a:rPr>
              <a:t>podľa čl. 3 Smernice 2004/48/ES musia byť prijaté opatrenia, postupy a prostriedky právnej nápravy:</a:t>
            </a:r>
          </a:p>
          <a:p>
            <a:pPr marL="800100" lvl="1" indent="-342900">
              <a:buFont typeface="+mj-lt"/>
              <a:buAutoNum type="alphaLcParenR"/>
            </a:pPr>
            <a:r>
              <a:rPr lang="sk-SK" sz="1600" b="1" dirty="0">
                <a:latin typeface="Arial" panose="020B0604020202020204" pitchFamily="34" charset="0"/>
                <a:cs typeface="Arial" panose="020B0604020202020204" pitchFamily="34" charset="0"/>
              </a:rPr>
              <a:t>spravodlivé a nestranné</a:t>
            </a:r>
          </a:p>
          <a:p>
            <a:pPr marL="800100" lvl="1" indent="-342900">
              <a:buFont typeface="+mj-lt"/>
              <a:buAutoNum type="alphaLcParenR"/>
            </a:pPr>
            <a:r>
              <a:rPr lang="sk-SK" sz="1600" b="1" dirty="0">
                <a:latin typeface="Arial" panose="020B0604020202020204" pitchFamily="34" charset="0"/>
                <a:cs typeface="Arial" panose="020B0604020202020204" pitchFamily="34" charset="0"/>
              </a:rPr>
              <a:t>nesmú byť zbytočne zložité alebo nákladné alebo mať za následok príliš dlhé lehoty alebo neoprávnené prieťahy</a:t>
            </a:r>
          </a:p>
          <a:p>
            <a:pPr marL="800100" lvl="1" indent="-342900">
              <a:buFont typeface="+mj-lt"/>
              <a:buAutoNum type="alphaLcParenR"/>
            </a:pPr>
            <a:r>
              <a:rPr lang="sk-SK" sz="1600" b="1" dirty="0">
                <a:latin typeface="Arial" panose="020B0604020202020204" pitchFamily="34" charset="0"/>
                <a:cs typeface="Arial" panose="020B0604020202020204" pitchFamily="34" charset="0"/>
              </a:rPr>
              <a:t>účinné, primerané a odradzujúce</a:t>
            </a:r>
          </a:p>
          <a:p>
            <a:pPr marL="800100" lvl="1" indent="-342900">
              <a:buFont typeface="+mj-lt"/>
              <a:buAutoNum type="alphaLcParenR"/>
            </a:pPr>
            <a:r>
              <a:rPr lang="sk-SK" sz="1600" b="1" dirty="0">
                <a:latin typeface="Arial" panose="020B0604020202020204" pitchFamily="34" charset="0"/>
                <a:cs typeface="Arial" panose="020B0604020202020204" pitchFamily="34" charset="0"/>
              </a:rPr>
              <a:t>musia sa uplatňovať takým spôsobom, aby sa predišlo vytváraniu prekážok zákonného obchodu</a:t>
            </a:r>
          </a:p>
          <a:p>
            <a:pPr marL="800100" lvl="1" indent="-342900">
              <a:buFont typeface="+mj-lt"/>
              <a:buAutoNum type="alphaLcParenR"/>
            </a:pPr>
            <a:r>
              <a:rPr lang="sk-SK" sz="1600" b="1" dirty="0">
                <a:latin typeface="Arial" panose="020B0604020202020204" pitchFamily="34" charset="0"/>
                <a:cs typeface="Arial" panose="020B0604020202020204" pitchFamily="34" charset="0"/>
              </a:rPr>
              <a:t>musia stanovovať záruky proti ich zneužívaniu</a:t>
            </a:r>
          </a:p>
          <a:p>
            <a:pPr marL="342900" indent="-342900">
              <a:buFont typeface="+mj-lt"/>
              <a:buAutoNum type="arabicParenR"/>
            </a:pPr>
            <a:r>
              <a:rPr lang="sk-SK" sz="1600" b="1" dirty="0">
                <a:latin typeface="Arial" panose="020B0604020202020204" pitchFamily="34" charset="0"/>
                <a:cs typeface="Arial" panose="020B0604020202020204" pitchFamily="34" charset="0"/>
              </a:rPr>
              <a:t>súlad s princípom proporcionality - </a:t>
            </a:r>
            <a:r>
              <a:rPr lang="sk-SK" sz="1600" dirty="0">
                <a:latin typeface="Arial" panose="020B0604020202020204" pitchFamily="34" charset="0"/>
                <a:cs typeface="Arial" panose="020B0604020202020204" pitchFamily="34" charset="0"/>
              </a:rPr>
              <a:t>čl. 52 ods. 1 Charty základných práv EÚ pripúšťa obmedzenia práv a slobôd vymedzených v charte iba v prípade, „</a:t>
            </a:r>
            <a:r>
              <a:rPr lang="sk-SK" sz="1600" i="1" dirty="0">
                <a:latin typeface="Arial" panose="020B0604020202020204" pitchFamily="34" charset="0"/>
                <a:cs typeface="Arial" panose="020B0604020202020204" pitchFamily="34" charset="0"/>
              </a:rPr>
              <a:t>ak je to nevyhnutné a skutočne to zodpovedá cieľom všeobecného záujmu, ktoré sú uznané Úniou, alebo ak je to potrebné na ochranu práv a slobôd iných</a:t>
            </a:r>
            <a:r>
              <a:rPr lang="sk-SK" sz="1600" dirty="0">
                <a:latin typeface="Arial" panose="020B0604020202020204" pitchFamily="34" charset="0"/>
                <a:cs typeface="Arial" panose="020B0604020202020204" pitchFamily="34" charset="0"/>
              </a:rPr>
              <a:t>.“ </a:t>
            </a:r>
          </a:p>
          <a:p>
            <a:pPr marL="0" indent="0">
              <a:buNone/>
            </a:pPr>
            <a:endParaRPr lang="sk-SK"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36595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077868-26E6-8E99-E115-4D81EEE95268}"/>
            </a:ext>
          </a:extLst>
        </p:cNvPr>
        <p:cNvGrpSpPr/>
        <p:nvPr/>
      </p:nvGrpSpPr>
      <p:grpSpPr>
        <a:xfrm>
          <a:off x="0" y="0"/>
          <a:ext cx="0" cy="0"/>
          <a:chOff x="0" y="0"/>
          <a:chExt cx="0" cy="0"/>
        </a:xfrm>
      </p:grpSpPr>
      <p:sp>
        <p:nvSpPr>
          <p:cNvPr id="7" name="Nadpis 6">
            <a:extLst>
              <a:ext uri="{FF2B5EF4-FFF2-40B4-BE49-F238E27FC236}">
                <a16:creationId xmlns:a16="http://schemas.microsoft.com/office/drawing/2014/main" id="{B6B8351F-C943-0D84-C388-829678591AE6}"/>
              </a:ext>
            </a:extLst>
          </p:cNvPr>
          <p:cNvSpPr>
            <a:spLocks noGrp="1"/>
          </p:cNvSpPr>
          <p:nvPr>
            <p:ph type="title"/>
          </p:nvPr>
        </p:nvSpPr>
        <p:spPr>
          <a:xfrm>
            <a:off x="3929743" y="3243944"/>
            <a:ext cx="7308850" cy="2644130"/>
          </a:xfrm>
        </p:spPr>
        <p:txBody>
          <a:bodyPr/>
          <a:lstStyle/>
          <a:p>
            <a:r>
              <a:rPr lang="sk-SK" sz="3600" b="1" dirty="0">
                <a:solidFill>
                  <a:srgbClr val="261E6A"/>
                </a:solidFill>
              </a:rPr>
              <a:t>BLOKOVANIE PODĽA ZÁKONA O HAZARDNÝCH HRÁCH</a:t>
            </a:r>
          </a:p>
        </p:txBody>
      </p:sp>
    </p:spTree>
    <p:extLst>
      <p:ext uri="{BB962C8B-B14F-4D97-AF65-F5344CB8AC3E}">
        <p14:creationId xmlns:p14="http://schemas.microsoft.com/office/powerpoint/2010/main" val="25988287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FA994C-8385-5747-9ABD-E64CE6C083FA}"/>
            </a:ext>
          </a:extLst>
        </p:cNvPr>
        <p:cNvGrpSpPr/>
        <p:nvPr/>
      </p:nvGrpSpPr>
      <p:grpSpPr>
        <a:xfrm>
          <a:off x="0" y="0"/>
          <a:ext cx="0" cy="0"/>
          <a:chOff x="0" y="0"/>
          <a:chExt cx="0" cy="0"/>
        </a:xfrm>
      </p:grpSpPr>
      <p:sp>
        <p:nvSpPr>
          <p:cNvPr id="4" name="Nadpis 3">
            <a:extLst>
              <a:ext uri="{FF2B5EF4-FFF2-40B4-BE49-F238E27FC236}">
                <a16:creationId xmlns:a16="http://schemas.microsoft.com/office/drawing/2014/main" id="{BFA6008A-1795-B2E7-76F0-0711FBFB9CC9}"/>
              </a:ext>
            </a:extLst>
          </p:cNvPr>
          <p:cNvSpPr>
            <a:spLocks noGrp="1"/>
          </p:cNvSpPr>
          <p:nvPr>
            <p:ph type="title"/>
          </p:nvPr>
        </p:nvSpPr>
        <p:spPr/>
        <p:txBody>
          <a:bodyPr/>
          <a:lstStyle/>
          <a:p>
            <a:r>
              <a:rPr lang="sk-SK" sz="4000" b="1" dirty="0">
                <a:latin typeface="Arial" panose="020B0604020202020204" pitchFamily="34" charset="0"/>
                <a:cs typeface="Arial" panose="020B0604020202020204" pitchFamily="34" charset="0"/>
              </a:rPr>
              <a:t>POSKYTOVANIE ZAKÁZANEJ PONUKY</a:t>
            </a:r>
          </a:p>
        </p:txBody>
      </p:sp>
      <p:sp>
        <p:nvSpPr>
          <p:cNvPr id="5" name="Zástupný objekt pre obsah 4">
            <a:extLst>
              <a:ext uri="{FF2B5EF4-FFF2-40B4-BE49-F238E27FC236}">
                <a16:creationId xmlns:a16="http://schemas.microsoft.com/office/drawing/2014/main" id="{F860A1BF-BF76-37C6-CBFB-88B49AC7FE62}"/>
              </a:ext>
            </a:extLst>
          </p:cNvPr>
          <p:cNvSpPr>
            <a:spLocks noGrp="1"/>
          </p:cNvSpPr>
          <p:nvPr>
            <p:ph idx="1"/>
          </p:nvPr>
        </p:nvSpPr>
        <p:spPr/>
        <p:txBody>
          <a:bodyPr/>
          <a:lstStyle/>
          <a:p>
            <a:r>
              <a:rPr lang="sk-SK" sz="1800" dirty="0">
                <a:latin typeface="Arial" panose="020B0604020202020204" pitchFamily="34" charset="0"/>
                <a:cs typeface="Arial" panose="020B0604020202020204" pitchFamily="34" charset="0"/>
              </a:rPr>
              <a:t>§ 2 písm. </a:t>
            </a:r>
            <a:r>
              <a:rPr lang="sk-SK" sz="1800" dirty="0" err="1">
                <a:latin typeface="Arial" panose="020B0604020202020204" pitchFamily="34" charset="0"/>
                <a:cs typeface="Arial" panose="020B0604020202020204" pitchFamily="34" charset="0"/>
              </a:rPr>
              <a:t>aa</a:t>
            </a:r>
            <a:r>
              <a:rPr lang="sk-SK" sz="1800" dirty="0">
                <a:latin typeface="Arial" panose="020B0604020202020204" pitchFamily="34" charset="0"/>
                <a:cs typeface="Arial" panose="020B0604020202020204" pitchFamily="34" charset="0"/>
              </a:rPr>
              <a:t>) </a:t>
            </a:r>
            <a:r>
              <a:rPr lang="sk-SK" sz="1800" dirty="0" err="1">
                <a:latin typeface="Arial" panose="020B0604020202020204" pitchFamily="34" charset="0"/>
                <a:cs typeface="Arial" panose="020B0604020202020204" pitchFamily="34" charset="0"/>
              </a:rPr>
              <a:t>ZoHH</a:t>
            </a:r>
            <a:r>
              <a:rPr lang="sk-SK" sz="1800" dirty="0">
                <a:latin typeface="Arial" panose="020B0604020202020204" pitchFamily="34" charset="0"/>
                <a:cs typeface="Arial" panose="020B0604020202020204" pitchFamily="34" charset="0"/>
              </a:rPr>
              <a:t> - poskytovaním zakázanej ponuky sa rozumie </a:t>
            </a:r>
            <a:r>
              <a:rPr lang="sk-SK" sz="1800" b="1" u="sng" dirty="0">
                <a:latin typeface="Arial" panose="020B0604020202020204" pitchFamily="34" charset="0"/>
                <a:cs typeface="Arial" panose="020B0604020202020204" pitchFamily="34" charset="0"/>
              </a:rPr>
              <a:t>prevádzkovanie</a:t>
            </a:r>
            <a:r>
              <a:rPr lang="sk-SK" sz="1800" b="1" dirty="0">
                <a:latin typeface="Arial" panose="020B0604020202020204" pitchFamily="34" charset="0"/>
                <a:cs typeface="Arial" panose="020B0604020202020204" pitchFamily="34" charset="0"/>
              </a:rPr>
              <a:t> hazardnej hry alebo </a:t>
            </a:r>
            <a:r>
              <a:rPr lang="sk-SK" sz="1800" b="1" u="sng" dirty="0">
                <a:latin typeface="Arial" panose="020B0604020202020204" pitchFamily="34" charset="0"/>
                <a:cs typeface="Arial" panose="020B0604020202020204" pitchFamily="34" charset="0"/>
              </a:rPr>
              <a:t>propagovanie</a:t>
            </a:r>
            <a:r>
              <a:rPr lang="sk-SK" sz="1800" b="1" dirty="0">
                <a:latin typeface="Arial" panose="020B0604020202020204" pitchFamily="34" charset="0"/>
                <a:cs typeface="Arial" panose="020B0604020202020204" pitchFamily="34" charset="0"/>
              </a:rPr>
              <a:t> hazardnej hry dostupnej na území Slovenskej republiky </a:t>
            </a:r>
            <a:r>
              <a:rPr lang="sk-SK" sz="1800" b="1" u="sng" dirty="0">
                <a:latin typeface="Arial" panose="020B0604020202020204" pitchFamily="34" charset="0"/>
                <a:cs typeface="Arial" panose="020B0604020202020204" pitchFamily="34" charset="0"/>
              </a:rPr>
              <a:t>bez licencie </a:t>
            </a:r>
            <a:r>
              <a:rPr lang="sk-SK" sz="1800" dirty="0">
                <a:latin typeface="Arial" panose="020B0604020202020204" pitchFamily="34" charset="0"/>
                <a:cs typeface="Arial" panose="020B0604020202020204" pitchFamily="34" charset="0"/>
              </a:rPr>
              <a:t>v latinskej abecede a v </a:t>
            </a:r>
            <a:r>
              <a:rPr lang="sk-SK" sz="1800" dirty="0" err="1">
                <a:latin typeface="Arial" panose="020B0604020202020204" pitchFamily="34" charset="0"/>
                <a:cs typeface="Arial" panose="020B0604020202020204" pitchFamily="34" charset="0"/>
              </a:rPr>
              <a:t>latinkovom</a:t>
            </a:r>
            <a:r>
              <a:rPr lang="sk-SK" sz="1800" dirty="0">
                <a:latin typeface="Arial" panose="020B0604020202020204" pitchFamily="34" charset="0"/>
                <a:cs typeface="Arial" panose="020B0604020202020204" pitchFamily="34" charset="0"/>
              </a:rPr>
              <a:t> systéme písma </a:t>
            </a:r>
            <a:r>
              <a:rPr lang="sk-SK" sz="1800" b="1" dirty="0">
                <a:latin typeface="Arial" panose="020B0604020202020204" pitchFamily="34" charset="0"/>
                <a:cs typeface="Arial" panose="020B0604020202020204" pitchFamily="34" charset="0"/>
              </a:rPr>
              <a:t>prostredníctvom elektronickej komunikačnej siete alebo elektronickej komunikačnej služby </a:t>
            </a:r>
            <a:r>
              <a:rPr lang="sk-SK" sz="1800" dirty="0">
                <a:latin typeface="Arial" panose="020B0604020202020204" pitchFamily="34" charset="0"/>
                <a:cs typeface="Arial" panose="020B0604020202020204" pitchFamily="34" charset="0"/>
              </a:rPr>
              <a:t>vrátane nabádania a podnecovania k využívaniu takých nástrojov a prostriedkov umožňujúcich prístup k účasti na takejto hazardnej hre, ktoré obchádzajú geografickú blokáciu a iné zamedzenia uskutočnené zo strany prevádzkovateľa takejto hazardnej hry alebo ktoré obchádzajú zamedzenia prístupu k webovému sídlu uskutočnené zo strany poskytovateľa elektronických komunikačných sietí a elektronických komunikačných služieb,</a:t>
            </a:r>
          </a:p>
          <a:p>
            <a:pPr lvl="1"/>
            <a:r>
              <a:rPr lang="sk-SK" sz="1800" b="1" dirty="0">
                <a:latin typeface="Arial" panose="020B0604020202020204" pitchFamily="34" charset="0"/>
                <a:cs typeface="Arial" panose="020B0604020202020204" pitchFamily="34" charset="0"/>
              </a:rPr>
              <a:t>geografická blokácia </a:t>
            </a:r>
            <a:r>
              <a:rPr lang="sk-SK" sz="1800" dirty="0">
                <a:latin typeface="Arial" panose="020B0604020202020204" pitchFamily="34" charset="0"/>
                <a:cs typeface="Arial" panose="020B0604020202020204" pitchFamily="34" charset="0"/>
              </a:rPr>
              <a:t>= také zamedzenie prístupu k webovému sídlu, ktoré neumožňuje prístup k webovému sídlu z územia SR</a:t>
            </a:r>
          </a:p>
          <a:p>
            <a:pPr lvl="1"/>
            <a:r>
              <a:rPr lang="sk-SK" sz="1800" dirty="0">
                <a:latin typeface="Arial" panose="020B0604020202020204" pitchFamily="34" charset="0"/>
                <a:cs typeface="Arial" panose="020B0604020202020204" pitchFamily="34" charset="0"/>
              </a:rPr>
              <a:t>hazardná hra dostupná na území SR = hazardná hra, na ktorej sa možno zúčastniť na území alebo z územia SR najmä zaplatením vkladu, uskutočnením stávky alebo vyplatením výhry</a:t>
            </a:r>
          </a:p>
          <a:p>
            <a:endParaRPr lang="sk-SK"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40274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82FB8F-9985-8EEA-E18F-AB311EC3FA47}"/>
            </a:ext>
          </a:extLst>
        </p:cNvPr>
        <p:cNvGrpSpPr/>
        <p:nvPr/>
      </p:nvGrpSpPr>
      <p:grpSpPr>
        <a:xfrm>
          <a:off x="0" y="0"/>
          <a:ext cx="0" cy="0"/>
          <a:chOff x="0" y="0"/>
          <a:chExt cx="0" cy="0"/>
        </a:xfrm>
      </p:grpSpPr>
      <p:sp>
        <p:nvSpPr>
          <p:cNvPr id="4" name="Nadpis 3">
            <a:extLst>
              <a:ext uri="{FF2B5EF4-FFF2-40B4-BE49-F238E27FC236}">
                <a16:creationId xmlns:a16="http://schemas.microsoft.com/office/drawing/2014/main" id="{CF2B71B2-7CAA-1CEB-ED2C-190B457A257B}"/>
              </a:ext>
            </a:extLst>
          </p:cNvPr>
          <p:cNvSpPr>
            <a:spLocks noGrp="1"/>
          </p:cNvSpPr>
          <p:nvPr>
            <p:ph type="title"/>
          </p:nvPr>
        </p:nvSpPr>
        <p:spPr/>
        <p:txBody>
          <a:bodyPr/>
          <a:lstStyle/>
          <a:p>
            <a:r>
              <a:rPr lang="sk-SK" sz="4000" b="1" dirty="0">
                <a:latin typeface="Arial" panose="020B0604020202020204" pitchFamily="34" charset="0"/>
                <a:cs typeface="Arial" panose="020B0604020202020204" pitchFamily="34" charset="0"/>
              </a:rPr>
              <a:t>ZOZNAM ZAKÁZANÝCH PONÚK</a:t>
            </a:r>
          </a:p>
        </p:txBody>
      </p:sp>
      <p:sp>
        <p:nvSpPr>
          <p:cNvPr id="5" name="Zástupný objekt pre obsah 4">
            <a:extLst>
              <a:ext uri="{FF2B5EF4-FFF2-40B4-BE49-F238E27FC236}">
                <a16:creationId xmlns:a16="http://schemas.microsoft.com/office/drawing/2014/main" id="{F6D723C1-5D58-353E-57FB-DB5398426B27}"/>
              </a:ext>
            </a:extLst>
          </p:cNvPr>
          <p:cNvSpPr>
            <a:spLocks noGrp="1"/>
          </p:cNvSpPr>
          <p:nvPr>
            <p:ph idx="1"/>
          </p:nvPr>
        </p:nvSpPr>
        <p:spPr>
          <a:xfrm>
            <a:off x="1252151" y="1750143"/>
            <a:ext cx="3319849" cy="4596228"/>
          </a:xfrm>
        </p:spPr>
        <p:txBody>
          <a:bodyPr/>
          <a:lstStyle/>
          <a:p>
            <a:r>
              <a:rPr lang="sk-SK" sz="1800" dirty="0">
                <a:latin typeface="Arial" panose="020B0604020202020204" pitchFamily="34" charset="0"/>
                <a:cs typeface="Arial" panose="020B0604020202020204" pitchFamily="34" charset="0"/>
              </a:rPr>
              <a:t>dozor vykonáva </a:t>
            </a:r>
            <a:r>
              <a:rPr lang="sk-SK" sz="1800" b="1" dirty="0">
                <a:latin typeface="Arial" panose="020B0604020202020204" pitchFamily="34" charset="0"/>
                <a:cs typeface="Arial" panose="020B0604020202020204" pitchFamily="34" charset="0"/>
              </a:rPr>
              <a:t>Úrad pre reguláciu hazardných hier</a:t>
            </a:r>
            <a:r>
              <a:rPr lang="sk-SK" sz="1800" dirty="0">
                <a:latin typeface="Arial" panose="020B0604020202020204" pitchFamily="34" charset="0"/>
                <a:cs typeface="Arial" panose="020B0604020202020204" pitchFamily="34" charset="0"/>
              </a:rPr>
              <a:t>, ktorý</a:t>
            </a:r>
          </a:p>
          <a:p>
            <a:pPr marL="800100" lvl="1" indent="-342900">
              <a:buFont typeface="+mj-lt"/>
              <a:buAutoNum type="arabicPeriod"/>
            </a:pPr>
            <a:r>
              <a:rPr lang="sk-SK" sz="1800" dirty="0">
                <a:latin typeface="Arial" panose="020B0604020202020204" pitchFamily="34" charset="0"/>
                <a:cs typeface="Arial" panose="020B0604020202020204" pitchFamily="34" charset="0"/>
              </a:rPr>
              <a:t>vyhľadáva prípady poskytovania zakázaných ponúk </a:t>
            </a:r>
          </a:p>
          <a:p>
            <a:pPr marL="800100" lvl="1" indent="-342900">
              <a:buFont typeface="+mj-lt"/>
              <a:buAutoNum type="arabicPeriod"/>
            </a:pPr>
            <a:r>
              <a:rPr lang="sk-SK" sz="1800" dirty="0">
                <a:latin typeface="Arial" panose="020B0604020202020204" pitchFamily="34" charset="0"/>
                <a:cs typeface="Arial" panose="020B0604020202020204" pitchFamily="34" charset="0"/>
              </a:rPr>
              <a:t>zostavuje, aktualizuje a zverejňuje </a:t>
            </a:r>
            <a:r>
              <a:rPr lang="sk-SK" sz="1800" b="1" dirty="0">
                <a:latin typeface="Arial" panose="020B0604020202020204" pitchFamily="34" charset="0"/>
                <a:cs typeface="Arial" panose="020B0604020202020204" pitchFamily="34" charset="0"/>
              </a:rPr>
              <a:t>zoznam zakázaných webových sídiel </a:t>
            </a:r>
            <a:r>
              <a:rPr lang="sk-SK" sz="1800" dirty="0">
                <a:latin typeface="Arial" panose="020B0604020202020204" pitchFamily="34" charset="0"/>
                <a:cs typeface="Arial" panose="020B0604020202020204" pitchFamily="34" charset="0"/>
              </a:rPr>
              <a:t>a mobilných aplikácií, prostredníctvom ktorých sú poskytované zakázané ponuky (obsahové náležitosti - § 85 ods. 3 ZOHH)</a:t>
            </a:r>
          </a:p>
        </p:txBody>
      </p:sp>
      <p:pic>
        <p:nvPicPr>
          <p:cNvPr id="3" name="Obrázok 2" descr="Obrázok, na ktorom je text, snímka obrazovky, softvér, webová stránka&#10;&#10;Obsah vygenerovaný pomocou AI môže byť nesprávny.">
            <a:extLst>
              <a:ext uri="{FF2B5EF4-FFF2-40B4-BE49-F238E27FC236}">
                <a16:creationId xmlns:a16="http://schemas.microsoft.com/office/drawing/2014/main" id="{EC71A6BA-362A-945B-AE23-09B9DC109D48}"/>
              </a:ext>
            </a:extLst>
          </p:cNvPr>
          <p:cNvPicPr>
            <a:picLocks noChangeAspect="1"/>
          </p:cNvPicPr>
          <p:nvPr/>
        </p:nvPicPr>
        <p:blipFill>
          <a:blip r:embed="rId2"/>
          <a:stretch>
            <a:fillRect/>
          </a:stretch>
        </p:blipFill>
        <p:spPr>
          <a:xfrm>
            <a:off x="4785856" y="1750143"/>
            <a:ext cx="6730381" cy="4684345"/>
          </a:xfrm>
          <a:prstGeom prst="rect">
            <a:avLst/>
          </a:prstGeom>
        </p:spPr>
      </p:pic>
    </p:spTree>
    <p:extLst>
      <p:ext uri="{BB962C8B-B14F-4D97-AF65-F5344CB8AC3E}">
        <p14:creationId xmlns:p14="http://schemas.microsoft.com/office/powerpoint/2010/main" val="26969029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E73D2E-2262-11F5-DB96-D92E24272285}"/>
            </a:ext>
          </a:extLst>
        </p:cNvPr>
        <p:cNvGrpSpPr/>
        <p:nvPr/>
      </p:nvGrpSpPr>
      <p:grpSpPr>
        <a:xfrm>
          <a:off x="0" y="0"/>
          <a:ext cx="0" cy="0"/>
          <a:chOff x="0" y="0"/>
          <a:chExt cx="0" cy="0"/>
        </a:xfrm>
      </p:grpSpPr>
      <p:sp>
        <p:nvSpPr>
          <p:cNvPr id="4" name="Nadpis 3">
            <a:extLst>
              <a:ext uri="{FF2B5EF4-FFF2-40B4-BE49-F238E27FC236}">
                <a16:creationId xmlns:a16="http://schemas.microsoft.com/office/drawing/2014/main" id="{37A25ECA-C7FD-8449-A34D-28EA57C5F532}"/>
              </a:ext>
            </a:extLst>
          </p:cNvPr>
          <p:cNvSpPr>
            <a:spLocks noGrp="1"/>
          </p:cNvSpPr>
          <p:nvPr>
            <p:ph type="title"/>
          </p:nvPr>
        </p:nvSpPr>
        <p:spPr/>
        <p:txBody>
          <a:bodyPr/>
          <a:lstStyle/>
          <a:p>
            <a:r>
              <a:rPr lang="sk-SK" b="1" dirty="0">
                <a:latin typeface="Arial" panose="020B0604020202020204" pitchFamily="34" charset="0"/>
                <a:cs typeface="Arial" panose="020B0604020202020204" pitchFamily="34" charset="0"/>
              </a:rPr>
              <a:t>BLOKOVANIE PODĽA </a:t>
            </a:r>
            <a:r>
              <a:rPr lang="sk-SK" b="1" dirty="0" err="1">
                <a:latin typeface="Arial" panose="020B0604020202020204" pitchFamily="34" charset="0"/>
                <a:cs typeface="Arial" panose="020B0604020202020204" pitchFamily="34" charset="0"/>
              </a:rPr>
              <a:t>ZoHH</a:t>
            </a:r>
            <a:endParaRPr lang="sk-SK" b="1" dirty="0">
              <a:latin typeface="Arial" panose="020B0604020202020204" pitchFamily="34" charset="0"/>
              <a:cs typeface="Arial" panose="020B0604020202020204" pitchFamily="34" charset="0"/>
            </a:endParaRPr>
          </a:p>
        </p:txBody>
      </p:sp>
      <p:sp>
        <p:nvSpPr>
          <p:cNvPr id="5" name="Zástupný objekt pre obsah 4">
            <a:extLst>
              <a:ext uri="{FF2B5EF4-FFF2-40B4-BE49-F238E27FC236}">
                <a16:creationId xmlns:a16="http://schemas.microsoft.com/office/drawing/2014/main" id="{AEB70013-713B-5A1A-5C84-40D3A1EE51FA}"/>
              </a:ext>
            </a:extLst>
          </p:cNvPr>
          <p:cNvSpPr>
            <a:spLocks noGrp="1"/>
          </p:cNvSpPr>
          <p:nvPr>
            <p:ph idx="1"/>
          </p:nvPr>
        </p:nvSpPr>
        <p:spPr/>
        <p:txBody>
          <a:bodyPr/>
          <a:lstStyle/>
          <a:p>
            <a:r>
              <a:rPr lang="sk-SK" sz="1800" b="1" dirty="0">
                <a:latin typeface="Arial" panose="020B0604020202020204" pitchFamily="34" charset="0"/>
                <a:cs typeface="Arial" panose="020B0604020202020204" pitchFamily="34" charset="0"/>
              </a:rPr>
              <a:t>právny základ blokovania: </a:t>
            </a:r>
            <a:r>
              <a:rPr lang="sk-SK" sz="1800" dirty="0">
                <a:latin typeface="Arial" panose="020B0604020202020204" pitchFamily="34" charset="0"/>
                <a:cs typeface="Arial" panose="020B0604020202020204" pitchFamily="34" charset="0"/>
              </a:rPr>
              <a:t>§ 85 </a:t>
            </a:r>
            <a:r>
              <a:rPr lang="sk-SK" sz="1800" dirty="0" err="1">
                <a:latin typeface="Arial" panose="020B0604020202020204" pitchFamily="34" charset="0"/>
                <a:cs typeface="Arial" panose="020B0604020202020204" pitchFamily="34" charset="0"/>
              </a:rPr>
              <a:t>ZoHH</a:t>
            </a:r>
            <a:endParaRPr lang="sk-SK" sz="1800" dirty="0">
              <a:latin typeface="Arial" panose="020B0604020202020204" pitchFamily="34" charset="0"/>
              <a:cs typeface="Arial" panose="020B0604020202020204" pitchFamily="34" charset="0"/>
            </a:endParaRPr>
          </a:p>
          <a:p>
            <a:r>
              <a:rPr lang="sk-SK" sz="1800" dirty="0">
                <a:latin typeface="Arial" panose="020B0604020202020204" pitchFamily="34" charset="0"/>
                <a:cs typeface="Arial" panose="020B0604020202020204" pitchFamily="34" charset="0"/>
              </a:rPr>
              <a:t>§ 85 ods. 12 </a:t>
            </a:r>
            <a:r>
              <a:rPr lang="sk-SK" sz="1800" dirty="0" err="1">
                <a:latin typeface="Arial" panose="020B0604020202020204" pitchFamily="34" charset="0"/>
                <a:cs typeface="Arial" panose="020B0604020202020204" pitchFamily="34" charset="0"/>
              </a:rPr>
              <a:t>ZoHH</a:t>
            </a:r>
            <a:r>
              <a:rPr lang="sk-SK" sz="1800" dirty="0">
                <a:latin typeface="Arial" panose="020B0604020202020204" pitchFamily="34" charset="0"/>
                <a:cs typeface="Arial" panose="020B0604020202020204" pitchFamily="34" charset="0"/>
              </a:rPr>
              <a:t> ukladá:</a:t>
            </a:r>
          </a:p>
          <a:p>
            <a:pPr marL="800100" lvl="1" indent="-342900">
              <a:buFont typeface="+mj-lt"/>
              <a:buAutoNum type="alphaLcParenR"/>
            </a:pPr>
            <a:r>
              <a:rPr lang="sk-SK" sz="1800" dirty="0">
                <a:latin typeface="Arial" panose="020B0604020202020204" pitchFamily="34" charset="0"/>
                <a:cs typeface="Arial" panose="020B0604020202020204" pitchFamily="34" charset="0"/>
              </a:rPr>
              <a:t>osobe, ktorá poskytuje elektronické komunikačné siete a elektronické komunikačné služby, </a:t>
            </a:r>
            <a:r>
              <a:rPr lang="sk-SK" sz="1800" b="1" dirty="0">
                <a:latin typeface="Arial" panose="020B0604020202020204" pitchFamily="34" charset="0"/>
                <a:cs typeface="Arial" panose="020B0604020202020204" pitchFamily="34" charset="0"/>
              </a:rPr>
              <a:t>povinnosť</a:t>
            </a:r>
            <a:r>
              <a:rPr lang="sk-SK" sz="1800" dirty="0">
                <a:latin typeface="Arial" panose="020B0604020202020204" pitchFamily="34" charset="0"/>
                <a:cs typeface="Arial" panose="020B0604020202020204" pitchFamily="34" charset="0"/>
              </a:rPr>
              <a:t> na základe zoznamu zakázaných ponúk </a:t>
            </a:r>
            <a:r>
              <a:rPr lang="sk-SK" sz="1800" b="1" dirty="0">
                <a:latin typeface="Arial" panose="020B0604020202020204" pitchFamily="34" charset="0"/>
                <a:cs typeface="Arial" panose="020B0604020202020204" pitchFamily="34" charset="0"/>
              </a:rPr>
              <a:t>zamedziť prístup k webovému sídlu</a:t>
            </a:r>
            <a:r>
              <a:rPr lang="sk-SK" sz="1800" dirty="0">
                <a:latin typeface="Arial" panose="020B0604020202020204" pitchFamily="34" charset="0"/>
                <a:cs typeface="Arial" panose="020B0604020202020204" pitchFamily="34" charset="0"/>
              </a:rPr>
              <a:t>, ktoré je zapísané v zozname zakázaných ponúk a prostredníctvom ktorého sa poskytuje zakázaná ponuka</a:t>
            </a:r>
          </a:p>
          <a:p>
            <a:pPr marL="800100" lvl="1" indent="-342900">
              <a:buFont typeface="+mj-lt"/>
              <a:buAutoNum type="alphaLcParenR"/>
            </a:pPr>
            <a:r>
              <a:rPr lang="sk-SK" sz="1800" dirty="0">
                <a:latin typeface="Arial" panose="020B0604020202020204" pitchFamily="34" charset="0"/>
                <a:cs typeface="Arial" panose="020B0604020202020204" pitchFamily="34" charset="0"/>
              </a:rPr>
              <a:t>poskytovateľovi platobných služieb </a:t>
            </a:r>
            <a:r>
              <a:rPr lang="sk-SK" sz="1800" b="1" dirty="0">
                <a:latin typeface="Arial" panose="020B0604020202020204" pitchFamily="34" charset="0"/>
                <a:cs typeface="Arial" panose="020B0604020202020204" pitchFamily="34" charset="0"/>
              </a:rPr>
              <a:t>povinnosť</a:t>
            </a:r>
            <a:r>
              <a:rPr lang="sk-SK" sz="1800" dirty="0">
                <a:latin typeface="Arial" panose="020B0604020202020204" pitchFamily="34" charset="0"/>
                <a:cs typeface="Arial" panose="020B0604020202020204" pitchFamily="34" charset="0"/>
              </a:rPr>
              <a:t> na základe zoznamu zakázaných ponúk </a:t>
            </a:r>
            <a:r>
              <a:rPr lang="sk-SK" sz="1800" b="1" dirty="0">
                <a:latin typeface="Arial" panose="020B0604020202020204" pitchFamily="34" charset="0"/>
                <a:cs typeface="Arial" panose="020B0604020202020204" pitchFamily="34" charset="0"/>
              </a:rPr>
              <a:t>zamedziť vykonaniu platobnej operácie alebo inej platobnej služby v prospech účtu, ktorý je zapísaný v zozname zakázaných ponúk </a:t>
            </a:r>
            <a:r>
              <a:rPr lang="sk-SK" sz="1800" dirty="0">
                <a:latin typeface="Arial" panose="020B0604020202020204" pitchFamily="34" charset="0"/>
                <a:cs typeface="Arial" panose="020B0604020202020204" pitchFamily="34" charset="0"/>
              </a:rPr>
              <a:t>a ktorý používa osoba poskytujúca zakázanú ponuku na účely prijímania vkladu pri poskytovaní zakázanej ponuky a vo vzťahu k obchodníkovi, ak sa na účely prijímania vkladu pri poskytovaní zakázanej ponuky uskutočňujú platobné transakcie prostredníctvom obchodníka</a:t>
            </a:r>
          </a:p>
          <a:p>
            <a:r>
              <a:rPr lang="sk-SK" sz="1800" dirty="0">
                <a:latin typeface="Arial" panose="020B0604020202020204" pitchFamily="34" charset="0"/>
                <a:cs typeface="Arial" panose="020B0604020202020204" pitchFamily="34" charset="0"/>
              </a:rPr>
              <a:t>využíva sa technika </a:t>
            </a:r>
            <a:r>
              <a:rPr lang="sk-SK" sz="1800" b="1" dirty="0">
                <a:latin typeface="Arial" panose="020B0604020202020204" pitchFamily="34" charset="0"/>
                <a:cs typeface="Arial" panose="020B0604020202020204" pitchFamily="34" charset="0"/>
              </a:rPr>
              <a:t>blokovania konkrétnych doménových mien na úrovni ISP</a:t>
            </a:r>
          </a:p>
          <a:p>
            <a:r>
              <a:rPr lang="sk-SK" sz="1800" dirty="0">
                <a:latin typeface="Arial" panose="020B0604020202020204" pitchFamily="34" charset="0"/>
                <a:cs typeface="Arial" panose="020B0604020202020204" pitchFamily="34" charset="0"/>
              </a:rPr>
              <a:t>nesplnenie povinnosti = </a:t>
            </a:r>
            <a:r>
              <a:rPr lang="sk-SK" sz="1800" b="1" dirty="0">
                <a:latin typeface="Arial" panose="020B0604020202020204" pitchFamily="34" charset="0"/>
                <a:cs typeface="Arial" panose="020B0604020202020204" pitchFamily="34" charset="0"/>
              </a:rPr>
              <a:t>iný správny delikt </a:t>
            </a:r>
            <a:r>
              <a:rPr lang="sk-SK" sz="1800" b="1" dirty="0">
                <a:latin typeface="Arial" panose="020B0604020202020204" pitchFamily="34" charset="0"/>
                <a:cs typeface="Arial" panose="020B0604020202020204" pitchFamily="34" charset="0"/>
                <a:sym typeface="Wingdings" panose="05000000000000000000" pitchFamily="2" charset="2"/>
              </a:rPr>
              <a:t> </a:t>
            </a:r>
            <a:r>
              <a:rPr lang="sk-SK" sz="1800" dirty="0">
                <a:latin typeface="Arial" panose="020B0604020202020204" pitchFamily="34" charset="0"/>
                <a:cs typeface="Arial" panose="020B0604020202020204" pitchFamily="34" charset="0"/>
              </a:rPr>
              <a:t>možnosť uloženia pokuty vo výške 10 000 – 500 tisíc € právnickej osobe, ktorá je </a:t>
            </a:r>
            <a:r>
              <a:rPr lang="sk-SK" sz="1800" dirty="0" err="1">
                <a:latin typeface="Arial" panose="020B0604020202020204" pitchFamily="34" charset="0"/>
                <a:cs typeface="Arial" panose="020B0604020202020204" pitchFamily="34" charset="0"/>
              </a:rPr>
              <a:t>dozorovaným</a:t>
            </a:r>
            <a:r>
              <a:rPr lang="sk-SK" sz="1800" dirty="0">
                <a:latin typeface="Arial" panose="020B0604020202020204" pitchFamily="34" charset="0"/>
                <a:cs typeface="Arial" panose="020B0604020202020204" pitchFamily="34" charset="0"/>
              </a:rPr>
              <a:t> subjektom</a:t>
            </a:r>
          </a:p>
          <a:p>
            <a:endParaRPr lang="sk-SK" sz="1800" dirty="0">
              <a:latin typeface="Arial" panose="020B0604020202020204" pitchFamily="34" charset="0"/>
              <a:cs typeface="Arial" panose="020B0604020202020204" pitchFamily="34" charset="0"/>
            </a:endParaRPr>
          </a:p>
          <a:p>
            <a:endParaRPr lang="sk-SK"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25380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0AAB61-647B-2055-92AB-EB438274C475}"/>
            </a:ext>
          </a:extLst>
        </p:cNvPr>
        <p:cNvGrpSpPr/>
        <p:nvPr/>
      </p:nvGrpSpPr>
      <p:grpSpPr>
        <a:xfrm>
          <a:off x="0" y="0"/>
          <a:ext cx="0" cy="0"/>
          <a:chOff x="0" y="0"/>
          <a:chExt cx="0" cy="0"/>
        </a:xfrm>
      </p:grpSpPr>
      <p:sp>
        <p:nvSpPr>
          <p:cNvPr id="4" name="Nadpis 3">
            <a:extLst>
              <a:ext uri="{FF2B5EF4-FFF2-40B4-BE49-F238E27FC236}">
                <a16:creationId xmlns:a16="http://schemas.microsoft.com/office/drawing/2014/main" id="{E36EF210-41C5-49B7-1DA4-4F82CE8981A3}"/>
              </a:ext>
            </a:extLst>
          </p:cNvPr>
          <p:cNvSpPr>
            <a:spLocks noGrp="1"/>
          </p:cNvSpPr>
          <p:nvPr>
            <p:ph type="title"/>
          </p:nvPr>
        </p:nvSpPr>
        <p:spPr>
          <a:xfrm>
            <a:off x="1252150" y="782962"/>
            <a:ext cx="10101650" cy="1258109"/>
          </a:xfrm>
        </p:spPr>
        <p:txBody>
          <a:bodyPr/>
          <a:lstStyle/>
          <a:p>
            <a:r>
              <a:rPr lang="sk-SK" b="1" dirty="0">
                <a:latin typeface="Arial" panose="020B0604020202020204" pitchFamily="34" charset="0"/>
                <a:cs typeface="Arial" panose="020B0604020202020204" pitchFamily="34" charset="0"/>
              </a:rPr>
              <a:t>BLOKOVANIE </a:t>
            </a:r>
            <a:br>
              <a:rPr lang="sk-SK" b="1" dirty="0">
                <a:latin typeface="Arial" panose="020B0604020202020204" pitchFamily="34" charset="0"/>
                <a:cs typeface="Arial" panose="020B0604020202020204" pitchFamily="34" charset="0"/>
              </a:rPr>
            </a:br>
            <a:r>
              <a:rPr lang="sk-SK" b="1" dirty="0">
                <a:latin typeface="Arial" panose="020B0604020202020204" pitchFamily="34" charset="0"/>
                <a:cs typeface="Arial" panose="020B0604020202020204" pitchFamily="34" charset="0"/>
              </a:rPr>
              <a:t>PODĽA </a:t>
            </a:r>
            <a:r>
              <a:rPr lang="sk-SK" b="1" dirty="0" err="1">
                <a:latin typeface="Arial" panose="020B0604020202020204" pitchFamily="34" charset="0"/>
                <a:cs typeface="Arial" panose="020B0604020202020204" pitchFamily="34" charset="0"/>
              </a:rPr>
              <a:t>ZoHH</a:t>
            </a:r>
            <a:endParaRPr lang="sk-SK" b="1" dirty="0">
              <a:latin typeface="Arial" panose="020B0604020202020204" pitchFamily="34" charset="0"/>
              <a:cs typeface="Arial" panose="020B0604020202020204" pitchFamily="34" charset="0"/>
            </a:endParaRPr>
          </a:p>
        </p:txBody>
      </p:sp>
      <p:sp>
        <p:nvSpPr>
          <p:cNvPr id="5" name="Zástupný objekt pre obsah 4">
            <a:extLst>
              <a:ext uri="{FF2B5EF4-FFF2-40B4-BE49-F238E27FC236}">
                <a16:creationId xmlns:a16="http://schemas.microsoft.com/office/drawing/2014/main" id="{8971FF1A-A3AA-F511-11F9-BEF75A3864CD}"/>
              </a:ext>
            </a:extLst>
          </p:cNvPr>
          <p:cNvSpPr>
            <a:spLocks noGrp="1"/>
          </p:cNvSpPr>
          <p:nvPr>
            <p:ph idx="1"/>
          </p:nvPr>
        </p:nvSpPr>
        <p:spPr>
          <a:xfrm>
            <a:off x="1252150" y="2160814"/>
            <a:ext cx="3543007" cy="4247434"/>
          </a:xfrm>
        </p:spPr>
        <p:txBody>
          <a:bodyPr/>
          <a:lstStyle/>
          <a:p>
            <a:r>
              <a:rPr lang="sk-SK" sz="1800" dirty="0">
                <a:latin typeface="Arial" panose="020B0604020202020204" pitchFamily="34" charset="0"/>
                <a:cs typeface="Arial" panose="020B0604020202020204" pitchFamily="34" charset="0"/>
              </a:rPr>
              <a:t>do 1. januára 2026 sa na vznik povinností podľa § 85 ods. 12 </a:t>
            </a:r>
            <a:r>
              <a:rPr lang="sk-SK" sz="1800" dirty="0" err="1">
                <a:latin typeface="Arial" panose="020B0604020202020204" pitchFamily="34" charset="0"/>
                <a:cs typeface="Arial" panose="020B0604020202020204" pitchFamily="34" charset="0"/>
              </a:rPr>
              <a:t>ZoHH</a:t>
            </a:r>
            <a:r>
              <a:rPr lang="sk-SK" sz="1800" dirty="0">
                <a:latin typeface="Arial" panose="020B0604020202020204" pitchFamily="34" charset="0"/>
                <a:cs typeface="Arial" panose="020B0604020202020204" pitchFamily="34" charset="0"/>
              </a:rPr>
              <a:t> vyžadoval aj </a:t>
            </a:r>
            <a:r>
              <a:rPr lang="sk-SK" sz="1800" b="1" dirty="0">
                <a:latin typeface="Arial" panose="020B0604020202020204" pitchFamily="34" charset="0"/>
                <a:cs typeface="Arial" panose="020B0604020202020204" pitchFamily="34" charset="0"/>
              </a:rPr>
              <a:t>príkaz súdu </a:t>
            </a:r>
            <a:r>
              <a:rPr lang="sk-SK" sz="1800" dirty="0">
                <a:latin typeface="Arial" panose="020B0604020202020204" pitchFamily="34" charset="0"/>
                <a:cs typeface="Arial" panose="020B0604020202020204" pitchFamily="34" charset="0"/>
              </a:rPr>
              <a:t>vydaný na základe žiadosti Úradu pre reguláciu hazardných hier</a:t>
            </a:r>
          </a:p>
          <a:p>
            <a:pPr lvl="1"/>
            <a:r>
              <a:rPr lang="sk-SK" sz="1800" dirty="0">
                <a:latin typeface="Arial" panose="020B0604020202020204" pitchFamily="34" charset="0"/>
                <a:cs typeface="Arial" panose="020B0604020202020204" pitchFamily="34" charset="0"/>
              </a:rPr>
              <a:t>proti príkazom súdov </a:t>
            </a:r>
            <a:r>
              <a:rPr lang="sk-SK" sz="1800" b="1" dirty="0">
                <a:latin typeface="Arial" panose="020B0604020202020204" pitchFamily="34" charset="0"/>
                <a:cs typeface="Arial" panose="020B0604020202020204" pitchFamily="34" charset="0"/>
              </a:rPr>
              <a:t>nebol prípustný opravný prostriedok</a:t>
            </a:r>
          </a:p>
          <a:p>
            <a:pPr lvl="1"/>
            <a:r>
              <a:rPr lang="sk-SK" sz="1800" dirty="0">
                <a:latin typeface="Arial" panose="020B0604020202020204" pitchFamily="34" charset="0"/>
                <a:cs typeface="Arial" panose="020B0604020202020204" pitchFamily="34" charset="0"/>
              </a:rPr>
              <a:t>táto požiadavka bola novelou </a:t>
            </a:r>
            <a:r>
              <a:rPr lang="sk-SK" sz="1800" dirty="0" err="1">
                <a:latin typeface="Arial" panose="020B0604020202020204" pitchFamily="34" charset="0"/>
                <a:cs typeface="Arial" panose="020B0604020202020204" pitchFamily="34" charset="0"/>
              </a:rPr>
              <a:t>ZoHH</a:t>
            </a:r>
            <a:r>
              <a:rPr lang="sk-SK" sz="1800" dirty="0">
                <a:latin typeface="Arial" panose="020B0604020202020204" pitchFamily="34" charset="0"/>
                <a:cs typeface="Arial" panose="020B0604020202020204" pitchFamily="34" charset="0"/>
              </a:rPr>
              <a:t> </a:t>
            </a:r>
            <a:r>
              <a:rPr lang="sk-SK" sz="1800" b="1" dirty="0">
                <a:latin typeface="Arial" panose="020B0604020202020204" pitchFamily="34" charset="0"/>
                <a:cs typeface="Arial" panose="020B0604020202020204" pitchFamily="34" charset="0"/>
              </a:rPr>
              <a:t>vypustená</a:t>
            </a:r>
          </a:p>
          <a:p>
            <a:pPr marL="457200" lvl="1" indent="0">
              <a:buNone/>
            </a:pPr>
            <a:endParaRPr lang="sk-SK" sz="1800" b="1" dirty="0">
              <a:latin typeface="Arial" panose="020B0604020202020204" pitchFamily="34" charset="0"/>
              <a:cs typeface="Arial" panose="020B0604020202020204" pitchFamily="34" charset="0"/>
            </a:endParaRPr>
          </a:p>
          <a:p>
            <a:pPr marL="0" indent="0">
              <a:buNone/>
            </a:pPr>
            <a:r>
              <a:rPr lang="sk-SK" sz="1400" dirty="0">
                <a:latin typeface="Arial" panose="020B0604020202020204" pitchFamily="34" charset="0"/>
                <a:cs typeface="Arial" panose="020B0604020202020204" pitchFamily="34" charset="0"/>
                <a:hlinkClick r:id="rId2"/>
              </a:rPr>
              <a:t>https://www.urhh.sk/urad/dozor-a-kontrola/zakazane-ponuky/prikazy-sudu/</a:t>
            </a:r>
            <a:r>
              <a:rPr lang="sk-SK" sz="1400" dirty="0">
                <a:latin typeface="Arial" panose="020B0604020202020204" pitchFamily="34" charset="0"/>
                <a:cs typeface="Arial" panose="020B0604020202020204" pitchFamily="34" charset="0"/>
              </a:rPr>
              <a:t> </a:t>
            </a:r>
          </a:p>
        </p:txBody>
      </p:sp>
      <p:pic>
        <p:nvPicPr>
          <p:cNvPr id="3" name="Obrázok 2" descr="Obrázok, na ktorom je text, snímka obrazovky, písmo, dokument&#10;&#10;Obsah vygenerovaný pomocou AI môže byť nesprávny.">
            <a:extLst>
              <a:ext uri="{FF2B5EF4-FFF2-40B4-BE49-F238E27FC236}">
                <a16:creationId xmlns:a16="http://schemas.microsoft.com/office/drawing/2014/main" id="{24A6E265-9ED6-553F-D7D2-EEEA223AA5A4}"/>
              </a:ext>
            </a:extLst>
          </p:cNvPr>
          <p:cNvPicPr>
            <a:picLocks noChangeAspect="1"/>
          </p:cNvPicPr>
          <p:nvPr/>
        </p:nvPicPr>
        <p:blipFill>
          <a:blip r:embed="rId3"/>
          <a:stretch>
            <a:fillRect/>
          </a:stretch>
        </p:blipFill>
        <p:spPr>
          <a:xfrm>
            <a:off x="5704114" y="262710"/>
            <a:ext cx="5769429" cy="6332580"/>
          </a:xfrm>
          <a:prstGeom prst="rect">
            <a:avLst/>
          </a:prstGeom>
        </p:spPr>
      </p:pic>
    </p:spTree>
    <p:extLst>
      <p:ext uri="{BB962C8B-B14F-4D97-AF65-F5344CB8AC3E}">
        <p14:creationId xmlns:p14="http://schemas.microsoft.com/office/powerpoint/2010/main" val="40395857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F5964D-7CA2-FEE7-094B-1540F4575AAB}"/>
            </a:ext>
          </a:extLst>
        </p:cNvPr>
        <p:cNvGrpSpPr/>
        <p:nvPr/>
      </p:nvGrpSpPr>
      <p:grpSpPr>
        <a:xfrm>
          <a:off x="0" y="0"/>
          <a:ext cx="0" cy="0"/>
          <a:chOff x="0" y="0"/>
          <a:chExt cx="0" cy="0"/>
        </a:xfrm>
      </p:grpSpPr>
      <p:sp>
        <p:nvSpPr>
          <p:cNvPr id="4" name="Nadpis 3">
            <a:extLst>
              <a:ext uri="{FF2B5EF4-FFF2-40B4-BE49-F238E27FC236}">
                <a16:creationId xmlns:a16="http://schemas.microsoft.com/office/drawing/2014/main" id="{FF2588B7-0904-1F4A-582D-DE62A084CE6A}"/>
              </a:ext>
            </a:extLst>
          </p:cNvPr>
          <p:cNvSpPr>
            <a:spLocks noGrp="1"/>
          </p:cNvSpPr>
          <p:nvPr>
            <p:ph type="title"/>
          </p:nvPr>
        </p:nvSpPr>
        <p:spPr/>
        <p:txBody>
          <a:bodyPr/>
          <a:lstStyle/>
          <a:p>
            <a:r>
              <a:rPr lang="sk-SK" b="1" dirty="0">
                <a:latin typeface="Arial" panose="020B0604020202020204" pitchFamily="34" charset="0"/>
                <a:cs typeface="Arial" panose="020B0604020202020204" pitchFamily="34" charset="0"/>
              </a:rPr>
              <a:t>PROCESNÉ ASPEKTY</a:t>
            </a:r>
          </a:p>
        </p:txBody>
      </p:sp>
      <p:sp>
        <p:nvSpPr>
          <p:cNvPr id="5" name="Zástupný objekt pre obsah 4">
            <a:extLst>
              <a:ext uri="{FF2B5EF4-FFF2-40B4-BE49-F238E27FC236}">
                <a16:creationId xmlns:a16="http://schemas.microsoft.com/office/drawing/2014/main" id="{FFE020D3-512C-8C1B-E186-1C13BD94E008}"/>
              </a:ext>
            </a:extLst>
          </p:cNvPr>
          <p:cNvSpPr>
            <a:spLocks noGrp="1"/>
          </p:cNvSpPr>
          <p:nvPr>
            <p:ph idx="1"/>
          </p:nvPr>
        </p:nvSpPr>
        <p:spPr/>
        <p:txBody>
          <a:bodyPr/>
          <a:lstStyle/>
          <a:p>
            <a:r>
              <a:rPr lang="sk-SK" sz="1800" dirty="0">
                <a:latin typeface="Arial" panose="020B0604020202020204" pitchFamily="34" charset="0"/>
                <a:cs typeface="Arial" panose="020B0604020202020204" pitchFamily="34" charset="0"/>
              </a:rPr>
              <a:t>povinnosť </a:t>
            </a:r>
            <a:r>
              <a:rPr lang="sk-SK" sz="1800" b="1" dirty="0">
                <a:latin typeface="Arial" panose="020B0604020202020204" pitchFamily="34" charset="0"/>
                <a:cs typeface="Arial" panose="020B0604020202020204" pitchFamily="34" charset="0"/>
              </a:rPr>
              <a:t>zverejniť</a:t>
            </a:r>
            <a:r>
              <a:rPr lang="sk-SK" sz="1800" dirty="0">
                <a:latin typeface="Arial" panose="020B0604020202020204" pitchFamily="34" charset="0"/>
                <a:cs typeface="Arial" panose="020B0604020202020204" pitchFamily="34" charset="0"/>
              </a:rPr>
              <a:t> na webovom sídle Úradu </a:t>
            </a:r>
            <a:r>
              <a:rPr lang="sk-SK" sz="1800" b="1" dirty="0">
                <a:latin typeface="Arial" panose="020B0604020202020204" pitchFamily="34" charset="0"/>
                <a:cs typeface="Arial" panose="020B0604020202020204" pitchFamily="34" charset="0"/>
              </a:rPr>
              <a:t>oznámenie o zámere </a:t>
            </a:r>
            <a:r>
              <a:rPr lang="sk-SK" sz="1800" dirty="0">
                <a:latin typeface="Arial" panose="020B0604020202020204" pitchFamily="34" charset="0"/>
                <a:cs typeface="Arial" panose="020B0604020202020204" pitchFamily="34" charset="0"/>
              </a:rPr>
              <a:t>zaradiť webové sídlo do zoznamu zakázaných ponúk</a:t>
            </a:r>
          </a:p>
          <a:p>
            <a:pPr lvl="1"/>
            <a:r>
              <a:rPr lang="sk-SK" sz="1800" dirty="0">
                <a:latin typeface="Arial" panose="020B0604020202020204" pitchFamily="34" charset="0"/>
                <a:cs typeface="Arial" panose="020B0604020202020204" pitchFamily="34" charset="0"/>
              </a:rPr>
              <a:t>musí obsahovať poučenie o možnosti podať námietku proti zápisu (najneskôr do 10 dní od zverejnenia oznámenia)</a:t>
            </a:r>
          </a:p>
          <a:p>
            <a:r>
              <a:rPr lang="sk-SK" sz="1800" dirty="0">
                <a:latin typeface="Arial" panose="020B0604020202020204" pitchFamily="34" charset="0"/>
                <a:cs typeface="Arial" panose="020B0604020202020204" pitchFamily="34" charset="0"/>
              </a:rPr>
              <a:t>povinnosť odoslať elektronickou poštou </a:t>
            </a:r>
            <a:r>
              <a:rPr lang="sk-SK" sz="1800" dirty="0" err="1">
                <a:latin typeface="Arial" panose="020B0604020202020204" pitchFamily="34" charset="0"/>
                <a:cs typeface="Arial" panose="020B0604020202020204" pitchFamily="34" charset="0"/>
              </a:rPr>
              <a:t>dozorovanému</a:t>
            </a:r>
            <a:r>
              <a:rPr lang="sk-SK" sz="1800" dirty="0">
                <a:latin typeface="Arial" panose="020B0604020202020204" pitchFamily="34" charset="0"/>
                <a:cs typeface="Arial" panose="020B0604020202020204" pitchFamily="34" charset="0"/>
              </a:rPr>
              <a:t> subjektu </a:t>
            </a:r>
            <a:r>
              <a:rPr lang="sk-SK" sz="1800" b="1" dirty="0">
                <a:latin typeface="Arial" panose="020B0604020202020204" pitchFamily="34" charset="0"/>
                <a:cs typeface="Arial" panose="020B0604020202020204" pitchFamily="34" charset="0"/>
              </a:rPr>
              <a:t>výzvu na ukončenie poskytovania zakázanej ponuky</a:t>
            </a:r>
            <a:r>
              <a:rPr lang="sk-SK" sz="1800" dirty="0">
                <a:latin typeface="Arial" panose="020B0604020202020204" pitchFamily="34" charset="0"/>
                <a:cs typeface="Arial" panose="020B0604020202020204" pitchFamily="34" charset="0"/>
              </a:rPr>
              <a:t> (lehota 10 dní od odoslania výzvy)</a:t>
            </a:r>
          </a:p>
          <a:p>
            <a:pPr lvl="1"/>
            <a:r>
              <a:rPr lang="sk-SK" sz="1800" dirty="0">
                <a:latin typeface="Arial" panose="020B0604020202020204" pitchFamily="34" charset="0"/>
                <a:cs typeface="Arial" panose="020B0604020202020204" pitchFamily="34" charset="0"/>
              </a:rPr>
              <a:t>bez výzvy, ak elektronická adresa nie je uvedená (najskôr po uplynutí 10 dní odo dňa zverejnenia oznámenia)</a:t>
            </a:r>
          </a:p>
          <a:p>
            <a:pPr lvl="1"/>
            <a:r>
              <a:rPr lang="sk-SK" sz="1800" dirty="0">
                <a:latin typeface="Arial" panose="020B0604020202020204" pitchFamily="34" charset="0"/>
                <a:cs typeface="Arial" panose="020B0604020202020204" pitchFamily="34" charset="0"/>
              </a:rPr>
              <a:t>výzva musí obsahovať upozornenie na dôsledky neukončenia poskytovania zakázanej ponuky</a:t>
            </a:r>
          </a:p>
          <a:p>
            <a:endParaRPr lang="sk-SK"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49091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F7E72A-B7B0-D989-24CC-2354EAE47074}"/>
            </a:ext>
          </a:extLst>
        </p:cNvPr>
        <p:cNvGrpSpPr/>
        <p:nvPr/>
      </p:nvGrpSpPr>
      <p:grpSpPr>
        <a:xfrm>
          <a:off x="0" y="0"/>
          <a:ext cx="0" cy="0"/>
          <a:chOff x="0" y="0"/>
          <a:chExt cx="0" cy="0"/>
        </a:xfrm>
      </p:grpSpPr>
      <p:sp>
        <p:nvSpPr>
          <p:cNvPr id="4" name="Nadpis 3">
            <a:extLst>
              <a:ext uri="{FF2B5EF4-FFF2-40B4-BE49-F238E27FC236}">
                <a16:creationId xmlns:a16="http://schemas.microsoft.com/office/drawing/2014/main" id="{A2DFFD3C-9C6F-4488-92C0-1C482442C6B0}"/>
              </a:ext>
            </a:extLst>
          </p:cNvPr>
          <p:cNvSpPr>
            <a:spLocks noGrp="1"/>
          </p:cNvSpPr>
          <p:nvPr>
            <p:ph type="title"/>
          </p:nvPr>
        </p:nvSpPr>
        <p:spPr/>
        <p:txBody>
          <a:bodyPr/>
          <a:lstStyle/>
          <a:p>
            <a:r>
              <a:rPr lang="sk-SK" b="1" dirty="0">
                <a:latin typeface="Arial" panose="020B0604020202020204" pitchFamily="34" charset="0"/>
                <a:cs typeface="Arial" panose="020B0604020202020204" pitchFamily="34" charset="0"/>
              </a:rPr>
              <a:t>PROCESNÉ ASPEKTY</a:t>
            </a:r>
          </a:p>
        </p:txBody>
      </p:sp>
      <p:sp>
        <p:nvSpPr>
          <p:cNvPr id="5" name="Zástupný objekt pre obsah 4">
            <a:extLst>
              <a:ext uri="{FF2B5EF4-FFF2-40B4-BE49-F238E27FC236}">
                <a16:creationId xmlns:a16="http://schemas.microsoft.com/office/drawing/2014/main" id="{544B0B9E-3FB8-49B0-4258-3357A1D3F645}"/>
              </a:ext>
            </a:extLst>
          </p:cNvPr>
          <p:cNvSpPr>
            <a:spLocks noGrp="1"/>
          </p:cNvSpPr>
          <p:nvPr>
            <p:ph idx="1"/>
          </p:nvPr>
        </p:nvSpPr>
        <p:spPr/>
        <p:txBody>
          <a:bodyPr/>
          <a:lstStyle/>
          <a:p>
            <a:r>
              <a:rPr lang="sk-SK" sz="1800" dirty="0">
                <a:latin typeface="Arial" panose="020B0604020202020204" pitchFamily="34" charset="0"/>
                <a:cs typeface="Arial" panose="020B0604020202020204" pitchFamily="34" charset="0"/>
              </a:rPr>
              <a:t>Úrad nezaradí do zoznamu zakázaných ponúk alebo vyradí zo zoznamu zakázaných ponúk webové sídlo alebo mobilnú aplikáciu, ak</a:t>
            </a:r>
          </a:p>
          <a:p>
            <a:pPr marL="800100" lvl="1" indent="-342900">
              <a:buFont typeface="+mj-lt"/>
              <a:buAutoNum type="alphaLcParenR"/>
            </a:pPr>
            <a:r>
              <a:rPr lang="sk-SK" sz="1800" dirty="0" err="1">
                <a:latin typeface="Arial" panose="020B0604020202020204" pitchFamily="34" charset="0"/>
                <a:cs typeface="Arial" panose="020B0604020202020204" pitchFamily="34" charset="0"/>
              </a:rPr>
              <a:t>dozorovaný</a:t>
            </a:r>
            <a:r>
              <a:rPr lang="sk-SK" sz="1800" dirty="0">
                <a:latin typeface="Arial" panose="020B0604020202020204" pitchFamily="34" charset="0"/>
                <a:cs typeface="Arial" panose="020B0604020202020204" pitchFamily="34" charset="0"/>
              </a:rPr>
              <a:t> subjekt preukáže, že neposkytuje zakázanú ponuku</a:t>
            </a:r>
          </a:p>
          <a:p>
            <a:pPr marL="800100" lvl="1" indent="-342900">
              <a:buFont typeface="+mj-lt"/>
              <a:buAutoNum type="alphaLcParenR"/>
            </a:pPr>
            <a:r>
              <a:rPr lang="sk-SK" sz="1800" dirty="0" err="1">
                <a:latin typeface="Arial" panose="020B0604020202020204" pitchFamily="34" charset="0"/>
                <a:cs typeface="Arial" panose="020B0604020202020204" pitchFamily="34" charset="0"/>
              </a:rPr>
              <a:t>dozorovaný</a:t>
            </a:r>
            <a:r>
              <a:rPr lang="sk-SK" sz="1800" dirty="0">
                <a:latin typeface="Arial" panose="020B0604020202020204" pitchFamily="34" charset="0"/>
                <a:cs typeface="Arial" panose="020B0604020202020204" pitchFamily="34" charset="0"/>
              </a:rPr>
              <a:t> subjekt preukáže, že poskytovanie zakázanej ponuky ukončil alebo</a:t>
            </a:r>
          </a:p>
          <a:p>
            <a:pPr marL="800100" lvl="1" indent="-342900">
              <a:buFont typeface="+mj-lt"/>
              <a:buAutoNum type="alphaLcParenR"/>
            </a:pPr>
            <a:r>
              <a:rPr lang="sk-SK" sz="1800" dirty="0">
                <a:latin typeface="Arial" panose="020B0604020202020204" pitchFamily="34" charset="0"/>
                <a:cs typeface="Arial" panose="020B0604020202020204" pitchFamily="34" charset="0"/>
              </a:rPr>
              <a:t>pominuli dôvody pre zápis údajov do zoznamu zakázaných ponúk</a:t>
            </a:r>
          </a:p>
        </p:txBody>
      </p:sp>
    </p:spTree>
    <p:extLst>
      <p:ext uri="{BB962C8B-B14F-4D97-AF65-F5344CB8AC3E}">
        <p14:creationId xmlns:p14="http://schemas.microsoft.com/office/powerpoint/2010/main" val="24237951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D5DE55-A66A-BB0B-6FC3-29E2E648BC8A}"/>
            </a:ext>
          </a:extLst>
        </p:cNvPr>
        <p:cNvGrpSpPr/>
        <p:nvPr/>
      </p:nvGrpSpPr>
      <p:grpSpPr>
        <a:xfrm>
          <a:off x="0" y="0"/>
          <a:ext cx="0" cy="0"/>
          <a:chOff x="0" y="0"/>
          <a:chExt cx="0" cy="0"/>
        </a:xfrm>
      </p:grpSpPr>
      <p:sp>
        <p:nvSpPr>
          <p:cNvPr id="4" name="Nadpis 3">
            <a:extLst>
              <a:ext uri="{FF2B5EF4-FFF2-40B4-BE49-F238E27FC236}">
                <a16:creationId xmlns:a16="http://schemas.microsoft.com/office/drawing/2014/main" id="{CC0A96AF-1D33-8ACE-DED5-1C0B6E6E49BF}"/>
              </a:ext>
            </a:extLst>
          </p:cNvPr>
          <p:cNvSpPr>
            <a:spLocks noGrp="1"/>
          </p:cNvSpPr>
          <p:nvPr>
            <p:ph type="title"/>
          </p:nvPr>
        </p:nvSpPr>
        <p:spPr/>
        <p:txBody>
          <a:bodyPr/>
          <a:lstStyle/>
          <a:p>
            <a:r>
              <a:rPr lang="sk-SK" sz="3600" b="1" dirty="0">
                <a:latin typeface="Arial" panose="020B0604020202020204" pitchFamily="34" charset="0"/>
                <a:cs typeface="Arial" panose="020B0604020202020204" pitchFamily="34" charset="0"/>
              </a:rPr>
              <a:t>POSKYTOVATEĽ PLATOBNÝCH SLUŽIEB</a:t>
            </a:r>
          </a:p>
        </p:txBody>
      </p:sp>
      <p:sp>
        <p:nvSpPr>
          <p:cNvPr id="5" name="Zástupný objekt pre obsah 4">
            <a:extLst>
              <a:ext uri="{FF2B5EF4-FFF2-40B4-BE49-F238E27FC236}">
                <a16:creationId xmlns:a16="http://schemas.microsoft.com/office/drawing/2014/main" id="{5AC003CF-F901-BDCF-3875-206FFB59775A}"/>
              </a:ext>
            </a:extLst>
          </p:cNvPr>
          <p:cNvSpPr>
            <a:spLocks noGrp="1"/>
          </p:cNvSpPr>
          <p:nvPr>
            <p:ph idx="1"/>
          </p:nvPr>
        </p:nvSpPr>
        <p:spPr/>
        <p:txBody>
          <a:bodyPr/>
          <a:lstStyle/>
          <a:p>
            <a:r>
              <a:rPr lang="sk-SK" sz="1800" dirty="0">
                <a:latin typeface="Arial" panose="020B0604020202020204" pitchFamily="34" charset="0"/>
                <a:cs typeface="Arial" panose="020B0604020202020204" pitchFamily="34" charset="0"/>
              </a:rPr>
              <a:t>je povinný poskytnúť Úradu podklady na výkon dozoru, a to </a:t>
            </a:r>
            <a:r>
              <a:rPr lang="sk-SK" sz="1800" b="1" dirty="0">
                <a:latin typeface="Arial" panose="020B0604020202020204" pitchFamily="34" charset="0"/>
                <a:cs typeface="Arial" panose="020B0604020202020204" pitchFamily="34" charset="0"/>
              </a:rPr>
              <a:t>identifikáciu používateľa platobných služieb </a:t>
            </a:r>
            <a:r>
              <a:rPr lang="sk-SK" sz="1800" dirty="0">
                <a:latin typeface="Arial" panose="020B0604020202020204" pitchFamily="34" charset="0"/>
                <a:cs typeface="Arial" panose="020B0604020202020204" pitchFamily="34" charset="0"/>
              </a:rPr>
              <a:t>a </a:t>
            </a:r>
            <a:r>
              <a:rPr lang="sk-SK" sz="1800" b="1" dirty="0">
                <a:latin typeface="Arial" panose="020B0604020202020204" pitchFamily="34" charset="0"/>
                <a:cs typeface="Arial" panose="020B0604020202020204" pitchFamily="34" charset="0"/>
              </a:rPr>
              <a:t>ďalšie informácie o používateľovi platobných služieb</a:t>
            </a:r>
            <a:r>
              <a:rPr lang="sk-SK" sz="1800" dirty="0">
                <a:latin typeface="Arial" panose="020B0604020202020204" pitchFamily="34" charset="0"/>
                <a:cs typeface="Arial" panose="020B0604020202020204" pitchFamily="34" charset="0"/>
              </a:rPr>
              <a:t>, ktorý je </a:t>
            </a:r>
            <a:r>
              <a:rPr lang="sk-SK" sz="1800" dirty="0" err="1">
                <a:latin typeface="Arial" panose="020B0604020202020204" pitchFamily="34" charset="0"/>
                <a:cs typeface="Arial" panose="020B0604020202020204" pitchFamily="34" charset="0"/>
              </a:rPr>
              <a:t>dozorovaným</a:t>
            </a:r>
            <a:r>
              <a:rPr lang="sk-SK" sz="1800" dirty="0">
                <a:latin typeface="Arial" panose="020B0604020202020204" pitchFamily="34" charset="0"/>
                <a:cs typeface="Arial" panose="020B0604020202020204" pitchFamily="34" charset="0"/>
              </a:rPr>
              <a:t> subjektom</a:t>
            </a:r>
          </a:p>
        </p:txBody>
      </p:sp>
    </p:spTree>
    <p:extLst>
      <p:ext uri="{BB962C8B-B14F-4D97-AF65-F5344CB8AC3E}">
        <p14:creationId xmlns:p14="http://schemas.microsoft.com/office/powerpoint/2010/main" val="3319263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6E36FD-99C4-8496-DF6B-23D23CE12B96}"/>
            </a:ext>
          </a:extLst>
        </p:cNvPr>
        <p:cNvGrpSpPr/>
        <p:nvPr/>
      </p:nvGrpSpPr>
      <p:grpSpPr>
        <a:xfrm>
          <a:off x="0" y="0"/>
          <a:ext cx="0" cy="0"/>
          <a:chOff x="0" y="0"/>
          <a:chExt cx="0" cy="0"/>
        </a:xfrm>
      </p:grpSpPr>
      <p:sp>
        <p:nvSpPr>
          <p:cNvPr id="4" name="Nadpis 3">
            <a:extLst>
              <a:ext uri="{FF2B5EF4-FFF2-40B4-BE49-F238E27FC236}">
                <a16:creationId xmlns:a16="http://schemas.microsoft.com/office/drawing/2014/main" id="{A941586E-D6C6-46FF-4257-90B7627554A3}"/>
              </a:ext>
            </a:extLst>
          </p:cNvPr>
          <p:cNvSpPr>
            <a:spLocks noGrp="1"/>
          </p:cNvSpPr>
          <p:nvPr>
            <p:ph type="title"/>
          </p:nvPr>
        </p:nvSpPr>
        <p:spPr/>
        <p:txBody>
          <a:bodyPr/>
          <a:lstStyle/>
          <a:p>
            <a:r>
              <a:rPr lang="sk-SK" sz="4000" b="1" dirty="0">
                <a:latin typeface="Arial" panose="020B0604020202020204" pitchFamily="34" charset="0"/>
                <a:cs typeface="Arial" panose="020B0604020202020204" pitchFamily="34" charset="0"/>
              </a:rPr>
              <a:t>BLOKOVANIE</a:t>
            </a:r>
          </a:p>
        </p:txBody>
      </p:sp>
      <p:sp>
        <p:nvSpPr>
          <p:cNvPr id="5" name="Zástupný objekt pre obsah 4">
            <a:extLst>
              <a:ext uri="{FF2B5EF4-FFF2-40B4-BE49-F238E27FC236}">
                <a16:creationId xmlns:a16="http://schemas.microsoft.com/office/drawing/2014/main" id="{850269BB-6AA0-E115-5A1D-D4B0B14A6C35}"/>
              </a:ext>
            </a:extLst>
          </p:cNvPr>
          <p:cNvSpPr>
            <a:spLocks noGrp="1"/>
          </p:cNvSpPr>
          <p:nvPr>
            <p:ph idx="1"/>
          </p:nvPr>
        </p:nvSpPr>
        <p:spPr>
          <a:xfrm>
            <a:off x="1252150" y="1750143"/>
            <a:ext cx="10101649" cy="3235514"/>
          </a:xfrm>
        </p:spPr>
        <p:txBody>
          <a:bodyPr/>
          <a:lstStyle/>
          <a:p>
            <a:r>
              <a:rPr lang="sk-SK" sz="2400" dirty="0">
                <a:latin typeface="Arial" panose="020B0604020202020204" pitchFamily="34" charset="0"/>
                <a:cs typeface="Arial" panose="020B0604020202020204" pitchFamily="34" charset="0"/>
              </a:rPr>
              <a:t>blokovanie webových stránok možno definovať ako </a:t>
            </a:r>
            <a:r>
              <a:rPr lang="sk-SK" sz="2400" b="1" dirty="0">
                <a:latin typeface="Arial" panose="020B0604020202020204" pitchFamily="34" charset="0"/>
                <a:cs typeface="Arial" panose="020B0604020202020204" pitchFamily="34" charset="0"/>
              </a:rPr>
              <a:t>opatrenie, ktorým oprávnený subjekt (najčastejšie súd alebo správny orgán) uloží poskytovateľovi internetovej siete, prípadne inému sprostredkovateľovi pripojenia, povinnosť technickými prostriedkami znemožniť prístup používateľov k určitému obsahu;</a:t>
            </a:r>
            <a:r>
              <a:rPr lang="sk-SK" sz="2400" dirty="0">
                <a:latin typeface="Arial" panose="020B0604020202020204" pitchFamily="34" charset="0"/>
                <a:cs typeface="Arial" panose="020B0604020202020204" pitchFamily="34" charset="0"/>
              </a:rPr>
              <a:t> podstata spočíva v prerušení dátového toku medzi koncovým používateľom a serverom, na ktorom sa nachádza obsah, ktorý má byť zneprístupnený</a:t>
            </a:r>
            <a:r>
              <a:rPr lang="sk-SK" sz="2400" b="1" dirty="0">
                <a:latin typeface="Arial" panose="020B0604020202020204" pitchFamily="34" charset="0"/>
                <a:cs typeface="Arial" panose="020B0604020202020204" pitchFamily="34" charset="0"/>
              </a:rPr>
              <a:t> </a:t>
            </a:r>
            <a:r>
              <a:rPr lang="sk-SK" sz="2400" dirty="0">
                <a:latin typeface="Arial" panose="020B0604020202020204" pitchFamily="34" charset="0"/>
                <a:cs typeface="Arial" panose="020B0604020202020204" pitchFamily="34" charset="0"/>
              </a:rPr>
              <a:t>(</a:t>
            </a:r>
            <a:r>
              <a:rPr lang="sk-SK" sz="2400" dirty="0" err="1">
                <a:latin typeface="Arial" panose="020B0604020202020204" pitchFamily="34" charset="0"/>
                <a:cs typeface="Arial" panose="020B0604020202020204" pitchFamily="34" charset="0"/>
              </a:rPr>
              <a:t>Mesarčík</a:t>
            </a:r>
            <a:r>
              <a:rPr lang="sk-SK" sz="2400" dirty="0">
                <a:latin typeface="Arial" panose="020B0604020202020204" pitchFamily="34" charset="0"/>
                <a:cs typeface="Arial" panose="020B0604020202020204" pitchFamily="34" charset="0"/>
              </a:rPr>
              <a:t>, Právny obzor 6/2025)</a:t>
            </a:r>
            <a:endParaRPr lang="sk-SK"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41492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CD2474-6733-4B48-DC93-7C8424FF51E8}"/>
            </a:ext>
          </a:extLst>
        </p:cNvPr>
        <p:cNvGrpSpPr/>
        <p:nvPr/>
      </p:nvGrpSpPr>
      <p:grpSpPr>
        <a:xfrm>
          <a:off x="0" y="0"/>
          <a:ext cx="0" cy="0"/>
          <a:chOff x="0" y="0"/>
          <a:chExt cx="0" cy="0"/>
        </a:xfrm>
      </p:grpSpPr>
      <p:sp>
        <p:nvSpPr>
          <p:cNvPr id="7" name="Nadpis 6">
            <a:extLst>
              <a:ext uri="{FF2B5EF4-FFF2-40B4-BE49-F238E27FC236}">
                <a16:creationId xmlns:a16="http://schemas.microsoft.com/office/drawing/2014/main" id="{06A9C8FE-9943-C2F8-C071-5566613FE307}"/>
              </a:ext>
            </a:extLst>
          </p:cNvPr>
          <p:cNvSpPr>
            <a:spLocks noGrp="1"/>
          </p:cNvSpPr>
          <p:nvPr>
            <p:ph type="title"/>
          </p:nvPr>
        </p:nvSpPr>
        <p:spPr>
          <a:xfrm>
            <a:off x="3929743" y="3243944"/>
            <a:ext cx="7308850" cy="2644130"/>
          </a:xfrm>
        </p:spPr>
        <p:txBody>
          <a:bodyPr/>
          <a:lstStyle/>
          <a:p>
            <a:r>
              <a:rPr lang="sk-SK" sz="3600" b="1" dirty="0">
                <a:solidFill>
                  <a:srgbClr val="261E6A"/>
                </a:solidFill>
              </a:rPr>
              <a:t>BLOKOVANIE NA ÚROVNI VLÁDNEJ SIETE GOVNET</a:t>
            </a:r>
          </a:p>
        </p:txBody>
      </p:sp>
    </p:spTree>
    <p:extLst>
      <p:ext uri="{BB962C8B-B14F-4D97-AF65-F5344CB8AC3E}">
        <p14:creationId xmlns:p14="http://schemas.microsoft.com/office/powerpoint/2010/main" val="27604277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CCDCE5-8796-B136-3D98-9B5C6578699E}"/>
            </a:ext>
          </a:extLst>
        </p:cNvPr>
        <p:cNvGrpSpPr/>
        <p:nvPr/>
      </p:nvGrpSpPr>
      <p:grpSpPr>
        <a:xfrm>
          <a:off x="0" y="0"/>
          <a:ext cx="0" cy="0"/>
          <a:chOff x="0" y="0"/>
          <a:chExt cx="0" cy="0"/>
        </a:xfrm>
      </p:grpSpPr>
      <p:sp>
        <p:nvSpPr>
          <p:cNvPr id="4" name="Nadpis 3">
            <a:extLst>
              <a:ext uri="{FF2B5EF4-FFF2-40B4-BE49-F238E27FC236}">
                <a16:creationId xmlns:a16="http://schemas.microsoft.com/office/drawing/2014/main" id="{12BBBDA9-EB50-83F4-4BBD-46030A25C3AC}"/>
              </a:ext>
            </a:extLst>
          </p:cNvPr>
          <p:cNvSpPr>
            <a:spLocks noGrp="1"/>
          </p:cNvSpPr>
          <p:nvPr>
            <p:ph type="title"/>
          </p:nvPr>
        </p:nvSpPr>
        <p:spPr>
          <a:xfrm>
            <a:off x="1252150" y="902705"/>
            <a:ext cx="10101650" cy="1067609"/>
          </a:xfrm>
        </p:spPr>
        <p:txBody>
          <a:bodyPr/>
          <a:lstStyle/>
          <a:p>
            <a:r>
              <a:rPr lang="sk-SK" sz="3600" b="1" dirty="0">
                <a:latin typeface="Arial" panose="020B0604020202020204" pitchFamily="34" charset="0"/>
                <a:cs typeface="Arial" panose="020B0604020202020204" pitchFamily="34" charset="0"/>
              </a:rPr>
              <a:t>BLOKOVANIE NA ÚROVNI </a:t>
            </a:r>
            <a:br>
              <a:rPr lang="sk-SK" sz="3600" b="1" dirty="0">
                <a:latin typeface="Arial" panose="020B0604020202020204" pitchFamily="34" charset="0"/>
                <a:cs typeface="Arial" panose="020B0604020202020204" pitchFamily="34" charset="0"/>
              </a:rPr>
            </a:br>
            <a:r>
              <a:rPr lang="sk-SK" sz="3600" b="1" dirty="0">
                <a:latin typeface="Arial" panose="020B0604020202020204" pitchFamily="34" charset="0"/>
                <a:cs typeface="Arial" panose="020B0604020202020204" pitchFamily="34" charset="0"/>
              </a:rPr>
              <a:t>VLÁDNEJ SIETE GOVNET</a:t>
            </a:r>
          </a:p>
        </p:txBody>
      </p:sp>
      <p:sp>
        <p:nvSpPr>
          <p:cNvPr id="5" name="Zástupný objekt pre obsah 4">
            <a:extLst>
              <a:ext uri="{FF2B5EF4-FFF2-40B4-BE49-F238E27FC236}">
                <a16:creationId xmlns:a16="http://schemas.microsoft.com/office/drawing/2014/main" id="{C52449A7-82CB-BA2F-352C-74C3D2F8C798}"/>
              </a:ext>
            </a:extLst>
          </p:cNvPr>
          <p:cNvSpPr>
            <a:spLocks noGrp="1"/>
          </p:cNvSpPr>
          <p:nvPr>
            <p:ph idx="1"/>
          </p:nvPr>
        </p:nvSpPr>
        <p:spPr>
          <a:xfrm>
            <a:off x="1252151" y="2122714"/>
            <a:ext cx="10101649" cy="3755120"/>
          </a:xfrm>
        </p:spPr>
        <p:txBody>
          <a:bodyPr/>
          <a:lstStyle/>
          <a:p>
            <a:r>
              <a:rPr lang="sk-SK" sz="1800" dirty="0">
                <a:latin typeface="Arial" panose="020B0604020202020204" pitchFamily="34" charset="0"/>
                <a:cs typeface="Arial" panose="020B0604020202020204" pitchFamily="34" charset="0"/>
              </a:rPr>
              <a:t>blokovanie škodlivého obsahu a indikátorov kompromitácie (IP adresy, domény, e-mailové adresy a podobne) prebieha aj na úrovni vládnej siete GOVNET, ktorú má v správe Národná agentúra pre sieťové a elektronické služby (NASES)</a:t>
            </a:r>
          </a:p>
          <a:p>
            <a:r>
              <a:rPr lang="sk-SK" sz="1800" dirty="0">
                <a:latin typeface="Arial" panose="020B0604020202020204" pitchFamily="34" charset="0"/>
                <a:cs typeface="Arial" panose="020B0604020202020204" pitchFamily="34" charset="0"/>
              </a:rPr>
              <a:t>blokovanie je zamerané </a:t>
            </a:r>
            <a:r>
              <a:rPr lang="sk-SK" sz="1800" b="1" dirty="0">
                <a:latin typeface="Arial" panose="020B0604020202020204" pitchFamily="34" charset="0"/>
                <a:cs typeface="Arial" panose="020B0604020202020204" pitchFamily="34" charset="0"/>
              </a:rPr>
              <a:t>výlučne na ochranu vládnej siete a jej používateľov </a:t>
            </a:r>
            <a:r>
              <a:rPr lang="sk-SK" sz="1800" dirty="0">
                <a:latin typeface="Arial" panose="020B0604020202020204" pitchFamily="34" charset="0"/>
                <a:cs typeface="Arial" panose="020B0604020202020204" pitchFamily="34" charset="0"/>
              </a:rPr>
              <a:t>pred škodlivým obsahom a útokmi a prebieha na základe zistení z bezpečnostného monitoringu, ktorý vykonávajú jednotky CSIRT v pôsobnosti Úradu podpredsedu vlády Slovenskej republiky pre investície a informatizáciu</a:t>
            </a:r>
          </a:p>
          <a:p>
            <a:r>
              <a:rPr lang="sk-SK" sz="1800" dirty="0">
                <a:latin typeface="Arial" panose="020B0604020202020204" pitchFamily="34" charset="0"/>
                <a:cs typeface="Arial" panose="020B0604020202020204" pitchFamily="34" charset="0"/>
              </a:rPr>
              <a:t>na základe výstupov a odporúčaní tejto CSIRT jednotky sú jednotlivé škodlivé indikátory alebo obsah zablokované len na úrovni vládnej siete a ovplyvňujú komunikáciu z/do uzlov v sieti GOVNET</a:t>
            </a:r>
          </a:p>
          <a:p>
            <a:r>
              <a:rPr lang="sk-SK" sz="1800" dirty="0">
                <a:latin typeface="Arial" panose="020B0604020202020204" pitchFamily="34" charset="0"/>
                <a:cs typeface="Arial" panose="020B0604020202020204" pitchFamily="34" charset="0"/>
              </a:rPr>
              <a:t>podobné blokovanie prebieha na úrovni viacerých organizácií z rôznych sektorov</a:t>
            </a:r>
          </a:p>
        </p:txBody>
      </p:sp>
    </p:spTree>
    <p:extLst>
      <p:ext uri="{BB962C8B-B14F-4D97-AF65-F5344CB8AC3E}">
        <p14:creationId xmlns:p14="http://schemas.microsoft.com/office/powerpoint/2010/main" val="10176208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49A876-B098-13AA-9380-67640DA7C41D}"/>
            </a:ext>
          </a:extLst>
        </p:cNvPr>
        <p:cNvGrpSpPr/>
        <p:nvPr/>
      </p:nvGrpSpPr>
      <p:grpSpPr>
        <a:xfrm>
          <a:off x="0" y="0"/>
          <a:ext cx="0" cy="0"/>
          <a:chOff x="0" y="0"/>
          <a:chExt cx="0" cy="0"/>
        </a:xfrm>
      </p:grpSpPr>
      <p:sp>
        <p:nvSpPr>
          <p:cNvPr id="7" name="Nadpis 6">
            <a:extLst>
              <a:ext uri="{FF2B5EF4-FFF2-40B4-BE49-F238E27FC236}">
                <a16:creationId xmlns:a16="http://schemas.microsoft.com/office/drawing/2014/main" id="{4E507CF9-DE30-1319-B67B-B5B1C4B30FF5}"/>
              </a:ext>
            </a:extLst>
          </p:cNvPr>
          <p:cNvSpPr>
            <a:spLocks noGrp="1"/>
          </p:cNvSpPr>
          <p:nvPr>
            <p:ph type="title"/>
          </p:nvPr>
        </p:nvSpPr>
        <p:spPr>
          <a:xfrm>
            <a:off x="3929743" y="3243944"/>
            <a:ext cx="7308850" cy="2644130"/>
          </a:xfrm>
        </p:spPr>
        <p:txBody>
          <a:bodyPr/>
          <a:lstStyle/>
          <a:p>
            <a:r>
              <a:rPr lang="sk-SK" sz="3600" b="1" dirty="0">
                <a:solidFill>
                  <a:srgbClr val="261E6A"/>
                </a:solidFill>
              </a:rPr>
              <a:t>BLOKOVANIE PODĽA ZÁKONA O KYBERNETICKEJ BEZPEČNOSTI</a:t>
            </a:r>
          </a:p>
        </p:txBody>
      </p:sp>
    </p:spTree>
    <p:extLst>
      <p:ext uri="{BB962C8B-B14F-4D97-AF65-F5344CB8AC3E}">
        <p14:creationId xmlns:p14="http://schemas.microsoft.com/office/powerpoint/2010/main" val="26084655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F717C400-F2AE-8C75-A6BD-8DB3E35EF566}"/>
              </a:ext>
            </a:extLst>
          </p:cNvPr>
          <p:cNvSpPr>
            <a:spLocks noGrp="1"/>
          </p:cNvSpPr>
          <p:nvPr>
            <p:ph type="title"/>
          </p:nvPr>
        </p:nvSpPr>
        <p:spPr>
          <a:xfrm>
            <a:off x="1361007" y="1191177"/>
            <a:ext cx="10101650" cy="700757"/>
          </a:xfrm>
        </p:spPr>
        <p:txBody>
          <a:bodyPr/>
          <a:lstStyle/>
          <a:p>
            <a:r>
              <a:rPr lang="sk-SK" b="1" dirty="0">
                <a:latin typeface="Arial" panose="020B0604020202020204" pitchFamily="34" charset="0"/>
                <a:cs typeface="Arial" panose="020B0604020202020204" pitchFamily="34" charset="0"/>
              </a:rPr>
              <a:t>PÔSOBNOSŤ</a:t>
            </a:r>
          </a:p>
        </p:txBody>
      </p:sp>
      <p:sp>
        <p:nvSpPr>
          <p:cNvPr id="5" name="Zástupný objekt pre obsah 4">
            <a:extLst>
              <a:ext uri="{FF2B5EF4-FFF2-40B4-BE49-F238E27FC236}">
                <a16:creationId xmlns:a16="http://schemas.microsoft.com/office/drawing/2014/main" id="{5ABA79A3-70DB-4C0D-8E38-D5FDF37779EB}"/>
              </a:ext>
            </a:extLst>
          </p:cNvPr>
          <p:cNvSpPr>
            <a:spLocks noGrp="1"/>
          </p:cNvSpPr>
          <p:nvPr>
            <p:ph idx="1"/>
          </p:nvPr>
        </p:nvSpPr>
        <p:spPr>
          <a:xfrm>
            <a:off x="1252150" y="2062843"/>
            <a:ext cx="4288679" cy="3934734"/>
          </a:xfrm>
        </p:spPr>
        <p:txBody>
          <a:bodyPr/>
          <a:lstStyle/>
          <a:p>
            <a:r>
              <a:rPr lang="sk-SK" sz="1800" dirty="0">
                <a:latin typeface="Arial" panose="020B0604020202020204" pitchFamily="34" charset="0"/>
                <a:cs typeface="Arial" panose="020B0604020202020204" pitchFamily="34" charset="0"/>
              </a:rPr>
              <a:t>§ 5 ods. 1 písm. </a:t>
            </a:r>
            <a:r>
              <a:rPr lang="sk-SK" sz="1800" dirty="0" err="1">
                <a:latin typeface="Arial" panose="020B0604020202020204" pitchFamily="34" charset="0"/>
                <a:cs typeface="Arial" panose="020B0604020202020204" pitchFamily="34" charset="0"/>
              </a:rPr>
              <a:t>af</a:t>
            </a:r>
            <a:r>
              <a:rPr lang="sk-SK" sz="1800" dirty="0">
                <a:latin typeface="Arial" panose="020B0604020202020204" pitchFamily="34" charset="0"/>
                <a:cs typeface="Arial" panose="020B0604020202020204" pitchFamily="34" charset="0"/>
              </a:rPr>
              <a:t>) </a:t>
            </a:r>
            <a:r>
              <a:rPr lang="sk-SK" sz="1800" dirty="0" err="1">
                <a:latin typeface="Arial" panose="020B0604020202020204" pitchFamily="34" charset="0"/>
                <a:cs typeface="Arial" panose="020B0604020202020204" pitchFamily="34" charset="0"/>
              </a:rPr>
              <a:t>ZoKB</a:t>
            </a:r>
            <a:r>
              <a:rPr lang="sk-SK" sz="1800" dirty="0">
                <a:latin typeface="Arial" panose="020B0604020202020204" pitchFamily="34" charset="0"/>
                <a:cs typeface="Arial" panose="020B0604020202020204" pitchFamily="34" charset="0"/>
              </a:rPr>
              <a:t>: Národný bezpečnostný úrad (NBÚ) v oblasti KB </a:t>
            </a:r>
            <a:r>
              <a:rPr lang="sk-SK" sz="1800" b="1" dirty="0">
                <a:latin typeface="Arial" panose="020B0604020202020204" pitchFamily="34" charset="0"/>
                <a:cs typeface="Arial" panose="020B0604020202020204" pitchFamily="34" charset="0"/>
              </a:rPr>
              <a:t>rozhoduje o blokovaní škodlivého obsahu alebo škodlivej aktivity, ktorá smeruje do kybernetického priestoru SR alebo z kybernetického priestoru SR (ďalej len „blokovanie“) a zabezpečuje vykonanie tohto rozhodnutia alebo vykonáva blokovanie na základe žiadosti</a:t>
            </a:r>
          </a:p>
        </p:txBody>
      </p:sp>
      <p:pic>
        <p:nvPicPr>
          <p:cNvPr id="2050" name="Picture 2" descr="Národný bezpečnostný úrad">
            <a:extLst>
              <a:ext uri="{FF2B5EF4-FFF2-40B4-BE49-F238E27FC236}">
                <a16:creationId xmlns:a16="http://schemas.microsoft.com/office/drawing/2014/main" id="{F4E9E4A6-D5BE-4B4F-01F1-D08FA492D7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1191" y="2448153"/>
            <a:ext cx="5795507" cy="2189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82116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217D6D-3F6E-43DE-A589-FF00F21A9B2E}"/>
            </a:ext>
          </a:extLst>
        </p:cNvPr>
        <p:cNvGrpSpPr/>
        <p:nvPr/>
      </p:nvGrpSpPr>
      <p:grpSpPr>
        <a:xfrm>
          <a:off x="0" y="0"/>
          <a:ext cx="0" cy="0"/>
          <a:chOff x="0" y="0"/>
          <a:chExt cx="0" cy="0"/>
        </a:xfrm>
      </p:grpSpPr>
      <p:sp>
        <p:nvSpPr>
          <p:cNvPr id="4" name="Nadpis 3">
            <a:extLst>
              <a:ext uri="{FF2B5EF4-FFF2-40B4-BE49-F238E27FC236}">
                <a16:creationId xmlns:a16="http://schemas.microsoft.com/office/drawing/2014/main" id="{B8680CCF-1A0F-FEF6-79C1-C5C7A58BB550}"/>
              </a:ext>
            </a:extLst>
          </p:cNvPr>
          <p:cNvSpPr>
            <a:spLocks noGrp="1"/>
          </p:cNvSpPr>
          <p:nvPr>
            <p:ph type="title"/>
          </p:nvPr>
        </p:nvSpPr>
        <p:spPr>
          <a:xfrm>
            <a:off x="1252150" y="1261933"/>
            <a:ext cx="10101650" cy="700757"/>
          </a:xfrm>
        </p:spPr>
        <p:txBody>
          <a:bodyPr/>
          <a:lstStyle/>
          <a:p>
            <a:r>
              <a:rPr lang="sk-SK" b="1" dirty="0">
                <a:latin typeface="Arial" panose="020B0604020202020204" pitchFamily="34" charset="0"/>
                <a:cs typeface="Arial" panose="020B0604020202020204" pitchFamily="34" charset="0"/>
              </a:rPr>
              <a:t>BLOKOVANIE PODĽA </a:t>
            </a:r>
            <a:r>
              <a:rPr lang="sk-SK" b="1" dirty="0" err="1">
                <a:latin typeface="Arial" panose="020B0604020202020204" pitchFamily="34" charset="0"/>
                <a:cs typeface="Arial" panose="020B0604020202020204" pitchFamily="34" charset="0"/>
              </a:rPr>
              <a:t>ZoKB</a:t>
            </a:r>
            <a:endParaRPr lang="sk-SK" b="1" dirty="0">
              <a:latin typeface="Arial" panose="020B0604020202020204" pitchFamily="34" charset="0"/>
              <a:cs typeface="Arial" panose="020B0604020202020204" pitchFamily="34" charset="0"/>
            </a:endParaRPr>
          </a:p>
        </p:txBody>
      </p:sp>
      <p:sp>
        <p:nvSpPr>
          <p:cNvPr id="5" name="Zástupný objekt pre obsah 4">
            <a:extLst>
              <a:ext uri="{FF2B5EF4-FFF2-40B4-BE49-F238E27FC236}">
                <a16:creationId xmlns:a16="http://schemas.microsoft.com/office/drawing/2014/main" id="{9CBB4953-9C2E-9D74-605A-96D9E04C3C64}"/>
              </a:ext>
            </a:extLst>
          </p:cNvPr>
          <p:cNvSpPr>
            <a:spLocks noGrp="1"/>
          </p:cNvSpPr>
          <p:nvPr>
            <p:ph idx="1"/>
          </p:nvPr>
        </p:nvSpPr>
        <p:spPr>
          <a:xfrm>
            <a:off x="1252150" y="2149929"/>
            <a:ext cx="10101649" cy="3847648"/>
          </a:xfrm>
        </p:spPr>
        <p:txBody>
          <a:bodyPr/>
          <a:lstStyle/>
          <a:p>
            <a:r>
              <a:rPr lang="sk-SK" sz="1800" dirty="0">
                <a:latin typeface="Arial" panose="020B0604020202020204" pitchFamily="34" charset="0"/>
                <a:cs typeface="Arial" panose="020B0604020202020204" pitchFamily="34" charset="0"/>
              </a:rPr>
              <a:t>§ 27b ods. 1 </a:t>
            </a:r>
            <a:r>
              <a:rPr lang="sk-SK" sz="1800" dirty="0" err="1">
                <a:latin typeface="Arial" panose="020B0604020202020204" pitchFamily="34" charset="0"/>
                <a:cs typeface="Arial" panose="020B0604020202020204" pitchFamily="34" charset="0"/>
              </a:rPr>
              <a:t>ZoKB</a:t>
            </a:r>
            <a:r>
              <a:rPr lang="sk-SK" sz="1800" dirty="0">
                <a:latin typeface="Arial" panose="020B0604020202020204" pitchFamily="34" charset="0"/>
                <a:cs typeface="Arial" panose="020B0604020202020204" pitchFamily="34" charset="0"/>
              </a:rPr>
              <a:t>: </a:t>
            </a:r>
            <a:r>
              <a:rPr lang="sk-SK" sz="1800" b="1" dirty="0">
                <a:latin typeface="Arial" panose="020B0604020202020204" pitchFamily="34" charset="0"/>
                <a:cs typeface="Arial" panose="020B0604020202020204" pitchFamily="34" charset="0"/>
              </a:rPr>
              <a:t>Úrad</a:t>
            </a:r>
            <a:r>
              <a:rPr lang="sk-SK" sz="1800" dirty="0">
                <a:latin typeface="Arial" panose="020B0604020202020204" pitchFamily="34" charset="0"/>
                <a:cs typeface="Arial" panose="020B0604020202020204" pitchFamily="34" charset="0"/>
              </a:rPr>
              <a:t> </a:t>
            </a:r>
            <a:r>
              <a:rPr lang="sk-SK" sz="1800" b="1" dirty="0">
                <a:latin typeface="Arial" panose="020B0604020202020204" pitchFamily="34" charset="0"/>
                <a:cs typeface="Arial" panose="020B0604020202020204" pitchFamily="34" charset="0"/>
              </a:rPr>
              <a:t>z vlastnej iniciatívy rozhoduje o blokovaní, spôsobe blokovania a vykonáva blokovanie, </a:t>
            </a:r>
            <a:r>
              <a:rPr lang="sk-SK" sz="1800" dirty="0">
                <a:latin typeface="Arial" panose="020B0604020202020204" pitchFamily="34" charset="0"/>
                <a:cs typeface="Arial" panose="020B0604020202020204" pitchFamily="34" charset="0"/>
              </a:rPr>
              <a:t>ak § 27c neustanovuje inak.</a:t>
            </a:r>
          </a:p>
          <a:p>
            <a:r>
              <a:rPr lang="sk-SK" sz="1800" b="1" dirty="0">
                <a:latin typeface="Arial" panose="020B0604020202020204" pitchFamily="34" charset="0"/>
                <a:cs typeface="Arial" panose="020B0604020202020204" pitchFamily="34" charset="0"/>
              </a:rPr>
              <a:t>predmet blokovania: </a:t>
            </a:r>
          </a:p>
          <a:p>
            <a:pPr lvl="1"/>
            <a:r>
              <a:rPr lang="sk-SK" sz="1800" b="1" u="sng" dirty="0">
                <a:latin typeface="Arial" panose="020B0604020202020204" pitchFamily="34" charset="0"/>
                <a:cs typeface="Arial" panose="020B0604020202020204" pitchFamily="34" charset="0"/>
                <a:sym typeface="Wingdings" panose="05000000000000000000" pitchFamily="2" charset="2"/>
              </a:rPr>
              <a:t>škodlivý obsah </a:t>
            </a:r>
            <a:r>
              <a:rPr lang="sk-SK" sz="1800" b="1" dirty="0">
                <a:latin typeface="Arial" panose="020B0604020202020204" pitchFamily="34" charset="0"/>
                <a:cs typeface="Arial" panose="020B0604020202020204" pitchFamily="34" charset="0"/>
                <a:sym typeface="Wingdings" panose="05000000000000000000" pitchFamily="2" charset="2"/>
              </a:rPr>
              <a:t> </a:t>
            </a:r>
            <a:r>
              <a:rPr lang="sk-SK" sz="1800" dirty="0">
                <a:latin typeface="Arial" panose="020B0604020202020204" pitchFamily="34" charset="0"/>
                <a:cs typeface="Arial" panose="020B0604020202020204" pitchFamily="34" charset="0"/>
              </a:rPr>
              <a:t>programový prostriedok alebo údaj, ktorý zapríčiňuje alebo môže zapríčiniť kybernetický bezpečnostný incident</a:t>
            </a:r>
          </a:p>
          <a:p>
            <a:pPr lvl="1"/>
            <a:r>
              <a:rPr lang="sk-SK" sz="1800" b="1" u="sng" dirty="0">
                <a:latin typeface="Arial" panose="020B0604020202020204" pitchFamily="34" charset="0"/>
                <a:cs typeface="Arial" panose="020B0604020202020204" pitchFamily="34" charset="0"/>
              </a:rPr>
              <a:t>škodlivá aktivita </a:t>
            </a:r>
            <a:r>
              <a:rPr lang="sk-SK" sz="1800" b="1" dirty="0">
                <a:latin typeface="Arial" panose="020B0604020202020204" pitchFamily="34" charset="0"/>
                <a:cs typeface="Arial" panose="020B0604020202020204" pitchFamily="34" charset="0"/>
                <a:sym typeface="Wingdings" panose="05000000000000000000" pitchFamily="2" charset="2"/>
              </a:rPr>
              <a:t> </a:t>
            </a:r>
            <a:r>
              <a:rPr lang="sk-SK" sz="1800" dirty="0">
                <a:latin typeface="Arial" panose="020B0604020202020204" pitchFamily="34" charset="0"/>
                <a:cs typeface="Arial" panose="020B0604020202020204" pitchFamily="34" charset="0"/>
              </a:rPr>
              <a:t>akákoľvek činnosť, ktorá zapríčiňuje alebo môže zapríčiniť kybernetický bezpečnostný incident, podvodnú činnosť, odcudzenie osobných údajov alebo citlivých údajov, závažné dezinformácie a iné formy hybridných hrozieb</a:t>
            </a:r>
          </a:p>
        </p:txBody>
      </p:sp>
    </p:spTree>
    <p:extLst>
      <p:ext uri="{BB962C8B-B14F-4D97-AF65-F5344CB8AC3E}">
        <p14:creationId xmlns:p14="http://schemas.microsoft.com/office/powerpoint/2010/main" val="19622908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D0AE55-EA9A-80BA-44CB-0DC8BDB0D7A5}"/>
            </a:ext>
          </a:extLst>
        </p:cNvPr>
        <p:cNvGrpSpPr/>
        <p:nvPr/>
      </p:nvGrpSpPr>
      <p:grpSpPr>
        <a:xfrm>
          <a:off x="0" y="0"/>
          <a:ext cx="0" cy="0"/>
          <a:chOff x="0" y="0"/>
          <a:chExt cx="0" cy="0"/>
        </a:xfrm>
      </p:grpSpPr>
      <p:sp>
        <p:nvSpPr>
          <p:cNvPr id="4" name="Nadpis 3">
            <a:extLst>
              <a:ext uri="{FF2B5EF4-FFF2-40B4-BE49-F238E27FC236}">
                <a16:creationId xmlns:a16="http://schemas.microsoft.com/office/drawing/2014/main" id="{871ACB84-1447-9723-88EB-9F787F4A3D79}"/>
              </a:ext>
            </a:extLst>
          </p:cNvPr>
          <p:cNvSpPr>
            <a:spLocks noGrp="1"/>
          </p:cNvSpPr>
          <p:nvPr>
            <p:ph type="title"/>
          </p:nvPr>
        </p:nvSpPr>
        <p:spPr>
          <a:xfrm>
            <a:off x="1252150" y="1261933"/>
            <a:ext cx="10101650" cy="700757"/>
          </a:xfrm>
        </p:spPr>
        <p:txBody>
          <a:bodyPr/>
          <a:lstStyle/>
          <a:p>
            <a:r>
              <a:rPr lang="sk-SK" b="1" dirty="0">
                <a:latin typeface="Arial" panose="020B0604020202020204" pitchFamily="34" charset="0"/>
                <a:cs typeface="Arial" panose="020B0604020202020204" pitchFamily="34" charset="0"/>
              </a:rPr>
              <a:t>ŠKODLIVÝ OBSAH</a:t>
            </a:r>
          </a:p>
        </p:txBody>
      </p:sp>
      <p:sp>
        <p:nvSpPr>
          <p:cNvPr id="5" name="Zástupný objekt pre obsah 4">
            <a:extLst>
              <a:ext uri="{FF2B5EF4-FFF2-40B4-BE49-F238E27FC236}">
                <a16:creationId xmlns:a16="http://schemas.microsoft.com/office/drawing/2014/main" id="{C8CE8747-162B-8633-F921-FEF3CBA69A68}"/>
              </a:ext>
            </a:extLst>
          </p:cNvPr>
          <p:cNvSpPr>
            <a:spLocks noGrp="1"/>
          </p:cNvSpPr>
          <p:nvPr>
            <p:ph idx="1"/>
          </p:nvPr>
        </p:nvSpPr>
        <p:spPr>
          <a:xfrm>
            <a:off x="1252149" y="2062843"/>
            <a:ext cx="10101649" cy="4147457"/>
          </a:xfrm>
        </p:spPr>
        <p:txBody>
          <a:bodyPr/>
          <a:lstStyle/>
          <a:p>
            <a:r>
              <a:rPr lang="sk-SK" sz="1800" dirty="0">
                <a:latin typeface="Arial" panose="020B0604020202020204" pitchFamily="34" charset="0"/>
                <a:cs typeface="Arial" panose="020B0604020202020204" pitchFamily="34" charset="0"/>
              </a:rPr>
              <a:t>podľa taxonómie, ktorú používa pri klasifikácii incidentov SK-CERT (Národná jednotka CSIRT), je možné škodlivý obsah a s ním spojenú infraštruktúru rozdeliť do týchto kategórií: </a:t>
            </a:r>
          </a:p>
          <a:p>
            <a:pPr marL="800100" lvl="1" indent="-342900">
              <a:buFont typeface="+mj-lt"/>
              <a:buAutoNum type="alphaLcParenR"/>
            </a:pPr>
            <a:r>
              <a:rPr lang="sk-SK" sz="1800" dirty="0">
                <a:latin typeface="Arial" panose="020B0604020202020204" pitchFamily="34" charset="0"/>
                <a:cs typeface="Arial" panose="020B0604020202020204" pitchFamily="34" charset="0"/>
              </a:rPr>
              <a:t>škodlivý kód (vírus, </a:t>
            </a:r>
            <a:r>
              <a:rPr lang="sk-SK" sz="1800" dirty="0" err="1">
                <a:latin typeface="Arial" panose="020B0604020202020204" pitchFamily="34" charset="0"/>
                <a:cs typeface="Arial" panose="020B0604020202020204" pitchFamily="34" charset="0"/>
              </a:rPr>
              <a:t>malvér</a:t>
            </a:r>
            <a:r>
              <a:rPr lang="sk-SK" sz="1800" dirty="0">
                <a:latin typeface="Arial" panose="020B0604020202020204" pitchFamily="34" charset="0"/>
                <a:cs typeface="Arial" panose="020B0604020202020204" pitchFamily="34" charset="0"/>
              </a:rPr>
              <a:t>, </a:t>
            </a:r>
            <a:r>
              <a:rPr lang="sk-SK" sz="1800" dirty="0" err="1">
                <a:latin typeface="Arial" panose="020B0604020202020204" pitchFamily="34" charset="0"/>
                <a:cs typeface="Arial" panose="020B0604020202020204" pitchFamily="34" charset="0"/>
              </a:rPr>
              <a:t>ransomvér</a:t>
            </a:r>
            <a:r>
              <a:rPr lang="sk-SK" sz="1800" dirty="0">
                <a:latin typeface="Arial" panose="020B0604020202020204" pitchFamily="34" charset="0"/>
                <a:cs typeface="Arial" panose="020B0604020202020204" pitchFamily="34" charset="0"/>
              </a:rPr>
              <a:t>)</a:t>
            </a:r>
          </a:p>
          <a:p>
            <a:pPr marL="800100" lvl="1" indent="-342900">
              <a:buFont typeface="+mj-lt"/>
              <a:buAutoNum type="alphaLcParenR"/>
            </a:pPr>
            <a:r>
              <a:rPr lang="sk-SK" sz="1800" dirty="0">
                <a:latin typeface="Arial" panose="020B0604020202020204" pitchFamily="34" charset="0"/>
                <a:cs typeface="Arial" panose="020B0604020202020204" pitchFamily="34" charset="0"/>
              </a:rPr>
              <a:t>infraštruktúra, umožňujúca</a:t>
            </a:r>
          </a:p>
          <a:p>
            <a:pPr lvl="2"/>
            <a:r>
              <a:rPr lang="sk-SK" sz="1800" dirty="0">
                <a:latin typeface="Arial" panose="020B0604020202020204" pitchFamily="34" charset="0"/>
                <a:cs typeface="Arial" panose="020B0604020202020204" pitchFamily="34" charset="0"/>
              </a:rPr>
              <a:t>rozosielanie nevyžiadanej pošty </a:t>
            </a:r>
          </a:p>
          <a:p>
            <a:pPr lvl="2"/>
            <a:r>
              <a:rPr lang="sk-SK" sz="1800" dirty="0">
                <a:latin typeface="Arial" panose="020B0604020202020204" pitchFamily="34" charset="0"/>
                <a:cs typeface="Arial" panose="020B0604020202020204" pitchFamily="34" charset="0"/>
              </a:rPr>
              <a:t>neoprávnené získavanie informácií: skenovanie sietí, odpočúvanie, sociálne inžinierstvo, phishing </a:t>
            </a:r>
          </a:p>
          <a:p>
            <a:pPr marL="800100" lvl="1" indent="-342900">
              <a:buFont typeface="+mj-lt"/>
              <a:buAutoNum type="alphaLcParenR"/>
            </a:pPr>
            <a:r>
              <a:rPr lang="sk-SK" sz="1800" dirty="0">
                <a:latin typeface="Arial" panose="020B0604020202020204" pitchFamily="34" charset="0"/>
                <a:cs typeface="Arial" panose="020B0604020202020204" pitchFamily="34" charset="0"/>
              </a:rPr>
              <a:t>podporný software, údaje a infraštruktúra umožňujúca pokusy o prienik, </a:t>
            </a:r>
            <a:r>
              <a:rPr lang="sk-SK" sz="1800" dirty="0" err="1">
                <a:latin typeface="Arial" panose="020B0604020202020204" pitchFamily="34" charset="0"/>
                <a:cs typeface="Arial" panose="020B0604020202020204" pitchFamily="34" charset="0"/>
              </a:rPr>
              <a:t>DoS</a:t>
            </a:r>
            <a:r>
              <a:rPr lang="sk-SK" sz="1800" dirty="0">
                <a:latin typeface="Arial" panose="020B0604020202020204" pitchFamily="34" charset="0"/>
                <a:cs typeface="Arial" panose="020B0604020202020204" pitchFamily="34" charset="0"/>
              </a:rPr>
              <a:t>, </a:t>
            </a:r>
            <a:r>
              <a:rPr lang="sk-SK" sz="1800" dirty="0" err="1">
                <a:latin typeface="Arial" panose="020B0604020202020204" pitchFamily="34" charset="0"/>
                <a:cs typeface="Arial" panose="020B0604020202020204" pitchFamily="34" charset="0"/>
              </a:rPr>
              <a:t>DDoS</a:t>
            </a:r>
            <a:r>
              <a:rPr lang="sk-SK" sz="1800" dirty="0">
                <a:latin typeface="Arial" panose="020B0604020202020204" pitchFamily="34" charset="0"/>
                <a:cs typeface="Arial" panose="020B0604020202020204" pitchFamily="34" charset="0"/>
              </a:rPr>
              <a:t> útoky alebo iné aktívne útoky, vrátane </a:t>
            </a:r>
          </a:p>
          <a:p>
            <a:pPr lvl="2"/>
            <a:r>
              <a:rPr lang="sk-SK" sz="1800" dirty="0">
                <a:latin typeface="Arial" panose="020B0604020202020204" pitchFamily="34" charset="0"/>
                <a:cs typeface="Arial" panose="020B0604020202020204" pitchFamily="34" charset="0"/>
              </a:rPr>
              <a:t>riadiacich serverov (</a:t>
            </a:r>
            <a:r>
              <a:rPr lang="sk-SK" sz="1800" dirty="0" err="1">
                <a:latin typeface="Arial" panose="020B0604020202020204" pitchFamily="34" charset="0"/>
                <a:cs typeface="Arial" panose="020B0604020202020204" pitchFamily="34" charset="0"/>
              </a:rPr>
              <a:t>command</a:t>
            </a:r>
            <a:r>
              <a:rPr lang="sk-SK" sz="1800" dirty="0">
                <a:latin typeface="Arial" panose="020B0604020202020204" pitchFamily="34" charset="0"/>
                <a:cs typeface="Arial" panose="020B0604020202020204" pitchFamily="34" charset="0"/>
              </a:rPr>
              <a:t> and </a:t>
            </a:r>
            <a:r>
              <a:rPr lang="sk-SK" sz="1800" dirty="0" err="1">
                <a:latin typeface="Arial" panose="020B0604020202020204" pitchFamily="34" charset="0"/>
                <a:cs typeface="Arial" panose="020B0604020202020204" pitchFamily="34" charset="0"/>
              </a:rPr>
              <a:t>control</a:t>
            </a:r>
            <a:r>
              <a:rPr lang="sk-SK" sz="1800" dirty="0">
                <a:latin typeface="Arial" panose="020B0604020202020204" pitchFamily="34" charset="0"/>
                <a:cs typeface="Arial" panose="020B0604020202020204" pitchFamily="34" charset="0"/>
              </a:rPr>
              <a:t> servery) </a:t>
            </a:r>
          </a:p>
          <a:p>
            <a:pPr lvl="2"/>
            <a:r>
              <a:rPr lang="sk-SK" sz="1800" dirty="0">
                <a:latin typeface="Arial" panose="020B0604020202020204" pitchFamily="34" charset="0"/>
                <a:cs typeface="Arial" panose="020B0604020202020204" pitchFamily="34" charset="0"/>
              </a:rPr>
              <a:t>uzlov siete </a:t>
            </a:r>
            <a:r>
              <a:rPr lang="sk-SK" sz="1800" dirty="0" err="1">
                <a:latin typeface="Arial" panose="020B0604020202020204" pitchFamily="34" charset="0"/>
                <a:cs typeface="Arial" panose="020B0604020202020204" pitchFamily="34" charset="0"/>
              </a:rPr>
              <a:t>botnet</a:t>
            </a:r>
            <a:r>
              <a:rPr lang="sk-SK" sz="1800" dirty="0">
                <a:latin typeface="Arial" panose="020B0604020202020204" pitchFamily="34" charset="0"/>
                <a:cs typeface="Arial" panose="020B0604020202020204" pitchFamily="34" charset="0"/>
              </a:rPr>
              <a:t> </a:t>
            </a:r>
          </a:p>
          <a:p>
            <a:pPr lvl="2"/>
            <a:r>
              <a:rPr lang="sk-SK" sz="1800" dirty="0">
                <a:latin typeface="Arial" panose="020B0604020202020204" pitchFamily="34" charset="0"/>
                <a:cs typeface="Arial" panose="020B0604020202020204" pitchFamily="34" charset="0"/>
              </a:rPr>
              <a:t>obsahu, zneužívajúceho prostriedky používateľov bez ich vedomia (</a:t>
            </a:r>
            <a:r>
              <a:rPr lang="sk-SK" sz="1800" dirty="0" err="1">
                <a:latin typeface="Arial" panose="020B0604020202020204" pitchFamily="34" charset="0"/>
                <a:cs typeface="Arial" panose="020B0604020202020204" pitchFamily="34" charset="0"/>
              </a:rPr>
              <a:t>crypto</a:t>
            </a:r>
            <a:r>
              <a:rPr lang="sk-SK" sz="1800" dirty="0">
                <a:latin typeface="Arial" panose="020B0604020202020204" pitchFamily="34" charset="0"/>
                <a:cs typeface="Arial" panose="020B0604020202020204" pitchFamily="34" charset="0"/>
              </a:rPr>
              <a:t> </a:t>
            </a:r>
            <a:r>
              <a:rPr lang="sk-SK" sz="1800" dirty="0" err="1">
                <a:latin typeface="Arial" panose="020B0604020202020204" pitchFamily="34" charset="0"/>
                <a:cs typeface="Arial" panose="020B0604020202020204" pitchFamily="34" charset="0"/>
              </a:rPr>
              <a:t>minery</a:t>
            </a:r>
            <a:r>
              <a:rPr lang="sk-SK" sz="1800" dirty="0">
                <a:latin typeface="Arial" panose="020B0604020202020204" pitchFamily="34" charset="0"/>
                <a:cs typeface="Arial" panose="020B0604020202020204" pitchFamily="34" charset="0"/>
              </a:rPr>
              <a:t>) </a:t>
            </a:r>
          </a:p>
          <a:p>
            <a:pPr marL="800100" lvl="1" indent="-342900">
              <a:buFont typeface="+mj-lt"/>
              <a:buAutoNum type="alphaLcParenR"/>
            </a:pPr>
            <a:r>
              <a:rPr lang="sk-SK" sz="1800" dirty="0">
                <a:latin typeface="Arial" panose="020B0604020202020204" pitchFamily="34" charset="0"/>
                <a:cs typeface="Arial" panose="020B0604020202020204" pitchFamily="34" charset="0"/>
              </a:rPr>
              <a:t>verejne prístupné citlivé údaje ako sú heslá, šifrovacie kľúče, čísla kreditných kariet, osobné údaje</a:t>
            </a:r>
          </a:p>
        </p:txBody>
      </p:sp>
    </p:spTree>
    <p:extLst>
      <p:ext uri="{BB962C8B-B14F-4D97-AF65-F5344CB8AC3E}">
        <p14:creationId xmlns:p14="http://schemas.microsoft.com/office/powerpoint/2010/main" val="5655248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DA94E3-5FA8-88D1-90B8-A761EBBB0428}"/>
            </a:ext>
          </a:extLst>
        </p:cNvPr>
        <p:cNvGrpSpPr/>
        <p:nvPr/>
      </p:nvGrpSpPr>
      <p:grpSpPr>
        <a:xfrm>
          <a:off x="0" y="0"/>
          <a:ext cx="0" cy="0"/>
          <a:chOff x="0" y="0"/>
          <a:chExt cx="0" cy="0"/>
        </a:xfrm>
      </p:grpSpPr>
      <p:sp>
        <p:nvSpPr>
          <p:cNvPr id="4" name="Nadpis 3">
            <a:extLst>
              <a:ext uri="{FF2B5EF4-FFF2-40B4-BE49-F238E27FC236}">
                <a16:creationId xmlns:a16="http://schemas.microsoft.com/office/drawing/2014/main" id="{4F853275-CE49-4A19-BB2A-BAC5B4591702}"/>
              </a:ext>
            </a:extLst>
          </p:cNvPr>
          <p:cNvSpPr>
            <a:spLocks noGrp="1"/>
          </p:cNvSpPr>
          <p:nvPr>
            <p:ph type="title"/>
          </p:nvPr>
        </p:nvSpPr>
        <p:spPr>
          <a:xfrm>
            <a:off x="1252150" y="1261933"/>
            <a:ext cx="10101650" cy="700757"/>
          </a:xfrm>
        </p:spPr>
        <p:txBody>
          <a:bodyPr/>
          <a:lstStyle/>
          <a:p>
            <a:r>
              <a:rPr lang="sk-SK" b="1" dirty="0">
                <a:latin typeface="Arial" panose="020B0604020202020204" pitchFamily="34" charset="0"/>
                <a:cs typeface="Arial" panose="020B0604020202020204" pitchFamily="34" charset="0"/>
              </a:rPr>
              <a:t>DÔVODY BLOKOVANIA</a:t>
            </a:r>
          </a:p>
        </p:txBody>
      </p:sp>
      <p:sp>
        <p:nvSpPr>
          <p:cNvPr id="5" name="Zástupný objekt pre obsah 4">
            <a:extLst>
              <a:ext uri="{FF2B5EF4-FFF2-40B4-BE49-F238E27FC236}">
                <a16:creationId xmlns:a16="http://schemas.microsoft.com/office/drawing/2014/main" id="{61AA73B9-4AEC-A16E-51BD-BA90A6CF906D}"/>
              </a:ext>
            </a:extLst>
          </p:cNvPr>
          <p:cNvSpPr>
            <a:spLocks noGrp="1"/>
          </p:cNvSpPr>
          <p:nvPr>
            <p:ph idx="1"/>
          </p:nvPr>
        </p:nvSpPr>
        <p:spPr>
          <a:xfrm>
            <a:off x="1252149" y="2062843"/>
            <a:ext cx="10101649" cy="4147457"/>
          </a:xfrm>
        </p:spPr>
        <p:txBody>
          <a:bodyPr/>
          <a:lstStyle/>
          <a:p>
            <a:pPr marL="0" indent="0">
              <a:buNone/>
            </a:pPr>
            <a:r>
              <a:rPr lang="sk-SK" sz="1800" dirty="0">
                <a:latin typeface="Arial" panose="020B0604020202020204" pitchFamily="34" charset="0"/>
                <a:cs typeface="Arial" panose="020B0604020202020204" pitchFamily="34" charset="0"/>
              </a:rPr>
              <a:t>Z Pravidiel blokovania vyplývajú nasledujúce dôvody blokovania:</a:t>
            </a:r>
          </a:p>
          <a:p>
            <a:pPr marL="342900" indent="-342900">
              <a:buFont typeface="+mj-lt"/>
              <a:buAutoNum type="arabicParenR"/>
            </a:pPr>
            <a:r>
              <a:rPr lang="sk-SK" sz="1800" b="1" dirty="0">
                <a:latin typeface="Arial" panose="020B0604020202020204" pitchFamily="34" charset="0"/>
                <a:cs typeface="Arial" panose="020B0604020202020204" pitchFamily="34" charset="0"/>
              </a:rPr>
              <a:t>ochrana používateľov napadnutých služieb a nevedomých používateľov podvodných služieb </a:t>
            </a:r>
            <a:r>
              <a:rPr lang="sk-SK" sz="1800" dirty="0">
                <a:latin typeface="Arial" panose="020B0604020202020204" pitchFamily="34" charset="0"/>
                <a:cs typeface="Arial" panose="020B0604020202020204" pitchFamily="34" charset="0"/>
              </a:rPr>
              <a:t>- ak je na šírenie škodlivého obsahu, vylákanie údajov alebo na ilegálne aktivity zneužitá legitímna doména alebo služba, zablokovanie obsahu alebo konkrétneho URL zabezpečí ochranu používateľov, ktorí túto službu alebo doménu využívajú</a:t>
            </a:r>
          </a:p>
          <a:p>
            <a:pPr marL="342900" indent="-342900">
              <a:buFont typeface="+mj-lt"/>
              <a:buAutoNum type="arabicParenR"/>
            </a:pPr>
            <a:r>
              <a:rPr lang="sk-SK" sz="1800" b="1" dirty="0">
                <a:latin typeface="Arial" panose="020B0604020202020204" pitchFamily="34" charset="0"/>
                <a:cs typeface="Arial" panose="020B0604020202020204" pitchFamily="34" charset="0"/>
              </a:rPr>
              <a:t>zmiernenie alebo zamedzenie škodlivých následkov</a:t>
            </a:r>
            <a:r>
              <a:rPr lang="sk-SK" sz="1800" dirty="0">
                <a:latin typeface="Arial" panose="020B0604020202020204" pitchFamily="34" charset="0"/>
                <a:cs typeface="Arial" panose="020B0604020202020204" pitchFamily="34" charset="0"/>
              </a:rPr>
              <a:t> - blokovaním domén a IP adries so škodlivým obsahom či phishingom je možné takisto dosiahnuť zmierňovanie následkov v podobe menšieho dopadu na potenciálne obete, resp. zasiahnutých používateľov. Takisto včasným blokovaním možno zabezpečiť úplné zamedzenie škodlivých následkov, pretože nemusí dôjsť napríklad k stiahnutiu škodlivého obsahu alebo k dokončeniu všetkých fáz </a:t>
            </a:r>
            <a:r>
              <a:rPr lang="sk-SK" sz="1800" dirty="0" err="1">
                <a:latin typeface="Arial" panose="020B0604020202020204" pitchFamily="34" charset="0"/>
                <a:cs typeface="Arial" panose="020B0604020202020204" pitchFamily="34" charset="0"/>
              </a:rPr>
              <a:t>phishingovej</a:t>
            </a:r>
            <a:r>
              <a:rPr lang="sk-SK" sz="1800" dirty="0">
                <a:latin typeface="Arial" panose="020B0604020202020204" pitchFamily="34" charset="0"/>
                <a:cs typeface="Arial" panose="020B0604020202020204" pitchFamily="34" charset="0"/>
              </a:rPr>
              <a:t> kampane. </a:t>
            </a:r>
          </a:p>
          <a:p>
            <a:pPr marL="342900" indent="-342900">
              <a:buFont typeface="+mj-lt"/>
              <a:buAutoNum type="arabicParenR"/>
            </a:pPr>
            <a:r>
              <a:rPr lang="sk-SK" sz="1800" b="1" dirty="0">
                <a:latin typeface="Arial" panose="020B0604020202020204" pitchFamily="34" charset="0"/>
                <a:cs typeface="Arial" panose="020B0604020202020204" pitchFamily="34" charset="0"/>
              </a:rPr>
              <a:t>zastavenie šírenia škodlivého obsahu </a:t>
            </a:r>
            <a:r>
              <a:rPr lang="sk-SK" sz="1800" dirty="0">
                <a:latin typeface="Arial" panose="020B0604020202020204" pitchFamily="34" charset="0"/>
                <a:cs typeface="Arial" panose="020B0604020202020204" pitchFamily="34" charset="0"/>
              </a:rPr>
              <a:t>- najmä šírenie </a:t>
            </a:r>
            <a:r>
              <a:rPr lang="sk-SK" sz="1800" dirty="0" err="1">
                <a:latin typeface="Arial" panose="020B0604020202020204" pitchFamily="34" charset="0"/>
                <a:cs typeface="Arial" panose="020B0604020202020204" pitchFamily="34" charset="0"/>
              </a:rPr>
              <a:t>malvéru</a:t>
            </a:r>
            <a:r>
              <a:rPr lang="sk-SK" sz="1800" dirty="0">
                <a:latin typeface="Arial" panose="020B0604020202020204" pitchFamily="34" charset="0"/>
                <a:cs typeface="Arial" panose="020B0604020202020204" pitchFamily="34" charset="0"/>
              </a:rPr>
              <a:t>, existenciu riadiacich serverov pre </a:t>
            </a:r>
            <a:r>
              <a:rPr lang="sk-SK" sz="1800" dirty="0" err="1">
                <a:latin typeface="Arial" panose="020B0604020202020204" pitchFamily="34" charset="0"/>
                <a:cs typeface="Arial" panose="020B0604020202020204" pitchFamily="34" charset="0"/>
              </a:rPr>
              <a:t>botnety</a:t>
            </a:r>
            <a:r>
              <a:rPr lang="sk-SK" sz="1800" dirty="0">
                <a:latin typeface="Arial" panose="020B0604020202020204" pitchFamily="34" charset="0"/>
                <a:cs typeface="Arial" panose="020B0604020202020204" pitchFamily="34" charset="0"/>
              </a:rPr>
              <a:t>, </a:t>
            </a:r>
            <a:r>
              <a:rPr lang="sk-SK" sz="1800" dirty="0" err="1">
                <a:latin typeface="Arial" panose="020B0604020202020204" pitchFamily="34" charset="0"/>
                <a:cs typeface="Arial" panose="020B0604020202020204" pitchFamily="34" charset="0"/>
              </a:rPr>
              <a:t>phishingové</a:t>
            </a:r>
            <a:r>
              <a:rPr lang="sk-SK" sz="1800" dirty="0">
                <a:latin typeface="Arial" panose="020B0604020202020204" pitchFamily="34" charset="0"/>
                <a:cs typeface="Arial" panose="020B0604020202020204" pitchFamily="34" charset="0"/>
              </a:rPr>
              <a:t> stránky a podobne. Domény a IP adresy s takýmto obsahom sú využívané útočníkmi na nelegitímne ciele a ich blokovanie zamedzuje ďalšiemu šíreniu takéhoto škodlivého obsahu.</a:t>
            </a:r>
          </a:p>
        </p:txBody>
      </p:sp>
    </p:spTree>
    <p:extLst>
      <p:ext uri="{BB962C8B-B14F-4D97-AF65-F5344CB8AC3E}">
        <p14:creationId xmlns:p14="http://schemas.microsoft.com/office/powerpoint/2010/main" val="30481727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98EDC5-01AC-42D6-9454-93AFDF6AB1D6}"/>
            </a:ext>
          </a:extLst>
        </p:cNvPr>
        <p:cNvGrpSpPr/>
        <p:nvPr/>
      </p:nvGrpSpPr>
      <p:grpSpPr>
        <a:xfrm>
          <a:off x="0" y="0"/>
          <a:ext cx="0" cy="0"/>
          <a:chOff x="0" y="0"/>
          <a:chExt cx="0" cy="0"/>
        </a:xfrm>
      </p:grpSpPr>
      <p:sp>
        <p:nvSpPr>
          <p:cNvPr id="4" name="Nadpis 3">
            <a:extLst>
              <a:ext uri="{FF2B5EF4-FFF2-40B4-BE49-F238E27FC236}">
                <a16:creationId xmlns:a16="http://schemas.microsoft.com/office/drawing/2014/main" id="{C7DB3093-8F33-D590-5551-F870AC42C11C}"/>
              </a:ext>
            </a:extLst>
          </p:cNvPr>
          <p:cNvSpPr>
            <a:spLocks noGrp="1"/>
          </p:cNvSpPr>
          <p:nvPr>
            <p:ph type="title"/>
          </p:nvPr>
        </p:nvSpPr>
        <p:spPr/>
        <p:txBody>
          <a:bodyPr/>
          <a:lstStyle/>
          <a:p>
            <a:r>
              <a:rPr lang="sk-SK" b="1" dirty="0">
                <a:latin typeface="Arial" panose="020B0604020202020204" pitchFamily="34" charset="0"/>
                <a:cs typeface="Arial" panose="020B0604020202020204" pitchFamily="34" charset="0"/>
              </a:rPr>
              <a:t>ROZHODNUTIE O BLOKOVANÍ</a:t>
            </a:r>
          </a:p>
        </p:txBody>
      </p:sp>
      <p:sp>
        <p:nvSpPr>
          <p:cNvPr id="5" name="Zástupný objekt pre obsah 4">
            <a:extLst>
              <a:ext uri="{FF2B5EF4-FFF2-40B4-BE49-F238E27FC236}">
                <a16:creationId xmlns:a16="http://schemas.microsoft.com/office/drawing/2014/main" id="{F259B20F-71F6-D8A3-EF9F-4D4468461CF7}"/>
              </a:ext>
            </a:extLst>
          </p:cNvPr>
          <p:cNvSpPr>
            <a:spLocks noGrp="1"/>
          </p:cNvSpPr>
          <p:nvPr>
            <p:ph idx="1"/>
          </p:nvPr>
        </p:nvSpPr>
        <p:spPr>
          <a:xfrm>
            <a:off x="1252150" y="1750143"/>
            <a:ext cx="10101649" cy="4694200"/>
          </a:xfrm>
        </p:spPr>
        <p:txBody>
          <a:bodyPr/>
          <a:lstStyle/>
          <a:p>
            <a:r>
              <a:rPr lang="sk-SK" sz="1600" dirty="0">
                <a:latin typeface="Arial" panose="020B0604020202020204" pitchFamily="34" charset="0"/>
                <a:cs typeface="Arial" panose="020B0604020202020204" pitchFamily="34" charset="0"/>
              </a:rPr>
              <a:t>povinné minimálne obsahové náležitosti rozhodnutia (§ 27b ods. 2 </a:t>
            </a:r>
            <a:r>
              <a:rPr lang="sk-SK" sz="1600" dirty="0" err="1">
                <a:latin typeface="Arial" panose="020B0604020202020204" pitchFamily="34" charset="0"/>
                <a:cs typeface="Arial" panose="020B0604020202020204" pitchFamily="34" charset="0"/>
              </a:rPr>
              <a:t>ZoKB</a:t>
            </a:r>
            <a:r>
              <a:rPr lang="sk-SK" sz="1600" dirty="0">
                <a:latin typeface="Arial" panose="020B0604020202020204" pitchFamily="34" charset="0"/>
                <a:cs typeface="Arial" panose="020B0604020202020204" pitchFamily="34" charset="0"/>
              </a:rPr>
              <a:t>):</a:t>
            </a:r>
          </a:p>
          <a:p>
            <a:pPr marL="800100" lvl="1" indent="-342900">
              <a:buFont typeface="+mj-lt"/>
              <a:buAutoNum type="alphaLcParenR"/>
            </a:pPr>
            <a:r>
              <a:rPr lang="sk-SK" sz="1600" dirty="0">
                <a:latin typeface="Arial" panose="020B0604020202020204" pitchFamily="34" charset="0"/>
                <a:cs typeface="Arial" panose="020B0604020202020204" pitchFamily="34" charset="0"/>
              </a:rPr>
              <a:t>identifikácia NBÚ</a:t>
            </a:r>
          </a:p>
          <a:p>
            <a:pPr marL="800100" lvl="1" indent="-342900">
              <a:buFont typeface="+mj-lt"/>
              <a:buAutoNum type="alphaLcParenR"/>
            </a:pPr>
            <a:r>
              <a:rPr lang="sk-SK" sz="1600" dirty="0">
                <a:latin typeface="Arial" panose="020B0604020202020204" pitchFamily="34" charset="0"/>
                <a:cs typeface="Arial" panose="020B0604020202020204" pitchFamily="34" charset="0"/>
              </a:rPr>
              <a:t>identifikácia osoby, ktorá prevádzkuje infraštruktúru, na ktorej je blokovanie potrebné vykonať</a:t>
            </a:r>
          </a:p>
          <a:p>
            <a:pPr marL="800100" lvl="1" indent="-342900">
              <a:buFont typeface="+mj-lt"/>
              <a:buAutoNum type="alphaLcParenR"/>
            </a:pPr>
            <a:r>
              <a:rPr lang="sk-SK" sz="1600" dirty="0">
                <a:latin typeface="Arial" panose="020B0604020202020204" pitchFamily="34" charset="0"/>
                <a:cs typeface="Arial" panose="020B0604020202020204" pitchFamily="34" charset="0"/>
              </a:rPr>
              <a:t>identifikácia škodlivého obsahu alebo škodlivej aktivity</a:t>
            </a:r>
          </a:p>
          <a:p>
            <a:pPr marL="800100" lvl="1" indent="-342900">
              <a:buFont typeface="+mj-lt"/>
              <a:buAutoNum type="alphaLcParenR"/>
            </a:pPr>
            <a:r>
              <a:rPr lang="sk-SK" sz="1600" dirty="0">
                <a:latin typeface="Arial" panose="020B0604020202020204" pitchFamily="34" charset="0"/>
                <a:cs typeface="Arial" panose="020B0604020202020204" pitchFamily="34" charset="0"/>
              </a:rPr>
              <a:t>dôvod blokovania</a:t>
            </a:r>
          </a:p>
          <a:p>
            <a:pPr marL="800100" lvl="1" indent="-342900">
              <a:buFont typeface="+mj-lt"/>
              <a:buAutoNum type="alphaLcParenR"/>
            </a:pPr>
            <a:r>
              <a:rPr lang="sk-SK" sz="1600" dirty="0">
                <a:latin typeface="Arial" panose="020B0604020202020204" pitchFamily="34" charset="0"/>
                <a:cs typeface="Arial" panose="020B0604020202020204" pitchFamily="34" charset="0"/>
              </a:rPr>
              <a:t>spôsob blokovania</a:t>
            </a:r>
          </a:p>
          <a:p>
            <a:pPr marL="800100" lvl="1" indent="-342900">
              <a:buFont typeface="+mj-lt"/>
              <a:buAutoNum type="alphaLcParenR"/>
            </a:pPr>
            <a:r>
              <a:rPr lang="sk-SK" sz="1600" dirty="0">
                <a:latin typeface="Arial" panose="020B0604020202020204" pitchFamily="34" charset="0"/>
                <a:cs typeface="Arial" panose="020B0604020202020204" pitchFamily="34" charset="0"/>
              </a:rPr>
              <a:t>lehota na vykonanie blokovania, trvanie blokovania a možnosti jeho odblokovania</a:t>
            </a:r>
          </a:p>
          <a:p>
            <a:pPr marL="800100" lvl="1" indent="-342900">
              <a:buFont typeface="+mj-lt"/>
              <a:buAutoNum type="alphaLcParenR"/>
            </a:pPr>
            <a:r>
              <a:rPr lang="sk-SK" sz="1600" dirty="0">
                <a:latin typeface="Arial" panose="020B0604020202020204" pitchFamily="34" charset="0"/>
                <a:cs typeface="Arial" panose="020B0604020202020204" pitchFamily="34" charset="0"/>
              </a:rPr>
              <a:t>poučenie</a:t>
            </a:r>
          </a:p>
          <a:p>
            <a:r>
              <a:rPr lang="sk-SK" sz="1600" dirty="0">
                <a:latin typeface="Arial" panose="020B0604020202020204" pitchFamily="34" charset="0"/>
                <a:cs typeface="Arial" panose="020B0604020202020204" pitchFamily="34" charset="0"/>
              </a:rPr>
              <a:t>Úrad rozhodne o spôsobe blokovania </a:t>
            </a:r>
            <a:r>
              <a:rPr lang="sk-SK" sz="1600" b="1" dirty="0">
                <a:latin typeface="Arial" panose="020B0604020202020204" pitchFamily="34" charset="0"/>
                <a:cs typeface="Arial" panose="020B0604020202020204" pitchFamily="34" charset="0"/>
                <a:hlinkClick r:id="rId2"/>
              </a:rPr>
              <a:t>podľa pravidiel blokovania</a:t>
            </a:r>
            <a:r>
              <a:rPr lang="sk-SK" sz="1600" dirty="0">
                <a:latin typeface="Arial" panose="020B0604020202020204" pitchFamily="34" charset="0"/>
                <a:cs typeface="Arial" panose="020B0604020202020204" pitchFamily="34" charset="0"/>
                <a:hlinkClick r:id="rId2"/>
              </a:rPr>
              <a:t> </a:t>
            </a:r>
            <a:r>
              <a:rPr lang="sk-SK" sz="1600" dirty="0">
                <a:latin typeface="Arial" panose="020B0604020202020204" pitchFamily="34" charset="0"/>
                <a:cs typeface="Arial" panose="020B0604020202020204" pitchFamily="34" charset="0"/>
              </a:rPr>
              <a:t>tak, aby bolo účinné, účelné a primerané vo vzťahu k možným rizikám spojeným s blokovaním</a:t>
            </a:r>
          </a:p>
          <a:p>
            <a:pPr lvl="1"/>
            <a:r>
              <a:rPr lang="sk-SK" sz="1600" dirty="0">
                <a:latin typeface="Arial" panose="020B0604020202020204" pitchFamily="34" charset="0"/>
                <a:cs typeface="Arial" panose="020B0604020202020204" pitchFamily="34" charset="0"/>
              </a:rPr>
              <a:t>cieľom pravidiel blokovania je zaviesť pravidlá pre blokovanie útokov za účelom zvýšenia obranyschopnosti SR voči kybernetickým útokom na významné informačné systémy z externého prostredia (internetu), najmä voči šíreniu škodlivého kódu zo sietí infikovaných počítačov a šíreniu škodlivej aktivity z IP adresného rozsahu SR.</a:t>
            </a:r>
          </a:p>
          <a:p>
            <a:r>
              <a:rPr lang="sk-SK" sz="1600" dirty="0">
                <a:latin typeface="Arial" panose="020B0604020202020204" pitchFamily="34" charset="0"/>
                <a:cs typeface="Arial" panose="020B0604020202020204" pitchFamily="34" charset="0"/>
              </a:rPr>
              <a:t>rozhodnutím o blokovaní nie sú dotknuté postupy riešenia KBI a postupy OČTK</a:t>
            </a:r>
          </a:p>
          <a:p>
            <a:r>
              <a:rPr lang="sk-SK" sz="1600" dirty="0">
                <a:latin typeface="Arial" panose="020B0604020202020204" pitchFamily="34" charset="0"/>
                <a:cs typeface="Arial" panose="020B0604020202020204" pitchFamily="34" charset="0"/>
              </a:rPr>
              <a:t>je </a:t>
            </a:r>
            <a:r>
              <a:rPr lang="sk-SK" sz="1600" b="1" dirty="0">
                <a:latin typeface="Arial" panose="020B0604020202020204" pitchFamily="34" charset="0"/>
                <a:cs typeface="Arial" panose="020B0604020202020204" pitchFamily="34" charset="0"/>
              </a:rPr>
              <a:t>preskúmateľné súdom;</a:t>
            </a:r>
            <a:r>
              <a:rPr lang="sk-SK" sz="1600" dirty="0">
                <a:latin typeface="Arial" panose="020B0604020202020204" pitchFamily="34" charset="0"/>
                <a:cs typeface="Arial" panose="020B0604020202020204" pitchFamily="34" charset="0"/>
              </a:rPr>
              <a:t> </a:t>
            </a:r>
            <a:r>
              <a:rPr lang="sk-SK" sz="1600" b="1" dirty="0">
                <a:latin typeface="Arial" panose="020B0604020202020204" pitchFamily="34" charset="0"/>
                <a:cs typeface="Arial" panose="020B0604020202020204" pitchFamily="34" charset="0"/>
              </a:rPr>
              <a:t>správna žaloba nemá odkladný účinok</a:t>
            </a:r>
          </a:p>
        </p:txBody>
      </p:sp>
    </p:spTree>
    <p:extLst>
      <p:ext uri="{BB962C8B-B14F-4D97-AF65-F5344CB8AC3E}">
        <p14:creationId xmlns:p14="http://schemas.microsoft.com/office/powerpoint/2010/main" val="14718200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E3EC22-349D-C502-806D-C2C75E02C031}"/>
            </a:ext>
          </a:extLst>
        </p:cNvPr>
        <p:cNvGrpSpPr/>
        <p:nvPr/>
      </p:nvGrpSpPr>
      <p:grpSpPr>
        <a:xfrm>
          <a:off x="0" y="0"/>
          <a:ext cx="0" cy="0"/>
          <a:chOff x="0" y="0"/>
          <a:chExt cx="0" cy="0"/>
        </a:xfrm>
      </p:grpSpPr>
      <p:sp>
        <p:nvSpPr>
          <p:cNvPr id="4" name="Nadpis 3">
            <a:extLst>
              <a:ext uri="{FF2B5EF4-FFF2-40B4-BE49-F238E27FC236}">
                <a16:creationId xmlns:a16="http://schemas.microsoft.com/office/drawing/2014/main" id="{DD6818C8-19CE-FFEF-46B3-C52DA6A041CD}"/>
              </a:ext>
            </a:extLst>
          </p:cNvPr>
          <p:cNvSpPr>
            <a:spLocks noGrp="1"/>
          </p:cNvSpPr>
          <p:nvPr>
            <p:ph type="title"/>
          </p:nvPr>
        </p:nvSpPr>
        <p:spPr/>
        <p:txBody>
          <a:bodyPr/>
          <a:lstStyle/>
          <a:p>
            <a:r>
              <a:rPr lang="sk-SK" b="1" dirty="0">
                <a:latin typeface="Arial" panose="020B0604020202020204" pitchFamily="34" charset="0"/>
                <a:cs typeface="Arial" panose="020B0604020202020204" pitchFamily="34" charset="0"/>
              </a:rPr>
              <a:t>VYKONANIE BLOKOVANIA</a:t>
            </a:r>
          </a:p>
        </p:txBody>
      </p:sp>
      <p:sp>
        <p:nvSpPr>
          <p:cNvPr id="5" name="Zástupný objekt pre obsah 4">
            <a:extLst>
              <a:ext uri="{FF2B5EF4-FFF2-40B4-BE49-F238E27FC236}">
                <a16:creationId xmlns:a16="http://schemas.microsoft.com/office/drawing/2014/main" id="{3FBE83D2-2495-C2DD-3B72-35E6D1747727}"/>
              </a:ext>
            </a:extLst>
          </p:cNvPr>
          <p:cNvSpPr>
            <a:spLocks noGrp="1"/>
          </p:cNvSpPr>
          <p:nvPr>
            <p:ph idx="1"/>
          </p:nvPr>
        </p:nvSpPr>
        <p:spPr/>
        <p:txBody>
          <a:bodyPr/>
          <a:lstStyle/>
          <a:p>
            <a:r>
              <a:rPr lang="sk-SK" sz="1800" dirty="0">
                <a:latin typeface="Arial" panose="020B0604020202020204" pitchFamily="34" charset="0"/>
                <a:cs typeface="Arial" panose="020B0604020202020204" pitchFamily="34" charset="0"/>
              </a:rPr>
              <a:t>blokovanie vykonáva:</a:t>
            </a:r>
          </a:p>
          <a:p>
            <a:pPr marL="800100" lvl="1" indent="-342900">
              <a:buFont typeface="+mj-lt"/>
              <a:buAutoNum type="alphaLcParenR"/>
            </a:pPr>
            <a:r>
              <a:rPr lang="sk-SK" sz="1800" b="1" dirty="0">
                <a:latin typeface="Arial" panose="020B0604020202020204" pitchFamily="34" charset="0"/>
                <a:cs typeface="Arial" panose="020B0604020202020204" pitchFamily="34" charset="0"/>
              </a:rPr>
              <a:t>osoba, ktorá prevádzkuje infraštruktúru, na ktorej je blokovanie potrebné vykonať </a:t>
            </a:r>
          </a:p>
          <a:p>
            <a:pPr lvl="2"/>
            <a:r>
              <a:rPr lang="sk-SK" sz="1800" dirty="0">
                <a:latin typeface="Arial" panose="020B0604020202020204" pitchFamily="34" charset="0"/>
                <a:cs typeface="Arial" panose="020B0604020202020204" pitchFamily="34" charset="0"/>
              </a:rPr>
              <a:t>na základe rozhodnutia NBÚ</a:t>
            </a:r>
          </a:p>
          <a:p>
            <a:pPr marL="800100" lvl="1" indent="-342900">
              <a:buFont typeface="+mj-lt"/>
              <a:buAutoNum type="alphaLcParenR"/>
            </a:pPr>
            <a:r>
              <a:rPr lang="sk-SK" sz="1800" b="1" dirty="0">
                <a:latin typeface="Arial" panose="020B0604020202020204" pitchFamily="34" charset="0"/>
                <a:cs typeface="Arial" panose="020B0604020202020204" pitchFamily="34" charset="0"/>
              </a:rPr>
              <a:t>NBÚ</a:t>
            </a:r>
          </a:p>
          <a:p>
            <a:pPr marL="0" indent="0">
              <a:buNone/>
            </a:pPr>
            <a:endParaRPr lang="sk-SK"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96211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22FD14-E63E-8399-FD5F-992AB5C01DF2}"/>
            </a:ext>
          </a:extLst>
        </p:cNvPr>
        <p:cNvGrpSpPr/>
        <p:nvPr/>
      </p:nvGrpSpPr>
      <p:grpSpPr>
        <a:xfrm>
          <a:off x="0" y="0"/>
          <a:ext cx="0" cy="0"/>
          <a:chOff x="0" y="0"/>
          <a:chExt cx="0" cy="0"/>
        </a:xfrm>
      </p:grpSpPr>
      <p:sp>
        <p:nvSpPr>
          <p:cNvPr id="4" name="Nadpis 3">
            <a:extLst>
              <a:ext uri="{FF2B5EF4-FFF2-40B4-BE49-F238E27FC236}">
                <a16:creationId xmlns:a16="http://schemas.microsoft.com/office/drawing/2014/main" id="{CFDA8B58-22AE-BCB6-AF0B-4DB4EEC65B54}"/>
              </a:ext>
            </a:extLst>
          </p:cNvPr>
          <p:cNvSpPr>
            <a:spLocks noGrp="1"/>
          </p:cNvSpPr>
          <p:nvPr>
            <p:ph type="title"/>
          </p:nvPr>
        </p:nvSpPr>
        <p:spPr/>
        <p:txBody>
          <a:bodyPr/>
          <a:lstStyle/>
          <a:p>
            <a:r>
              <a:rPr lang="sk-SK" b="1" dirty="0">
                <a:latin typeface="Arial" panose="020B0604020202020204" pitchFamily="34" charset="0"/>
                <a:cs typeface="Arial" panose="020B0604020202020204" pitchFamily="34" charset="0"/>
              </a:rPr>
              <a:t>ČASOVÁ LIMITÁCIA</a:t>
            </a:r>
          </a:p>
        </p:txBody>
      </p:sp>
      <p:sp>
        <p:nvSpPr>
          <p:cNvPr id="5" name="Zástupný objekt pre obsah 4">
            <a:extLst>
              <a:ext uri="{FF2B5EF4-FFF2-40B4-BE49-F238E27FC236}">
                <a16:creationId xmlns:a16="http://schemas.microsoft.com/office/drawing/2014/main" id="{138B7A29-5404-62A8-877C-19DD06C875EE}"/>
              </a:ext>
            </a:extLst>
          </p:cNvPr>
          <p:cNvSpPr>
            <a:spLocks noGrp="1"/>
          </p:cNvSpPr>
          <p:nvPr>
            <p:ph idx="1"/>
          </p:nvPr>
        </p:nvSpPr>
        <p:spPr/>
        <p:txBody>
          <a:bodyPr/>
          <a:lstStyle/>
          <a:p>
            <a:r>
              <a:rPr lang="sk-SK" sz="1800" dirty="0">
                <a:latin typeface="Arial" panose="020B0604020202020204" pitchFamily="34" charset="0"/>
                <a:cs typeface="Arial" panose="020B0604020202020204" pitchFamily="34" charset="0"/>
              </a:rPr>
              <a:t>§ 27b </a:t>
            </a:r>
            <a:r>
              <a:rPr lang="sk-SK" sz="1800" dirty="0" err="1">
                <a:latin typeface="Arial" panose="020B0604020202020204" pitchFamily="34" charset="0"/>
                <a:cs typeface="Arial" panose="020B0604020202020204" pitchFamily="34" charset="0"/>
              </a:rPr>
              <a:t>ZoKB</a:t>
            </a:r>
            <a:r>
              <a:rPr lang="sk-SK" sz="1800" dirty="0">
                <a:latin typeface="Arial" panose="020B0604020202020204" pitchFamily="34" charset="0"/>
                <a:cs typeface="Arial" panose="020B0604020202020204" pitchFamily="34" charset="0"/>
              </a:rPr>
              <a:t>: Rozhodnúť o blokovaní škodlivého obsahu alebo škodlivej aktivity možno </a:t>
            </a:r>
            <a:r>
              <a:rPr lang="sk-SK" sz="1800" b="1" dirty="0">
                <a:latin typeface="Arial" panose="020B0604020202020204" pitchFamily="34" charset="0"/>
                <a:cs typeface="Arial" panose="020B0604020202020204" pitchFamily="34" charset="0"/>
              </a:rPr>
              <a:t>len s platnosťou do 30. septembra 2022.</a:t>
            </a:r>
          </a:p>
          <a:p>
            <a:r>
              <a:rPr lang="sk-SK" sz="1800" b="1" dirty="0">
                <a:latin typeface="Arial" panose="020B0604020202020204" pitchFamily="34" charset="0"/>
                <a:cs typeface="Arial" panose="020B0604020202020204" pitchFamily="34" charset="0"/>
              </a:rPr>
              <a:t>zoznam blokovaných subjektov:</a:t>
            </a:r>
          </a:p>
          <a:p>
            <a:pPr marL="0" indent="0">
              <a:buNone/>
            </a:pPr>
            <a:endParaRPr lang="sk-SK" sz="1800" b="1" dirty="0">
              <a:latin typeface="Arial" panose="020B0604020202020204" pitchFamily="34" charset="0"/>
              <a:cs typeface="Arial" panose="020B0604020202020204" pitchFamily="34" charset="0"/>
            </a:endParaRPr>
          </a:p>
          <a:p>
            <a:pPr marL="0" indent="0">
              <a:buNone/>
            </a:pPr>
            <a:endParaRPr lang="sk-SK" sz="1800" b="1" dirty="0">
              <a:latin typeface="Arial" panose="020B0604020202020204" pitchFamily="34" charset="0"/>
              <a:cs typeface="Arial" panose="020B0604020202020204" pitchFamily="34" charset="0"/>
            </a:endParaRPr>
          </a:p>
        </p:txBody>
      </p:sp>
      <p:graphicFrame>
        <p:nvGraphicFramePr>
          <p:cNvPr id="2" name="Tabuľka 1">
            <a:extLst>
              <a:ext uri="{FF2B5EF4-FFF2-40B4-BE49-F238E27FC236}">
                <a16:creationId xmlns:a16="http://schemas.microsoft.com/office/drawing/2014/main" id="{7F7CF4D6-AE9F-BD9E-04F5-F1EB6206E39A}"/>
              </a:ext>
            </a:extLst>
          </p:cNvPr>
          <p:cNvGraphicFramePr>
            <a:graphicFrameLocks noGrp="1"/>
          </p:cNvGraphicFramePr>
          <p:nvPr>
            <p:extLst>
              <p:ext uri="{D42A27DB-BD31-4B8C-83A1-F6EECF244321}">
                <p14:modId xmlns:p14="http://schemas.microsoft.com/office/powerpoint/2010/main" val="2491253675"/>
              </p:ext>
            </p:extLst>
          </p:nvPr>
        </p:nvGraphicFramePr>
        <p:xfrm>
          <a:off x="1567837" y="2815691"/>
          <a:ext cx="9492050" cy="2659384"/>
        </p:xfrm>
        <a:graphic>
          <a:graphicData uri="http://schemas.openxmlformats.org/drawingml/2006/table">
            <a:tbl>
              <a:tblPr firstRow="1" bandRow="1">
                <a:tableStyleId>{5C22544A-7EE6-4342-B048-85BDC9FD1C3A}</a:tableStyleId>
              </a:tblPr>
              <a:tblGrid>
                <a:gridCol w="2884308">
                  <a:extLst>
                    <a:ext uri="{9D8B030D-6E8A-4147-A177-3AD203B41FA5}">
                      <a16:colId xmlns:a16="http://schemas.microsoft.com/office/drawing/2014/main" val="3986833376"/>
                    </a:ext>
                  </a:extLst>
                </a:gridCol>
                <a:gridCol w="2884308">
                  <a:extLst>
                    <a:ext uri="{9D8B030D-6E8A-4147-A177-3AD203B41FA5}">
                      <a16:colId xmlns:a16="http://schemas.microsoft.com/office/drawing/2014/main" val="3392924422"/>
                    </a:ext>
                  </a:extLst>
                </a:gridCol>
                <a:gridCol w="2237723">
                  <a:extLst>
                    <a:ext uri="{9D8B030D-6E8A-4147-A177-3AD203B41FA5}">
                      <a16:colId xmlns:a16="http://schemas.microsoft.com/office/drawing/2014/main" val="256521398"/>
                    </a:ext>
                  </a:extLst>
                </a:gridCol>
                <a:gridCol w="1485711">
                  <a:extLst>
                    <a:ext uri="{9D8B030D-6E8A-4147-A177-3AD203B41FA5}">
                      <a16:colId xmlns:a16="http://schemas.microsoft.com/office/drawing/2014/main" val="910743186"/>
                    </a:ext>
                  </a:extLst>
                </a:gridCol>
              </a:tblGrid>
              <a:tr h="801632">
                <a:tc>
                  <a:txBody>
                    <a:bodyPr/>
                    <a:lstStyle/>
                    <a:p>
                      <a:r>
                        <a:rPr lang="sk-SK" dirty="0">
                          <a:latin typeface="Arial" panose="020B0604020202020204" pitchFamily="34" charset="0"/>
                          <a:cs typeface="Arial" panose="020B0604020202020204" pitchFamily="34" charset="0"/>
                        </a:rPr>
                        <a:t>Blokované webové </a:t>
                      </a:r>
                      <a:r>
                        <a:rPr lang="sk-SK" dirty="0" err="1">
                          <a:latin typeface="Arial" panose="020B0604020202020204" pitchFamily="34" charset="0"/>
                          <a:cs typeface="Arial" panose="020B0604020202020204" pitchFamily="34" charset="0"/>
                        </a:rPr>
                        <a:t>sídllo</a:t>
                      </a:r>
                      <a:r>
                        <a:rPr lang="sk-SK" dirty="0">
                          <a:latin typeface="Arial" panose="020B0604020202020204" pitchFamily="34" charset="0"/>
                          <a:cs typeface="Arial" panose="020B0604020202020204" pitchFamily="34" charset="0"/>
                        </a:rPr>
                        <a:t> (URL)</a:t>
                      </a:r>
                    </a:p>
                  </a:txBody>
                  <a:tcPr>
                    <a:solidFill>
                      <a:srgbClr val="0C3A76"/>
                    </a:solidFill>
                  </a:tcPr>
                </a:tc>
                <a:tc>
                  <a:txBody>
                    <a:bodyPr/>
                    <a:lstStyle/>
                    <a:p>
                      <a:r>
                        <a:rPr lang="sk-SK" dirty="0">
                          <a:latin typeface="Arial" panose="020B0604020202020204" pitchFamily="34" charset="0"/>
                          <a:cs typeface="Arial" panose="020B0604020202020204" pitchFamily="34" charset="0"/>
                        </a:rPr>
                        <a:t>Rozhodnutie prijaté na základe</a:t>
                      </a:r>
                    </a:p>
                  </a:txBody>
                  <a:tcPr>
                    <a:solidFill>
                      <a:srgbClr val="0C3A76"/>
                    </a:solidFill>
                  </a:tcPr>
                </a:tc>
                <a:tc>
                  <a:txBody>
                    <a:bodyPr/>
                    <a:lstStyle/>
                    <a:p>
                      <a:r>
                        <a:rPr lang="sk-SK" dirty="0">
                          <a:latin typeface="Arial" panose="020B0604020202020204" pitchFamily="34" charset="0"/>
                          <a:cs typeface="Arial" panose="020B0604020202020204" pitchFamily="34" charset="0"/>
                        </a:rPr>
                        <a:t>Dôvod</a:t>
                      </a:r>
                    </a:p>
                  </a:txBody>
                  <a:tcPr>
                    <a:solidFill>
                      <a:srgbClr val="0C3A76"/>
                    </a:solidFill>
                  </a:tcPr>
                </a:tc>
                <a:tc>
                  <a:txBody>
                    <a:bodyPr/>
                    <a:lstStyle/>
                    <a:p>
                      <a:r>
                        <a:rPr lang="sk-SK" dirty="0">
                          <a:latin typeface="Arial" panose="020B0604020202020204" pitchFamily="34" charset="0"/>
                          <a:cs typeface="Arial" panose="020B0604020202020204" pitchFamily="34" charset="0"/>
                        </a:rPr>
                        <a:t>Účinnosť do</a:t>
                      </a:r>
                    </a:p>
                  </a:txBody>
                  <a:tcPr>
                    <a:solidFill>
                      <a:srgbClr val="0C3A76"/>
                    </a:solidFill>
                  </a:tcPr>
                </a:tc>
                <a:extLst>
                  <a:ext uri="{0D108BD9-81ED-4DB2-BD59-A6C34878D82A}">
                    <a16:rowId xmlns:a16="http://schemas.microsoft.com/office/drawing/2014/main" val="2478191485"/>
                  </a:ext>
                </a:extLst>
              </a:tr>
              <a:tr h="464438">
                <a:tc>
                  <a:txBody>
                    <a:bodyPr/>
                    <a:lstStyle/>
                    <a:p>
                      <a:r>
                        <a:rPr lang="sk-SK" dirty="0">
                          <a:latin typeface="Arial" panose="020B0604020202020204" pitchFamily="34" charset="0"/>
                          <a:cs typeface="Arial" panose="020B0604020202020204" pitchFamily="34" charset="0"/>
                        </a:rPr>
                        <a:t>hlavnespravy.sk </a:t>
                      </a:r>
                    </a:p>
                  </a:txBody>
                  <a:tcPr/>
                </a:tc>
                <a:tc>
                  <a:txBody>
                    <a:bodyPr/>
                    <a:lstStyle/>
                    <a:p>
                      <a:r>
                        <a:rPr lang="sk-SK" dirty="0">
                          <a:latin typeface="Arial" panose="020B0604020202020204" pitchFamily="34" charset="0"/>
                          <a:cs typeface="Arial" panose="020B0604020202020204" pitchFamily="34" charset="0"/>
                        </a:rPr>
                        <a:t>§ 27b </a:t>
                      </a:r>
                      <a:r>
                        <a:rPr lang="sk-SK" dirty="0" err="1">
                          <a:latin typeface="Arial" panose="020B0604020202020204" pitchFamily="34" charset="0"/>
                          <a:cs typeface="Arial" panose="020B0604020202020204" pitchFamily="34" charset="0"/>
                        </a:rPr>
                        <a:t>ZoKB</a:t>
                      </a:r>
                      <a:endParaRPr lang="sk-SK" dirty="0">
                        <a:latin typeface="Arial" panose="020B0604020202020204" pitchFamily="34" charset="0"/>
                        <a:cs typeface="Arial" panose="020B0604020202020204" pitchFamily="34" charset="0"/>
                      </a:endParaRPr>
                    </a:p>
                  </a:txBody>
                  <a:tcPr/>
                </a:tc>
                <a:tc>
                  <a:txBody>
                    <a:bodyPr/>
                    <a:lstStyle/>
                    <a:p>
                      <a:r>
                        <a:rPr lang="sk-SK" dirty="0">
                          <a:latin typeface="Arial" panose="020B0604020202020204" pitchFamily="34" charset="0"/>
                          <a:cs typeface="Arial" panose="020B0604020202020204" pitchFamily="34" charset="0"/>
                        </a:rPr>
                        <a:t>škodlivá aktivita</a:t>
                      </a:r>
                    </a:p>
                  </a:txBody>
                  <a:tcPr/>
                </a:tc>
                <a:tc>
                  <a:txBody>
                    <a:bodyPr/>
                    <a:lstStyle/>
                    <a:p>
                      <a:r>
                        <a:rPr lang="sk-SK" dirty="0">
                          <a:latin typeface="Arial" panose="020B0604020202020204" pitchFamily="34" charset="0"/>
                          <a:cs typeface="Arial" panose="020B0604020202020204" pitchFamily="34" charset="0"/>
                        </a:rPr>
                        <a:t>30.6.2022</a:t>
                      </a:r>
                    </a:p>
                  </a:txBody>
                  <a:tcPr/>
                </a:tc>
                <a:extLst>
                  <a:ext uri="{0D108BD9-81ED-4DB2-BD59-A6C34878D82A}">
                    <a16:rowId xmlns:a16="http://schemas.microsoft.com/office/drawing/2014/main" val="2370144399"/>
                  </a:ext>
                </a:extLst>
              </a:tr>
              <a:tr h="464438">
                <a:tc>
                  <a:txBody>
                    <a:bodyPr/>
                    <a:lstStyle/>
                    <a:p>
                      <a:r>
                        <a:rPr lang="sk-SK" dirty="0">
                          <a:latin typeface="Arial" panose="020B0604020202020204" pitchFamily="34" charset="0"/>
                          <a:cs typeface="Arial" panose="020B0604020202020204" pitchFamily="34" charset="0"/>
                        </a:rPr>
                        <a:t>armadnymagazin.sk</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k-SK" dirty="0">
                          <a:latin typeface="Arial" panose="020B0604020202020204" pitchFamily="34" charset="0"/>
                          <a:cs typeface="Arial" panose="020B0604020202020204" pitchFamily="34" charset="0"/>
                        </a:rPr>
                        <a:t>§ 27b </a:t>
                      </a:r>
                      <a:r>
                        <a:rPr lang="sk-SK" dirty="0" err="1">
                          <a:latin typeface="Arial" panose="020B0604020202020204" pitchFamily="34" charset="0"/>
                          <a:cs typeface="Arial" panose="020B0604020202020204" pitchFamily="34" charset="0"/>
                        </a:rPr>
                        <a:t>ZoKB</a:t>
                      </a:r>
                      <a:endParaRPr lang="sk-SK"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k-SK" dirty="0">
                          <a:latin typeface="Arial" panose="020B0604020202020204" pitchFamily="34" charset="0"/>
                          <a:cs typeface="Arial" panose="020B0604020202020204" pitchFamily="34" charset="0"/>
                        </a:rPr>
                        <a:t>škodlivá aktivita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k-SK" dirty="0">
                          <a:latin typeface="Arial" panose="020B0604020202020204" pitchFamily="34" charset="0"/>
                          <a:cs typeface="Arial" panose="020B0604020202020204" pitchFamily="34" charset="0"/>
                        </a:rPr>
                        <a:t>30.6.2022</a:t>
                      </a:r>
                    </a:p>
                  </a:txBody>
                  <a:tcPr/>
                </a:tc>
                <a:extLst>
                  <a:ext uri="{0D108BD9-81ED-4DB2-BD59-A6C34878D82A}">
                    <a16:rowId xmlns:a16="http://schemas.microsoft.com/office/drawing/2014/main" val="1405618329"/>
                  </a:ext>
                </a:extLst>
              </a:tr>
              <a:tr h="464438">
                <a:tc>
                  <a:txBody>
                    <a:bodyPr/>
                    <a:lstStyle/>
                    <a:p>
                      <a:r>
                        <a:rPr lang="sk-SK" dirty="0">
                          <a:latin typeface="Arial" panose="020B0604020202020204" pitchFamily="34" charset="0"/>
                          <a:cs typeface="Arial" panose="020B0604020202020204" pitchFamily="34" charset="0"/>
                        </a:rPr>
                        <a:t>hlavnydennik.sk</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k-SK" dirty="0">
                          <a:latin typeface="Arial" panose="020B0604020202020204" pitchFamily="34" charset="0"/>
                          <a:cs typeface="Arial" panose="020B0604020202020204" pitchFamily="34" charset="0"/>
                        </a:rPr>
                        <a:t>§ 27b </a:t>
                      </a:r>
                      <a:r>
                        <a:rPr lang="sk-SK" dirty="0" err="1">
                          <a:latin typeface="Arial" panose="020B0604020202020204" pitchFamily="34" charset="0"/>
                          <a:cs typeface="Arial" panose="020B0604020202020204" pitchFamily="34" charset="0"/>
                        </a:rPr>
                        <a:t>ZoKB</a:t>
                      </a:r>
                      <a:endParaRPr lang="sk-SK"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k-SK" dirty="0">
                          <a:latin typeface="Arial" panose="020B0604020202020204" pitchFamily="34" charset="0"/>
                          <a:cs typeface="Arial" panose="020B0604020202020204" pitchFamily="34" charset="0"/>
                        </a:rPr>
                        <a:t>škodlivá aktivita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k-SK" dirty="0">
                          <a:latin typeface="Arial" panose="020B0604020202020204" pitchFamily="34" charset="0"/>
                          <a:cs typeface="Arial" panose="020B0604020202020204" pitchFamily="34" charset="0"/>
                        </a:rPr>
                        <a:t>30.6.2022</a:t>
                      </a:r>
                    </a:p>
                  </a:txBody>
                  <a:tcPr/>
                </a:tc>
                <a:extLst>
                  <a:ext uri="{0D108BD9-81ED-4DB2-BD59-A6C34878D82A}">
                    <a16:rowId xmlns:a16="http://schemas.microsoft.com/office/drawing/2014/main" val="3066562732"/>
                  </a:ext>
                </a:extLst>
              </a:tr>
              <a:tr h="464438">
                <a:tc>
                  <a:txBody>
                    <a:bodyPr/>
                    <a:lstStyle/>
                    <a:p>
                      <a:r>
                        <a:rPr lang="sk-SK" dirty="0">
                          <a:latin typeface="Arial" panose="020B0604020202020204" pitchFamily="34" charset="0"/>
                          <a:cs typeface="Arial" panose="020B0604020202020204" pitchFamily="34" charset="0"/>
                        </a:rPr>
                        <a:t>infovojna.bz</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k-SK" dirty="0">
                          <a:latin typeface="Arial" panose="020B0604020202020204" pitchFamily="34" charset="0"/>
                          <a:cs typeface="Arial" panose="020B0604020202020204" pitchFamily="34" charset="0"/>
                        </a:rPr>
                        <a:t>§ 27b </a:t>
                      </a:r>
                      <a:r>
                        <a:rPr lang="sk-SK" dirty="0" err="1">
                          <a:latin typeface="Arial" panose="020B0604020202020204" pitchFamily="34" charset="0"/>
                          <a:cs typeface="Arial" panose="020B0604020202020204" pitchFamily="34" charset="0"/>
                        </a:rPr>
                        <a:t>ZoKB</a:t>
                      </a:r>
                      <a:endParaRPr lang="sk-SK"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k-SK" dirty="0">
                          <a:latin typeface="Arial" panose="020B0604020202020204" pitchFamily="34" charset="0"/>
                          <a:cs typeface="Arial" panose="020B0604020202020204" pitchFamily="34" charset="0"/>
                        </a:rPr>
                        <a:t>škodlivá aktivita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k-SK" dirty="0">
                          <a:latin typeface="Arial" panose="020B0604020202020204" pitchFamily="34" charset="0"/>
                          <a:cs typeface="Arial" panose="020B0604020202020204" pitchFamily="34" charset="0"/>
                        </a:rPr>
                        <a:t>30.6.2022</a:t>
                      </a:r>
                    </a:p>
                  </a:txBody>
                  <a:tcPr/>
                </a:tc>
                <a:extLst>
                  <a:ext uri="{0D108BD9-81ED-4DB2-BD59-A6C34878D82A}">
                    <a16:rowId xmlns:a16="http://schemas.microsoft.com/office/drawing/2014/main" val="2173628891"/>
                  </a:ext>
                </a:extLst>
              </a:tr>
            </a:tbl>
          </a:graphicData>
        </a:graphic>
      </p:graphicFrame>
    </p:spTree>
    <p:extLst>
      <p:ext uri="{BB962C8B-B14F-4D97-AF65-F5344CB8AC3E}">
        <p14:creationId xmlns:p14="http://schemas.microsoft.com/office/powerpoint/2010/main" val="1222544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909850-C464-2F7E-4413-602FA29D9EAB}"/>
            </a:ext>
          </a:extLst>
        </p:cNvPr>
        <p:cNvGrpSpPr/>
        <p:nvPr/>
      </p:nvGrpSpPr>
      <p:grpSpPr>
        <a:xfrm>
          <a:off x="0" y="0"/>
          <a:ext cx="0" cy="0"/>
          <a:chOff x="0" y="0"/>
          <a:chExt cx="0" cy="0"/>
        </a:xfrm>
      </p:grpSpPr>
      <p:sp>
        <p:nvSpPr>
          <p:cNvPr id="4" name="Nadpis 3">
            <a:extLst>
              <a:ext uri="{FF2B5EF4-FFF2-40B4-BE49-F238E27FC236}">
                <a16:creationId xmlns:a16="http://schemas.microsoft.com/office/drawing/2014/main" id="{3FCE8E40-49AF-6D7B-458D-594F6B664F49}"/>
              </a:ext>
            </a:extLst>
          </p:cNvPr>
          <p:cNvSpPr>
            <a:spLocks noGrp="1"/>
          </p:cNvSpPr>
          <p:nvPr>
            <p:ph type="title"/>
          </p:nvPr>
        </p:nvSpPr>
        <p:spPr/>
        <p:txBody>
          <a:bodyPr/>
          <a:lstStyle/>
          <a:p>
            <a:r>
              <a:rPr lang="sk-SK" sz="3600" b="1" dirty="0">
                <a:latin typeface="Arial" panose="020B0604020202020204" pitchFamily="34" charset="0"/>
                <a:cs typeface="Arial" panose="020B0604020202020204" pitchFamily="34" charset="0"/>
              </a:rPr>
              <a:t>BLOKOVANIE PODĽA ROZSAHU ZÁSAHU</a:t>
            </a:r>
          </a:p>
        </p:txBody>
      </p:sp>
      <p:sp>
        <p:nvSpPr>
          <p:cNvPr id="5" name="Zástupný objekt pre obsah 4">
            <a:extLst>
              <a:ext uri="{FF2B5EF4-FFF2-40B4-BE49-F238E27FC236}">
                <a16:creationId xmlns:a16="http://schemas.microsoft.com/office/drawing/2014/main" id="{91C8D428-ED83-EFDA-BA6C-14DD4B62E25C}"/>
              </a:ext>
            </a:extLst>
          </p:cNvPr>
          <p:cNvSpPr>
            <a:spLocks noGrp="1"/>
          </p:cNvSpPr>
          <p:nvPr>
            <p:ph idx="1"/>
          </p:nvPr>
        </p:nvSpPr>
        <p:spPr/>
        <p:txBody>
          <a:bodyPr/>
          <a:lstStyle/>
          <a:p>
            <a:pPr marL="342900" indent="-342900">
              <a:buFont typeface="+mj-lt"/>
              <a:buAutoNum type="arabicParenR"/>
            </a:pPr>
            <a:r>
              <a:rPr lang="sk-SK" sz="1800" b="1" dirty="0">
                <a:latin typeface="Arial" panose="020B0604020202020204" pitchFamily="34" charset="0"/>
                <a:cs typeface="Arial" panose="020B0604020202020204" pitchFamily="34" charset="0"/>
              </a:rPr>
              <a:t>PLOŠNÉ</a:t>
            </a:r>
          </a:p>
          <a:p>
            <a:pPr lvl="1"/>
            <a:r>
              <a:rPr lang="sk-SK" sz="1800" dirty="0">
                <a:latin typeface="Arial" panose="020B0604020202020204" pitchFamily="34" charset="0"/>
                <a:cs typeface="Arial" panose="020B0604020202020204" pitchFamily="34" charset="0"/>
              </a:rPr>
              <a:t>zneprístupnenie celej domény alebo IP adresy bez ohľadu na to, či je celý obsah nezákonný</a:t>
            </a:r>
          </a:p>
          <a:p>
            <a:pPr marL="342900" indent="-342900">
              <a:buFont typeface="+mj-lt"/>
              <a:buAutoNum type="arabicParenR"/>
            </a:pPr>
            <a:r>
              <a:rPr lang="sk-SK" sz="1800" b="1" dirty="0">
                <a:latin typeface="Arial" panose="020B0604020202020204" pitchFamily="34" charset="0"/>
                <a:cs typeface="Arial" panose="020B0604020202020204" pitchFamily="34" charset="0"/>
              </a:rPr>
              <a:t>CIELENÉ</a:t>
            </a:r>
          </a:p>
          <a:p>
            <a:pPr lvl="1"/>
            <a:r>
              <a:rPr lang="sk-SK" sz="1800" dirty="0">
                <a:latin typeface="Arial" panose="020B0604020202020204" pitchFamily="34" charset="0"/>
                <a:cs typeface="Arial" panose="020B0604020202020204" pitchFamily="34" charset="0"/>
              </a:rPr>
              <a:t>zameranie sa na konkrétny nezákonný obsah (napr. konkrétna URL), čím sa minimalizuje riziku nadmerného blokovania</a:t>
            </a:r>
          </a:p>
        </p:txBody>
      </p:sp>
    </p:spTree>
    <p:extLst>
      <p:ext uri="{BB962C8B-B14F-4D97-AF65-F5344CB8AC3E}">
        <p14:creationId xmlns:p14="http://schemas.microsoft.com/office/powerpoint/2010/main" val="1703953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ok 2" descr="Obrázok, na ktorom je text, snímka obrazovky, softvér, webová stránka&#10;&#10;Obsah vygenerovaný pomocou AI môže byť nesprávny.">
            <a:extLst>
              <a:ext uri="{FF2B5EF4-FFF2-40B4-BE49-F238E27FC236}">
                <a16:creationId xmlns:a16="http://schemas.microsoft.com/office/drawing/2014/main" id="{DEBD256C-CA51-0FCA-57C1-A97DFD3E91E7}"/>
              </a:ext>
            </a:extLst>
          </p:cNvPr>
          <p:cNvPicPr>
            <a:picLocks noChangeAspect="1"/>
          </p:cNvPicPr>
          <p:nvPr/>
        </p:nvPicPr>
        <p:blipFill>
          <a:blip r:embed="rId2"/>
          <a:stretch>
            <a:fillRect/>
          </a:stretch>
        </p:blipFill>
        <p:spPr>
          <a:xfrm>
            <a:off x="813787" y="778130"/>
            <a:ext cx="10564425" cy="5443256"/>
          </a:xfrm>
          <a:prstGeom prst="rect">
            <a:avLst/>
          </a:prstGeom>
        </p:spPr>
      </p:pic>
    </p:spTree>
    <p:extLst>
      <p:ext uri="{BB962C8B-B14F-4D97-AF65-F5344CB8AC3E}">
        <p14:creationId xmlns:p14="http://schemas.microsoft.com/office/powerpoint/2010/main" val="30198156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ok 2" descr="Obrázok, na ktorom je text, snímka obrazovky, písmo, číslo&#10;&#10;Obsah vygenerovaný pomocou AI môže byť nesprávny.">
            <a:extLst>
              <a:ext uri="{FF2B5EF4-FFF2-40B4-BE49-F238E27FC236}">
                <a16:creationId xmlns:a16="http://schemas.microsoft.com/office/drawing/2014/main" id="{9613AC7E-9D56-01A1-40E4-2FEE4C0E9876}"/>
              </a:ext>
            </a:extLst>
          </p:cNvPr>
          <p:cNvPicPr>
            <a:picLocks noChangeAspect="1"/>
          </p:cNvPicPr>
          <p:nvPr/>
        </p:nvPicPr>
        <p:blipFill>
          <a:blip r:embed="rId2"/>
          <a:stretch>
            <a:fillRect/>
          </a:stretch>
        </p:blipFill>
        <p:spPr>
          <a:xfrm>
            <a:off x="4667437" y="911331"/>
            <a:ext cx="6449606" cy="4868999"/>
          </a:xfrm>
          <a:prstGeom prst="rect">
            <a:avLst/>
          </a:prstGeom>
        </p:spPr>
      </p:pic>
      <p:sp>
        <p:nvSpPr>
          <p:cNvPr id="4" name="Nadpis 3">
            <a:extLst>
              <a:ext uri="{FF2B5EF4-FFF2-40B4-BE49-F238E27FC236}">
                <a16:creationId xmlns:a16="http://schemas.microsoft.com/office/drawing/2014/main" id="{51AFE8A3-7D1A-DA7F-9397-5016E315E242}"/>
              </a:ext>
            </a:extLst>
          </p:cNvPr>
          <p:cNvSpPr txBox="1">
            <a:spLocks/>
          </p:cNvSpPr>
          <p:nvPr/>
        </p:nvSpPr>
        <p:spPr>
          <a:xfrm>
            <a:off x="1252150" y="902705"/>
            <a:ext cx="3238094" cy="2711763"/>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k-SK" sz="3600" b="1" dirty="0">
                <a:latin typeface="Arial" panose="020B0604020202020204" pitchFamily="34" charset="0"/>
                <a:cs typeface="Arial" panose="020B0604020202020204" pitchFamily="34" charset="0"/>
              </a:rPr>
              <a:t>POSÚDENIE</a:t>
            </a:r>
          </a:p>
          <a:p>
            <a:r>
              <a:rPr lang="sk-SK" sz="3600" b="1" dirty="0">
                <a:latin typeface="Arial" panose="020B0604020202020204" pitchFamily="34" charset="0"/>
                <a:cs typeface="Arial" panose="020B0604020202020204" pitchFamily="34" charset="0"/>
              </a:rPr>
              <a:t>PRÁVNEJ ÚPRAVY</a:t>
            </a:r>
          </a:p>
          <a:p>
            <a:r>
              <a:rPr lang="sk-SK" sz="3600" b="1" dirty="0">
                <a:latin typeface="Arial" panose="020B0604020202020204" pitchFamily="34" charset="0"/>
                <a:cs typeface="Arial" panose="020B0604020202020204" pitchFamily="34" charset="0"/>
              </a:rPr>
              <a:t>BLOKOVANIA V </a:t>
            </a:r>
            <a:r>
              <a:rPr lang="sk-SK" sz="3600" b="1" dirty="0" err="1">
                <a:latin typeface="Arial" panose="020B0604020202020204" pitchFamily="34" charset="0"/>
                <a:cs typeface="Arial" panose="020B0604020202020204" pitchFamily="34" charset="0"/>
              </a:rPr>
              <a:t>ZoKB</a:t>
            </a:r>
            <a:r>
              <a:rPr lang="sk-SK" sz="3600" b="1" dirty="0">
                <a:latin typeface="Arial" panose="020B0604020202020204" pitchFamily="34" charset="0"/>
                <a:cs typeface="Arial" panose="020B0604020202020204" pitchFamily="34" charset="0"/>
              </a:rPr>
              <a:t> </a:t>
            </a:r>
          </a:p>
        </p:txBody>
      </p:sp>
      <p:sp>
        <p:nvSpPr>
          <p:cNvPr id="6" name="BlokTextu 5">
            <a:extLst>
              <a:ext uri="{FF2B5EF4-FFF2-40B4-BE49-F238E27FC236}">
                <a16:creationId xmlns:a16="http://schemas.microsoft.com/office/drawing/2014/main" id="{32EB32B9-386F-B553-E13A-744A1C9D2315}"/>
              </a:ext>
            </a:extLst>
          </p:cNvPr>
          <p:cNvSpPr txBox="1"/>
          <p:nvPr/>
        </p:nvSpPr>
        <p:spPr>
          <a:xfrm>
            <a:off x="4844959" y="5780330"/>
            <a:ext cx="6094562" cy="369332"/>
          </a:xfrm>
          <a:prstGeom prst="rect">
            <a:avLst/>
          </a:prstGeom>
          <a:noFill/>
        </p:spPr>
        <p:txBody>
          <a:bodyPr wrap="square">
            <a:spAutoFit/>
          </a:bodyPr>
          <a:lstStyle/>
          <a:p>
            <a:r>
              <a:rPr lang="sk-SK" sz="1800" dirty="0">
                <a:latin typeface="Arial" panose="020B0604020202020204" pitchFamily="34" charset="0"/>
                <a:cs typeface="Arial" panose="020B0604020202020204" pitchFamily="34" charset="0"/>
              </a:rPr>
              <a:t>(Zdroj: </a:t>
            </a:r>
            <a:r>
              <a:rPr lang="sk-SK" sz="1800" dirty="0" err="1">
                <a:latin typeface="Arial" panose="020B0604020202020204" pitchFamily="34" charset="0"/>
                <a:cs typeface="Arial" panose="020B0604020202020204" pitchFamily="34" charset="0"/>
              </a:rPr>
              <a:t>Mesarčík</a:t>
            </a:r>
            <a:r>
              <a:rPr lang="sk-SK" sz="1800" dirty="0">
                <a:latin typeface="Arial" panose="020B0604020202020204" pitchFamily="34" charset="0"/>
                <a:cs typeface="Arial" panose="020B0604020202020204" pitchFamily="34" charset="0"/>
              </a:rPr>
              <a:t>, Právny obzor 6/2025)</a:t>
            </a:r>
            <a:endParaRPr lang="sk-SK" dirty="0"/>
          </a:p>
        </p:txBody>
      </p:sp>
    </p:spTree>
    <p:extLst>
      <p:ext uri="{BB962C8B-B14F-4D97-AF65-F5344CB8AC3E}">
        <p14:creationId xmlns:p14="http://schemas.microsoft.com/office/powerpoint/2010/main" val="19874667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3EBAF2-9799-CDC8-94EB-CD939DAA22B5}"/>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D15A763D-3E18-112D-D926-F21687967D2C}"/>
              </a:ext>
            </a:extLst>
          </p:cNvPr>
          <p:cNvSpPr>
            <a:spLocks noGrp="1"/>
          </p:cNvSpPr>
          <p:nvPr>
            <p:ph type="title"/>
          </p:nvPr>
        </p:nvSpPr>
        <p:spPr>
          <a:xfrm>
            <a:off x="4038600" y="3363686"/>
            <a:ext cx="7308850" cy="918744"/>
          </a:xfrm>
        </p:spPr>
        <p:txBody>
          <a:bodyPr anchor="b">
            <a:normAutofit/>
          </a:bodyPr>
          <a:lstStyle/>
          <a:p>
            <a:r>
              <a:rPr lang="sk-SK" sz="4400" b="1" dirty="0">
                <a:solidFill>
                  <a:srgbClr val="261E6A"/>
                </a:solidFill>
              </a:rPr>
              <a:t>Ďakujem za pozornosť</a:t>
            </a:r>
          </a:p>
        </p:txBody>
      </p:sp>
      <p:sp>
        <p:nvSpPr>
          <p:cNvPr id="3" name="Zástupný objekt pre text 2">
            <a:extLst>
              <a:ext uri="{FF2B5EF4-FFF2-40B4-BE49-F238E27FC236}">
                <a16:creationId xmlns:a16="http://schemas.microsoft.com/office/drawing/2014/main" id="{10CE0B44-1F89-06CF-9020-CB88391135E6}"/>
              </a:ext>
            </a:extLst>
          </p:cNvPr>
          <p:cNvSpPr>
            <a:spLocks noGrp="1"/>
          </p:cNvSpPr>
          <p:nvPr>
            <p:ph type="body" idx="1"/>
          </p:nvPr>
        </p:nvSpPr>
        <p:spPr>
          <a:xfrm>
            <a:off x="4038600" y="4589463"/>
            <a:ext cx="7308850" cy="1500187"/>
          </a:xfrm>
        </p:spPr>
        <p:txBody>
          <a:bodyPr>
            <a:normAutofit/>
          </a:bodyPr>
          <a:lstStyle/>
          <a:p>
            <a:pPr marL="342900" indent="-342900">
              <a:buFont typeface="Wingdings" panose="05000000000000000000" pitchFamily="2" charset="2"/>
              <a:buChar char="*"/>
            </a:pPr>
            <a:r>
              <a:rPr lang="sk-SK" dirty="0" err="1">
                <a:hlinkClick r:id="rId2"/>
              </a:rPr>
              <a:t>laura.rozenfeldova</a:t>
            </a:r>
            <a:r>
              <a:rPr lang="en-US" dirty="0">
                <a:hlinkClick r:id="rId2"/>
              </a:rPr>
              <a:t>@upjs.sk</a:t>
            </a:r>
          </a:p>
          <a:p>
            <a:pPr marL="342900" indent="-342900">
              <a:buFont typeface="Webdings" panose="05030102010509060703" pitchFamily="18" charset="2"/>
              <a:buChar char="ü"/>
            </a:pPr>
            <a:r>
              <a:rPr lang="sk-SK" dirty="0">
                <a:hlinkClick r:id="rId2"/>
              </a:rPr>
              <a:t>https://cyberawareness.sk</a:t>
            </a:r>
            <a:endParaRPr lang="en-US" dirty="0"/>
          </a:p>
          <a:p>
            <a:endParaRPr lang="en-US" dirty="0"/>
          </a:p>
        </p:txBody>
      </p:sp>
    </p:spTree>
    <p:extLst>
      <p:ext uri="{BB962C8B-B14F-4D97-AF65-F5344CB8AC3E}">
        <p14:creationId xmlns:p14="http://schemas.microsoft.com/office/powerpoint/2010/main" val="2384194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9FAFEC-A3EC-3DCC-B2C9-C9185F86B676}"/>
            </a:ext>
          </a:extLst>
        </p:cNvPr>
        <p:cNvGrpSpPr/>
        <p:nvPr/>
      </p:nvGrpSpPr>
      <p:grpSpPr>
        <a:xfrm>
          <a:off x="0" y="0"/>
          <a:ext cx="0" cy="0"/>
          <a:chOff x="0" y="0"/>
          <a:chExt cx="0" cy="0"/>
        </a:xfrm>
      </p:grpSpPr>
      <p:sp>
        <p:nvSpPr>
          <p:cNvPr id="4" name="Nadpis 3">
            <a:extLst>
              <a:ext uri="{FF2B5EF4-FFF2-40B4-BE49-F238E27FC236}">
                <a16:creationId xmlns:a16="http://schemas.microsoft.com/office/drawing/2014/main" id="{10E76019-45AA-B533-BC14-E3DACFDFA1FB}"/>
              </a:ext>
            </a:extLst>
          </p:cNvPr>
          <p:cNvSpPr>
            <a:spLocks noGrp="1"/>
          </p:cNvSpPr>
          <p:nvPr>
            <p:ph type="title"/>
          </p:nvPr>
        </p:nvSpPr>
        <p:spPr/>
        <p:txBody>
          <a:bodyPr/>
          <a:lstStyle/>
          <a:p>
            <a:r>
              <a:rPr lang="sk-SK" sz="4000" b="1" dirty="0">
                <a:latin typeface="Arial" panose="020B0604020202020204" pitchFamily="34" charset="0"/>
                <a:cs typeface="Arial" panose="020B0604020202020204" pitchFamily="34" charset="0"/>
              </a:rPr>
              <a:t>METÓDY BLOKOVANIA</a:t>
            </a:r>
          </a:p>
        </p:txBody>
      </p:sp>
      <p:sp>
        <p:nvSpPr>
          <p:cNvPr id="5" name="Zástupný objekt pre obsah 4">
            <a:extLst>
              <a:ext uri="{FF2B5EF4-FFF2-40B4-BE49-F238E27FC236}">
                <a16:creationId xmlns:a16="http://schemas.microsoft.com/office/drawing/2014/main" id="{709DE139-1BE6-93FE-99D2-B985B1092F2B}"/>
              </a:ext>
            </a:extLst>
          </p:cNvPr>
          <p:cNvSpPr>
            <a:spLocks noGrp="1"/>
          </p:cNvSpPr>
          <p:nvPr>
            <p:ph idx="1"/>
          </p:nvPr>
        </p:nvSpPr>
        <p:spPr/>
        <p:txBody>
          <a:bodyPr/>
          <a:lstStyle/>
          <a:p>
            <a:pPr marL="342900" indent="-342900">
              <a:buFont typeface="+mj-lt"/>
              <a:buAutoNum type="arabicParenR"/>
            </a:pPr>
            <a:r>
              <a:rPr lang="sk-SK" sz="1800" b="1" dirty="0">
                <a:latin typeface="Arial" panose="020B0604020202020204" pitchFamily="34" charset="0"/>
                <a:cs typeface="Arial" panose="020B0604020202020204" pitchFamily="34" charset="0"/>
              </a:rPr>
              <a:t>STATICKÉ</a:t>
            </a:r>
          </a:p>
          <a:p>
            <a:pPr lvl="1"/>
            <a:r>
              <a:rPr lang="sk-SK" sz="1800" dirty="0">
                <a:latin typeface="Arial" panose="020B0604020202020204" pitchFamily="34" charset="0"/>
                <a:cs typeface="Arial" panose="020B0604020202020204" pitchFamily="34" charset="0"/>
              </a:rPr>
              <a:t>statické blokovanie sa opiera o zoznam konkrétnych identifikátorov (IP adresa, názov domény, URL), ktoré sa aktualizuje manuálne</a:t>
            </a:r>
          </a:p>
          <a:p>
            <a:pPr lvl="1"/>
            <a:r>
              <a:rPr lang="sk-SK" sz="1800" dirty="0">
                <a:latin typeface="Arial" panose="020B0604020202020204" pitchFamily="34" charset="0"/>
                <a:cs typeface="Arial" panose="020B0604020202020204" pitchFamily="34" charset="0"/>
              </a:rPr>
              <a:t>jednoduchý, predvídateľný mechanizmus, ktorý je však málo flexibilný pri rýchlo sa meniacom obsahu</a:t>
            </a:r>
          </a:p>
          <a:p>
            <a:pPr marL="342900" indent="-342900">
              <a:buFont typeface="+mj-lt"/>
              <a:buAutoNum type="arabicParenR"/>
            </a:pPr>
            <a:r>
              <a:rPr lang="sk-SK" sz="1800" b="1" dirty="0">
                <a:latin typeface="Arial" panose="020B0604020202020204" pitchFamily="34" charset="0"/>
                <a:cs typeface="Arial" panose="020B0604020202020204" pitchFamily="34" charset="0"/>
              </a:rPr>
              <a:t>DYNAMICKÉ</a:t>
            </a:r>
          </a:p>
          <a:p>
            <a:pPr lvl="1"/>
            <a:r>
              <a:rPr lang="sk-SK" sz="1800" dirty="0">
                <a:latin typeface="Arial" panose="020B0604020202020204" pitchFamily="34" charset="0"/>
                <a:cs typeface="Arial" panose="020B0604020202020204" pitchFamily="34" charset="0"/>
              </a:rPr>
              <a:t>dynamické blokovanie umožňuje automatizované rozširovanie blokovaného obsahu na nové „zrkadlové“ weby alebo </a:t>
            </a:r>
            <a:r>
              <a:rPr lang="sk-SK" sz="1800" dirty="0" err="1">
                <a:latin typeface="Arial" panose="020B0604020202020204" pitchFamily="34" charset="0"/>
                <a:cs typeface="Arial" panose="020B0604020202020204" pitchFamily="34" charset="0"/>
              </a:rPr>
              <a:t>subdomény</a:t>
            </a:r>
            <a:r>
              <a:rPr lang="sk-SK" sz="1800" dirty="0">
                <a:latin typeface="Arial" panose="020B0604020202020204" pitchFamily="34" charset="0"/>
                <a:cs typeface="Arial" panose="020B0604020202020204" pitchFamily="34" charset="0"/>
              </a:rPr>
              <a:t>, ktoré vzniknú po zablokovaní pôvodného zdroja</a:t>
            </a:r>
          </a:p>
          <a:p>
            <a:pPr lvl="1"/>
            <a:r>
              <a:rPr lang="sk-SK" sz="1800" dirty="0">
                <a:latin typeface="Arial" panose="020B0604020202020204" pitchFamily="34" charset="0"/>
                <a:cs typeface="Arial" panose="020B0604020202020204" pitchFamily="34" charset="0"/>
              </a:rPr>
              <a:t>najmä pri nelegálnom streamovaní</a:t>
            </a:r>
          </a:p>
        </p:txBody>
      </p:sp>
    </p:spTree>
    <p:extLst>
      <p:ext uri="{BB962C8B-B14F-4D97-AF65-F5344CB8AC3E}">
        <p14:creationId xmlns:p14="http://schemas.microsoft.com/office/powerpoint/2010/main" val="2701578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484664-3030-AD0F-B285-18E0A75302B3}"/>
            </a:ext>
          </a:extLst>
        </p:cNvPr>
        <p:cNvGrpSpPr/>
        <p:nvPr/>
      </p:nvGrpSpPr>
      <p:grpSpPr>
        <a:xfrm>
          <a:off x="0" y="0"/>
          <a:ext cx="0" cy="0"/>
          <a:chOff x="0" y="0"/>
          <a:chExt cx="0" cy="0"/>
        </a:xfrm>
      </p:grpSpPr>
      <p:sp>
        <p:nvSpPr>
          <p:cNvPr id="4" name="Nadpis 3">
            <a:extLst>
              <a:ext uri="{FF2B5EF4-FFF2-40B4-BE49-F238E27FC236}">
                <a16:creationId xmlns:a16="http://schemas.microsoft.com/office/drawing/2014/main" id="{D4B1BC85-DABA-7358-979D-3B8335C1F253}"/>
              </a:ext>
            </a:extLst>
          </p:cNvPr>
          <p:cNvSpPr>
            <a:spLocks noGrp="1"/>
          </p:cNvSpPr>
          <p:nvPr>
            <p:ph type="title"/>
          </p:nvPr>
        </p:nvSpPr>
        <p:spPr/>
        <p:txBody>
          <a:bodyPr/>
          <a:lstStyle/>
          <a:p>
            <a:r>
              <a:rPr lang="sk-SK" sz="4000" b="1" dirty="0">
                <a:latin typeface="Arial" panose="020B0604020202020204" pitchFamily="34" charset="0"/>
                <a:cs typeface="Arial" panose="020B0604020202020204" pitchFamily="34" charset="0"/>
              </a:rPr>
              <a:t>BLOKOVACIE TECHNIKY</a:t>
            </a:r>
          </a:p>
        </p:txBody>
      </p:sp>
      <p:sp>
        <p:nvSpPr>
          <p:cNvPr id="5" name="Zástupný objekt pre obsah 4">
            <a:extLst>
              <a:ext uri="{FF2B5EF4-FFF2-40B4-BE49-F238E27FC236}">
                <a16:creationId xmlns:a16="http://schemas.microsoft.com/office/drawing/2014/main" id="{A33F6DD1-9823-2EB0-3DC5-C2939CC2BA35}"/>
              </a:ext>
            </a:extLst>
          </p:cNvPr>
          <p:cNvSpPr>
            <a:spLocks noGrp="1"/>
          </p:cNvSpPr>
          <p:nvPr>
            <p:ph idx="1"/>
          </p:nvPr>
        </p:nvSpPr>
        <p:spPr>
          <a:xfrm>
            <a:off x="1252150" y="1750142"/>
            <a:ext cx="10101649" cy="4449271"/>
          </a:xfrm>
        </p:spPr>
        <p:txBody>
          <a:bodyPr/>
          <a:lstStyle/>
          <a:p>
            <a:r>
              <a:rPr lang="sk-SK" sz="1600" dirty="0">
                <a:latin typeface="Arial" panose="020B0604020202020204" pitchFamily="34" charset="0"/>
                <a:cs typeface="Arial" panose="020B0604020202020204" pitchFamily="34" charset="0"/>
              </a:rPr>
              <a:t>Blokovanie domén druhej úrovne na úrovni správcu TLD</a:t>
            </a:r>
          </a:p>
          <a:p>
            <a:r>
              <a:rPr lang="pl-PL" sz="1600" dirty="0">
                <a:latin typeface="Arial" panose="020B0604020202020204" pitchFamily="34" charset="0"/>
                <a:cs typeface="Arial" panose="020B0604020202020204" pitchFamily="34" charset="0"/>
              </a:rPr>
              <a:t>Blokovanie konkrétnych doménových mien na úrovni ISP</a:t>
            </a:r>
          </a:p>
          <a:p>
            <a:r>
              <a:rPr lang="sk-SK" sz="1600" dirty="0">
                <a:latin typeface="Arial" panose="020B0604020202020204" pitchFamily="34" charset="0"/>
                <a:cs typeface="Arial" panose="020B0604020202020204" pitchFamily="34" charset="0"/>
              </a:rPr>
              <a:t>Blokovanie IP adresných rozsahov pomocou BGP</a:t>
            </a:r>
          </a:p>
          <a:p>
            <a:r>
              <a:rPr lang="sk-SK" sz="1600" dirty="0">
                <a:latin typeface="Arial" panose="020B0604020202020204" pitchFamily="34" charset="0"/>
                <a:cs typeface="Arial" panose="020B0604020202020204" pitchFamily="34" charset="0"/>
              </a:rPr>
              <a:t>Blokovanie IP adresných rozsahov pomocou </a:t>
            </a:r>
            <a:r>
              <a:rPr lang="sk-SK" sz="1600" dirty="0" err="1">
                <a:latin typeface="Arial" panose="020B0604020202020204" pitchFamily="34" charset="0"/>
                <a:cs typeface="Arial" panose="020B0604020202020204" pitchFamily="34" charset="0"/>
              </a:rPr>
              <a:t>firewallových</a:t>
            </a:r>
            <a:r>
              <a:rPr lang="sk-SK" sz="1600" dirty="0">
                <a:latin typeface="Arial" panose="020B0604020202020204" pitchFamily="34" charset="0"/>
                <a:cs typeface="Arial" panose="020B0604020202020204" pitchFamily="34" charset="0"/>
              </a:rPr>
              <a:t> pravidiel </a:t>
            </a:r>
          </a:p>
          <a:p>
            <a:r>
              <a:rPr lang="sk-SK" sz="1600" dirty="0">
                <a:latin typeface="Arial" panose="020B0604020202020204" pitchFamily="34" charset="0"/>
                <a:cs typeface="Arial" panose="020B0604020202020204" pitchFamily="34" charset="0"/>
              </a:rPr>
              <a:t>Blokovanie IP, protokolu a portu pomocou </a:t>
            </a:r>
            <a:r>
              <a:rPr lang="sk-SK" sz="1600" dirty="0" err="1">
                <a:latin typeface="Arial" panose="020B0604020202020204" pitchFamily="34" charset="0"/>
                <a:cs typeface="Arial" panose="020B0604020202020204" pitchFamily="34" charset="0"/>
              </a:rPr>
              <a:t>firewallových</a:t>
            </a:r>
            <a:r>
              <a:rPr lang="sk-SK" sz="1600" dirty="0">
                <a:latin typeface="Arial" panose="020B0604020202020204" pitchFamily="34" charset="0"/>
                <a:cs typeface="Arial" panose="020B0604020202020204" pitchFamily="34" charset="0"/>
              </a:rPr>
              <a:t> pravidiel </a:t>
            </a:r>
          </a:p>
          <a:p>
            <a:r>
              <a:rPr lang="sk-SK" sz="1600" dirty="0">
                <a:latin typeface="Arial" panose="020B0604020202020204" pitchFamily="34" charset="0"/>
                <a:cs typeface="Arial" panose="020B0604020202020204" pitchFamily="34" charset="0"/>
              </a:rPr>
              <a:t>Blokovanie IP adresných rozsahov, domén, URL a mailových adries publikovaním zoznamu, bez udania spôsobu blokovania</a:t>
            </a:r>
          </a:p>
          <a:p>
            <a:r>
              <a:rPr lang="pl-PL" sz="1600" dirty="0">
                <a:latin typeface="Arial" panose="020B0604020202020204" pitchFamily="34" charset="0"/>
                <a:cs typeface="Arial" panose="020B0604020202020204" pitchFamily="34" charset="0"/>
              </a:rPr>
              <a:t>Blokovanie konkrétnych URL na webových serveroch </a:t>
            </a:r>
          </a:p>
          <a:p>
            <a:r>
              <a:rPr lang="pl-PL" sz="1600" dirty="0">
                <a:latin typeface="Arial" panose="020B0604020202020204" pitchFamily="34" charset="0"/>
                <a:cs typeface="Arial" panose="020B0604020202020204" pitchFamily="34" charset="0"/>
              </a:rPr>
              <a:t>Blokovanie konkrétnych URL na proxy serveroch </a:t>
            </a:r>
          </a:p>
          <a:p>
            <a:r>
              <a:rPr lang="sk-SK" sz="1600" dirty="0">
                <a:latin typeface="Arial" panose="020B0604020202020204" pitchFamily="34" charset="0"/>
                <a:cs typeface="Arial" panose="020B0604020202020204" pitchFamily="34" charset="0"/>
              </a:rPr>
              <a:t>Blokovanie prístupu koncového uzlu, resp. používateľa</a:t>
            </a:r>
          </a:p>
          <a:p>
            <a:r>
              <a:rPr lang="sk-SK" sz="1600" dirty="0">
                <a:latin typeface="Arial" panose="020B0604020202020204" pitchFamily="34" charset="0"/>
                <a:cs typeface="Arial" panose="020B0604020202020204" pitchFamily="34" charset="0"/>
              </a:rPr>
              <a:t>Blokovanie prostriedkami </a:t>
            </a:r>
            <a:r>
              <a:rPr lang="sk-SK" sz="1600" dirty="0" err="1">
                <a:latin typeface="Arial" panose="020B0604020202020204" pitchFamily="34" charset="0"/>
                <a:cs typeface="Arial" panose="020B0604020202020204" pitchFamily="34" charset="0"/>
              </a:rPr>
              <a:t>endpoint</a:t>
            </a:r>
            <a:r>
              <a:rPr lang="sk-SK" sz="1600" dirty="0">
                <a:latin typeface="Arial" panose="020B0604020202020204" pitchFamily="34" charset="0"/>
                <a:cs typeface="Arial" panose="020B0604020202020204" pitchFamily="34" charset="0"/>
              </a:rPr>
              <a:t> </a:t>
            </a:r>
            <a:r>
              <a:rPr lang="sk-SK" sz="1600" dirty="0" err="1">
                <a:latin typeface="Arial" panose="020B0604020202020204" pitchFamily="34" charset="0"/>
                <a:cs typeface="Arial" panose="020B0604020202020204" pitchFamily="34" charset="0"/>
              </a:rPr>
              <a:t>security</a:t>
            </a:r>
            <a:r>
              <a:rPr lang="sk-SK" sz="1600" dirty="0">
                <a:latin typeface="Arial" panose="020B0604020202020204" pitchFamily="34" charset="0"/>
                <a:cs typeface="Arial" panose="020B0604020202020204" pitchFamily="34" charset="0"/>
              </a:rPr>
              <a:t> (firewall, antivírus, </a:t>
            </a:r>
            <a:r>
              <a:rPr lang="sk-SK" sz="1600" dirty="0" err="1">
                <a:latin typeface="Arial" panose="020B0604020202020204" pitchFamily="34" charset="0"/>
                <a:cs typeface="Arial" panose="020B0604020202020204" pitchFamily="34" charset="0"/>
              </a:rPr>
              <a:t>antimalware</a:t>
            </a:r>
            <a:r>
              <a:rPr lang="sk-SK" sz="1600" dirty="0">
                <a:latin typeface="Arial" panose="020B0604020202020204" pitchFamily="34" charset="0"/>
                <a:cs typeface="Arial" panose="020B0604020202020204" pitchFamily="34" charset="0"/>
              </a:rPr>
              <a:t> a podobne)</a:t>
            </a:r>
          </a:p>
          <a:p>
            <a:r>
              <a:rPr lang="sk-SK" sz="1600" dirty="0">
                <a:latin typeface="Arial" panose="020B0604020202020204" pitchFamily="34" charset="0"/>
                <a:cs typeface="Arial" panose="020B0604020202020204" pitchFamily="34" charset="0"/>
              </a:rPr>
              <a:t>Blokovanie e-mailového účtu na príslušnom poštovom serveri</a:t>
            </a:r>
          </a:p>
          <a:p>
            <a:r>
              <a:rPr lang="sk-SK" sz="1600" dirty="0">
                <a:latin typeface="Arial" panose="020B0604020202020204" pitchFamily="34" charset="0"/>
                <a:cs typeface="Arial" panose="020B0604020202020204" pitchFamily="34" charset="0"/>
              </a:rPr>
              <a:t>Blokovanie e-mailovej adresy na </a:t>
            </a:r>
            <a:r>
              <a:rPr lang="sk-SK" sz="1600" dirty="0" err="1">
                <a:latin typeface="Arial" panose="020B0604020202020204" pitchFamily="34" charset="0"/>
                <a:cs typeface="Arial" panose="020B0604020202020204" pitchFamily="34" charset="0"/>
              </a:rPr>
              <a:t>relay</a:t>
            </a:r>
            <a:r>
              <a:rPr lang="sk-SK" sz="1600" dirty="0">
                <a:latin typeface="Arial" panose="020B0604020202020204" pitchFamily="34" charset="0"/>
                <a:cs typeface="Arial" panose="020B0604020202020204" pitchFamily="34" charset="0"/>
              </a:rPr>
              <a:t> serveroch a iných poštových serveroch</a:t>
            </a:r>
          </a:p>
        </p:txBody>
      </p:sp>
    </p:spTree>
    <p:extLst>
      <p:ext uri="{BB962C8B-B14F-4D97-AF65-F5344CB8AC3E}">
        <p14:creationId xmlns:p14="http://schemas.microsoft.com/office/powerpoint/2010/main" val="3346903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C0AFA0-5159-942F-C2BE-B058EFB323B2}"/>
            </a:ext>
          </a:extLst>
        </p:cNvPr>
        <p:cNvGrpSpPr/>
        <p:nvPr/>
      </p:nvGrpSpPr>
      <p:grpSpPr>
        <a:xfrm>
          <a:off x="0" y="0"/>
          <a:ext cx="0" cy="0"/>
          <a:chOff x="0" y="0"/>
          <a:chExt cx="0" cy="0"/>
        </a:xfrm>
      </p:grpSpPr>
      <p:sp>
        <p:nvSpPr>
          <p:cNvPr id="4" name="Nadpis 3">
            <a:extLst>
              <a:ext uri="{FF2B5EF4-FFF2-40B4-BE49-F238E27FC236}">
                <a16:creationId xmlns:a16="http://schemas.microsoft.com/office/drawing/2014/main" id="{749CADA7-5A89-3E4F-81BD-4C97EC54E9E1}"/>
              </a:ext>
            </a:extLst>
          </p:cNvPr>
          <p:cNvSpPr>
            <a:spLocks noGrp="1"/>
          </p:cNvSpPr>
          <p:nvPr>
            <p:ph type="title"/>
          </p:nvPr>
        </p:nvSpPr>
        <p:spPr>
          <a:xfrm>
            <a:off x="517754" y="616132"/>
            <a:ext cx="886504" cy="5655939"/>
          </a:xfrm>
        </p:spPr>
        <p:txBody>
          <a:bodyPr vert="wordArtVert"/>
          <a:lstStyle/>
          <a:p>
            <a:r>
              <a:rPr lang="sk-SK" sz="4000" b="1" dirty="0">
                <a:latin typeface="Arial" panose="020B0604020202020204" pitchFamily="34" charset="0"/>
                <a:cs typeface="Arial" panose="020B0604020202020204" pitchFamily="34" charset="0"/>
              </a:rPr>
              <a:t>PRÍKLADY </a:t>
            </a:r>
          </a:p>
        </p:txBody>
      </p:sp>
      <p:graphicFrame>
        <p:nvGraphicFramePr>
          <p:cNvPr id="2" name="Zástupný objekt pre obsah 1">
            <a:extLst>
              <a:ext uri="{FF2B5EF4-FFF2-40B4-BE49-F238E27FC236}">
                <a16:creationId xmlns:a16="http://schemas.microsoft.com/office/drawing/2014/main" id="{8301EEF5-2462-A160-D211-2892E49B39E6}"/>
              </a:ext>
            </a:extLst>
          </p:cNvPr>
          <p:cNvGraphicFramePr>
            <a:graphicFrameLocks noGrp="1"/>
          </p:cNvGraphicFramePr>
          <p:nvPr>
            <p:ph idx="1"/>
            <p:extLst>
              <p:ext uri="{D42A27DB-BD31-4B8C-83A1-F6EECF244321}">
                <p14:modId xmlns:p14="http://schemas.microsoft.com/office/powerpoint/2010/main" val="2009113112"/>
              </p:ext>
            </p:extLst>
          </p:nvPr>
        </p:nvGraphicFramePr>
        <p:xfrm>
          <a:off x="1551895" y="616132"/>
          <a:ext cx="9970632" cy="5654040"/>
        </p:xfrm>
        <a:graphic>
          <a:graphicData uri="http://schemas.openxmlformats.org/drawingml/2006/table">
            <a:tbl>
              <a:tblPr firstRow="1" bandRow="1">
                <a:tableStyleId>{69012ECD-51FC-41F1-AA8D-1B2483CD663E}</a:tableStyleId>
              </a:tblPr>
              <a:tblGrid>
                <a:gridCol w="1381805">
                  <a:extLst>
                    <a:ext uri="{9D8B030D-6E8A-4147-A177-3AD203B41FA5}">
                      <a16:colId xmlns:a16="http://schemas.microsoft.com/office/drawing/2014/main" val="2575766735"/>
                    </a:ext>
                  </a:extLst>
                </a:gridCol>
                <a:gridCol w="1284514">
                  <a:extLst>
                    <a:ext uri="{9D8B030D-6E8A-4147-A177-3AD203B41FA5}">
                      <a16:colId xmlns:a16="http://schemas.microsoft.com/office/drawing/2014/main" val="1089191202"/>
                    </a:ext>
                  </a:extLst>
                </a:gridCol>
                <a:gridCol w="7304313">
                  <a:extLst>
                    <a:ext uri="{9D8B030D-6E8A-4147-A177-3AD203B41FA5}">
                      <a16:colId xmlns:a16="http://schemas.microsoft.com/office/drawing/2014/main" val="3007692555"/>
                    </a:ext>
                  </a:extLst>
                </a:gridCol>
              </a:tblGrid>
              <a:tr h="306977">
                <a:tc>
                  <a:txBody>
                    <a:bodyPr/>
                    <a:lstStyle/>
                    <a:p>
                      <a:r>
                        <a:rPr lang="sk-SK" sz="1600" dirty="0">
                          <a:latin typeface="Arial" panose="020B0604020202020204" pitchFamily="34" charset="0"/>
                          <a:cs typeface="Arial" panose="020B0604020202020204" pitchFamily="34" charset="0"/>
                        </a:rPr>
                        <a:t>Štát</a:t>
                      </a:r>
                    </a:p>
                  </a:txBody>
                  <a:tcPr/>
                </a:tc>
                <a:tc>
                  <a:txBody>
                    <a:bodyPr/>
                    <a:lstStyle/>
                    <a:p>
                      <a:r>
                        <a:rPr lang="sk-SK" sz="1600" dirty="0">
                          <a:latin typeface="Arial" panose="020B0604020202020204" pitchFamily="34" charset="0"/>
                          <a:cs typeface="Arial" panose="020B0604020202020204" pitchFamily="34" charset="0"/>
                        </a:rPr>
                        <a:t>Blokovanie</a:t>
                      </a:r>
                    </a:p>
                  </a:txBody>
                  <a:tcPr/>
                </a:tc>
                <a:tc>
                  <a:txBody>
                    <a:bodyPr/>
                    <a:lstStyle/>
                    <a:p>
                      <a:r>
                        <a:rPr lang="sk-SK" sz="1600" dirty="0">
                          <a:latin typeface="Arial" panose="020B0604020202020204" pitchFamily="34" charset="0"/>
                          <a:cs typeface="Arial" panose="020B0604020202020204" pitchFamily="34" charset="0"/>
                        </a:rPr>
                        <a:t>Objekt blokovania</a:t>
                      </a:r>
                    </a:p>
                  </a:txBody>
                  <a:tcPr/>
                </a:tc>
                <a:extLst>
                  <a:ext uri="{0D108BD9-81ED-4DB2-BD59-A6C34878D82A}">
                    <a16:rowId xmlns:a16="http://schemas.microsoft.com/office/drawing/2014/main" val="1503049590"/>
                  </a:ext>
                </a:extLst>
              </a:tr>
              <a:tr h="370840">
                <a:tc>
                  <a:txBody>
                    <a:bodyPr/>
                    <a:lstStyle/>
                    <a:p>
                      <a:r>
                        <a:rPr lang="sk-SK" sz="1600" dirty="0">
                          <a:latin typeface="Arial" panose="020B0604020202020204" pitchFamily="34" charset="0"/>
                          <a:cs typeface="Arial" panose="020B0604020202020204" pitchFamily="34" charset="0"/>
                        </a:rPr>
                        <a:t>Argentína</a:t>
                      </a:r>
                    </a:p>
                  </a:txBody>
                  <a:tcPr/>
                </a:tc>
                <a:tc>
                  <a:txBody>
                    <a:bodyPr/>
                    <a:lstStyle/>
                    <a:p>
                      <a:r>
                        <a:rPr lang="sk-SK" sz="1600" dirty="0">
                          <a:latin typeface="Arial" panose="020B0604020202020204" pitchFamily="34" charset="0"/>
                          <a:cs typeface="Arial" panose="020B0604020202020204" pitchFamily="34" charset="0"/>
                        </a:rPr>
                        <a:t>Áno</a:t>
                      </a:r>
                    </a:p>
                  </a:txBody>
                  <a:tcPr/>
                </a:tc>
                <a:tc>
                  <a:txBody>
                    <a:bodyPr/>
                    <a:lstStyle/>
                    <a:p>
                      <a:r>
                        <a:rPr lang="sk-SK" sz="1600" dirty="0">
                          <a:latin typeface="Arial" panose="020B0604020202020204" pitchFamily="34" charset="0"/>
                          <a:cs typeface="Arial" panose="020B0604020202020204" pitchFamily="34" charset="0"/>
                        </a:rPr>
                        <a:t>hazardné hry, zločiny, drogy, zbrane, UBER - ako ilegálna forma dopravy</a:t>
                      </a:r>
                    </a:p>
                  </a:txBody>
                  <a:tcPr/>
                </a:tc>
                <a:extLst>
                  <a:ext uri="{0D108BD9-81ED-4DB2-BD59-A6C34878D82A}">
                    <a16:rowId xmlns:a16="http://schemas.microsoft.com/office/drawing/2014/main" val="2504226235"/>
                  </a:ext>
                </a:extLst>
              </a:tr>
              <a:tr h="370840">
                <a:tc>
                  <a:txBody>
                    <a:bodyPr/>
                    <a:lstStyle/>
                    <a:p>
                      <a:r>
                        <a:rPr lang="sk-SK" sz="1600" dirty="0">
                          <a:latin typeface="Arial" panose="020B0604020202020204" pitchFamily="34" charset="0"/>
                          <a:cs typeface="Arial" panose="020B0604020202020204" pitchFamily="34" charset="0"/>
                        </a:rPr>
                        <a:t>Arménsko</a:t>
                      </a:r>
                    </a:p>
                  </a:txBody>
                  <a:tcPr/>
                </a:tc>
                <a:tc>
                  <a:txBody>
                    <a:bodyPr/>
                    <a:lstStyle/>
                    <a:p>
                      <a:r>
                        <a:rPr lang="sk-SK" sz="1600" dirty="0">
                          <a:latin typeface="Arial" panose="020B0604020202020204" pitchFamily="34" charset="0"/>
                          <a:cs typeface="Arial" panose="020B0604020202020204" pitchFamily="34" charset="0"/>
                        </a:rPr>
                        <a:t>Nie</a:t>
                      </a:r>
                    </a:p>
                  </a:txBody>
                  <a:tcPr/>
                </a:tc>
                <a:tc>
                  <a:txBody>
                    <a:bodyPr/>
                    <a:lstStyle/>
                    <a:p>
                      <a:endParaRPr lang="sk-SK" sz="16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307088537"/>
                  </a:ext>
                </a:extLst>
              </a:tr>
              <a:tr h="370840">
                <a:tc>
                  <a:txBody>
                    <a:bodyPr/>
                    <a:lstStyle/>
                    <a:p>
                      <a:r>
                        <a:rPr lang="sk-SK" sz="1600" dirty="0">
                          <a:latin typeface="Arial" panose="020B0604020202020204" pitchFamily="34" charset="0"/>
                          <a:cs typeface="Arial" panose="020B0604020202020204" pitchFamily="34" charset="0"/>
                        </a:rPr>
                        <a:t>Austrália</a:t>
                      </a:r>
                    </a:p>
                  </a:txBody>
                  <a:tcPr/>
                </a:tc>
                <a:tc>
                  <a:txBody>
                    <a:bodyPr/>
                    <a:lstStyle/>
                    <a:p>
                      <a:r>
                        <a:rPr lang="sk-SK" sz="1600" dirty="0">
                          <a:latin typeface="Arial" panose="020B0604020202020204" pitchFamily="34" charset="0"/>
                          <a:cs typeface="Arial" panose="020B0604020202020204" pitchFamily="34" charset="0"/>
                        </a:rPr>
                        <a:t>Áno</a:t>
                      </a:r>
                    </a:p>
                  </a:txBody>
                  <a:tcPr/>
                </a:tc>
                <a:tc>
                  <a:txBody>
                    <a:bodyPr/>
                    <a:lstStyle/>
                    <a:p>
                      <a:r>
                        <a:rPr lang="sk-SK" sz="1600" dirty="0">
                          <a:latin typeface="Arial" panose="020B0604020202020204" pitchFamily="34" charset="0"/>
                          <a:cs typeface="Arial" panose="020B0604020202020204" pitchFamily="34" charset="0"/>
                        </a:rPr>
                        <a:t>porušenia autorských práv</a:t>
                      </a:r>
                    </a:p>
                  </a:txBody>
                  <a:tcPr/>
                </a:tc>
                <a:extLst>
                  <a:ext uri="{0D108BD9-81ED-4DB2-BD59-A6C34878D82A}">
                    <a16:rowId xmlns:a16="http://schemas.microsoft.com/office/drawing/2014/main" val="1019393803"/>
                  </a:ext>
                </a:extLst>
              </a:tr>
              <a:tr h="370840">
                <a:tc>
                  <a:txBody>
                    <a:bodyPr/>
                    <a:lstStyle/>
                    <a:p>
                      <a:r>
                        <a:rPr lang="sk-SK" sz="1600" dirty="0">
                          <a:latin typeface="Arial" panose="020B0604020202020204" pitchFamily="34" charset="0"/>
                          <a:cs typeface="Arial" panose="020B0604020202020204" pitchFamily="34" charset="0"/>
                        </a:rPr>
                        <a:t>Bangladéš</a:t>
                      </a:r>
                    </a:p>
                  </a:txBody>
                  <a:tcPr/>
                </a:tc>
                <a:tc>
                  <a:txBody>
                    <a:bodyPr/>
                    <a:lstStyle/>
                    <a:p>
                      <a:r>
                        <a:rPr lang="sk-SK" sz="1600" dirty="0">
                          <a:latin typeface="Arial" panose="020B0604020202020204" pitchFamily="34" charset="0"/>
                          <a:cs typeface="Arial" panose="020B0604020202020204" pitchFamily="34" charset="0"/>
                        </a:rPr>
                        <a:t>Áno</a:t>
                      </a:r>
                    </a:p>
                  </a:txBody>
                  <a:tcPr/>
                </a:tc>
                <a:tc>
                  <a:txBody>
                    <a:bodyPr/>
                    <a:lstStyle/>
                    <a:p>
                      <a:r>
                        <a:rPr lang="sk-SK" sz="1600" dirty="0">
                          <a:latin typeface="Arial" panose="020B0604020202020204" pitchFamily="34" charset="0"/>
                          <a:cs typeface="Arial" panose="020B0604020202020204" pitchFamily="34" charset="0"/>
                        </a:rPr>
                        <a:t>pornografia, hazardné hry, nelegálny obchod so zbraňami a drogami, zločiny, politické dôvody, nenávistné a diskriminačné prejavy, zásahy do súkromia</a:t>
                      </a:r>
                    </a:p>
                  </a:txBody>
                  <a:tcPr/>
                </a:tc>
                <a:extLst>
                  <a:ext uri="{0D108BD9-81ED-4DB2-BD59-A6C34878D82A}">
                    <a16:rowId xmlns:a16="http://schemas.microsoft.com/office/drawing/2014/main" val="3780423016"/>
                  </a:ext>
                </a:extLst>
              </a:tr>
              <a:tr h="370840">
                <a:tc>
                  <a:txBody>
                    <a:bodyPr/>
                    <a:lstStyle/>
                    <a:p>
                      <a:r>
                        <a:rPr lang="sk-SK" sz="1600" dirty="0">
                          <a:latin typeface="Arial" panose="020B0604020202020204" pitchFamily="34" charset="0"/>
                          <a:cs typeface="Arial" panose="020B0604020202020204" pitchFamily="34" charset="0"/>
                        </a:rPr>
                        <a:t>Belgicko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k-SK" sz="1600" dirty="0">
                          <a:latin typeface="Arial" panose="020B0604020202020204" pitchFamily="34" charset="0"/>
                          <a:cs typeface="Arial" panose="020B0604020202020204" pitchFamily="34" charset="0"/>
                        </a:rPr>
                        <a:t>Áno</a:t>
                      </a:r>
                    </a:p>
                  </a:txBody>
                  <a:tcPr/>
                </a:tc>
                <a:tc>
                  <a:txBody>
                    <a:bodyPr/>
                    <a:lstStyle/>
                    <a:p>
                      <a:r>
                        <a:rPr lang="sk-SK" sz="1600" dirty="0">
                          <a:latin typeface="Arial" panose="020B0604020202020204" pitchFamily="34" charset="0"/>
                          <a:cs typeface="Arial" panose="020B0604020202020204" pitchFamily="34" charset="0"/>
                        </a:rPr>
                        <a:t>každý obsah, ktorý je pri vyšetrovaní verejnej autority vyhodnotený ako ilegálny</a:t>
                      </a:r>
                    </a:p>
                  </a:txBody>
                  <a:tcPr/>
                </a:tc>
                <a:extLst>
                  <a:ext uri="{0D108BD9-81ED-4DB2-BD59-A6C34878D82A}">
                    <a16:rowId xmlns:a16="http://schemas.microsoft.com/office/drawing/2014/main" val="275867250"/>
                  </a:ext>
                </a:extLst>
              </a:tr>
              <a:tr h="370840">
                <a:tc>
                  <a:txBody>
                    <a:bodyPr/>
                    <a:lstStyle/>
                    <a:p>
                      <a:r>
                        <a:rPr lang="sk-SK" sz="1600" dirty="0">
                          <a:latin typeface="Arial" panose="020B0604020202020204" pitchFamily="34" charset="0"/>
                          <a:cs typeface="Arial" panose="020B0604020202020204" pitchFamily="34" charset="0"/>
                        </a:rPr>
                        <a:t>Brazília</a:t>
                      </a:r>
                    </a:p>
                  </a:txBody>
                  <a:tcPr/>
                </a:tc>
                <a:tc>
                  <a:txBody>
                    <a:bodyPr/>
                    <a:lstStyle/>
                    <a:p>
                      <a:r>
                        <a:rPr lang="sk-SK" sz="1600" dirty="0">
                          <a:latin typeface="Arial" panose="020B0604020202020204" pitchFamily="34" charset="0"/>
                          <a:cs typeface="Arial" panose="020B0604020202020204" pitchFamily="34" charset="0"/>
                        </a:rPr>
                        <a:t>Áno</a:t>
                      </a:r>
                    </a:p>
                  </a:txBody>
                  <a:tcPr/>
                </a:tc>
                <a:tc>
                  <a:txBody>
                    <a:bodyPr/>
                    <a:lstStyle/>
                    <a:p>
                      <a:r>
                        <a:rPr lang="sk-SK" sz="1600" dirty="0">
                          <a:latin typeface="Arial" panose="020B0604020202020204" pitchFamily="34" charset="0"/>
                          <a:cs typeface="Arial" panose="020B0604020202020204" pitchFamily="34" charset="0"/>
                        </a:rPr>
                        <a:t>zločiny, drogy, zbrane, phishing, ohrozovanie detí</a:t>
                      </a:r>
                    </a:p>
                  </a:txBody>
                  <a:tcPr/>
                </a:tc>
                <a:extLst>
                  <a:ext uri="{0D108BD9-81ED-4DB2-BD59-A6C34878D82A}">
                    <a16:rowId xmlns:a16="http://schemas.microsoft.com/office/drawing/2014/main" val="2208466456"/>
                  </a:ext>
                </a:extLst>
              </a:tr>
              <a:tr h="370840">
                <a:tc>
                  <a:txBody>
                    <a:bodyPr/>
                    <a:lstStyle/>
                    <a:p>
                      <a:r>
                        <a:rPr lang="sk-SK" sz="1600" dirty="0">
                          <a:latin typeface="Arial" panose="020B0604020202020204" pitchFamily="34" charset="0"/>
                          <a:cs typeface="Arial" panose="020B0604020202020204" pitchFamily="34" charset="0"/>
                        </a:rPr>
                        <a:t>Česká republika</a:t>
                      </a:r>
                    </a:p>
                  </a:txBody>
                  <a:tcPr/>
                </a:tc>
                <a:tc>
                  <a:txBody>
                    <a:bodyPr/>
                    <a:lstStyle/>
                    <a:p>
                      <a:r>
                        <a:rPr lang="sk-SK" sz="1600" dirty="0">
                          <a:latin typeface="Arial" panose="020B0604020202020204" pitchFamily="34" charset="0"/>
                          <a:cs typeface="Arial" panose="020B0604020202020204" pitchFamily="34" charset="0"/>
                        </a:rPr>
                        <a:t>Áno</a:t>
                      </a:r>
                    </a:p>
                  </a:txBody>
                  <a:tcPr/>
                </a:tc>
                <a:tc>
                  <a:txBody>
                    <a:bodyPr/>
                    <a:lstStyle/>
                    <a:p>
                      <a:r>
                        <a:rPr lang="sk-SK" sz="1600" dirty="0">
                          <a:latin typeface="Arial" panose="020B0604020202020204" pitchFamily="34" charset="0"/>
                          <a:cs typeface="Arial" panose="020B0604020202020204" pitchFamily="34" charset="0"/>
                        </a:rPr>
                        <a:t>hazardné hry bez povolenia</a:t>
                      </a:r>
                    </a:p>
                  </a:txBody>
                  <a:tcPr/>
                </a:tc>
                <a:extLst>
                  <a:ext uri="{0D108BD9-81ED-4DB2-BD59-A6C34878D82A}">
                    <a16:rowId xmlns:a16="http://schemas.microsoft.com/office/drawing/2014/main" val="815668178"/>
                  </a:ext>
                </a:extLst>
              </a:tr>
              <a:tr h="370840">
                <a:tc>
                  <a:txBody>
                    <a:bodyPr/>
                    <a:lstStyle/>
                    <a:p>
                      <a:r>
                        <a:rPr lang="sk-SK" sz="1600" dirty="0">
                          <a:latin typeface="Arial" panose="020B0604020202020204" pitchFamily="34" charset="0"/>
                          <a:cs typeface="Arial" panose="020B0604020202020204" pitchFamily="34" charset="0"/>
                        </a:rPr>
                        <a:t>Estónsko</a:t>
                      </a:r>
                    </a:p>
                  </a:txBody>
                  <a:tcPr/>
                </a:tc>
                <a:tc>
                  <a:txBody>
                    <a:bodyPr/>
                    <a:lstStyle/>
                    <a:p>
                      <a:r>
                        <a:rPr lang="sk-SK" sz="1600" dirty="0">
                          <a:latin typeface="Arial" panose="020B0604020202020204" pitchFamily="34" charset="0"/>
                          <a:cs typeface="Arial" panose="020B0604020202020204" pitchFamily="34" charset="0"/>
                        </a:rPr>
                        <a:t>Áno</a:t>
                      </a:r>
                    </a:p>
                  </a:txBody>
                  <a:tcPr/>
                </a:tc>
                <a:tc>
                  <a:txBody>
                    <a:bodyPr/>
                    <a:lstStyle/>
                    <a:p>
                      <a:r>
                        <a:rPr lang="sk-SK" sz="1600" dirty="0">
                          <a:latin typeface="Arial" panose="020B0604020202020204" pitchFamily="34" charset="0"/>
                          <a:cs typeface="Arial" panose="020B0604020202020204" pitchFamily="34" charset="0"/>
                        </a:rPr>
                        <a:t>hazardné hry, iné ilegálne aktivity môžu byť blokované pomocou DNS podľa uváženia registra, ak je takáto aktivita nahlásená verejnými orgánmi na presadzovanie práva alebo </a:t>
                      </a:r>
                      <a:r>
                        <a:rPr lang="sk-SK" sz="1600" dirty="0" err="1">
                          <a:latin typeface="Arial" panose="020B0604020202020204" pitchFamily="34" charset="0"/>
                          <a:cs typeface="Arial" panose="020B0604020202020204" pitchFamily="34" charset="0"/>
                        </a:rPr>
                        <a:t>CERTom</a:t>
                      </a:r>
                      <a:r>
                        <a:rPr lang="sk-SK" sz="1600" dirty="0">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1014001283"/>
                  </a:ext>
                </a:extLst>
              </a:tr>
              <a:tr h="370840">
                <a:tc>
                  <a:txBody>
                    <a:bodyPr/>
                    <a:lstStyle/>
                    <a:p>
                      <a:r>
                        <a:rPr lang="sk-SK" sz="1600" dirty="0">
                          <a:latin typeface="Arial" panose="020B0604020202020204" pitchFamily="34" charset="0"/>
                          <a:cs typeface="Arial" panose="020B0604020202020204" pitchFamily="34" charset="0"/>
                        </a:rPr>
                        <a:t>Filipíny</a:t>
                      </a:r>
                    </a:p>
                  </a:txBody>
                  <a:tcPr/>
                </a:tc>
                <a:tc>
                  <a:txBody>
                    <a:bodyPr/>
                    <a:lstStyle/>
                    <a:p>
                      <a:r>
                        <a:rPr lang="sk-SK" sz="1600" dirty="0">
                          <a:latin typeface="Arial" panose="020B0604020202020204" pitchFamily="34" charset="0"/>
                          <a:cs typeface="Arial" panose="020B0604020202020204" pitchFamily="34" charset="0"/>
                        </a:rPr>
                        <a:t>Áno</a:t>
                      </a:r>
                    </a:p>
                  </a:txBody>
                  <a:tcPr/>
                </a:tc>
                <a:tc>
                  <a:txBody>
                    <a:bodyPr/>
                    <a:lstStyle/>
                    <a:p>
                      <a:r>
                        <a:rPr lang="sk-SK" sz="1600" dirty="0">
                          <a:latin typeface="Arial" panose="020B0604020202020204" pitchFamily="34" charset="0"/>
                          <a:cs typeface="Arial" panose="020B0604020202020204" pitchFamily="34" charset="0"/>
                        </a:rPr>
                        <a:t>pornografia, najmä detská pornografia</a:t>
                      </a:r>
                    </a:p>
                  </a:txBody>
                  <a:tcPr/>
                </a:tc>
                <a:extLst>
                  <a:ext uri="{0D108BD9-81ED-4DB2-BD59-A6C34878D82A}">
                    <a16:rowId xmlns:a16="http://schemas.microsoft.com/office/drawing/2014/main" val="2249910753"/>
                  </a:ext>
                </a:extLst>
              </a:tr>
              <a:tr h="370840">
                <a:tc>
                  <a:txBody>
                    <a:bodyPr/>
                    <a:lstStyle/>
                    <a:p>
                      <a:r>
                        <a:rPr lang="sk-SK" sz="1600" dirty="0">
                          <a:latin typeface="Arial" panose="020B0604020202020204" pitchFamily="34" charset="0"/>
                          <a:cs typeface="Arial" panose="020B0604020202020204" pitchFamily="34" charset="0"/>
                        </a:rPr>
                        <a:t>Francúzsko</a:t>
                      </a:r>
                    </a:p>
                  </a:txBody>
                  <a:tcPr/>
                </a:tc>
                <a:tc>
                  <a:txBody>
                    <a:bodyPr/>
                    <a:lstStyle/>
                    <a:p>
                      <a:r>
                        <a:rPr lang="sk-SK" sz="1600" dirty="0">
                          <a:latin typeface="Arial" panose="020B0604020202020204" pitchFamily="34" charset="0"/>
                          <a:cs typeface="Arial" panose="020B0604020202020204" pitchFamily="34" charset="0"/>
                        </a:rPr>
                        <a:t>Áno</a:t>
                      </a:r>
                    </a:p>
                  </a:txBody>
                  <a:tcPr/>
                </a:tc>
                <a:tc>
                  <a:txBody>
                    <a:bodyPr/>
                    <a:lstStyle/>
                    <a:p>
                      <a:r>
                        <a:rPr lang="sk-SK" sz="1600" dirty="0">
                          <a:latin typeface="Arial" panose="020B0604020202020204" pitchFamily="34" charset="0"/>
                          <a:cs typeface="Arial" panose="020B0604020202020204" pitchFamily="34" charset="0"/>
                        </a:rPr>
                        <a:t>obhajovanie, schvaľovanie a nabádanie k terorizmu, detská pornografia</a:t>
                      </a:r>
                    </a:p>
                  </a:txBody>
                  <a:tcPr/>
                </a:tc>
                <a:extLst>
                  <a:ext uri="{0D108BD9-81ED-4DB2-BD59-A6C34878D82A}">
                    <a16:rowId xmlns:a16="http://schemas.microsoft.com/office/drawing/2014/main" val="3533284267"/>
                  </a:ext>
                </a:extLst>
              </a:tr>
              <a:tr h="370840">
                <a:tc>
                  <a:txBody>
                    <a:bodyPr/>
                    <a:lstStyle/>
                    <a:p>
                      <a:r>
                        <a:rPr lang="sk-SK" sz="1600" dirty="0">
                          <a:latin typeface="Arial" panose="020B0604020202020204" pitchFamily="34" charset="0"/>
                          <a:cs typeface="Arial" panose="020B0604020202020204" pitchFamily="34" charset="0"/>
                        </a:rPr>
                        <a:t>Holandsko</a:t>
                      </a:r>
                    </a:p>
                  </a:txBody>
                  <a:tcPr/>
                </a:tc>
                <a:tc>
                  <a:txBody>
                    <a:bodyPr/>
                    <a:lstStyle/>
                    <a:p>
                      <a:r>
                        <a:rPr lang="sk-SK" sz="1600" dirty="0">
                          <a:latin typeface="Arial" panose="020B0604020202020204" pitchFamily="34" charset="0"/>
                          <a:cs typeface="Arial" panose="020B0604020202020204" pitchFamily="34" charset="0"/>
                        </a:rPr>
                        <a:t>Áno</a:t>
                      </a:r>
                    </a:p>
                  </a:txBody>
                  <a:tcPr/>
                </a:tc>
                <a:tc>
                  <a:txBody>
                    <a:bodyPr/>
                    <a:lstStyle/>
                    <a:p>
                      <a:r>
                        <a:rPr lang="sk-SK" sz="1600" dirty="0">
                          <a:latin typeface="Arial" panose="020B0604020202020204" pitchFamily="34" charset="0"/>
                          <a:cs typeface="Arial" panose="020B0604020202020204" pitchFamily="34" charset="0"/>
                        </a:rPr>
                        <a:t>porušovanie autorských práv</a:t>
                      </a:r>
                    </a:p>
                  </a:txBody>
                  <a:tcPr/>
                </a:tc>
                <a:extLst>
                  <a:ext uri="{0D108BD9-81ED-4DB2-BD59-A6C34878D82A}">
                    <a16:rowId xmlns:a16="http://schemas.microsoft.com/office/drawing/2014/main" val="462303102"/>
                  </a:ext>
                </a:extLst>
              </a:tr>
              <a:tr h="370840">
                <a:tc>
                  <a:txBody>
                    <a:bodyPr/>
                    <a:lstStyle/>
                    <a:p>
                      <a:r>
                        <a:rPr lang="sk-SK" sz="1600" dirty="0">
                          <a:latin typeface="Arial" panose="020B0604020202020204" pitchFamily="34" charset="0"/>
                          <a:cs typeface="Arial" panose="020B0604020202020204" pitchFamily="34" charset="0"/>
                        </a:rPr>
                        <a:t>Izrael</a:t>
                      </a:r>
                    </a:p>
                  </a:txBody>
                  <a:tcPr/>
                </a:tc>
                <a:tc>
                  <a:txBody>
                    <a:bodyPr/>
                    <a:lstStyle/>
                    <a:p>
                      <a:r>
                        <a:rPr lang="sk-SK" sz="1600" dirty="0">
                          <a:latin typeface="Arial" panose="020B0604020202020204" pitchFamily="34" charset="0"/>
                          <a:cs typeface="Arial" panose="020B0604020202020204" pitchFamily="34" charset="0"/>
                        </a:rPr>
                        <a:t>Áno</a:t>
                      </a:r>
                    </a:p>
                  </a:txBody>
                  <a:tcPr/>
                </a:tc>
                <a:tc>
                  <a:txBody>
                    <a:bodyPr/>
                    <a:lstStyle/>
                    <a:p>
                      <a:r>
                        <a:rPr lang="sk-SK" sz="1600" dirty="0">
                          <a:latin typeface="Arial" panose="020B0604020202020204" pitchFamily="34" charset="0"/>
                          <a:cs typeface="Arial" panose="020B0604020202020204" pitchFamily="34" charset="0"/>
                        </a:rPr>
                        <a:t>pornografia, pedofília</a:t>
                      </a:r>
                    </a:p>
                  </a:txBody>
                  <a:tcPr/>
                </a:tc>
                <a:extLst>
                  <a:ext uri="{0D108BD9-81ED-4DB2-BD59-A6C34878D82A}">
                    <a16:rowId xmlns:a16="http://schemas.microsoft.com/office/drawing/2014/main" val="3485198291"/>
                  </a:ext>
                </a:extLst>
              </a:tr>
            </a:tbl>
          </a:graphicData>
        </a:graphic>
      </p:graphicFrame>
    </p:spTree>
    <p:extLst>
      <p:ext uri="{BB962C8B-B14F-4D97-AF65-F5344CB8AC3E}">
        <p14:creationId xmlns:p14="http://schemas.microsoft.com/office/powerpoint/2010/main" val="1792164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F03540-0BE4-F621-1E95-84DAB10BA3A0}"/>
            </a:ext>
          </a:extLst>
        </p:cNvPr>
        <p:cNvGrpSpPr/>
        <p:nvPr/>
      </p:nvGrpSpPr>
      <p:grpSpPr>
        <a:xfrm>
          <a:off x="0" y="0"/>
          <a:ext cx="0" cy="0"/>
          <a:chOff x="0" y="0"/>
          <a:chExt cx="0" cy="0"/>
        </a:xfrm>
      </p:grpSpPr>
      <p:sp>
        <p:nvSpPr>
          <p:cNvPr id="4" name="Nadpis 3">
            <a:extLst>
              <a:ext uri="{FF2B5EF4-FFF2-40B4-BE49-F238E27FC236}">
                <a16:creationId xmlns:a16="http://schemas.microsoft.com/office/drawing/2014/main" id="{5289E7FF-C6E5-9285-E155-C0E69A953501}"/>
              </a:ext>
            </a:extLst>
          </p:cNvPr>
          <p:cNvSpPr>
            <a:spLocks noGrp="1"/>
          </p:cNvSpPr>
          <p:nvPr>
            <p:ph type="title"/>
          </p:nvPr>
        </p:nvSpPr>
        <p:spPr>
          <a:xfrm>
            <a:off x="517754" y="616132"/>
            <a:ext cx="886504" cy="5655939"/>
          </a:xfrm>
        </p:spPr>
        <p:txBody>
          <a:bodyPr vert="wordArtVert"/>
          <a:lstStyle/>
          <a:p>
            <a:r>
              <a:rPr lang="sk-SK" sz="4000" b="1" dirty="0">
                <a:latin typeface="Arial" panose="020B0604020202020204" pitchFamily="34" charset="0"/>
                <a:cs typeface="Arial" panose="020B0604020202020204" pitchFamily="34" charset="0"/>
              </a:rPr>
              <a:t>PRÍKLADY </a:t>
            </a:r>
          </a:p>
        </p:txBody>
      </p:sp>
      <p:graphicFrame>
        <p:nvGraphicFramePr>
          <p:cNvPr id="2" name="Zástupný objekt pre obsah 1">
            <a:extLst>
              <a:ext uri="{FF2B5EF4-FFF2-40B4-BE49-F238E27FC236}">
                <a16:creationId xmlns:a16="http://schemas.microsoft.com/office/drawing/2014/main" id="{61529DCF-CEFF-AD1B-17B7-01F6A69E9D5B}"/>
              </a:ext>
            </a:extLst>
          </p:cNvPr>
          <p:cNvGraphicFramePr>
            <a:graphicFrameLocks noGrp="1"/>
          </p:cNvGraphicFramePr>
          <p:nvPr>
            <p:ph idx="1"/>
            <p:extLst>
              <p:ext uri="{D42A27DB-BD31-4B8C-83A1-F6EECF244321}">
                <p14:modId xmlns:p14="http://schemas.microsoft.com/office/powerpoint/2010/main" val="1148464688"/>
              </p:ext>
            </p:extLst>
          </p:nvPr>
        </p:nvGraphicFramePr>
        <p:xfrm>
          <a:off x="1551895" y="616132"/>
          <a:ext cx="9970632" cy="5735320"/>
        </p:xfrm>
        <a:graphic>
          <a:graphicData uri="http://schemas.openxmlformats.org/drawingml/2006/table">
            <a:tbl>
              <a:tblPr firstRow="1" bandRow="1">
                <a:tableStyleId>{69012ECD-51FC-41F1-AA8D-1B2483CD663E}</a:tableStyleId>
              </a:tblPr>
              <a:tblGrid>
                <a:gridCol w="1381805">
                  <a:extLst>
                    <a:ext uri="{9D8B030D-6E8A-4147-A177-3AD203B41FA5}">
                      <a16:colId xmlns:a16="http://schemas.microsoft.com/office/drawing/2014/main" val="2575766735"/>
                    </a:ext>
                  </a:extLst>
                </a:gridCol>
                <a:gridCol w="1284514">
                  <a:extLst>
                    <a:ext uri="{9D8B030D-6E8A-4147-A177-3AD203B41FA5}">
                      <a16:colId xmlns:a16="http://schemas.microsoft.com/office/drawing/2014/main" val="1089191202"/>
                    </a:ext>
                  </a:extLst>
                </a:gridCol>
                <a:gridCol w="7304313">
                  <a:extLst>
                    <a:ext uri="{9D8B030D-6E8A-4147-A177-3AD203B41FA5}">
                      <a16:colId xmlns:a16="http://schemas.microsoft.com/office/drawing/2014/main" val="3007692555"/>
                    </a:ext>
                  </a:extLst>
                </a:gridCol>
              </a:tblGrid>
              <a:tr h="306977">
                <a:tc>
                  <a:txBody>
                    <a:bodyPr/>
                    <a:lstStyle/>
                    <a:p>
                      <a:r>
                        <a:rPr lang="sk-SK" sz="1600" dirty="0">
                          <a:latin typeface="Arial" panose="020B0604020202020204" pitchFamily="34" charset="0"/>
                          <a:cs typeface="Arial" panose="020B0604020202020204" pitchFamily="34" charset="0"/>
                        </a:rPr>
                        <a:t>Štát</a:t>
                      </a:r>
                    </a:p>
                  </a:txBody>
                  <a:tcPr/>
                </a:tc>
                <a:tc>
                  <a:txBody>
                    <a:bodyPr/>
                    <a:lstStyle/>
                    <a:p>
                      <a:r>
                        <a:rPr lang="sk-SK" sz="1600" dirty="0">
                          <a:latin typeface="Arial" panose="020B0604020202020204" pitchFamily="34" charset="0"/>
                          <a:cs typeface="Arial" panose="020B0604020202020204" pitchFamily="34" charset="0"/>
                        </a:rPr>
                        <a:t>Blokovanie</a:t>
                      </a:r>
                    </a:p>
                  </a:txBody>
                  <a:tcPr/>
                </a:tc>
                <a:tc>
                  <a:txBody>
                    <a:bodyPr/>
                    <a:lstStyle/>
                    <a:p>
                      <a:r>
                        <a:rPr lang="sk-SK" sz="1600" dirty="0">
                          <a:latin typeface="Arial" panose="020B0604020202020204" pitchFamily="34" charset="0"/>
                          <a:cs typeface="Arial" panose="020B0604020202020204" pitchFamily="34" charset="0"/>
                        </a:rPr>
                        <a:t>Objekt blokovania</a:t>
                      </a:r>
                    </a:p>
                  </a:txBody>
                  <a:tcPr/>
                </a:tc>
                <a:extLst>
                  <a:ext uri="{0D108BD9-81ED-4DB2-BD59-A6C34878D82A}">
                    <a16:rowId xmlns:a16="http://schemas.microsoft.com/office/drawing/2014/main" val="1503049590"/>
                  </a:ext>
                </a:extLst>
              </a:tr>
              <a:tr h="370840">
                <a:tc>
                  <a:txBody>
                    <a:bodyPr/>
                    <a:lstStyle/>
                    <a:p>
                      <a:r>
                        <a:rPr lang="sk-SK" sz="1600" dirty="0">
                          <a:latin typeface="Arial" panose="020B0604020202020204" pitchFamily="34" charset="0"/>
                          <a:cs typeface="Arial" panose="020B0604020202020204" pitchFamily="34" charset="0"/>
                        </a:rPr>
                        <a:t>India</a:t>
                      </a:r>
                    </a:p>
                  </a:txBody>
                  <a:tcPr/>
                </a:tc>
                <a:tc>
                  <a:txBody>
                    <a:bodyPr/>
                    <a:lstStyle/>
                    <a:p>
                      <a:r>
                        <a:rPr lang="sk-SK" sz="1600" dirty="0">
                          <a:latin typeface="Arial" panose="020B0604020202020204" pitchFamily="34" charset="0"/>
                          <a:cs typeface="Arial" panose="020B0604020202020204" pitchFamily="34" charset="0"/>
                        </a:rPr>
                        <a:t>Áno</a:t>
                      </a:r>
                    </a:p>
                  </a:txBody>
                  <a:tcPr/>
                </a:tc>
                <a:tc>
                  <a:txBody>
                    <a:bodyPr/>
                    <a:lstStyle/>
                    <a:p>
                      <a:r>
                        <a:rPr lang="sk-SK" sz="1600" dirty="0">
                          <a:latin typeface="Arial" panose="020B0604020202020204" pitchFamily="34" charset="0"/>
                          <a:cs typeface="Arial" panose="020B0604020202020204" pitchFamily="34" charset="0"/>
                        </a:rPr>
                        <a:t>pornografia, hazardné hry, zločiny, drogy, zbrane, porušovanie hospodárskej súťaže, porušovanie autorských práv, politické dôvody, nenávistné a diskriminačné prejavy, čokoľvek, čo nariadi súd</a:t>
                      </a:r>
                    </a:p>
                  </a:txBody>
                  <a:tcPr/>
                </a:tc>
                <a:extLst>
                  <a:ext uri="{0D108BD9-81ED-4DB2-BD59-A6C34878D82A}">
                    <a16:rowId xmlns:a16="http://schemas.microsoft.com/office/drawing/2014/main" val="2504226235"/>
                  </a:ext>
                </a:extLst>
              </a:tr>
              <a:tr h="370840">
                <a:tc>
                  <a:txBody>
                    <a:bodyPr/>
                    <a:lstStyle/>
                    <a:p>
                      <a:r>
                        <a:rPr lang="sk-SK" sz="1600" dirty="0">
                          <a:latin typeface="Arial" panose="020B0604020202020204" pitchFamily="34" charset="0"/>
                          <a:cs typeface="Arial" panose="020B0604020202020204" pitchFamily="34" charset="0"/>
                        </a:rPr>
                        <a:t>Južná Kórea</a:t>
                      </a:r>
                    </a:p>
                  </a:txBody>
                  <a:tcPr/>
                </a:tc>
                <a:tc>
                  <a:txBody>
                    <a:bodyPr/>
                    <a:lstStyle/>
                    <a:p>
                      <a:r>
                        <a:rPr lang="sk-SK" sz="1600" dirty="0">
                          <a:latin typeface="Arial" panose="020B0604020202020204" pitchFamily="34" charset="0"/>
                          <a:cs typeface="Arial" panose="020B0604020202020204" pitchFamily="34" charset="0"/>
                        </a:rPr>
                        <a:t>Áno</a:t>
                      </a:r>
                    </a:p>
                  </a:txBody>
                  <a:tcPr/>
                </a:tc>
                <a:tc>
                  <a:txBody>
                    <a:bodyPr/>
                    <a:lstStyle/>
                    <a:p>
                      <a:r>
                        <a:rPr lang="sk-SK" sz="1600" dirty="0">
                          <a:latin typeface="Arial" panose="020B0604020202020204" pitchFamily="34" charset="0"/>
                          <a:cs typeface="Arial" panose="020B0604020202020204" pitchFamily="34" charset="0"/>
                        </a:rPr>
                        <a:t>pornografia, hazardné hry, zločiny, drogy, zbrane, porušovanie autorských práv, zásahy do súkromia, politické dôvody, nenávistné a diskriminačné prejavy </a:t>
                      </a:r>
                    </a:p>
                  </a:txBody>
                  <a:tcPr/>
                </a:tc>
                <a:extLst>
                  <a:ext uri="{0D108BD9-81ED-4DB2-BD59-A6C34878D82A}">
                    <a16:rowId xmlns:a16="http://schemas.microsoft.com/office/drawing/2014/main" val="2307088537"/>
                  </a:ext>
                </a:extLst>
              </a:tr>
              <a:tr h="370840">
                <a:tc>
                  <a:txBody>
                    <a:bodyPr/>
                    <a:lstStyle/>
                    <a:p>
                      <a:r>
                        <a:rPr lang="sk-SK" sz="1600" dirty="0">
                          <a:latin typeface="Arial" panose="020B0604020202020204" pitchFamily="34" charset="0"/>
                          <a:cs typeface="Arial" panose="020B0604020202020204" pitchFamily="34" charset="0"/>
                        </a:rPr>
                        <a:t>Kanada</a:t>
                      </a:r>
                    </a:p>
                  </a:txBody>
                  <a:tcPr/>
                </a:tc>
                <a:tc>
                  <a:txBody>
                    <a:bodyPr/>
                    <a:lstStyle/>
                    <a:p>
                      <a:r>
                        <a:rPr lang="sk-SK" sz="1600" dirty="0">
                          <a:latin typeface="Arial" panose="020B0604020202020204" pitchFamily="34" charset="0"/>
                          <a:cs typeface="Arial" panose="020B0604020202020204" pitchFamily="34" charset="0"/>
                        </a:rPr>
                        <a:t>Nie</a:t>
                      </a:r>
                    </a:p>
                  </a:txBody>
                  <a:tcPr/>
                </a:tc>
                <a:tc>
                  <a:txBody>
                    <a:bodyPr/>
                    <a:lstStyle/>
                    <a:p>
                      <a:endParaRPr lang="sk-SK"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19393803"/>
                  </a:ext>
                </a:extLst>
              </a:tr>
              <a:tr h="370840">
                <a:tc>
                  <a:txBody>
                    <a:bodyPr/>
                    <a:lstStyle/>
                    <a:p>
                      <a:r>
                        <a:rPr lang="sk-SK" sz="1600" dirty="0">
                          <a:latin typeface="Arial" panose="020B0604020202020204" pitchFamily="34" charset="0"/>
                          <a:cs typeface="Arial" panose="020B0604020202020204" pitchFamily="34" charset="0"/>
                        </a:rPr>
                        <a:t>Litva</a:t>
                      </a:r>
                    </a:p>
                  </a:txBody>
                  <a:tcPr/>
                </a:tc>
                <a:tc>
                  <a:txBody>
                    <a:bodyPr/>
                    <a:lstStyle/>
                    <a:p>
                      <a:r>
                        <a:rPr lang="sk-SK" sz="1600" dirty="0">
                          <a:latin typeface="Arial" panose="020B0604020202020204" pitchFamily="34" charset="0"/>
                          <a:cs typeface="Arial" panose="020B0604020202020204" pitchFamily="34" charset="0"/>
                        </a:rPr>
                        <a:t>Áno</a:t>
                      </a:r>
                    </a:p>
                  </a:txBody>
                  <a:tcPr/>
                </a:tc>
                <a:tc>
                  <a:txBody>
                    <a:bodyPr/>
                    <a:lstStyle/>
                    <a:p>
                      <a:r>
                        <a:rPr lang="sk-SK" sz="1600" dirty="0">
                          <a:latin typeface="Arial" panose="020B0604020202020204" pitchFamily="34" charset="0"/>
                          <a:cs typeface="Arial" panose="020B0604020202020204" pitchFamily="34" charset="0"/>
                        </a:rPr>
                        <a:t>hazardné hry</a:t>
                      </a:r>
                    </a:p>
                  </a:txBody>
                  <a:tcPr/>
                </a:tc>
                <a:extLst>
                  <a:ext uri="{0D108BD9-81ED-4DB2-BD59-A6C34878D82A}">
                    <a16:rowId xmlns:a16="http://schemas.microsoft.com/office/drawing/2014/main" val="3780423016"/>
                  </a:ext>
                </a:extLst>
              </a:tr>
              <a:tr h="370840">
                <a:tc>
                  <a:txBody>
                    <a:bodyPr/>
                    <a:lstStyle/>
                    <a:p>
                      <a:r>
                        <a:rPr lang="sk-SK" sz="1600" dirty="0">
                          <a:latin typeface="Arial" panose="020B0604020202020204" pitchFamily="34" charset="0"/>
                          <a:cs typeface="Arial" panose="020B0604020202020204" pitchFamily="34" charset="0"/>
                        </a:rPr>
                        <a:t>Lotyšsko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k-SK" sz="1600" dirty="0">
                          <a:latin typeface="Arial" panose="020B0604020202020204" pitchFamily="34" charset="0"/>
                          <a:cs typeface="Arial" panose="020B0604020202020204" pitchFamily="34" charset="0"/>
                        </a:rPr>
                        <a:t>Áno</a:t>
                      </a:r>
                    </a:p>
                  </a:txBody>
                  <a:tcPr/>
                </a:tc>
                <a:tc>
                  <a:txBody>
                    <a:bodyPr/>
                    <a:lstStyle/>
                    <a:p>
                      <a:r>
                        <a:rPr lang="sk-SK" sz="1600" dirty="0">
                          <a:latin typeface="Arial" panose="020B0604020202020204" pitchFamily="34" charset="0"/>
                          <a:cs typeface="Arial" panose="020B0604020202020204" pitchFamily="34" charset="0"/>
                        </a:rPr>
                        <a:t>hazardné hry, nelicencované online televízie, objekty súvisiace s bezpečnosťou informačných technológií</a:t>
                      </a:r>
                    </a:p>
                  </a:txBody>
                  <a:tcPr/>
                </a:tc>
                <a:extLst>
                  <a:ext uri="{0D108BD9-81ED-4DB2-BD59-A6C34878D82A}">
                    <a16:rowId xmlns:a16="http://schemas.microsoft.com/office/drawing/2014/main" val="275867250"/>
                  </a:ext>
                </a:extLst>
              </a:tr>
              <a:tr h="370840">
                <a:tc>
                  <a:txBody>
                    <a:bodyPr/>
                    <a:lstStyle/>
                    <a:p>
                      <a:r>
                        <a:rPr lang="sk-SK" sz="1600" dirty="0">
                          <a:latin typeface="Arial" panose="020B0604020202020204" pitchFamily="34" charset="0"/>
                          <a:cs typeface="Arial" panose="020B0604020202020204" pitchFamily="34" charset="0"/>
                        </a:rPr>
                        <a:t>Nemecko</a:t>
                      </a:r>
                    </a:p>
                  </a:txBody>
                  <a:tcPr/>
                </a:tc>
                <a:tc>
                  <a:txBody>
                    <a:bodyPr/>
                    <a:lstStyle/>
                    <a:p>
                      <a:r>
                        <a:rPr lang="sk-SK" sz="1600" dirty="0">
                          <a:latin typeface="Arial" panose="020B0604020202020204" pitchFamily="34" charset="0"/>
                          <a:cs typeface="Arial" panose="020B0604020202020204" pitchFamily="34" charset="0"/>
                        </a:rPr>
                        <a:t>Áno</a:t>
                      </a:r>
                    </a:p>
                  </a:txBody>
                  <a:tcPr/>
                </a:tc>
                <a:tc>
                  <a:txBody>
                    <a:bodyPr/>
                    <a:lstStyle/>
                    <a:p>
                      <a:r>
                        <a:rPr lang="sk-SK" sz="1600" dirty="0">
                          <a:latin typeface="Arial" panose="020B0604020202020204" pitchFamily="34" charset="0"/>
                          <a:cs typeface="Arial" panose="020B0604020202020204" pitchFamily="34" charset="0"/>
                        </a:rPr>
                        <a:t>porušovanie autorských práv</a:t>
                      </a:r>
                    </a:p>
                  </a:txBody>
                  <a:tcPr/>
                </a:tc>
                <a:extLst>
                  <a:ext uri="{0D108BD9-81ED-4DB2-BD59-A6C34878D82A}">
                    <a16:rowId xmlns:a16="http://schemas.microsoft.com/office/drawing/2014/main" val="2208466456"/>
                  </a:ext>
                </a:extLst>
              </a:tr>
              <a:tr h="370840">
                <a:tc>
                  <a:txBody>
                    <a:bodyPr/>
                    <a:lstStyle/>
                    <a:p>
                      <a:r>
                        <a:rPr lang="sk-SK" sz="1600" dirty="0">
                          <a:latin typeface="Arial" panose="020B0604020202020204" pitchFamily="34" charset="0"/>
                          <a:cs typeface="Arial" panose="020B0604020202020204" pitchFamily="34" charset="0"/>
                        </a:rPr>
                        <a:t>Nórsko</a:t>
                      </a:r>
                    </a:p>
                  </a:txBody>
                  <a:tcPr/>
                </a:tc>
                <a:tc>
                  <a:txBody>
                    <a:bodyPr/>
                    <a:lstStyle/>
                    <a:p>
                      <a:r>
                        <a:rPr lang="sk-SK" sz="1600" dirty="0">
                          <a:latin typeface="Arial" panose="020B0604020202020204" pitchFamily="34" charset="0"/>
                          <a:cs typeface="Arial" panose="020B0604020202020204" pitchFamily="34" charset="0"/>
                        </a:rPr>
                        <a:t>Áno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k-SK" sz="1600" dirty="0">
                          <a:latin typeface="Arial" panose="020B0604020202020204" pitchFamily="34" charset="0"/>
                          <a:cs typeface="Arial" panose="020B0604020202020204" pitchFamily="34" charset="0"/>
                        </a:rPr>
                        <a:t>pornografia, porušovanie autorských práv</a:t>
                      </a:r>
                    </a:p>
                  </a:txBody>
                  <a:tcPr/>
                </a:tc>
                <a:extLst>
                  <a:ext uri="{0D108BD9-81ED-4DB2-BD59-A6C34878D82A}">
                    <a16:rowId xmlns:a16="http://schemas.microsoft.com/office/drawing/2014/main" val="815668178"/>
                  </a:ext>
                </a:extLst>
              </a:tr>
              <a:tr h="370840">
                <a:tc>
                  <a:txBody>
                    <a:bodyPr/>
                    <a:lstStyle/>
                    <a:p>
                      <a:r>
                        <a:rPr lang="sk-SK" sz="1600" dirty="0">
                          <a:latin typeface="Arial" panose="020B0604020202020204" pitchFamily="34" charset="0"/>
                          <a:cs typeface="Arial" panose="020B0604020202020204" pitchFamily="34" charset="0"/>
                        </a:rPr>
                        <a:t>Poľsko</a:t>
                      </a:r>
                    </a:p>
                  </a:txBody>
                  <a:tcPr/>
                </a:tc>
                <a:tc>
                  <a:txBody>
                    <a:bodyPr/>
                    <a:lstStyle/>
                    <a:p>
                      <a:r>
                        <a:rPr lang="sk-SK" sz="1600" dirty="0">
                          <a:latin typeface="Arial" panose="020B0604020202020204" pitchFamily="34" charset="0"/>
                          <a:cs typeface="Arial" panose="020B0604020202020204" pitchFamily="34" charset="0"/>
                        </a:rPr>
                        <a:t>Áno</a:t>
                      </a:r>
                    </a:p>
                  </a:txBody>
                  <a:tcPr/>
                </a:tc>
                <a:tc>
                  <a:txBody>
                    <a:bodyPr/>
                    <a:lstStyle/>
                    <a:p>
                      <a:r>
                        <a:rPr lang="sk-SK" sz="1600" dirty="0">
                          <a:latin typeface="Arial" panose="020B0604020202020204" pitchFamily="34" charset="0"/>
                          <a:cs typeface="Arial" panose="020B0604020202020204" pitchFamily="34" charset="0"/>
                        </a:rPr>
                        <a:t>hazardné hry</a:t>
                      </a:r>
                    </a:p>
                  </a:txBody>
                  <a:tcPr/>
                </a:tc>
                <a:extLst>
                  <a:ext uri="{0D108BD9-81ED-4DB2-BD59-A6C34878D82A}">
                    <a16:rowId xmlns:a16="http://schemas.microsoft.com/office/drawing/2014/main" val="1014001283"/>
                  </a:ext>
                </a:extLst>
              </a:tr>
              <a:tr h="370840">
                <a:tc>
                  <a:txBody>
                    <a:bodyPr/>
                    <a:lstStyle/>
                    <a:p>
                      <a:r>
                        <a:rPr lang="sk-SK" sz="1600" dirty="0">
                          <a:latin typeface="Arial" panose="020B0604020202020204" pitchFamily="34" charset="0"/>
                          <a:cs typeface="Arial" panose="020B0604020202020204" pitchFamily="34" charset="0"/>
                        </a:rPr>
                        <a:t>Slovinsko</a:t>
                      </a:r>
                    </a:p>
                  </a:txBody>
                  <a:tcPr/>
                </a:tc>
                <a:tc>
                  <a:txBody>
                    <a:bodyPr/>
                    <a:lstStyle/>
                    <a:p>
                      <a:r>
                        <a:rPr lang="sk-SK" sz="1600" dirty="0">
                          <a:latin typeface="Arial" panose="020B0604020202020204" pitchFamily="34" charset="0"/>
                          <a:cs typeface="Arial" panose="020B0604020202020204" pitchFamily="34" charset="0"/>
                        </a:rPr>
                        <a:t>Áno</a:t>
                      </a:r>
                    </a:p>
                  </a:txBody>
                  <a:tcPr/>
                </a:tc>
                <a:tc>
                  <a:txBody>
                    <a:bodyPr/>
                    <a:lstStyle/>
                    <a:p>
                      <a:r>
                        <a:rPr lang="sk-SK" sz="1600" dirty="0">
                          <a:latin typeface="Arial" panose="020B0604020202020204" pitchFamily="34" charset="0"/>
                          <a:cs typeface="Arial" panose="020B0604020202020204" pitchFamily="34" charset="0"/>
                        </a:rPr>
                        <a:t>hazardné hry, daňové úniky</a:t>
                      </a:r>
                    </a:p>
                  </a:txBody>
                  <a:tcPr/>
                </a:tc>
                <a:extLst>
                  <a:ext uri="{0D108BD9-81ED-4DB2-BD59-A6C34878D82A}">
                    <a16:rowId xmlns:a16="http://schemas.microsoft.com/office/drawing/2014/main" val="2249910753"/>
                  </a:ext>
                </a:extLst>
              </a:tr>
              <a:tr h="370840">
                <a:tc>
                  <a:txBody>
                    <a:bodyPr/>
                    <a:lstStyle/>
                    <a:p>
                      <a:r>
                        <a:rPr lang="sk-SK" sz="1600" dirty="0">
                          <a:latin typeface="Arial" panose="020B0604020202020204" pitchFamily="34" charset="0"/>
                          <a:cs typeface="Arial" panose="020B0604020202020204" pitchFamily="34" charset="0"/>
                        </a:rPr>
                        <a:t>Švédsko </a:t>
                      </a:r>
                    </a:p>
                  </a:txBody>
                  <a:tcPr/>
                </a:tc>
                <a:tc>
                  <a:txBody>
                    <a:bodyPr/>
                    <a:lstStyle/>
                    <a:p>
                      <a:r>
                        <a:rPr lang="sk-SK" sz="1600" dirty="0">
                          <a:latin typeface="Arial" panose="020B0604020202020204" pitchFamily="34" charset="0"/>
                          <a:cs typeface="Arial" panose="020B0604020202020204" pitchFamily="34" charset="0"/>
                        </a:rPr>
                        <a:t>Nie</a:t>
                      </a:r>
                    </a:p>
                  </a:txBody>
                  <a:tcPr/>
                </a:tc>
                <a:tc>
                  <a:txBody>
                    <a:bodyPr/>
                    <a:lstStyle/>
                    <a:p>
                      <a:endParaRPr lang="sk-SK"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33284267"/>
                  </a:ext>
                </a:extLst>
              </a:tr>
              <a:tr h="370840">
                <a:tc>
                  <a:txBody>
                    <a:bodyPr/>
                    <a:lstStyle/>
                    <a:p>
                      <a:r>
                        <a:rPr lang="sk-SK" sz="1600" dirty="0">
                          <a:latin typeface="Arial" panose="020B0604020202020204" pitchFamily="34" charset="0"/>
                          <a:cs typeface="Arial" panose="020B0604020202020204" pitchFamily="34" charset="0"/>
                        </a:rPr>
                        <a:t>Veľká Británia</a:t>
                      </a:r>
                    </a:p>
                  </a:txBody>
                  <a:tcPr/>
                </a:tc>
                <a:tc>
                  <a:txBody>
                    <a:bodyPr/>
                    <a:lstStyle/>
                    <a:p>
                      <a:r>
                        <a:rPr lang="sk-SK" sz="1600" dirty="0">
                          <a:latin typeface="Arial" panose="020B0604020202020204" pitchFamily="34" charset="0"/>
                          <a:cs typeface="Arial" panose="020B0604020202020204" pitchFamily="34" charset="0"/>
                        </a:rPr>
                        <a:t>Áno</a:t>
                      </a:r>
                    </a:p>
                  </a:txBody>
                  <a:tcPr/>
                </a:tc>
                <a:tc>
                  <a:txBody>
                    <a:bodyPr/>
                    <a:lstStyle/>
                    <a:p>
                      <a:r>
                        <a:rPr lang="sk-SK" sz="1600" dirty="0">
                          <a:latin typeface="Arial" panose="020B0604020202020204" pitchFamily="34" charset="0"/>
                          <a:cs typeface="Arial" panose="020B0604020202020204" pitchFamily="34" charset="0"/>
                        </a:rPr>
                        <a:t>pornografia - blokované sú pornografické stránky, ktoré neobsahujú overenie veku používateľov, takisto sú blokované stránky s detskou pornografiou, porušovanie autorských práv, zásahy do súkromia</a:t>
                      </a:r>
                    </a:p>
                  </a:txBody>
                  <a:tcPr/>
                </a:tc>
                <a:extLst>
                  <a:ext uri="{0D108BD9-81ED-4DB2-BD59-A6C34878D82A}">
                    <a16:rowId xmlns:a16="http://schemas.microsoft.com/office/drawing/2014/main" val="462303102"/>
                  </a:ext>
                </a:extLst>
              </a:tr>
            </a:tbl>
          </a:graphicData>
        </a:graphic>
      </p:graphicFrame>
    </p:spTree>
    <p:extLst>
      <p:ext uri="{BB962C8B-B14F-4D97-AF65-F5344CB8AC3E}">
        <p14:creationId xmlns:p14="http://schemas.microsoft.com/office/powerpoint/2010/main" val="2472494626"/>
      </p:ext>
    </p:extLst>
  </p:cSld>
  <p:clrMapOvr>
    <a:masterClrMapping/>
  </p:clrMapOvr>
</p:sld>
</file>

<file path=ppt/theme/theme1.xml><?xml version="1.0" encoding="utf-8"?>
<a:theme xmlns:a="http://schemas.openxmlformats.org/drawingml/2006/main" name="Motív balík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36578B964FCBE9438AB520F8F4494DE8" ma:contentTypeVersion="14" ma:contentTypeDescription="Umožňuje vytvoriť nový dokument." ma:contentTypeScope="" ma:versionID="8a024a3a2335b019e6236309d9bae28d">
  <xsd:schema xmlns:xsd="http://www.w3.org/2001/XMLSchema" xmlns:xs="http://www.w3.org/2001/XMLSchema" xmlns:p="http://schemas.microsoft.com/office/2006/metadata/properties" xmlns:ns2="e43f6a51-8160-47b7-9684-358882b461ce" xmlns:ns3="8579d8c0-f4a4-46e1-afa1-8fb8e6f3aea2" targetNamespace="http://schemas.microsoft.com/office/2006/metadata/properties" ma:root="true" ma:fieldsID="e52a03a4667edfa4310a91f303f7d965" ns2:_="" ns3:_="">
    <xsd:import namespace="e43f6a51-8160-47b7-9684-358882b461ce"/>
    <xsd:import namespace="8579d8c0-f4a4-46e1-afa1-8fb8e6f3aea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3f6a51-8160-47b7-9684-358882b461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Značky obrázka" ma:readOnly="false" ma:fieldId="{5cf76f15-5ced-4ddc-b409-7134ff3c332f}" ma:taxonomyMulti="true" ma:sspId="abd44fc1-b512-40ba-a72c-fa16cc8c0a43"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579d8c0-f4a4-46e1-afa1-8fb8e6f3aea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c273904e-93df-4dfc-8969-da61afed23a3}" ma:internalName="TaxCatchAll" ma:showField="CatchAllData" ma:web="8579d8c0-f4a4-46e1-afa1-8fb8e6f3aea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43f6a51-8160-47b7-9684-358882b461ce">
      <Terms xmlns="http://schemas.microsoft.com/office/infopath/2007/PartnerControls"/>
    </lcf76f155ced4ddcb4097134ff3c332f>
    <TaxCatchAll xmlns="8579d8c0-f4a4-46e1-afa1-8fb8e6f3aea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4E81D52-55CE-4801-99D4-FDEF430AEB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43f6a51-8160-47b7-9684-358882b461ce"/>
    <ds:schemaRef ds:uri="8579d8c0-f4a4-46e1-afa1-8fb8e6f3aea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065913F-A975-46EE-AD1F-585D8F37072D}">
  <ds:schemaRefs>
    <ds:schemaRef ds:uri="http://purl.org/dc/elements/1.1/"/>
    <ds:schemaRef ds:uri="8579d8c0-f4a4-46e1-afa1-8fb8e6f3aea2"/>
    <ds:schemaRef ds:uri="http://purl.org/dc/dcmitype/"/>
    <ds:schemaRef ds:uri="http://schemas.microsoft.com/office/2006/documentManagement/types"/>
    <ds:schemaRef ds:uri="http://www.w3.org/XML/1998/namespace"/>
    <ds:schemaRef ds:uri="e43f6a51-8160-47b7-9684-358882b461ce"/>
    <ds:schemaRef ds:uri="http://schemas.microsoft.com/office/infopath/2007/PartnerControls"/>
    <ds:schemaRef ds:uri="http://schemas.openxmlformats.org/package/2006/metadata/core-properties"/>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F56288D3-8BF6-4EDF-B4BA-5D87CC79450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19413</TotalTime>
  <Words>4614</Words>
  <Application>Microsoft Office PowerPoint</Application>
  <PresentationFormat>Širokouhlá</PresentationFormat>
  <Paragraphs>370</Paragraphs>
  <Slides>52</Slides>
  <Notes>0</Notes>
  <HiddenSlides>0</HiddenSlides>
  <MMClips>0</MMClips>
  <ScaleCrop>false</ScaleCrop>
  <HeadingPairs>
    <vt:vector size="4" baseType="variant">
      <vt:variant>
        <vt:lpstr>Motív</vt:lpstr>
      </vt:variant>
      <vt:variant>
        <vt:i4>1</vt:i4>
      </vt:variant>
      <vt:variant>
        <vt:lpstr>Nadpisy snímok</vt:lpstr>
      </vt:variant>
      <vt:variant>
        <vt:i4>52</vt:i4>
      </vt:variant>
    </vt:vector>
  </HeadingPairs>
  <TitlesOfParts>
    <vt:vector size="53" baseType="lpstr">
      <vt:lpstr>Motív balíka Office</vt:lpstr>
      <vt:lpstr>BLOKOVANIE V KYBERNETICKEJ BEZPEČNOSTI</vt:lpstr>
      <vt:lpstr>OBSAH</vt:lpstr>
      <vt:lpstr>VŠEOBECNE  O BLOKOVANÍ</vt:lpstr>
      <vt:lpstr>BLOKOVANIE</vt:lpstr>
      <vt:lpstr>BLOKOVANIE PODĽA ROZSAHU ZÁSAHU</vt:lpstr>
      <vt:lpstr>METÓDY BLOKOVANIA</vt:lpstr>
      <vt:lpstr>BLOKOVACIE TECHNIKY</vt:lpstr>
      <vt:lpstr>PRÍKLADY </vt:lpstr>
      <vt:lpstr>PRÍKLADY </vt:lpstr>
      <vt:lpstr>ZÁSAH DO ZÁKLADNÝCH  PRÁV A SLOBÔD</vt:lpstr>
      <vt:lpstr>SLOBODA PREJAVU</vt:lpstr>
      <vt:lpstr>BLOKOVANIE</vt:lpstr>
      <vt:lpstr>ESĽP: Ahmet Yildrim v. Turecko</vt:lpstr>
      <vt:lpstr>ESĽP: Ahmet Yildrim v. Turecko</vt:lpstr>
      <vt:lpstr>ESĽP: CENGIZ A INÍ v. TURECKO</vt:lpstr>
      <vt:lpstr>ESĽP: CENGIZ A INÍ v. TURECKO</vt:lpstr>
      <vt:lpstr>ESĽP: OOO FLAVUS v. RUSKO</vt:lpstr>
      <vt:lpstr>ESĽP: OOO FLAVUS v. RUSKO</vt:lpstr>
      <vt:lpstr>ESĽP: OOO FLAVUS v. RUSKO</vt:lpstr>
      <vt:lpstr>ESĽP: OOO FLAVUS v. RUSKO</vt:lpstr>
      <vt:lpstr>ESĽP: OOO FLAVUS v. RUSKO</vt:lpstr>
      <vt:lpstr>RIZIKÁ SPOJENÉ S BLOKOVANÍM</vt:lpstr>
      <vt:lpstr>RIZIKO VZNIKU ŠKÔD</vt:lpstr>
      <vt:lpstr>ĎALŠIE RIZIKÁ</vt:lpstr>
      <vt:lpstr>ĎALŠIE RIZIKÁ</vt:lpstr>
      <vt:lpstr>Z PRAVIDIEL BLOKOVANIA NBÚ:</vt:lpstr>
      <vt:lpstr>BLOKOVANIE V KONTEXTE AUTORSKÝCH PRÁV</vt:lpstr>
      <vt:lpstr>PRÁVNY ZÁKLAD PRE ULOŽENIE SÚDNYCH PRÍKAZOV (INJUNCTIONS)</vt:lpstr>
      <vt:lpstr>POVAHA CHRÁNENÝCH PRÁV</vt:lpstr>
      <vt:lpstr>VEREJNÝ PRENOS</vt:lpstr>
      <vt:lpstr>OBMEDZENIA</vt:lpstr>
      <vt:lpstr>BLOKOVANIE PODĽA ZÁKONA O HAZARDNÝCH HRÁCH</vt:lpstr>
      <vt:lpstr>POSKYTOVANIE ZAKÁZANEJ PONUKY</vt:lpstr>
      <vt:lpstr>ZOZNAM ZAKÁZANÝCH PONÚK</vt:lpstr>
      <vt:lpstr>BLOKOVANIE PODĽA ZoHH</vt:lpstr>
      <vt:lpstr>BLOKOVANIE  PODĽA ZoHH</vt:lpstr>
      <vt:lpstr>PROCESNÉ ASPEKTY</vt:lpstr>
      <vt:lpstr>PROCESNÉ ASPEKTY</vt:lpstr>
      <vt:lpstr>POSKYTOVATEĽ PLATOBNÝCH SLUŽIEB</vt:lpstr>
      <vt:lpstr>BLOKOVANIE NA ÚROVNI VLÁDNEJ SIETE GOVNET</vt:lpstr>
      <vt:lpstr>BLOKOVANIE NA ÚROVNI  VLÁDNEJ SIETE GOVNET</vt:lpstr>
      <vt:lpstr>BLOKOVANIE PODĽA ZÁKONA O KYBERNETICKEJ BEZPEČNOSTI</vt:lpstr>
      <vt:lpstr>PÔSOBNOSŤ</vt:lpstr>
      <vt:lpstr>BLOKOVANIE PODĽA ZoKB</vt:lpstr>
      <vt:lpstr>ŠKODLIVÝ OBSAH</vt:lpstr>
      <vt:lpstr>DÔVODY BLOKOVANIA</vt:lpstr>
      <vt:lpstr>ROZHODNUTIE O BLOKOVANÍ</vt:lpstr>
      <vt:lpstr>VYKONANIE BLOKOVANIA</vt:lpstr>
      <vt:lpstr>ČASOVÁ LIMITÁCIA</vt:lpstr>
      <vt:lpstr>Prezentácia programu PowerPoint</vt:lpstr>
      <vt:lpstr>Prezentácia programu PowerPoint</vt:lpstr>
      <vt:lpstr>Ďakujem za pozornosť</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Prezentácia programu PowerPoint</dc:title>
  <dc:creator>Kristína Basová</dc:creator>
  <cp:lastModifiedBy>JUDr. Laura Bachňáková Rózenfeldová PhD.</cp:lastModifiedBy>
  <cp:revision>57</cp:revision>
  <dcterms:created xsi:type="dcterms:W3CDTF">2025-03-26T10:23:24Z</dcterms:created>
  <dcterms:modified xsi:type="dcterms:W3CDTF">2026-04-04T08:24:25Z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0x01010036578B964FCBE9438AB520F8F4494DE8</vt:lpwstr>
  </property>
  <property fmtid="{D5CDD505-2E9C-101B-9397-08002B2CF9AE}" pid="3" name="MediaServiceImageTags">
    <vt:lpwstr/>
  </property>
</Properties>
</file>