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5"/>
  </p:notesMasterIdLst>
  <p:sldIdLst>
    <p:sldId id="256" r:id="rId5"/>
    <p:sldId id="1206" r:id="rId6"/>
    <p:sldId id="1207" r:id="rId7"/>
    <p:sldId id="1209" r:id="rId8"/>
    <p:sldId id="1211" r:id="rId9"/>
    <p:sldId id="1210" r:id="rId10"/>
    <p:sldId id="1212" r:id="rId11"/>
    <p:sldId id="1213" r:id="rId12"/>
    <p:sldId id="1214" r:id="rId13"/>
    <p:sldId id="1215" r:id="rId14"/>
    <p:sldId id="1216" r:id="rId15"/>
    <p:sldId id="1217" r:id="rId16"/>
    <p:sldId id="1218" r:id="rId17"/>
    <p:sldId id="1219" r:id="rId18"/>
    <p:sldId id="1220" r:id="rId19"/>
    <p:sldId id="1221" r:id="rId20"/>
    <p:sldId id="1222" r:id="rId21"/>
    <p:sldId id="1223" r:id="rId22"/>
    <p:sldId id="1224" r:id="rId23"/>
    <p:sldId id="1225" r:id="rId24"/>
    <p:sldId id="1226" r:id="rId25"/>
    <p:sldId id="1227" r:id="rId26"/>
    <p:sldId id="1229" r:id="rId27"/>
    <p:sldId id="1230" r:id="rId28"/>
    <p:sldId id="1231" r:id="rId29"/>
    <p:sldId id="1232" r:id="rId30"/>
    <p:sldId id="1233" r:id="rId31"/>
    <p:sldId id="1234" r:id="rId32"/>
    <p:sldId id="1235" r:id="rId33"/>
    <p:sldId id="1236" r:id="rId34"/>
    <p:sldId id="1237" r:id="rId35"/>
    <p:sldId id="1238" r:id="rId36"/>
    <p:sldId id="1239" r:id="rId37"/>
    <p:sldId id="1240" r:id="rId38"/>
    <p:sldId id="1241" r:id="rId39"/>
    <p:sldId id="1242" r:id="rId40"/>
    <p:sldId id="1243" r:id="rId41"/>
    <p:sldId id="1244" r:id="rId42"/>
    <p:sldId id="1245" r:id="rId43"/>
    <p:sldId id="1247" r:id="rId44"/>
    <p:sldId id="1248" r:id="rId45"/>
    <p:sldId id="1249" r:id="rId46"/>
    <p:sldId id="1250" r:id="rId47"/>
    <p:sldId id="1251" r:id="rId48"/>
    <p:sldId id="1252" r:id="rId49"/>
    <p:sldId id="1253" r:id="rId50"/>
    <p:sldId id="1254" r:id="rId51"/>
    <p:sldId id="1255" r:id="rId52"/>
    <p:sldId id="1256" r:id="rId53"/>
    <p:sldId id="305" r:id="rId54"/>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dvolená sekcia" id="{955E41B8-7D4D-46A8-89A0-9C471E7992A2}">
          <p14:sldIdLst>
            <p14:sldId id="256"/>
            <p14:sldId id="1206"/>
            <p14:sldId id="1207"/>
            <p14:sldId id="1209"/>
            <p14:sldId id="1211"/>
            <p14:sldId id="1210"/>
            <p14:sldId id="1212"/>
            <p14:sldId id="1213"/>
            <p14:sldId id="1214"/>
            <p14:sldId id="1215"/>
            <p14:sldId id="1216"/>
            <p14:sldId id="1217"/>
            <p14:sldId id="1218"/>
            <p14:sldId id="1219"/>
            <p14:sldId id="1220"/>
            <p14:sldId id="1221"/>
            <p14:sldId id="1222"/>
            <p14:sldId id="1223"/>
            <p14:sldId id="1224"/>
            <p14:sldId id="1225"/>
            <p14:sldId id="1226"/>
            <p14:sldId id="1227"/>
            <p14:sldId id="1229"/>
            <p14:sldId id="1230"/>
            <p14:sldId id="1231"/>
            <p14:sldId id="1232"/>
            <p14:sldId id="1233"/>
            <p14:sldId id="1234"/>
            <p14:sldId id="1235"/>
            <p14:sldId id="1236"/>
            <p14:sldId id="1237"/>
            <p14:sldId id="1238"/>
            <p14:sldId id="1239"/>
            <p14:sldId id="1240"/>
            <p14:sldId id="1241"/>
            <p14:sldId id="1242"/>
            <p14:sldId id="1243"/>
            <p14:sldId id="1244"/>
            <p14:sldId id="1245"/>
            <p14:sldId id="1247"/>
            <p14:sldId id="1248"/>
            <p14:sldId id="1249"/>
            <p14:sldId id="1250"/>
            <p14:sldId id="1251"/>
            <p14:sldId id="1252"/>
            <p14:sldId id="1253"/>
            <p14:sldId id="1254"/>
            <p14:sldId id="1255"/>
            <p14:sldId id="1256"/>
            <p14:sldId id="30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3A76"/>
    <a:srgbClr val="001351"/>
    <a:srgbClr val="261E6A"/>
    <a:srgbClr val="ED1C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1C0BBD-D618-453D-BE01-1F7AA8DDFB76}" v="4" dt="2026-04-04T08:24:02.920"/>
  </p1510:revLst>
</p1510:revInfo>
</file>

<file path=ppt/tableStyles.xml><?xml version="1.0" encoding="utf-8"?>
<a:tblStyleLst xmlns:a="http://schemas.openxmlformats.org/drawingml/2006/main" def="{5C22544A-7EE6-4342-B048-85BDC9FD1C3A}">
  <a:tblStyle styleId="{74C1A8A3-306A-4EB7-A6B1-4F7E0EB9C5D6}" styleName="Stredný štýl 3 - zvýraznenie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3B4B98B0-60AC-42C2-AFA5-B58CD77FA1E5}" styleName="Svetlý štýl 1 - zvýrazneni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80" autoAdjust="0"/>
    <p:restoredTop sz="94660"/>
  </p:normalViewPr>
  <p:slideViewPr>
    <p:cSldViewPr snapToGrid="0">
      <p:cViewPr varScale="1">
        <p:scale>
          <a:sx n="88" d="100"/>
          <a:sy n="88" d="100"/>
        </p:scale>
        <p:origin x="144" y="5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gina Hučková" userId="S::regina.huckova@upjs.sk::a33dcba1-ac96-4326-8a7c-ba7ff8a42f59" providerId="AD" clId="Web-{9F1C0BBD-D618-453D-BE01-1F7AA8DDFB76}"/>
    <pc:docChg chg="modSld">
      <pc:chgData name="Regina Hučková" userId="S::regina.huckova@upjs.sk::a33dcba1-ac96-4326-8a7c-ba7ff8a42f59" providerId="AD" clId="Web-{9F1C0BBD-D618-453D-BE01-1F7AA8DDFB76}" dt="2026-04-04T08:24:02.920" v="3" actId="20577"/>
      <pc:docMkLst>
        <pc:docMk/>
      </pc:docMkLst>
      <pc:sldChg chg="modSp">
        <pc:chgData name="Regina Hučková" userId="S::regina.huckova@upjs.sk::a33dcba1-ac96-4326-8a7c-ba7ff8a42f59" providerId="AD" clId="Web-{9F1C0BBD-D618-453D-BE01-1F7AA8DDFB76}" dt="2026-04-04T08:24:02.920" v="3" actId="20577"/>
        <pc:sldMkLst>
          <pc:docMk/>
          <pc:sldMk cId="3361926617" sldId="256"/>
        </pc:sldMkLst>
        <pc:spChg chg="mod">
          <ac:chgData name="Regina Hučková" userId="S::regina.huckova@upjs.sk::a33dcba1-ac96-4326-8a7c-ba7ff8a42f59" providerId="AD" clId="Web-{9F1C0BBD-D618-453D-BE01-1F7AA8DDFB76}" dt="2026-04-04T08:24:02.920" v="3" actId="20577"/>
          <ac:spMkLst>
            <pc:docMk/>
            <pc:sldMk cId="3361926617" sldId="256"/>
            <ac:spMk id="3" creationId="{4D8809A4-0D88-49E1-B95B-A31D3DD4080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928455-33D0-42D4-ADAF-4B131F0087BE}" type="datetimeFigureOut">
              <a:rPr lang="sk-SK" smtClean="0"/>
              <a:t>4. 4. 2026</a:t>
            </a:fld>
            <a:endParaRPr lang="sk-SK"/>
          </a:p>
        </p:txBody>
      </p:sp>
      <p:sp>
        <p:nvSpPr>
          <p:cNvPr id="4" name="Zástupný objekt pre obrázok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D336E0-5F89-4E9B-A4F6-2E27AF0536F6}" type="slidenum">
              <a:rPr lang="sk-SK" smtClean="0"/>
              <a:t>‹#›</a:t>
            </a:fld>
            <a:endParaRPr lang="sk-SK"/>
          </a:p>
        </p:txBody>
      </p:sp>
    </p:spTree>
    <p:extLst>
      <p:ext uri="{BB962C8B-B14F-4D97-AF65-F5344CB8AC3E}">
        <p14:creationId xmlns:p14="http://schemas.microsoft.com/office/powerpoint/2010/main" val="1369163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pic>
        <p:nvPicPr>
          <p:cNvPr id="7" name="Obrázok 6">
            <a:extLst>
              <a:ext uri="{FF2B5EF4-FFF2-40B4-BE49-F238E27FC236}">
                <a16:creationId xmlns:a16="http://schemas.microsoft.com/office/drawing/2014/main" id="{6B6273A0-CB70-4DCA-951C-22AD261EE3E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260" t="3160" b="1256"/>
          <a:stretch/>
        </p:blipFill>
        <p:spPr>
          <a:xfrm>
            <a:off x="-62144" y="-1"/>
            <a:ext cx="12254144" cy="6858001"/>
          </a:xfrm>
          <a:prstGeom prst="rect">
            <a:avLst/>
          </a:prstGeom>
        </p:spPr>
      </p:pic>
      <p:sp>
        <p:nvSpPr>
          <p:cNvPr id="2" name="Nadpis 1">
            <a:extLst>
              <a:ext uri="{FF2B5EF4-FFF2-40B4-BE49-F238E27FC236}">
                <a16:creationId xmlns:a16="http://schemas.microsoft.com/office/drawing/2014/main" id="{080D75A8-EF0D-42B5-81F7-D4A43EF18564}"/>
              </a:ext>
            </a:extLst>
          </p:cNvPr>
          <p:cNvSpPr>
            <a:spLocks noGrp="1"/>
          </p:cNvSpPr>
          <p:nvPr>
            <p:ph type="ctrTitle" hasCustomPrompt="1"/>
          </p:nvPr>
        </p:nvSpPr>
        <p:spPr>
          <a:xfrm>
            <a:off x="4169328" y="1258349"/>
            <a:ext cx="6498672" cy="2483140"/>
          </a:xfrm>
          <a:prstGeom prst="rect">
            <a:avLst/>
          </a:prstGeom>
        </p:spPr>
        <p:txBody>
          <a:bodyPr anchor="ctr"/>
          <a:lstStyle>
            <a:lvl1pPr algn="l">
              <a:defRPr sz="4000" b="1">
                <a:latin typeface="Arial" panose="020B0604020202020204" pitchFamily="34" charset="0"/>
                <a:cs typeface="Arial" panose="020B0604020202020204" pitchFamily="34" charset="0"/>
              </a:defRPr>
            </a:lvl1pPr>
          </a:lstStyle>
          <a:p>
            <a:r>
              <a:rPr lang="sk-SK" dirty="0"/>
              <a:t>KLIKNUTÍM UPRAVTE ŠTÝL PREDLOHY NADPISU</a:t>
            </a:r>
          </a:p>
        </p:txBody>
      </p:sp>
      <p:sp>
        <p:nvSpPr>
          <p:cNvPr id="3" name="Podnadpis 2">
            <a:extLst>
              <a:ext uri="{FF2B5EF4-FFF2-40B4-BE49-F238E27FC236}">
                <a16:creationId xmlns:a16="http://schemas.microsoft.com/office/drawing/2014/main" id="{53ABE9D2-FE45-4FE8-B47F-3EB3F43ACBF9}"/>
              </a:ext>
            </a:extLst>
          </p:cNvPr>
          <p:cNvSpPr>
            <a:spLocks noGrp="1"/>
          </p:cNvSpPr>
          <p:nvPr>
            <p:ph type="subTitle" idx="1"/>
          </p:nvPr>
        </p:nvSpPr>
        <p:spPr>
          <a:xfrm>
            <a:off x="4169328" y="3602038"/>
            <a:ext cx="6498672" cy="1816322"/>
          </a:xfrm>
          <a:prstGeom prst="rect">
            <a:avLst/>
          </a:prstGeom>
        </p:spPr>
        <p:txBody>
          <a:bodyPr/>
          <a:lstStyle>
            <a:lvl1pPr marL="0" indent="0" algn="l">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dirty="0"/>
              <a:t>Kliknutím upravte štýl predlohy podnadpisu</a:t>
            </a:r>
          </a:p>
        </p:txBody>
      </p:sp>
      <p:sp>
        <p:nvSpPr>
          <p:cNvPr id="8" name="Obdĺžnik 7">
            <a:extLst>
              <a:ext uri="{FF2B5EF4-FFF2-40B4-BE49-F238E27FC236}">
                <a16:creationId xmlns:a16="http://schemas.microsoft.com/office/drawing/2014/main" id="{EFF887D1-0431-4C78-9187-5B6065D6682B}"/>
              </a:ext>
            </a:extLst>
          </p:cNvPr>
          <p:cNvSpPr/>
          <p:nvPr userDrawn="1"/>
        </p:nvSpPr>
        <p:spPr>
          <a:xfrm>
            <a:off x="-62143" y="1981200"/>
            <a:ext cx="3110143" cy="4876801"/>
          </a:xfrm>
          <a:prstGeom prst="rect">
            <a:avLst/>
          </a:prstGeom>
          <a:solidFill>
            <a:srgbClr val="261E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10" name="Obrázok 9">
            <a:extLst>
              <a:ext uri="{FF2B5EF4-FFF2-40B4-BE49-F238E27FC236}">
                <a16:creationId xmlns:a16="http://schemas.microsoft.com/office/drawing/2014/main" id="{54C3F28A-1442-4C09-8E32-BD6FEABBE4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11914" y="136525"/>
            <a:ext cx="865118" cy="1450975"/>
          </a:xfrm>
          <a:prstGeom prst="rect">
            <a:avLst/>
          </a:prstGeom>
        </p:spPr>
      </p:pic>
      <p:pic>
        <p:nvPicPr>
          <p:cNvPr id="14" name="Obrázok 13">
            <a:extLst>
              <a:ext uri="{FF2B5EF4-FFF2-40B4-BE49-F238E27FC236}">
                <a16:creationId xmlns:a16="http://schemas.microsoft.com/office/drawing/2014/main" id="{2E80317B-0BE1-46DE-8263-05FCE35834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3680" y="2549742"/>
            <a:ext cx="1685737" cy="501578"/>
          </a:xfrm>
          <a:prstGeom prst="rect">
            <a:avLst/>
          </a:prstGeom>
        </p:spPr>
      </p:pic>
      <p:pic>
        <p:nvPicPr>
          <p:cNvPr id="5" name="Obrázok 4">
            <a:extLst>
              <a:ext uri="{FF2B5EF4-FFF2-40B4-BE49-F238E27FC236}">
                <a16:creationId xmlns:a16="http://schemas.microsoft.com/office/drawing/2014/main" id="{3605952B-999F-4F9D-80B8-2604E7C8260B}"/>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10146" r="8926"/>
          <a:stretch/>
        </p:blipFill>
        <p:spPr>
          <a:xfrm>
            <a:off x="361012" y="2970671"/>
            <a:ext cx="2263831" cy="3459663"/>
          </a:xfrm>
          <a:prstGeom prst="rect">
            <a:avLst/>
          </a:prstGeom>
        </p:spPr>
      </p:pic>
      <p:pic>
        <p:nvPicPr>
          <p:cNvPr id="6" name="Obrázok 5">
            <a:extLst>
              <a:ext uri="{FF2B5EF4-FFF2-40B4-BE49-F238E27FC236}">
                <a16:creationId xmlns:a16="http://schemas.microsoft.com/office/drawing/2014/main" id="{FEEE7A2F-219E-470D-A67D-66895767F22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33680" y="518488"/>
            <a:ext cx="1027112" cy="472111"/>
          </a:xfrm>
          <a:prstGeom prst="rect">
            <a:avLst/>
          </a:prstGeom>
        </p:spPr>
      </p:pic>
    </p:spTree>
    <p:extLst>
      <p:ext uri="{BB962C8B-B14F-4D97-AF65-F5344CB8AC3E}">
        <p14:creationId xmlns:p14="http://schemas.microsoft.com/office/powerpoint/2010/main" val="659842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942FF7-8883-4060-95CE-32B9E9452E1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sk-SK"/>
              <a:t>Kliknutím upravte štýl predlohy nadpisu</a:t>
            </a:r>
          </a:p>
        </p:txBody>
      </p:sp>
      <p:sp>
        <p:nvSpPr>
          <p:cNvPr id="3" name="Zástupný objekt pre obrázok 2">
            <a:extLst>
              <a:ext uri="{FF2B5EF4-FFF2-40B4-BE49-F238E27FC236}">
                <a16:creationId xmlns:a16="http://schemas.microsoft.com/office/drawing/2014/main" id="{1D3D348F-6490-4DC6-9D8C-499B44C384B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objekt pre text 3">
            <a:extLst>
              <a:ext uri="{FF2B5EF4-FFF2-40B4-BE49-F238E27FC236}">
                <a16:creationId xmlns:a16="http://schemas.microsoft.com/office/drawing/2014/main" id="{27CD6ED8-14C5-462F-BE67-151286900A7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5" name="Zástupný objekt pre dátum 4">
            <a:extLst>
              <a:ext uri="{FF2B5EF4-FFF2-40B4-BE49-F238E27FC236}">
                <a16:creationId xmlns:a16="http://schemas.microsoft.com/office/drawing/2014/main" id="{618464D2-C39F-489E-A00F-EF03F2434D28}"/>
              </a:ext>
            </a:extLst>
          </p:cNvPr>
          <p:cNvSpPr>
            <a:spLocks noGrp="1"/>
          </p:cNvSpPr>
          <p:nvPr>
            <p:ph type="dt" sz="half" idx="10"/>
          </p:nvPr>
        </p:nvSpPr>
        <p:spPr>
          <a:xfrm>
            <a:off x="838200" y="6356350"/>
            <a:ext cx="2743200" cy="365125"/>
          </a:xfrm>
          <a:prstGeom prst="rect">
            <a:avLst/>
          </a:prstGeom>
        </p:spPr>
        <p:txBody>
          <a:bodyPr/>
          <a:lstStyle/>
          <a:p>
            <a:fld id="{C75E6A5E-9D4C-4127-90A7-1BD5D0739A7B}" type="datetimeFigureOut">
              <a:rPr lang="sk-SK" smtClean="0"/>
              <a:t>4. 4. 2026</a:t>
            </a:fld>
            <a:endParaRPr lang="sk-SK"/>
          </a:p>
        </p:txBody>
      </p:sp>
      <p:sp>
        <p:nvSpPr>
          <p:cNvPr id="6" name="Zástupný objekt pre pätu 5">
            <a:extLst>
              <a:ext uri="{FF2B5EF4-FFF2-40B4-BE49-F238E27FC236}">
                <a16:creationId xmlns:a16="http://schemas.microsoft.com/office/drawing/2014/main" id="{ACC9E08B-92ED-4575-9BEE-F543A3AEDFA1}"/>
              </a:ext>
            </a:extLst>
          </p:cNvPr>
          <p:cNvSpPr>
            <a:spLocks noGrp="1"/>
          </p:cNvSpPr>
          <p:nvPr>
            <p:ph type="ftr" sz="quarter" idx="11"/>
          </p:nvPr>
        </p:nvSpPr>
        <p:spPr>
          <a:xfrm>
            <a:off x="4038600" y="6356350"/>
            <a:ext cx="4114800" cy="365125"/>
          </a:xfrm>
          <a:prstGeom prst="rect">
            <a:avLst/>
          </a:prstGeom>
        </p:spPr>
        <p:txBody>
          <a:bodyPr/>
          <a:lstStyle/>
          <a:p>
            <a:endParaRPr lang="sk-SK"/>
          </a:p>
        </p:txBody>
      </p:sp>
      <p:sp>
        <p:nvSpPr>
          <p:cNvPr id="7" name="Zástupný objekt pre číslo snímky 6">
            <a:extLst>
              <a:ext uri="{FF2B5EF4-FFF2-40B4-BE49-F238E27FC236}">
                <a16:creationId xmlns:a16="http://schemas.microsoft.com/office/drawing/2014/main" id="{826A2B09-9E54-48A5-8655-FE3447E27EF5}"/>
              </a:ext>
            </a:extLst>
          </p:cNvPr>
          <p:cNvSpPr>
            <a:spLocks noGrp="1"/>
          </p:cNvSpPr>
          <p:nvPr>
            <p:ph type="sldNum" sz="quarter" idx="12"/>
          </p:nvPr>
        </p:nvSpPr>
        <p:spPr>
          <a:xfrm>
            <a:off x="8610600" y="6356350"/>
            <a:ext cx="2743200" cy="365125"/>
          </a:xfrm>
          <a:prstGeom prst="rect">
            <a:avLst/>
          </a:prstGeom>
        </p:spPr>
        <p:txBody>
          <a:bodyPr/>
          <a:lstStyle/>
          <a:p>
            <a:fld id="{1EC588BC-2533-4897-92E7-D7A69BDBDAE5}" type="slidenum">
              <a:rPr lang="sk-SK" smtClean="0"/>
              <a:t>‹#›</a:t>
            </a:fld>
            <a:endParaRPr lang="sk-SK"/>
          </a:p>
        </p:txBody>
      </p:sp>
    </p:spTree>
    <p:extLst>
      <p:ext uri="{BB962C8B-B14F-4D97-AF65-F5344CB8AC3E}">
        <p14:creationId xmlns:p14="http://schemas.microsoft.com/office/powerpoint/2010/main" val="3471390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A5AD31-D522-4507-BFC4-01AB8BC8F716}"/>
              </a:ext>
            </a:extLst>
          </p:cNvPr>
          <p:cNvSpPr>
            <a:spLocks noGrp="1"/>
          </p:cNvSpPr>
          <p:nvPr>
            <p:ph type="title"/>
          </p:nvPr>
        </p:nvSpPr>
        <p:spPr>
          <a:xfrm>
            <a:off x="838200" y="365125"/>
            <a:ext cx="10515600" cy="1325563"/>
          </a:xfrm>
          <a:prstGeom prst="rect">
            <a:avLst/>
          </a:prstGeom>
        </p:spPr>
        <p:txBody>
          <a:bodyPr/>
          <a:lstStyle/>
          <a:p>
            <a:r>
              <a:rPr lang="sk-SK"/>
              <a:t>Kliknutím upravte štýl predlohy nadpisu</a:t>
            </a:r>
          </a:p>
        </p:txBody>
      </p:sp>
      <p:sp>
        <p:nvSpPr>
          <p:cNvPr id="3" name="Zástupný objekt pre zvislý text 2">
            <a:extLst>
              <a:ext uri="{FF2B5EF4-FFF2-40B4-BE49-F238E27FC236}">
                <a16:creationId xmlns:a16="http://schemas.microsoft.com/office/drawing/2014/main" id="{3FF362AA-1EEC-48D4-95A8-468325BE1438}"/>
              </a:ext>
            </a:extLst>
          </p:cNvPr>
          <p:cNvSpPr>
            <a:spLocks noGrp="1"/>
          </p:cNvSpPr>
          <p:nvPr>
            <p:ph type="body" orient="vert" idx="1"/>
          </p:nvPr>
        </p:nvSpPr>
        <p:spPr>
          <a:xfrm>
            <a:off x="838200" y="1825625"/>
            <a:ext cx="10515600" cy="4351338"/>
          </a:xfrm>
          <a:prstGeom prst="rect">
            <a:avLst/>
          </a:prstGeom>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7DCFFE48-041F-4F41-BCAE-DE58D8B27077}"/>
              </a:ext>
            </a:extLst>
          </p:cNvPr>
          <p:cNvSpPr>
            <a:spLocks noGrp="1"/>
          </p:cNvSpPr>
          <p:nvPr>
            <p:ph type="dt" sz="half" idx="10"/>
          </p:nvPr>
        </p:nvSpPr>
        <p:spPr>
          <a:xfrm>
            <a:off x="838200" y="6356350"/>
            <a:ext cx="2743200" cy="365125"/>
          </a:xfrm>
          <a:prstGeom prst="rect">
            <a:avLst/>
          </a:prstGeom>
        </p:spPr>
        <p:txBody>
          <a:bodyPr/>
          <a:lstStyle/>
          <a:p>
            <a:fld id="{C75E6A5E-9D4C-4127-90A7-1BD5D0739A7B}" type="datetimeFigureOut">
              <a:rPr lang="sk-SK" smtClean="0"/>
              <a:t>4. 4. 2026</a:t>
            </a:fld>
            <a:endParaRPr lang="sk-SK"/>
          </a:p>
        </p:txBody>
      </p:sp>
      <p:sp>
        <p:nvSpPr>
          <p:cNvPr id="5" name="Zástupný objekt pre pätu 4">
            <a:extLst>
              <a:ext uri="{FF2B5EF4-FFF2-40B4-BE49-F238E27FC236}">
                <a16:creationId xmlns:a16="http://schemas.microsoft.com/office/drawing/2014/main" id="{F708DEAA-9ED1-4C10-B975-FB25852CA3BD}"/>
              </a:ext>
            </a:extLst>
          </p:cNvPr>
          <p:cNvSpPr>
            <a:spLocks noGrp="1"/>
          </p:cNvSpPr>
          <p:nvPr>
            <p:ph type="ftr" sz="quarter" idx="11"/>
          </p:nvPr>
        </p:nvSpPr>
        <p:spPr>
          <a:xfrm>
            <a:off x="4038600" y="6356350"/>
            <a:ext cx="4114800" cy="365125"/>
          </a:xfrm>
          <a:prstGeom prst="rect">
            <a:avLst/>
          </a:prstGeom>
        </p:spPr>
        <p:txBody>
          <a:bodyPr/>
          <a:lstStyle/>
          <a:p>
            <a:endParaRPr lang="sk-SK"/>
          </a:p>
        </p:txBody>
      </p:sp>
      <p:sp>
        <p:nvSpPr>
          <p:cNvPr id="6" name="Zástupný objekt pre číslo snímky 5">
            <a:extLst>
              <a:ext uri="{FF2B5EF4-FFF2-40B4-BE49-F238E27FC236}">
                <a16:creationId xmlns:a16="http://schemas.microsoft.com/office/drawing/2014/main" id="{23117498-756C-41B1-BB89-F288EE1E5098}"/>
              </a:ext>
            </a:extLst>
          </p:cNvPr>
          <p:cNvSpPr>
            <a:spLocks noGrp="1"/>
          </p:cNvSpPr>
          <p:nvPr>
            <p:ph type="sldNum" sz="quarter" idx="12"/>
          </p:nvPr>
        </p:nvSpPr>
        <p:spPr>
          <a:xfrm>
            <a:off x="8610600" y="6356350"/>
            <a:ext cx="2743200" cy="365125"/>
          </a:xfrm>
          <a:prstGeom prst="rect">
            <a:avLst/>
          </a:prstGeom>
        </p:spPr>
        <p:txBody>
          <a:bodyPr/>
          <a:lstStyle/>
          <a:p>
            <a:fld id="{1EC588BC-2533-4897-92E7-D7A69BDBDAE5}" type="slidenum">
              <a:rPr lang="sk-SK" smtClean="0"/>
              <a:t>‹#›</a:t>
            </a:fld>
            <a:endParaRPr lang="sk-SK"/>
          </a:p>
        </p:txBody>
      </p:sp>
    </p:spTree>
    <p:extLst>
      <p:ext uri="{BB962C8B-B14F-4D97-AF65-F5344CB8AC3E}">
        <p14:creationId xmlns:p14="http://schemas.microsoft.com/office/powerpoint/2010/main" val="3404879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a:extLst>
              <a:ext uri="{FF2B5EF4-FFF2-40B4-BE49-F238E27FC236}">
                <a16:creationId xmlns:a16="http://schemas.microsoft.com/office/drawing/2014/main" id="{F75EF934-91ED-4009-B390-909E3F82ADE3}"/>
              </a:ext>
            </a:extLst>
          </p:cNvPr>
          <p:cNvSpPr>
            <a:spLocks noGrp="1"/>
          </p:cNvSpPr>
          <p:nvPr>
            <p:ph type="title" orient="vert"/>
          </p:nvPr>
        </p:nvSpPr>
        <p:spPr>
          <a:xfrm>
            <a:off x="8724900" y="365125"/>
            <a:ext cx="2628900" cy="5811838"/>
          </a:xfrm>
          <a:prstGeom prst="rect">
            <a:avLst/>
          </a:prstGeom>
        </p:spPr>
        <p:txBody>
          <a:bodyPr vert="eaVert"/>
          <a:lstStyle/>
          <a:p>
            <a:r>
              <a:rPr lang="sk-SK"/>
              <a:t>Kliknutím upravte štýl predlohy nadpisu</a:t>
            </a:r>
          </a:p>
        </p:txBody>
      </p:sp>
      <p:sp>
        <p:nvSpPr>
          <p:cNvPr id="3" name="Zástupný objekt pre zvislý text 2">
            <a:extLst>
              <a:ext uri="{FF2B5EF4-FFF2-40B4-BE49-F238E27FC236}">
                <a16:creationId xmlns:a16="http://schemas.microsoft.com/office/drawing/2014/main" id="{DACDA43E-7592-489D-B2BB-9DFDCE9A97AE}"/>
              </a:ext>
            </a:extLst>
          </p:cNvPr>
          <p:cNvSpPr>
            <a:spLocks noGrp="1"/>
          </p:cNvSpPr>
          <p:nvPr>
            <p:ph type="body" orient="vert" idx="1"/>
          </p:nvPr>
        </p:nvSpPr>
        <p:spPr>
          <a:xfrm>
            <a:off x="838200" y="365125"/>
            <a:ext cx="7734300" cy="5811838"/>
          </a:xfrm>
          <a:prstGeom prst="rect">
            <a:avLst/>
          </a:prstGeom>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BBBFAA0F-D23A-4004-81E8-90D0D3D703E8}"/>
              </a:ext>
            </a:extLst>
          </p:cNvPr>
          <p:cNvSpPr>
            <a:spLocks noGrp="1"/>
          </p:cNvSpPr>
          <p:nvPr>
            <p:ph type="dt" sz="half" idx="10"/>
          </p:nvPr>
        </p:nvSpPr>
        <p:spPr>
          <a:xfrm>
            <a:off x="838200" y="6356350"/>
            <a:ext cx="2743200" cy="365125"/>
          </a:xfrm>
          <a:prstGeom prst="rect">
            <a:avLst/>
          </a:prstGeom>
        </p:spPr>
        <p:txBody>
          <a:bodyPr/>
          <a:lstStyle/>
          <a:p>
            <a:fld id="{C75E6A5E-9D4C-4127-90A7-1BD5D0739A7B}" type="datetimeFigureOut">
              <a:rPr lang="sk-SK" smtClean="0"/>
              <a:t>4. 4. 2026</a:t>
            </a:fld>
            <a:endParaRPr lang="sk-SK"/>
          </a:p>
        </p:txBody>
      </p:sp>
      <p:sp>
        <p:nvSpPr>
          <p:cNvPr id="5" name="Zástupný objekt pre pätu 4">
            <a:extLst>
              <a:ext uri="{FF2B5EF4-FFF2-40B4-BE49-F238E27FC236}">
                <a16:creationId xmlns:a16="http://schemas.microsoft.com/office/drawing/2014/main" id="{5D72AA85-E512-400E-9A69-8EBC45393DB9}"/>
              </a:ext>
            </a:extLst>
          </p:cNvPr>
          <p:cNvSpPr>
            <a:spLocks noGrp="1"/>
          </p:cNvSpPr>
          <p:nvPr>
            <p:ph type="ftr" sz="quarter" idx="11"/>
          </p:nvPr>
        </p:nvSpPr>
        <p:spPr>
          <a:xfrm>
            <a:off x="4038600" y="6356350"/>
            <a:ext cx="4114800" cy="365125"/>
          </a:xfrm>
          <a:prstGeom prst="rect">
            <a:avLst/>
          </a:prstGeom>
        </p:spPr>
        <p:txBody>
          <a:bodyPr/>
          <a:lstStyle/>
          <a:p>
            <a:endParaRPr lang="sk-SK"/>
          </a:p>
        </p:txBody>
      </p:sp>
      <p:sp>
        <p:nvSpPr>
          <p:cNvPr id="6" name="Zástupný objekt pre číslo snímky 5">
            <a:extLst>
              <a:ext uri="{FF2B5EF4-FFF2-40B4-BE49-F238E27FC236}">
                <a16:creationId xmlns:a16="http://schemas.microsoft.com/office/drawing/2014/main" id="{586D43B1-D95B-459D-8400-5EA2CC670B0C}"/>
              </a:ext>
            </a:extLst>
          </p:cNvPr>
          <p:cNvSpPr>
            <a:spLocks noGrp="1"/>
          </p:cNvSpPr>
          <p:nvPr>
            <p:ph type="sldNum" sz="quarter" idx="12"/>
          </p:nvPr>
        </p:nvSpPr>
        <p:spPr>
          <a:xfrm>
            <a:off x="8610600" y="6356350"/>
            <a:ext cx="2743200" cy="365125"/>
          </a:xfrm>
          <a:prstGeom prst="rect">
            <a:avLst/>
          </a:prstGeom>
        </p:spPr>
        <p:txBody>
          <a:bodyPr/>
          <a:lstStyle/>
          <a:p>
            <a:fld id="{1EC588BC-2533-4897-92E7-D7A69BDBDAE5}" type="slidenum">
              <a:rPr lang="sk-SK" smtClean="0"/>
              <a:t>‹#›</a:t>
            </a:fld>
            <a:endParaRPr lang="sk-SK"/>
          </a:p>
        </p:txBody>
      </p:sp>
    </p:spTree>
    <p:extLst>
      <p:ext uri="{BB962C8B-B14F-4D97-AF65-F5344CB8AC3E}">
        <p14:creationId xmlns:p14="http://schemas.microsoft.com/office/powerpoint/2010/main" val="1887511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Prázdna">
    <p:spTree>
      <p:nvGrpSpPr>
        <p:cNvPr id="1" name=""/>
        <p:cNvGrpSpPr/>
        <p:nvPr/>
      </p:nvGrpSpPr>
      <p:grpSpPr>
        <a:xfrm>
          <a:off x="0" y="0"/>
          <a:ext cx="0" cy="0"/>
          <a:chOff x="0" y="0"/>
          <a:chExt cx="0" cy="0"/>
        </a:xfrm>
      </p:grpSpPr>
      <p:sp>
        <p:nvSpPr>
          <p:cNvPr id="4" name="Zástupný objekt pre číslo snímky 3"/>
          <p:cNvSpPr>
            <a:spLocks noGrp="1"/>
          </p:cNvSpPr>
          <p:nvPr>
            <p:ph type="sldNum" sz="quarter" idx="12"/>
          </p:nvPr>
        </p:nvSpPr>
        <p:spPr/>
        <p:txBody>
          <a:bodyPr/>
          <a:lstStyle/>
          <a:p>
            <a:fld id="{4B0461D4-7FB7-4FFB-A16F-C1B7C1B88A3C}" type="slidenum">
              <a:rPr lang="sk-SK" smtClean="0"/>
              <a:t>‹#›</a:t>
            </a:fld>
            <a:endParaRPr lang="sk-SK"/>
          </a:p>
        </p:txBody>
      </p:sp>
      <p:sp>
        <p:nvSpPr>
          <p:cNvPr id="5" name="Nadpis 4">
            <a:extLst>
              <a:ext uri="{FF2B5EF4-FFF2-40B4-BE49-F238E27FC236}">
                <a16:creationId xmlns:a16="http://schemas.microsoft.com/office/drawing/2014/main" id="{C9D5B256-7180-7276-842E-12556B890A23}"/>
              </a:ext>
            </a:extLst>
          </p:cNvPr>
          <p:cNvSpPr>
            <a:spLocks noGrp="1"/>
          </p:cNvSpPr>
          <p:nvPr>
            <p:ph type="title"/>
          </p:nvPr>
        </p:nvSpPr>
        <p:spPr>
          <a:xfrm>
            <a:off x="1262963" y="200834"/>
            <a:ext cx="9573670" cy="763500"/>
          </a:xfrm>
        </p:spPr>
        <p:txBody>
          <a:bodyPr/>
          <a:lstStyle>
            <a:lvl1pPr>
              <a:defRPr>
                <a:solidFill>
                  <a:schemeClr val="tx1"/>
                </a:solidFill>
              </a:defRPr>
            </a:lvl1pPr>
          </a:lstStyle>
          <a:p>
            <a:r>
              <a:rPr lang="sk-SK"/>
              <a:t>Kliknutím upravte štýl predlohy nadpisu</a:t>
            </a:r>
          </a:p>
        </p:txBody>
      </p:sp>
    </p:spTree>
    <p:extLst>
      <p:ext uri="{BB962C8B-B14F-4D97-AF65-F5344CB8AC3E}">
        <p14:creationId xmlns:p14="http://schemas.microsoft.com/office/powerpoint/2010/main" val="3378506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userDrawn="1">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grpSp>
        <p:nvGrpSpPr>
          <p:cNvPr id="2" name="Skupina 1">
            <a:extLst>
              <a:ext uri="{FF2B5EF4-FFF2-40B4-BE49-F238E27FC236}">
                <a16:creationId xmlns:a16="http://schemas.microsoft.com/office/drawing/2014/main" id="{FEA8ED40-AC7F-D093-EBB8-0C168209105F}"/>
              </a:ext>
            </a:extLst>
          </p:cNvPr>
          <p:cNvGrpSpPr/>
          <p:nvPr userDrawn="1"/>
        </p:nvGrpSpPr>
        <p:grpSpPr>
          <a:xfrm>
            <a:off x="-3957" y="0"/>
            <a:ext cx="1079145" cy="6857999"/>
            <a:chOff x="-3957" y="0"/>
            <a:chExt cx="1079145" cy="6857999"/>
          </a:xfrm>
        </p:grpSpPr>
        <p:sp>
          <p:nvSpPr>
            <p:cNvPr id="3" name="Pravouhlý trojuholník 2">
              <a:extLst>
                <a:ext uri="{FF2B5EF4-FFF2-40B4-BE49-F238E27FC236}">
                  <a16:creationId xmlns:a16="http://schemas.microsoft.com/office/drawing/2014/main" id="{4D5E8E8A-1C0B-64B9-A789-D9239A171E05}"/>
                </a:ext>
              </a:extLst>
            </p:cNvPr>
            <p:cNvSpPr/>
            <p:nvPr userDrawn="1"/>
          </p:nvSpPr>
          <p:spPr>
            <a:xfrm rot="5400000">
              <a:off x="-12557" y="5039017"/>
              <a:ext cx="1082468" cy="1063298"/>
            </a:xfrm>
            <a:prstGeom prst="rtTriangle">
              <a:avLst/>
            </a:prstGeom>
            <a:solidFill>
              <a:srgbClr val="0B8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 name="Pravouhlý trojuholník 3">
              <a:extLst>
                <a:ext uri="{FF2B5EF4-FFF2-40B4-BE49-F238E27FC236}">
                  <a16:creationId xmlns:a16="http://schemas.microsoft.com/office/drawing/2014/main" id="{904654EF-B067-149C-043F-E6E7CC334AEC}"/>
                </a:ext>
              </a:extLst>
            </p:cNvPr>
            <p:cNvSpPr/>
            <p:nvPr userDrawn="1"/>
          </p:nvSpPr>
          <p:spPr>
            <a:xfrm rot="5400000">
              <a:off x="2717" y="1981526"/>
              <a:ext cx="1069753" cy="1075189"/>
            </a:xfrm>
            <a:prstGeom prst="rtTriangle">
              <a:avLst/>
            </a:prstGeom>
            <a:solidFill>
              <a:srgbClr val="0B8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 name="Obdĺžnik 4">
              <a:extLst>
                <a:ext uri="{FF2B5EF4-FFF2-40B4-BE49-F238E27FC236}">
                  <a16:creationId xmlns:a16="http://schemas.microsoft.com/office/drawing/2014/main" id="{6622F646-2BE1-3F5A-A784-62F9E4C947E9}"/>
                </a:ext>
              </a:extLst>
            </p:cNvPr>
            <p:cNvSpPr/>
            <p:nvPr userDrawn="1"/>
          </p:nvSpPr>
          <p:spPr>
            <a:xfrm>
              <a:off x="1" y="0"/>
              <a:ext cx="1070247" cy="992123"/>
            </a:xfrm>
            <a:prstGeom prst="rect">
              <a:avLst/>
            </a:prstGeom>
            <a:solidFill>
              <a:srgbClr val="135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 name="Ovál 5">
              <a:extLst>
                <a:ext uri="{FF2B5EF4-FFF2-40B4-BE49-F238E27FC236}">
                  <a16:creationId xmlns:a16="http://schemas.microsoft.com/office/drawing/2014/main" id="{7B73DBA2-C3B7-14CB-6F70-23BFD63284B0}"/>
                </a:ext>
              </a:extLst>
            </p:cNvPr>
            <p:cNvSpPr/>
            <p:nvPr userDrawn="1"/>
          </p:nvSpPr>
          <p:spPr>
            <a:xfrm>
              <a:off x="0" y="0"/>
              <a:ext cx="1063298" cy="976959"/>
            </a:xfrm>
            <a:prstGeom prst="ellipse">
              <a:avLst/>
            </a:prstGeom>
            <a:solidFill>
              <a:srgbClr val="0B8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 name="Obdĺžnik 6">
              <a:extLst>
                <a:ext uri="{FF2B5EF4-FFF2-40B4-BE49-F238E27FC236}">
                  <a16:creationId xmlns:a16="http://schemas.microsoft.com/office/drawing/2014/main" id="{69F178B5-577D-AD48-7D18-50D6B7C6D5DF}"/>
                </a:ext>
              </a:extLst>
            </p:cNvPr>
            <p:cNvSpPr/>
            <p:nvPr userDrawn="1"/>
          </p:nvSpPr>
          <p:spPr>
            <a:xfrm>
              <a:off x="0" y="992123"/>
              <a:ext cx="1070248" cy="994570"/>
            </a:xfrm>
            <a:prstGeom prst="rect">
              <a:avLst/>
            </a:prstGeom>
            <a:solidFill>
              <a:srgbClr val="0B8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 name="Pravouhlý trojuholník 7">
              <a:extLst>
                <a:ext uri="{FF2B5EF4-FFF2-40B4-BE49-F238E27FC236}">
                  <a16:creationId xmlns:a16="http://schemas.microsoft.com/office/drawing/2014/main" id="{792C94BC-1A7E-ED6F-0BBC-977310525C31}"/>
                </a:ext>
              </a:extLst>
            </p:cNvPr>
            <p:cNvSpPr/>
            <p:nvPr userDrawn="1"/>
          </p:nvSpPr>
          <p:spPr>
            <a:xfrm rot="5400000" flipH="1" flipV="1">
              <a:off x="741" y="1983503"/>
              <a:ext cx="1069753" cy="1071234"/>
            </a:xfrm>
            <a:prstGeom prst="rtTriangle">
              <a:avLst/>
            </a:prstGeom>
            <a:solidFill>
              <a:srgbClr val="135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 name="Obdĺžnik 8">
              <a:extLst>
                <a:ext uri="{FF2B5EF4-FFF2-40B4-BE49-F238E27FC236}">
                  <a16:creationId xmlns:a16="http://schemas.microsoft.com/office/drawing/2014/main" id="{2B645E2E-A7B0-1BDD-4D9C-EE7A83A7C053}"/>
                </a:ext>
              </a:extLst>
            </p:cNvPr>
            <p:cNvSpPr/>
            <p:nvPr userDrawn="1"/>
          </p:nvSpPr>
          <p:spPr>
            <a:xfrm flipV="1">
              <a:off x="-1" y="3045190"/>
              <a:ext cx="1071234" cy="994570"/>
            </a:xfrm>
            <a:prstGeom prst="rect">
              <a:avLst/>
            </a:prstGeom>
            <a:solidFill>
              <a:srgbClr val="135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 name="Obdĺžnik 9">
              <a:extLst>
                <a:ext uri="{FF2B5EF4-FFF2-40B4-BE49-F238E27FC236}">
                  <a16:creationId xmlns:a16="http://schemas.microsoft.com/office/drawing/2014/main" id="{B2C47A5B-4716-6056-1D00-F79408C4071B}"/>
                </a:ext>
              </a:extLst>
            </p:cNvPr>
            <p:cNvSpPr/>
            <p:nvPr userDrawn="1"/>
          </p:nvSpPr>
          <p:spPr>
            <a:xfrm>
              <a:off x="-2972" y="4025512"/>
              <a:ext cx="1074205" cy="1003920"/>
            </a:xfrm>
            <a:prstGeom prst="rect">
              <a:avLst/>
            </a:prstGeom>
            <a:solidFill>
              <a:srgbClr val="0B8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 name="Ovál 10">
              <a:extLst>
                <a:ext uri="{FF2B5EF4-FFF2-40B4-BE49-F238E27FC236}">
                  <a16:creationId xmlns:a16="http://schemas.microsoft.com/office/drawing/2014/main" id="{6A9A3197-04CE-7726-A6DB-A3D8889D622D}"/>
                </a:ext>
              </a:extLst>
            </p:cNvPr>
            <p:cNvSpPr/>
            <p:nvPr userDrawn="1"/>
          </p:nvSpPr>
          <p:spPr>
            <a:xfrm>
              <a:off x="6452" y="4036286"/>
              <a:ext cx="1056846" cy="976959"/>
            </a:xfrm>
            <a:prstGeom prst="ellipse">
              <a:avLst/>
            </a:prstGeom>
            <a:solidFill>
              <a:srgbClr val="135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2" name="Pravouhlý trojuholník 11">
              <a:extLst>
                <a:ext uri="{FF2B5EF4-FFF2-40B4-BE49-F238E27FC236}">
                  <a16:creationId xmlns:a16="http://schemas.microsoft.com/office/drawing/2014/main" id="{10DD6615-8CA3-F9CD-E9C8-8CC6A6CABC15}"/>
                </a:ext>
              </a:extLst>
            </p:cNvPr>
            <p:cNvSpPr/>
            <p:nvPr userDrawn="1"/>
          </p:nvSpPr>
          <p:spPr>
            <a:xfrm rot="5400000" flipH="1" flipV="1">
              <a:off x="-1238" y="5008557"/>
              <a:ext cx="1069753" cy="1075189"/>
            </a:xfrm>
            <a:prstGeom prst="rtTriangle">
              <a:avLst/>
            </a:prstGeom>
            <a:solidFill>
              <a:srgbClr val="135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3" name="Obdĺžnik 12">
              <a:extLst>
                <a:ext uri="{FF2B5EF4-FFF2-40B4-BE49-F238E27FC236}">
                  <a16:creationId xmlns:a16="http://schemas.microsoft.com/office/drawing/2014/main" id="{F7B5CE6D-C7E9-9E0A-323B-2DCE3B141BB6}"/>
                </a:ext>
              </a:extLst>
            </p:cNvPr>
            <p:cNvSpPr/>
            <p:nvPr userDrawn="1"/>
          </p:nvSpPr>
          <p:spPr>
            <a:xfrm flipV="1">
              <a:off x="-3957" y="6057972"/>
              <a:ext cx="1074205" cy="800027"/>
            </a:xfrm>
            <a:prstGeom prst="rect">
              <a:avLst/>
            </a:prstGeom>
            <a:solidFill>
              <a:srgbClr val="135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pic>
        <p:nvPicPr>
          <p:cNvPr id="14" name="Obrázok 13">
            <a:extLst>
              <a:ext uri="{FF2B5EF4-FFF2-40B4-BE49-F238E27FC236}">
                <a16:creationId xmlns:a16="http://schemas.microsoft.com/office/drawing/2014/main" id="{0BFF3485-9500-7468-CFD0-D09079AC28A3}"/>
              </a:ext>
            </a:extLst>
          </p:cNvPr>
          <p:cNvPicPr>
            <a:picLocks noChangeAspect="1"/>
          </p:cNvPicPr>
          <p:nvPr userDrawn="1"/>
        </p:nvPicPr>
        <p:blipFill>
          <a:blip r:embed="rId2">
            <a:alphaModFix amt="66000"/>
          </a:blip>
          <a:stretch>
            <a:fillRect/>
          </a:stretch>
        </p:blipFill>
        <p:spPr>
          <a:xfrm>
            <a:off x="413437" y="5530596"/>
            <a:ext cx="640733" cy="640733"/>
          </a:xfrm>
          <a:prstGeom prst="rect">
            <a:avLst/>
          </a:prstGeom>
        </p:spPr>
      </p:pic>
      <p:pic>
        <p:nvPicPr>
          <p:cNvPr id="15" name="Obrázok 14" descr="Obrázok, na ktorom je text&#10;&#10;Automaticky generovaný popis">
            <a:extLst>
              <a:ext uri="{FF2B5EF4-FFF2-40B4-BE49-F238E27FC236}">
                <a16:creationId xmlns:a16="http://schemas.microsoft.com/office/drawing/2014/main" id="{1C75A028-38C5-B396-5B5B-C949A6C385BD}"/>
              </a:ext>
            </a:extLst>
          </p:cNvPr>
          <p:cNvPicPr>
            <a:picLocks noChangeAspect="1"/>
          </p:cNvPicPr>
          <p:nvPr userDrawn="1"/>
        </p:nvPicPr>
        <p:blipFill rotWithShape="1">
          <a:blip r:embed="rId3"/>
          <a:srcRect r="70446" b="-3898"/>
          <a:stretch/>
        </p:blipFill>
        <p:spPr>
          <a:xfrm>
            <a:off x="452152" y="6266846"/>
            <a:ext cx="567236" cy="582986"/>
          </a:xfrm>
          <a:prstGeom prst="rect">
            <a:avLst/>
          </a:prstGeom>
        </p:spPr>
      </p:pic>
      <p:sp>
        <p:nvSpPr>
          <p:cNvPr id="16" name="Nadpis 4">
            <a:extLst>
              <a:ext uri="{FF2B5EF4-FFF2-40B4-BE49-F238E27FC236}">
                <a16:creationId xmlns:a16="http://schemas.microsoft.com/office/drawing/2014/main" id="{45DF1D6F-0559-56DC-A13E-9FD667FCC5AD}"/>
              </a:ext>
            </a:extLst>
          </p:cNvPr>
          <p:cNvSpPr>
            <a:spLocks noGrp="1"/>
          </p:cNvSpPr>
          <p:nvPr>
            <p:ph type="title"/>
          </p:nvPr>
        </p:nvSpPr>
        <p:spPr>
          <a:xfrm>
            <a:off x="1262963" y="200834"/>
            <a:ext cx="9573670" cy="763500"/>
          </a:xfrm>
        </p:spPr>
        <p:txBody>
          <a:bodyPr/>
          <a:lstStyle>
            <a:lvl1pPr>
              <a:defRPr>
                <a:solidFill>
                  <a:schemeClr val="tx1"/>
                </a:solidFill>
              </a:defRPr>
            </a:lvl1pPr>
          </a:lstStyle>
          <a:p>
            <a:r>
              <a:rPr lang="sk-SK"/>
              <a:t>Kliknutím upravte štýl predlohy nadpisu</a:t>
            </a:r>
          </a:p>
        </p:txBody>
      </p:sp>
    </p:spTree>
    <p:extLst>
      <p:ext uri="{BB962C8B-B14F-4D97-AF65-F5344CB8AC3E}">
        <p14:creationId xmlns:p14="http://schemas.microsoft.com/office/powerpoint/2010/main" val="2913959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Nadpis 1">
            <a:extLst>
              <a:ext uri="{FF2B5EF4-FFF2-40B4-BE49-F238E27FC236}">
                <a16:creationId xmlns:a16="http://schemas.microsoft.com/office/drawing/2014/main" id="{7AC12E20-0CE8-4952-AC9A-2F968837719B}"/>
              </a:ext>
            </a:extLst>
          </p:cNvPr>
          <p:cNvSpPr>
            <a:spLocks noGrp="1"/>
          </p:cNvSpPr>
          <p:nvPr>
            <p:ph type="title"/>
          </p:nvPr>
        </p:nvSpPr>
        <p:spPr>
          <a:xfrm>
            <a:off x="1252150" y="902705"/>
            <a:ext cx="10101650" cy="700757"/>
          </a:xfrm>
        </p:spPr>
        <p:txBody>
          <a:bodyPr/>
          <a:lstStyle/>
          <a:p>
            <a:r>
              <a:rPr lang="sk-SK" dirty="0"/>
              <a:t>Upravte štýly predlohy textu</a:t>
            </a:r>
          </a:p>
        </p:txBody>
      </p:sp>
      <p:sp>
        <p:nvSpPr>
          <p:cNvPr id="8" name="Zástupný objekt pre obsah 2">
            <a:extLst>
              <a:ext uri="{FF2B5EF4-FFF2-40B4-BE49-F238E27FC236}">
                <a16:creationId xmlns:a16="http://schemas.microsoft.com/office/drawing/2014/main" id="{6941FCAE-062C-4582-9E17-2459DBE510E5}"/>
              </a:ext>
            </a:extLst>
          </p:cNvPr>
          <p:cNvSpPr>
            <a:spLocks noGrp="1"/>
          </p:cNvSpPr>
          <p:nvPr>
            <p:ph idx="1"/>
          </p:nvPr>
        </p:nvSpPr>
        <p:spPr>
          <a:xfrm>
            <a:off x="1252150" y="1750143"/>
            <a:ext cx="10101649" cy="4247434"/>
          </a:xfrm>
        </p:spPr>
        <p:txBody>
          <a:bodyPr/>
          <a:lstStyle/>
          <a:p>
            <a:pPr lvl="0"/>
            <a:r>
              <a:rPr lang="sk-SK" dirty="0"/>
              <a:t>Upraviť štýly predlohy textu</a:t>
            </a:r>
          </a:p>
          <a:p>
            <a:pPr lvl="1"/>
            <a:r>
              <a:rPr lang="sk-SK" dirty="0"/>
              <a:t>Druhá úroveň</a:t>
            </a:r>
          </a:p>
          <a:p>
            <a:pPr lvl="2"/>
            <a:r>
              <a:rPr lang="sk-SK" dirty="0"/>
              <a:t>Tretia úroveň</a:t>
            </a:r>
          </a:p>
          <a:p>
            <a:pPr lvl="3"/>
            <a:r>
              <a:rPr lang="sk-SK" dirty="0"/>
              <a:t>Štvrtá úroveň</a:t>
            </a:r>
          </a:p>
          <a:p>
            <a:pPr lvl="4"/>
            <a:r>
              <a:rPr lang="sk-SK" dirty="0"/>
              <a:t>Piata úroveň</a:t>
            </a:r>
          </a:p>
        </p:txBody>
      </p:sp>
      <p:sp>
        <p:nvSpPr>
          <p:cNvPr id="9" name="Zástupný objekt pre číslo snímky 5">
            <a:extLst>
              <a:ext uri="{FF2B5EF4-FFF2-40B4-BE49-F238E27FC236}">
                <a16:creationId xmlns:a16="http://schemas.microsoft.com/office/drawing/2014/main" id="{2AFD0819-B765-49DD-993D-1CA178FF1095}"/>
              </a:ext>
            </a:extLst>
          </p:cNvPr>
          <p:cNvSpPr>
            <a:spLocks noGrp="1"/>
          </p:cNvSpPr>
          <p:nvPr>
            <p:ph type="sldNum" sz="quarter" idx="12"/>
          </p:nvPr>
        </p:nvSpPr>
        <p:spPr>
          <a:xfrm>
            <a:off x="8801100" y="6421090"/>
            <a:ext cx="2743200" cy="365125"/>
          </a:xfrm>
        </p:spPr>
        <p:txBody>
          <a:bodyPr/>
          <a:lstStyle/>
          <a:p>
            <a:fld id="{4B0461D4-7FB7-4FFB-A16F-C1B7C1B88A3C}" type="slidenum">
              <a:rPr lang="sk-SK" smtClean="0"/>
              <a:t>‹#›</a:t>
            </a:fld>
            <a:endParaRPr lang="sk-SK"/>
          </a:p>
        </p:txBody>
      </p:sp>
    </p:spTree>
    <p:extLst>
      <p:ext uri="{BB962C8B-B14F-4D97-AF65-F5344CB8AC3E}">
        <p14:creationId xmlns:p14="http://schemas.microsoft.com/office/powerpoint/2010/main" val="409637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pic>
        <p:nvPicPr>
          <p:cNvPr id="8" name="Obrázok 7">
            <a:extLst>
              <a:ext uri="{FF2B5EF4-FFF2-40B4-BE49-F238E27FC236}">
                <a16:creationId xmlns:a16="http://schemas.microsoft.com/office/drawing/2014/main" id="{507E612A-319E-42B3-8BF3-7D04C99037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02" t="845" r="18163" b="1357"/>
          <a:stretch/>
        </p:blipFill>
        <p:spPr>
          <a:xfrm rot="5400000">
            <a:off x="2667000" y="-2667000"/>
            <a:ext cx="6857999" cy="12192005"/>
          </a:xfrm>
          <a:prstGeom prst="rect">
            <a:avLst/>
          </a:prstGeom>
        </p:spPr>
      </p:pic>
      <p:sp>
        <p:nvSpPr>
          <p:cNvPr id="2" name="Nadpis 1">
            <a:extLst>
              <a:ext uri="{FF2B5EF4-FFF2-40B4-BE49-F238E27FC236}">
                <a16:creationId xmlns:a16="http://schemas.microsoft.com/office/drawing/2014/main" id="{B83C8AA5-DC8C-4450-B3A9-A5776E653383}"/>
              </a:ext>
            </a:extLst>
          </p:cNvPr>
          <p:cNvSpPr>
            <a:spLocks noGrp="1"/>
          </p:cNvSpPr>
          <p:nvPr>
            <p:ph type="title"/>
          </p:nvPr>
        </p:nvSpPr>
        <p:spPr>
          <a:xfrm>
            <a:off x="3045041" y="585927"/>
            <a:ext cx="7622126" cy="1339658"/>
          </a:xfrm>
          <a:prstGeom prst="rect">
            <a:avLst/>
          </a:prstGeom>
        </p:spPr>
        <p:txBody>
          <a:bodyPr/>
          <a:lstStyle>
            <a:lvl1pPr algn="ctr">
              <a:defRPr/>
            </a:lvl1pPr>
          </a:lstStyle>
          <a:p>
            <a:r>
              <a:rPr lang="sk-SK" dirty="0"/>
              <a:t>Kliknutím upravte štýl predlohy nadpisu</a:t>
            </a:r>
          </a:p>
        </p:txBody>
      </p:sp>
      <p:sp>
        <p:nvSpPr>
          <p:cNvPr id="3" name="Zástupný objekt pre obsah 2">
            <a:extLst>
              <a:ext uri="{FF2B5EF4-FFF2-40B4-BE49-F238E27FC236}">
                <a16:creationId xmlns:a16="http://schemas.microsoft.com/office/drawing/2014/main" id="{0955C7D4-0C37-4DE8-9C93-3550355C96D8}"/>
              </a:ext>
            </a:extLst>
          </p:cNvPr>
          <p:cNvSpPr>
            <a:spLocks noGrp="1"/>
          </p:cNvSpPr>
          <p:nvPr>
            <p:ph idx="1"/>
          </p:nvPr>
        </p:nvSpPr>
        <p:spPr>
          <a:xfrm>
            <a:off x="1611951" y="2253101"/>
            <a:ext cx="9055216" cy="2645096"/>
          </a:xfrm>
          <a:prstGeom prst="rect">
            <a:avLst/>
          </a:prstGeom>
        </p:spPr>
        <p:txBody>
          <a:bodyPr/>
          <a:lstStyle/>
          <a:p>
            <a:pPr lvl="0"/>
            <a:r>
              <a:rPr lang="sk-SK" dirty="0"/>
              <a:t>Upraviť štýly predlohy textu</a:t>
            </a:r>
          </a:p>
          <a:p>
            <a:pPr lvl="1"/>
            <a:r>
              <a:rPr lang="sk-SK" dirty="0"/>
              <a:t>Druhá úroveň</a:t>
            </a:r>
          </a:p>
          <a:p>
            <a:pPr lvl="2"/>
            <a:r>
              <a:rPr lang="sk-SK" dirty="0"/>
              <a:t>Tretia úroveň</a:t>
            </a:r>
          </a:p>
          <a:p>
            <a:pPr lvl="3"/>
            <a:r>
              <a:rPr lang="sk-SK" dirty="0"/>
              <a:t>Štvrtá úroveň</a:t>
            </a:r>
          </a:p>
          <a:p>
            <a:pPr lvl="4"/>
            <a:r>
              <a:rPr lang="sk-SK" dirty="0"/>
              <a:t>Piata úroveň</a:t>
            </a:r>
          </a:p>
        </p:txBody>
      </p:sp>
      <p:pic>
        <p:nvPicPr>
          <p:cNvPr id="16" name="Obrázok 15">
            <a:extLst>
              <a:ext uri="{FF2B5EF4-FFF2-40B4-BE49-F238E27FC236}">
                <a16:creationId xmlns:a16="http://schemas.microsoft.com/office/drawing/2014/main" id="{71241583-FD84-408B-A1C4-345A708EA8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67167" y="4986965"/>
            <a:ext cx="897783" cy="1505910"/>
          </a:xfrm>
          <a:prstGeom prst="rect">
            <a:avLst/>
          </a:prstGeom>
        </p:spPr>
      </p:pic>
      <p:pic>
        <p:nvPicPr>
          <p:cNvPr id="5" name="Obrázok 4">
            <a:extLst>
              <a:ext uri="{FF2B5EF4-FFF2-40B4-BE49-F238E27FC236}">
                <a16:creationId xmlns:a16="http://schemas.microsoft.com/office/drawing/2014/main" id="{A66480D4-8FA9-4EAE-8FF3-27B4463A270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472" b="9038"/>
          <a:stretch/>
        </p:blipFill>
        <p:spPr>
          <a:xfrm>
            <a:off x="2139945" y="5476560"/>
            <a:ext cx="6777429" cy="1016315"/>
          </a:xfrm>
          <a:prstGeom prst="rect">
            <a:avLst/>
          </a:prstGeom>
        </p:spPr>
      </p:pic>
      <p:pic>
        <p:nvPicPr>
          <p:cNvPr id="6" name="Obrázok 5">
            <a:extLst>
              <a:ext uri="{FF2B5EF4-FFF2-40B4-BE49-F238E27FC236}">
                <a16:creationId xmlns:a16="http://schemas.microsoft.com/office/drawing/2014/main" id="{D2409EAF-E252-45FE-B876-96D3D2D0B25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78546" y="503101"/>
            <a:ext cx="929648" cy="427312"/>
          </a:xfrm>
          <a:prstGeom prst="rect">
            <a:avLst/>
          </a:prstGeom>
        </p:spPr>
      </p:pic>
      <p:pic>
        <p:nvPicPr>
          <p:cNvPr id="12" name="Obrázok 11">
            <a:extLst>
              <a:ext uri="{FF2B5EF4-FFF2-40B4-BE49-F238E27FC236}">
                <a16:creationId xmlns:a16="http://schemas.microsoft.com/office/drawing/2014/main" id="{E67B8347-DD39-4EB3-83F0-98A21FC8D76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93180" y="306391"/>
            <a:ext cx="857642" cy="882529"/>
          </a:xfrm>
          <a:prstGeom prst="rect">
            <a:avLst/>
          </a:prstGeom>
        </p:spPr>
      </p:pic>
    </p:spTree>
    <p:extLst>
      <p:ext uri="{BB962C8B-B14F-4D97-AF65-F5344CB8AC3E}">
        <p14:creationId xmlns:p14="http://schemas.microsoft.com/office/powerpoint/2010/main" val="1568840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Nadpis a obsah">
    <p:spTree>
      <p:nvGrpSpPr>
        <p:cNvPr id="1" name=""/>
        <p:cNvGrpSpPr/>
        <p:nvPr/>
      </p:nvGrpSpPr>
      <p:grpSpPr>
        <a:xfrm>
          <a:off x="0" y="0"/>
          <a:ext cx="0" cy="0"/>
          <a:chOff x="0" y="0"/>
          <a:chExt cx="0" cy="0"/>
        </a:xfrm>
      </p:grpSpPr>
      <p:pic>
        <p:nvPicPr>
          <p:cNvPr id="8" name="Obrázok 7">
            <a:extLst>
              <a:ext uri="{FF2B5EF4-FFF2-40B4-BE49-F238E27FC236}">
                <a16:creationId xmlns:a16="http://schemas.microsoft.com/office/drawing/2014/main" id="{507E612A-319E-42B3-8BF3-7D04C99037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02" t="845" r="18163" b="1357"/>
          <a:stretch/>
        </p:blipFill>
        <p:spPr>
          <a:xfrm rot="5400000">
            <a:off x="2667000" y="-2667000"/>
            <a:ext cx="6857999" cy="12192005"/>
          </a:xfrm>
          <a:prstGeom prst="rect">
            <a:avLst/>
          </a:prstGeom>
        </p:spPr>
      </p:pic>
      <p:sp>
        <p:nvSpPr>
          <p:cNvPr id="2" name="Nadpis 1">
            <a:extLst>
              <a:ext uri="{FF2B5EF4-FFF2-40B4-BE49-F238E27FC236}">
                <a16:creationId xmlns:a16="http://schemas.microsoft.com/office/drawing/2014/main" id="{B83C8AA5-DC8C-4450-B3A9-A5776E653383}"/>
              </a:ext>
            </a:extLst>
          </p:cNvPr>
          <p:cNvSpPr>
            <a:spLocks noGrp="1"/>
          </p:cNvSpPr>
          <p:nvPr>
            <p:ph type="title"/>
          </p:nvPr>
        </p:nvSpPr>
        <p:spPr>
          <a:xfrm>
            <a:off x="2802467" y="365125"/>
            <a:ext cx="8585200" cy="1339658"/>
          </a:xfrm>
          <a:prstGeom prst="rect">
            <a:avLst/>
          </a:prstGeom>
        </p:spPr>
        <p:txBody>
          <a:bodyPr/>
          <a:lstStyle>
            <a:lvl1pPr algn="ctr">
              <a:defRPr b="1"/>
            </a:lvl1pPr>
          </a:lstStyle>
          <a:p>
            <a:r>
              <a:rPr lang="sk-SK" dirty="0"/>
              <a:t>Kliknutím upravte štýl predlohy nadpisu</a:t>
            </a:r>
          </a:p>
        </p:txBody>
      </p:sp>
      <p:sp>
        <p:nvSpPr>
          <p:cNvPr id="3" name="Zástupný objekt pre obsah 2">
            <a:extLst>
              <a:ext uri="{FF2B5EF4-FFF2-40B4-BE49-F238E27FC236}">
                <a16:creationId xmlns:a16="http://schemas.microsoft.com/office/drawing/2014/main" id="{0955C7D4-0C37-4DE8-9C93-3550355C96D8}"/>
              </a:ext>
            </a:extLst>
          </p:cNvPr>
          <p:cNvSpPr>
            <a:spLocks noGrp="1"/>
          </p:cNvSpPr>
          <p:nvPr>
            <p:ph idx="1"/>
          </p:nvPr>
        </p:nvSpPr>
        <p:spPr>
          <a:xfrm>
            <a:off x="622001" y="1938867"/>
            <a:ext cx="10765666" cy="2974352"/>
          </a:xfrm>
          <a:prstGeom prst="rect">
            <a:avLst/>
          </a:prstGeom>
        </p:spPr>
        <p:txBody>
          <a:bodyPr/>
          <a:lstStyle>
            <a:lvl1pPr marL="228600" indent="-228600">
              <a:buFont typeface="Wingdings" panose="05000000000000000000" pitchFamily="2" charset="2"/>
              <a:buChar char="§"/>
              <a:defRPr sz="2400"/>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sk-SK" dirty="0"/>
              <a:t>Upraviť štýly predlohy textu</a:t>
            </a:r>
          </a:p>
          <a:p>
            <a:pPr lvl="1"/>
            <a:r>
              <a:rPr lang="sk-SK" dirty="0"/>
              <a:t>Druhá úroveň</a:t>
            </a:r>
          </a:p>
          <a:p>
            <a:pPr lvl="2"/>
            <a:r>
              <a:rPr lang="sk-SK" dirty="0"/>
              <a:t>Tretia úroveň</a:t>
            </a:r>
          </a:p>
          <a:p>
            <a:pPr lvl="3"/>
            <a:r>
              <a:rPr lang="sk-SK" dirty="0"/>
              <a:t>Štvrtá úroveň</a:t>
            </a:r>
          </a:p>
          <a:p>
            <a:pPr lvl="4"/>
            <a:r>
              <a:rPr lang="sk-SK" dirty="0"/>
              <a:t>Piata úroveň</a:t>
            </a:r>
          </a:p>
        </p:txBody>
      </p:sp>
      <p:pic>
        <p:nvPicPr>
          <p:cNvPr id="6" name="Obrázok 5">
            <a:extLst>
              <a:ext uri="{FF2B5EF4-FFF2-40B4-BE49-F238E27FC236}">
                <a16:creationId xmlns:a16="http://schemas.microsoft.com/office/drawing/2014/main" id="{D2409EAF-E252-45FE-B876-96D3D2D0B25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78546" y="503101"/>
            <a:ext cx="929648" cy="427312"/>
          </a:xfrm>
          <a:prstGeom prst="rect">
            <a:avLst/>
          </a:prstGeom>
        </p:spPr>
      </p:pic>
      <p:pic>
        <p:nvPicPr>
          <p:cNvPr id="12" name="Obrázok 11">
            <a:extLst>
              <a:ext uri="{FF2B5EF4-FFF2-40B4-BE49-F238E27FC236}">
                <a16:creationId xmlns:a16="http://schemas.microsoft.com/office/drawing/2014/main" id="{E67B8347-DD39-4EB3-83F0-98A21FC8D76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3180" y="306391"/>
            <a:ext cx="857642" cy="882529"/>
          </a:xfrm>
          <a:prstGeom prst="rect">
            <a:avLst/>
          </a:prstGeom>
        </p:spPr>
      </p:pic>
      <p:sp>
        <p:nvSpPr>
          <p:cNvPr id="7" name="Zástupný objekt pre číslo snímky 3">
            <a:extLst>
              <a:ext uri="{FF2B5EF4-FFF2-40B4-BE49-F238E27FC236}">
                <a16:creationId xmlns:a16="http://schemas.microsoft.com/office/drawing/2014/main" id="{69B38666-4A37-829A-8725-ACBC1F9CD8D1}"/>
              </a:ext>
            </a:extLst>
          </p:cNvPr>
          <p:cNvSpPr>
            <a:spLocks noGrp="1"/>
          </p:cNvSpPr>
          <p:nvPr>
            <p:ph type="sldNum" sz="quarter" idx="12"/>
          </p:nvPr>
        </p:nvSpPr>
        <p:spPr>
          <a:xfrm>
            <a:off x="11032066" y="6421090"/>
            <a:ext cx="512233" cy="365125"/>
          </a:xfrm>
          <a:prstGeom prst="rect">
            <a:avLst/>
          </a:prstGeom>
        </p:spPr>
        <p:txBody>
          <a:bodyPr/>
          <a:lstStyle/>
          <a:p>
            <a:fld id="{4B0461D4-7FB7-4FFB-A16F-C1B7C1B88A3C}" type="slidenum">
              <a:rPr lang="sk-SK" smtClean="0"/>
              <a:t>‹#›</a:t>
            </a:fld>
            <a:endParaRPr lang="sk-SK" dirty="0"/>
          </a:p>
        </p:txBody>
      </p:sp>
    </p:spTree>
    <p:extLst>
      <p:ext uri="{BB962C8B-B14F-4D97-AF65-F5344CB8AC3E}">
        <p14:creationId xmlns:p14="http://schemas.microsoft.com/office/powerpoint/2010/main" val="414275220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pic>
        <p:nvPicPr>
          <p:cNvPr id="20" name="Obrázok 19">
            <a:extLst>
              <a:ext uri="{FF2B5EF4-FFF2-40B4-BE49-F238E27FC236}">
                <a16:creationId xmlns:a16="http://schemas.microsoft.com/office/drawing/2014/main" id="{0AFE80BB-39A5-430F-8B66-6715C8DFE4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4988" y="1770374"/>
            <a:ext cx="2921112" cy="4899284"/>
          </a:xfrm>
          <a:prstGeom prst="rect">
            <a:avLst/>
          </a:prstGeom>
        </p:spPr>
      </p:pic>
      <p:sp>
        <p:nvSpPr>
          <p:cNvPr id="2" name="Nadpis 1">
            <a:extLst>
              <a:ext uri="{FF2B5EF4-FFF2-40B4-BE49-F238E27FC236}">
                <a16:creationId xmlns:a16="http://schemas.microsoft.com/office/drawing/2014/main" id="{76925B6A-558D-41D0-921C-07630D6284A7}"/>
              </a:ext>
            </a:extLst>
          </p:cNvPr>
          <p:cNvSpPr>
            <a:spLocks noGrp="1"/>
          </p:cNvSpPr>
          <p:nvPr>
            <p:ph type="title"/>
          </p:nvPr>
        </p:nvSpPr>
        <p:spPr>
          <a:xfrm>
            <a:off x="4038600" y="1709738"/>
            <a:ext cx="7308850" cy="1805249"/>
          </a:xfrm>
          <a:prstGeom prst="rect">
            <a:avLst/>
          </a:prstGeom>
        </p:spPr>
        <p:txBody>
          <a:bodyPr anchor="b"/>
          <a:lstStyle>
            <a:lvl1pPr>
              <a:defRPr sz="5400">
                <a:solidFill>
                  <a:srgbClr val="ED1C24"/>
                </a:solidFill>
                <a:latin typeface="Arial" panose="020B0604020202020204" pitchFamily="34" charset="0"/>
                <a:cs typeface="Arial" panose="020B0604020202020204" pitchFamily="34" charset="0"/>
              </a:defRPr>
            </a:lvl1pPr>
          </a:lstStyle>
          <a:p>
            <a:r>
              <a:rPr lang="sk-SK" dirty="0"/>
              <a:t>Kliknutím upravte štýl predlohy nadpisu</a:t>
            </a:r>
          </a:p>
        </p:txBody>
      </p:sp>
      <p:sp>
        <p:nvSpPr>
          <p:cNvPr id="3" name="Zástupný objekt pre text 2">
            <a:extLst>
              <a:ext uri="{FF2B5EF4-FFF2-40B4-BE49-F238E27FC236}">
                <a16:creationId xmlns:a16="http://schemas.microsoft.com/office/drawing/2014/main" id="{4D4B47A9-13BB-4D64-BEBB-0567724C33C0}"/>
              </a:ext>
            </a:extLst>
          </p:cNvPr>
          <p:cNvSpPr>
            <a:spLocks noGrp="1"/>
          </p:cNvSpPr>
          <p:nvPr>
            <p:ph type="body" idx="1"/>
          </p:nvPr>
        </p:nvSpPr>
        <p:spPr>
          <a:xfrm>
            <a:off x="4038600" y="4589463"/>
            <a:ext cx="730885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a:t>Upraviť štýly predlohy textu</a:t>
            </a:r>
          </a:p>
        </p:txBody>
      </p:sp>
      <p:pic>
        <p:nvPicPr>
          <p:cNvPr id="14" name="Obrázok 13">
            <a:extLst>
              <a:ext uri="{FF2B5EF4-FFF2-40B4-BE49-F238E27FC236}">
                <a16:creationId xmlns:a16="http://schemas.microsoft.com/office/drawing/2014/main" id="{53A6F8DF-9A64-4E4E-8ACA-350774DB8A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7859" y="2873042"/>
            <a:ext cx="2395369" cy="863852"/>
          </a:xfrm>
          <a:prstGeom prst="rect">
            <a:avLst/>
          </a:prstGeom>
        </p:spPr>
      </p:pic>
      <p:pic>
        <p:nvPicPr>
          <p:cNvPr id="18" name="Obrázok 17">
            <a:extLst>
              <a:ext uri="{FF2B5EF4-FFF2-40B4-BE49-F238E27FC236}">
                <a16:creationId xmlns:a16="http://schemas.microsoft.com/office/drawing/2014/main" id="{0F61C3BC-8BEE-43B5-8B1A-B4591BFBA55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4517" y="3822229"/>
            <a:ext cx="2764102" cy="947535"/>
          </a:xfrm>
          <a:prstGeom prst="rect">
            <a:avLst/>
          </a:prstGeom>
        </p:spPr>
      </p:pic>
      <p:pic>
        <p:nvPicPr>
          <p:cNvPr id="24" name="Obrázok 23">
            <a:extLst>
              <a:ext uri="{FF2B5EF4-FFF2-40B4-BE49-F238E27FC236}">
                <a16:creationId xmlns:a16="http://schemas.microsoft.com/office/drawing/2014/main" id="{13612CDC-A70A-49D4-BA3C-6BAB42BDA27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779585" y="396836"/>
            <a:ext cx="1638317" cy="429938"/>
          </a:xfrm>
          <a:prstGeom prst="rect">
            <a:avLst/>
          </a:prstGeom>
        </p:spPr>
      </p:pic>
      <p:pic>
        <p:nvPicPr>
          <p:cNvPr id="10" name="Obrázok 9">
            <a:extLst>
              <a:ext uri="{FF2B5EF4-FFF2-40B4-BE49-F238E27FC236}">
                <a16:creationId xmlns:a16="http://schemas.microsoft.com/office/drawing/2014/main" id="{F84734E0-5083-469E-B5DC-7F9743250EF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60621" y="4993224"/>
            <a:ext cx="2391893" cy="865108"/>
          </a:xfrm>
          <a:prstGeom prst="rect">
            <a:avLst/>
          </a:prstGeom>
        </p:spPr>
      </p:pic>
      <p:pic>
        <p:nvPicPr>
          <p:cNvPr id="8" name="Obrázok 7">
            <a:extLst>
              <a:ext uri="{FF2B5EF4-FFF2-40B4-BE49-F238E27FC236}">
                <a16:creationId xmlns:a16="http://schemas.microsoft.com/office/drawing/2014/main" id="{4E3DF4C9-7F8E-4EA1-A169-062E4B5C08A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77637" y="396836"/>
            <a:ext cx="905055" cy="416008"/>
          </a:xfrm>
          <a:prstGeom prst="rect">
            <a:avLst/>
          </a:prstGeom>
        </p:spPr>
      </p:pic>
    </p:spTree>
    <p:extLst>
      <p:ext uri="{BB962C8B-B14F-4D97-AF65-F5344CB8AC3E}">
        <p14:creationId xmlns:p14="http://schemas.microsoft.com/office/powerpoint/2010/main" val="346240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51BC6A-B3E0-4B68-B7BE-AEE55C1A7AF4}"/>
              </a:ext>
            </a:extLst>
          </p:cNvPr>
          <p:cNvSpPr>
            <a:spLocks noGrp="1"/>
          </p:cNvSpPr>
          <p:nvPr>
            <p:ph type="title"/>
          </p:nvPr>
        </p:nvSpPr>
        <p:spPr>
          <a:xfrm>
            <a:off x="838200" y="365125"/>
            <a:ext cx="10515600" cy="1325563"/>
          </a:xfrm>
          <a:prstGeom prst="rect">
            <a:avLst/>
          </a:prstGeom>
        </p:spPr>
        <p:txBody>
          <a:bodyPr/>
          <a:lstStyle/>
          <a:p>
            <a:r>
              <a:rPr lang="sk-SK"/>
              <a:t>Kliknutím upravte štýl predlohy nadpisu</a:t>
            </a:r>
          </a:p>
        </p:txBody>
      </p:sp>
      <p:sp>
        <p:nvSpPr>
          <p:cNvPr id="3" name="Zástupný objekt pre obsah 2">
            <a:extLst>
              <a:ext uri="{FF2B5EF4-FFF2-40B4-BE49-F238E27FC236}">
                <a16:creationId xmlns:a16="http://schemas.microsoft.com/office/drawing/2014/main" id="{AF9C2C15-249B-40F1-A207-C832EA5A8570}"/>
              </a:ext>
            </a:extLst>
          </p:cNvPr>
          <p:cNvSpPr>
            <a:spLocks noGrp="1"/>
          </p:cNvSpPr>
          <p:nvPr>
            <p:ph sz="half" idx="1"/>
          </p:nvPr>
        </p:nvSpPr>
        <p:spPr>
          <a:xfrm>
            <a:off x="838200" y="1825625"/>
            <a:ext cx="5181600" cy="4351338"/>
          </a:xfrm>
          <a:prstGeom prst="rect">
            <a:avLst/>
          </a:prstGeo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obsah 3">
            <a:extLst>
              <a:ext uri="{FF2B5EF4-FFF2-40B4-BE49-F238E27FC236}">
                <a16:creationId xmlns:a16="http://schemas.microsoft.com/office/drawing/2014/main" id="{72E9CE97-C97E-47BF-9F0F-5C72E6953281}"/>
              </a:ext>
            </a:extLst>
          </p:cNvPr>
          <p:cNvSpPr>
            <a:spLocks noGrp="1"/>
          </p:cNvSpPr>
          <p:nvPr>
            <p:ph sz="half" idx="2"/>
          </p:nvPr>
        </p:nvSpPr>
        <p:spPr>
          <a:xfrm>
            <a:off x="6172200" y="1825625"/>
            <a:ext cx="5181600" cy="4351338"/>
          </a:xfrm>
          <a:prstGeom prst="rect">
            <a:avLst/>
          </a:prstGeo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objekt pre dátum 4">
            <a:extLst>
              <a:ext uri="{FF2B5EF4-FFF2-40B4-BE49-F238E27FC236}">
                <a16:creationId xmlns:a16="http://schemas.microsoft.com/office/drawing/2014/main" id="{392D1A87-A082-4EF4-AB65-19CDDDD95204}"/>
              </a:ext>
            </a:extLst>
          </p:cNvPr>
          <p:cNvSpPr>
            <a:spLocks noGrp="1"/>
          </p:cNvSpPr>
          <p:nvPr>
            <p:ph type="dt" sz="half" idx="10"/>
          </p:nvPr>
        </p:nvSpPr>
        <p:spPr>
          <a:xfrm>
            <a:off x="838200" y="6356350"/>
            <a:ext cx="2743200" cy="365125"/>
          </a:xfrm>
          <a:prstGeom prst="rect">
            <a:avLst/>
          </a:prstGeom>
        </p:spPr>
        <p:txBody>
          <a:bodyPr/>
          <a:lstStyle/>
          <a:p>
            <a:fld id="{C75E6A5E-9D4C-4127-90A7-1BD5D0739A7B}" type="datetimeFigureOut">
              <a:rPr lang="sk-SK" smtClean="0"/>
              <a:t>4. 4. 2026</a:t>
            </a:fld>
            <a:endParaRPr lang="sk-SK"/>
          </a:p>
        </p:txBody>
      </p:sp>
      <p:sp>
        <p:nvSpPr>
          <p:cNvPr id="6" name="Zástupný objekt pre pätu 5">
            <a:extLst>
              <a:ext uri="{FF2B5EF4-FFF2-40B4-BE49-F238E27FC236}">
                <a16:creationId xmlns:a16="http://schemas.microsoft.com/office/drawing/2014/main" id="{A65A2E57-8A4E-4122-B1A2-2280F29A9998}"/>
              </a:ext>
            </a:extLst>
          </p:cNvPr>
          <p:cNvSpPr>
            <a:spLocks noGrp="1"/>
          </p:cNvSpPr>
          <p:nvPr>
            <p:ph type="ftr" sz="quarter" idx="11"/>
          </p:nvPr>
        </p:nvSpPr>
        <p:spPr>
          <a:xfrm>
            <a:off x="4038600" y="6356350"/>
            <a:ext cx="4114800" cy="365125"/>
          </a:xfrm>
          <a:prstGeom prst="rect">
            <a:avLst/>
          </a:prstGeom>
        </p:spPr>
        <p:txBody>
          <a:bodyPr/>
          <a:lstStyle/>
          <a:p>
            <a:endParaRPr lang="sk-SK"/>
          </a:p>
        </p:txBody>
      </p:sp>
      <p:sp>
        <p:nvSpPr>
          <p:cNvPr id="7" name="Zástupný objekt pre číslo snímky 6">
            <a:extLst>
              <a:ext uri="{FF2B5EF4-FFF2-40B4-BE49-F238E27FC236}">
                <a16:creationId xmlns:a16="http://schemas.microsoft.com/office/drawing/2014/main" id="{71371F2A-2F8E-4EA5-BF19-F71BE95648CE}"/>
              </a:ext>
            </a:extLst>
          </p:cNvPr>
          <p:cNvSpPr>
            <a:spLocks noGrp="1"/>
          </p:cNvSpPr>
          <p:nvPr>
            <p:ph type="sldNum" sz="quarter" idx="12"/>
          </p:nvPr>
        </p:nvSpPr>
        <p:spPr>
          <a:xfrm>
            <a:off x="8610600" y="6356350"/>
            <a:ext cx="2743200" cy="365125"/>
          </a:xfrm>
          <a:prstGeom prst="rect">
            <a:avLst/>
          </a:prstGeom>
        </p:spPr>
        <p:txBody>
          <a:bodyPr/>
          <a:lstStyle/>
          <a:p>
            <a:fld id="{1EC588BC-2533-4897-92E7-D7A69BDBDAE5}" type="slidenum">
              <a:rPr lang="sk-SK" smtClean="0"/>
              <a:t>‹#›</a:t>
            </a:fld>
            <a:endParaRPr lang="sk-SK"/>
          </a:p>
        </p:txBody>
      </p:sp>
      <p:sp>
        <p:nvSpPr>
          <p:cNvPr id="8" name="Obdĺžnik 7">
            <a:extLst>
              <a:ext uri="{FF2B5EF4-FFF2-40B4-BE49-F238E27FC236}">
                <a16:creationId xmlns:a16="http://schemas.microsoft.com/office/drawing/2014/main" id="{4D879E43-FDF9-4CA3-A1F9-B586EDCC1944}"/>
              </a:ext>
            </a:extLst>
          </p:cNvPr>
          <p:cNvSpPr/>
          <p:nvPr userDrawn="1"/>
        </p:nvSpPr>
        <p:spPr>
          <a:xfrm>
            <a:off x="0" y="0"/>
            <a:ext cx="12192000" cy="6858000"/>
          </a:xfrm>
          <a:prstGeom prst="rect">
            <a:avLst/>
          </a:prstGeom>
          <a:solidFill>
            <a:srgbClr val="261E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10" name="Obrázok 9">
            <a:extLst>
              <a:ext uri="{FF2B5EF4-FFF2-40B4-BE49-F238E27FC236}">
                <a16:creationId xmlns:a16="http://schemas.microsoft.com/office/drawing/2014/main" id="{C3ED0F57-74A6-438C-83F0-3706008F41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09397" y="4525941"/>
            <a:ext cx="1037871" cy="1740716"/>
          </a:xfrm>
          <a:prstGeom prst="rect">
            <a:avLst/>
          </a:prstGeom>
        </p:spPr>
      </p:pic>
      <p:pic>
        <p:nvPicPr>
          <p:cNvPr id="12" name="Obrázok 11">
            <a:extLst>
              <a:ext uri="{FF2B5EF4-FFF2-40B4-BE49-F238E27FC236}">
                <a16:creationId xmlns:a16="http://schemas.microsoft.com/office/drawing/2014/main" id="{F6003D6F-B587-4D05-BC14-5BA0FEE1703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11432" y="3328833"/>
            <a:ext cx="1284739" cy="2150247"/>
          </a:xfrm>
          <a:prstGeom prst="rect">
            <a:avLst/>
          </a:prstGeom>
        </p:spPr>
      </p:pic>
      <p:sp>
        <p:nvSpPr>
          <p:cNvPr id="15" name="Zástupný objekt pre obsah 2">
            <a:extLst>
              <a:ext uri="{FF2B5EF4-FFF2-40B4-BE49-F238E27FC236}">
                <a16:creationId xmlns:a16="http://schemas.microsoft.com/office/drawing/2014/main" id="{A7AEF69B-FFAB-41B0-9DD2-EA62113C55B5}"/>
              </a:ext>
            </a:extLst>
          </p:cNvPr>
          <p:cNvSpPr>
            <a:spLocks noGrp="1"/>
          </p:cNvSpPr>
          <p:nvPr>
            <p:ph idx="13"/>
          </p:nvPr>
        </p:nvSpPr>
        <p:spPr>
          <a:xfrm>
            <a:off x="2726108" y="2304307"/>
            <a:ext cx="8627691" cy="2150247"/>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k-SK" dirty="0"/>
              <a:t>Upraviť štýly predlohy textu</a:t>
            </a:r>
          </a:p>
          <a:p>
            <a:pPr lvl="1"/>
            <a:r>
              <a:rPr lang="sk-SK" dirty="0"/>
              <a:t>Druhá úroveň</a:t>
            </a:r>
          </a:p>
          <a:p>
            <a:pPr lvl="2"/>
            <a:r>
              <a:rPr lang="sk-SK" dirty="0"/>
              <a:t>Tretia úroveň</a:t>
            </a:r>
          </a:p>
          <a:p>
            <a:pPr lvl="3"/>
            <a:r>
              <a:rPr lang="sk-SK" dirty="0"/>
              <a:t>Štvrtá úroveň</a:t>
            </a:r>
          </a:p>
          <a:p>
            <a:pPr lvl="4"/>
            <a:r>
              <a:rPr lang="sk-SK" dirty="0"/>
              <a:t>Piata úroveň</a:t>
            </a:r>
          </a:p>
        </p:txBody>
      </p:sp>
      <p:pic>
        <p:nvPicPr>
          <p:cNvPr id="20" name="Obrázok 19">
            <a:extLst>
              <a:ext uri="{FF2B5EF4-FFF2-40B4-BE49-F238E27FC236}">
                <a16:creationId xmlns:a16="http://schemas.microsoft.com/office/drawing/2014/main" id="{A88EE303-85AD-4525-B75E-9B0E772F3D3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85372" y="5588625"/>
            <a:ext cx="2603500" cy="892481"/>
          </a:xfrm>
          <a:prstGeom prst="rect">
            <a:avLst/>
          </a:prstGeom>
        </p:spPr>
      </p:pic>
      <p:pic>
        <p:nvPicPr>
          <p:cNvPr id="22" name="Obrázok 21">
            <a:extLst>
              <a:ext uri="{FF2B5EF4-FFF2-40B4-BE49-F238E27FC236}">
                <a16:creationId xmlns:a16="http://schemas.microsoft.com/office/drawing/2014/main" id="{3E9AC88F-330F-441F-BB9B-38C25ABEAF9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66891" y="5676372"/>
            <a:ext cx="2474753" cy="892481"/>
          </a:xfrm>
          <a:prstGeom prst="rect">
            <a:avLst/>
          </a:prstGeom>
        </p:spPr>
      </p:pic>
      <p:pic>
        <p:nvPicPr>
          <p:cNvPr id="11" name="Obrázok 10">
            <a:extLst>
              <a:ext uri="{FF2B5EF4-FFF2-40B4-BE49-F238E27FC236}">
                <a16:creationId xmlns:a16="http://schemas.microsoft.com/office/drawing/2014/main" id="{560ADC45-016B-43D3-8AFC-321520A630E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782340" y="5705808"/>
            <a:ext cx="2467573" cy="892481"/>
          </a:xfrm>
          <a:prstGeom prst="rect">
            <a:avLst/>
          </a:prstGeom>
        </p:spPr>
      </p:pic>
      <p:pic>
        <p:nvPicPr>
          <p:cNvPr id="13" name="Obrázok 12">
            <a:extLst>
              <a:ext uri="{FF2B5EF4-FFF2-40B4-BE49-F238E27FC236}">
                <a16:creationId xmlns:a16="http://schemas.microsoft.com/office/drawing/2014/main" id="{4CF28204-B192-4E47-AA1C-AA43884C9A2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08845" y="578444"/>
            <a:ext cx="1056455" cy="485598"/>
          </a:xfrm>
          <a:prstGeom prst="rect">
            <a:avLst/>
          </a:prstGeom>
        </p:spPr>
      </p:pic>
      <p:sp>
        <p:nvSpPr>
          <p:cNvPr id="14" name="Zástupný objekt pre text 13">
            <a:extLst>
              <a:ext uri="{FF2B5EF4-FFF2-40B4-BE49-F238E27FC236}">
                <a16:creationId xmlns:a16="http://schemas.microsoft.com/office/drawing/2014/main" id="{5622E02C-2893-4076-93FE-B88A3298F20A}"/>
              </a:ext>
            </a:extLst>
          </p:cNvPr>
          <p:cNvSpPr>
            <a:spLocks noGrp="1"/>
          </p:cNvSpPr>
          <p:nvPr>
            <p:ph type="body" sz="quarter" idx="14"/>
          </p:nvPr>
        </p:nvSpPr>
        <p:spPr>
          <a:xfrm>
            <a:off x="2603500" y="838200"/>
            <a:ext cx="8750300" cy="1079500"/>
          </a:xfrm>
          <a:prstGeom prst="rect">
            <a:avLst/>
          </a:prstGeom>
        </p:spPr>
        <p:txBody>
          <a:bodyPr/>
          <a:lstStyle>
            <a:lvl1pPr marL="0" indent="0">
              <a:buNone/>
              <a:defRPr>
                <a:solidFill>
                  <a:schemeClr val="bg1"/>
                </a:solidFill>
              </a:defRPr>
            </a:lvl1pPr>
            <a:lvl2pPr marL="457200" indent="0">
              <a:buNone/>
              <a:defRPr/>
            </a:lvl2pPr>
          </a:lstStyle>
          <a:p>
            <a:pPr lvl="0"/>
            <a:r>
              <a:rPr lang="sk-SK" dirty="0"/>
              <a:t>Upraviť štýly predlohy textu</a:t>
            </a:r>
          </a:p>
        </p:txBody>
      </p:sp>
    </p:spTree>
    <p:extLst>
      <p:ext uri="{BB962C8B-B14F-4D97-AF65-F5344CB8AC3E}">
        <p14:creationId xmlns:p14="http://schemas.microsoft.com/office/powerpoint/2010/main" val="2193362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pic>
        <p:nvPicPr>
          <p:cNvPr id="10" name="Obrázok 9">
            <a:extLst>
              <a:ext uri="{FF2B5EF4-FFF2-40B4-BE49-F238E27FC236}">
                <a16:creationId xmlns:a16="http://schemas.microsoft.com/office/drawing/2014/main" id="{21C360A7-7BA8-424D-81D6-FAA56A4E4FD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02" t="845" r="18163" b="1357"/>
          <a:stretch/>
        </p:blipFill>
        <p:spPr>
          <a:xfrm rot="5400000">
            <a:off x="2667000" y="-2667002"/>
            <a:ext cx="6857999" cy="12192005"/>
          </a:xfrm>
          <a:prstGeom prst="rect">
            <a:avLst/>
          </a:prstGeom>
        </p:spPr>
      </p:pic>
      <p:sp>
        <p:nvSpPr>
          <p:cNvPr id="2" name="Nadpis 1">
            <a:extLst>
              <a:ext uri="{FF2B5EF4-FFF2-40B4-BE49-F238E27FC236}">
                <a16:creationId xmlns:a16="http://schemas.microsoft.com/office/drawing/2014/main" id="{153A6BE6-EC82-49A3-9E4F-9AF6F129F9A5}"/>
              </a:ext>
            </a:extLst>
          </p:cNvPr>
          <p:cNvSpPr>
            <a:spLocks noGrp="1"/>
          </p:cNvSpPr>
          <p:nvPr>
            <p:ph type="title"/>
          </p:nvPr>
        </p:nvSpPr>
        <p:spPr>
          <a:xfrm>
            <a:off x="2869034" y="365125"/>
            <a:ext cx="8483177" cy="1325563"/>
          </a:xfrm>
          <a:prstGeom prst="rect">
            <a:avLst/>
          </a:prstGeom>
        </p:spPr>
        <p:txBody>
          <a:bodyPr/>
          <a:lstStyle/>
          <a:p>
            <a:r>
              <a:rPr lang="sk-SK" dirty="0"/>
              <a:t>Kliknutím upravte štýl predlohy nadpisu</a:t>
            </a:r>
          </a:p>
        </p:txBody>
      </p:sp>
      <p:sp>
        <p:nvSpPr>
          <p:cNvPr id="3" name="Zástupný objekt pre text 2">
            <a:extLst>
              <a:ext uri="{FF2B5EF4-FFF2-40B4-BE49-F238E27FC236}">
                <a16:creationId xmlns:a16="http://schemas.microsoft.com/office/drawing/2014/main" id="{CC3099B6-819E-4622-8E34-904FB37AE2B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4" name="Zástupný objekt pre obsah 3">
            <a:extLst>
              <a:ext uri="{FF2B5EF4-FFF2-40B4-BE49-F238E27FC236}">
                <a16:creationId xmlns:a16="http://schemas.microsoft.com/office/drawing/2014/main" id="{E54A9CCC-769A-40A6-919F-91506D2ADE50}"/>
              </a:ext>
            </a:extLst>
          </p:cNvPr>
          <p:cNvSpPr>
            <a:spLocks noGrp="1"/>
          </p:cNvSpPr>
          <p:nvPr>
            <p:ph sz="half" idx="2"/>
          </p:nvPr>
        </p:nvSpPr>
        <p:spPr>
          <a:xfrm>
            <a:off x="763962" y="2505075"/>
            <a:ext cx="5233614" cy="2818985"/>
          </a:xfrm>
          <a:prstGeom prst="rect">
            <a:avLst/>
          </a:prstGeo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objekt pre text 4">
            <a:extLst>
              <a:ext uri="{FF2B5EF4-FFF2-40B4-BE49-F238E27FC236}">
                <a16:creationId xmlns:a16="http://schemas.microsoft.com/office/drawing/2014/main" id="{FFFC307E-D745-4676-8578-42598E5B9B1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6" name="Zástupný objekt pre obsah 5">
            <a:extLst>
              <a:ext uri="{FF2B5EF4-FFF2-40B4-BE49-F238E27FC236}">
                <a16:creationId xmlns:a16="http://schemas.microsoft.com/office/drawing/2014/main" id="{CA759C9E-3EFF-44F2-BEBC-A325E62B4415}"/>
              </a:ext>
            </a:extLst>
          </p:cNvPr>
          <p:cNvSpPr>
            <a:spLocks noGrp="1"/>
          </p:cNvSpPr>
          <p:nvPr>
            <p:ph sz="quarter" idx="4"/>
          </p:nvPr>
        </p:nvSpPr>
        <p:spPr>
          <a:xfrm>
            <a:off x="6096000" y="2505075"/>
            <a:ext cx="5259388" cy="2818985"/>
          </a:xfrm>
          <a:prstGeom prst="rect">
            <a:avLst/>
          </a:prstGeo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pic>
        <p:nvPicPr>
          <p:cNvPr id="8" name="Obrázok 7">
            <a:extLst>
              <a:ext uri="{FF2B5EF4-FFF2-40B4-BE49-F238E27FC236}">
                <a16:creationId xmlns:a16="http://schemas.microsoft.com/office/drawing/2014/main" id="{5C8A87E3-7F37-4768-86A8-355CF90B60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4643" y="428626"/>
            <a:ext cx="1035380" cy="475911"/>
          </a:xfrm>
          <a:prstGeom prst="rect">
            <a:avLst/>
          </a:prstGeom>
        </p:spPr>
      </p:pic>
      <p:pic>
        <p:nvPicPr>
          <p:cNvPr id="12" name="Obrázok 11">
            <a:extLst>
              <a:ext uri="{FF2B5EF4-FFF2-40B4-BE49-F238E27FC236}">
                <a16:creationId xmlns:a16="http://schemas.microsoft.com/office/drawing/2014/main" id="{AA4A5778-5CE8-451E-8A9A-27B224A18C6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472" b="9038"/>
          <a:stretch/>
        </p:blipFill>
        <p:spPr>
          <a:xfrm>
            <a:off x="2190745" y="5582872"/>
            <a:ext cx="6777429" cy="1016315"/>
          </a:xfrm>
          <a:prstGeom prst="rect">
            <a:avLst/>
          </a:prstGeom>
        </p:spPr>
      </p:pic>
    </p:spTree>
    <p:extLst>
      <p:ext uri="{BB962C8B-B14F-4D97-AF65-F5344CB8AC3E}">
        <p14:creationId xmlns:p14="http://schemas.microsoft.com/office/powerpoint/2010/main" val="2295906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739C46-D6DD-4274-88B9-4019DB733B42}"/>
              </a:ext>
            </a:extLst>
          </p:cNvPr>
          <p:cNvSpPr>
            <a:spLocks noGrp="1"/>
          </p:cNvSpPr>
          <p:nvPr>
            <p:ph type="title"/>
          </p:nvPr>
        </p:nvSpPr>
        <p:spPr>
          <a:xfrm>
            <a:off x="838200" y="365125"/>
            <a:ext cx="10515600" cy="1325563"/>
          </a:xfrm>
          <a:prstGeom prst="rect">
            <a:avLst/>
          </a:prstGeom>
        </p:spPr>
        <p:txBody>
          <a:bodyPr/>
          <a:lstStyle/>
          <a:p>
            <a:r>
              <a:rPr lang="sk-SK"/>
              <a:t>Kliknutím upravte štýl predlohy nadpisu</a:t>
            </a:r>
          </a:p>
        </p:txBody>
      </p:sp>
      <p:sp>
        <p:nvSpPr>
          <p:cNvPr id="3" name="Zástupný objekt pre dátum 2">
            <a:extLst>
              <a:ext uri="{FF2B5EF4-FFF2-40B4-BE49-F238E27FC236}">
                <a16:creationId xmlns:a16="http://schemas.microsoft.com/office/drawing/2014/main" id="{0FB2571E-3821-4F63-8B2E-0D772EBE847F}"/>
              </a:ext>
            </a:extLst>
          </p:cNvPr>
          <p:cNvSpPr>
            <a:spLocks noGrp="1"/>
          </p:cNvSpPr>
          <p:nvPr>
            <p:ph type="dt" sz="half" idx="10"/>
          </p:nvPr>
        </p:nvSpPr>
        <p:spPr>
          <a:xfrm>
            <a:off x="838200" y="6356350"/>
            <a:ext cx="2743200" cy="365125"/>
          </a:xfrm>
          <a:prstGeom prst="rect">
            <a:avLst/>
          </a:prstGeom>
        </p:spPr>
        <p:txBody>
          <a:bodyPr/>
          <a:lstStyle/>
          <a:p>
            <a:fld id="{C75E6A5E-9D4C-4127-90A7-1BD5D0739A7B}" type="datetimeFigureOut">
              <a:rPr lang="sk-SK" smtClean="0"/>
              <a:t>4. 4. 2026</a:t>
            </a:fld>
            <a:endParaRPr lang="sk-SK"/>
          </a:p>
        </p:txBody>
      </p:sp>
      <p:sp>
        <p:nvSpPr>
          <p:cNvPr id="4" name="Zástupný objekt pre pätu 3">
            <a:extLst>
              <a:ext uri="{FF2B5EF4-FFF2-40B4-BE49-F238E27FC236}">
                <a16:creationId xmlns:a16="http://schemas.microsoft.com/office/drawing/2014/main" id="{591B873F-E28E-4C9A-982A-F8D09E7B7C85}"/>
              </a:ext>
            </a:extLst>
          </p:cNvPr>
          <p:cNvSpPr>
            <a:spLocks noGrp="1"/>
          </p:cNvSpPr>
          <p:nvPr>
            <p:ph type="ftr" sz="quarter" idx="11"/>
          </p:nvPr>
        </p:nvSpPr>
        <p:spPr>
          <a:xfrm>
            <a:off x="4038600" y="6356350"/>
            <a:ext cx="4114800" cy="365125"/>
          </a:xfrm>
          <a:prstGeom prst="rect">
            <a:avLst/>
          </a:prstGeom>
        </p:spPr>
        <p:txBody>
          <a:bodyPr/>
          <a:lstStyle/>
          <a:p>
            <a:endParaRPr lang="sk-SK"/>
          </a:p>
        </p:txBody>
      </p:sp>
      <p:sp>
        <p:nvSpPr>
          <p:cNvPr id="5" name="Zástupný objekt pre číslo snímky 4">
            <a:extLst>
              <a:ext uri="{FF2B5EF4-FFF2-40B4-BE49-F238E27FC236}">
                <a16:creationId xmlns:a16="http://schemas.microsoft.com/office/drawing/2014/main" id="{23F7DDAD-D4AA-4D5A-AFF1-B41ACD6D8FA6}"/>
              </a:ext>
            </a:extLst>
          </p:cNvPr>
          <p:cNvSpPr>
            <a:spLocks noGrp="1"/>
          </p:cNvSpPr>
          <p:nvPr>
            <p:ph type="sldNum" sz="quarter" idx="12"/>
          </p:nvPr>
        </p:nvSpPr>
        <p:spPr>
          <a:xfrm>
            <a:off x="8610600" y="6356350"/>
            <a:ext cx="2743200" cy="365125"/>
          </a:xfrm>
          <a:prstGeom prst="rect">
            <a:avLst/>
          </a:prstGeom>
        </p:spPr>
        <p:txBody>
          <a:bodyPr/>
          <a:lstStyle/>
          <a:p>
            <a:fld id="{1EC588BC-2533-4897-92E7-D7A69BDBDAE5}" type="slidenum">
              <a:rPr lang="sk-SK" smtClean="0"/>
              <a:t>‹#›</a:t>
            </a:fld>
            <a:endParaRPr lang="sk-SK"/>
          </a:p>
        </p:txBody>
      </p:sp>
      <p:pic>
        <p:nvPicPr>
          <p:cNvPr id="6" name="Obrázok 5">
            <a:extLst>
              <a:ext uri="{FF2B5EF4-FFF2-40B4-BE49-F238E27FC236}">
                <a16:creationId xmlns:a16="http://schemas.microsoft.com/office/drawing/2014/main" id="{E83835D3-5B09-4189-84CE-33A6C55EF95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02" t="845" r="18163" b="1357"/>
          <a:stretch/>
        </p:blipFill>
        <p:spPr>
          <a:xfrm rot="5400000">
            <a:off x="2667000" y="-2667002"/>
            <a:ext cx="6857999" cy="12192005"/>
          </a:xfrm>
          <a:prstGeom prst="rect">
            <a:avLst/>
          </a:prstGeom>
        </p:spPr>
      </p:pic>
    </p:spTree>
    <p:extLst>
      <p:ext uri="{BB962C8B-B14F-4D97-AF65-F5344CB8AC3E}">
        <p14:creationId xmlns:p14="http://schemas.microsoft.com/office/powerpoint/2010/main" val="1533910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FC154A5F-0502-4BE3-8B23-C25A8E10A829}"/>
              </a:ext>
            </a:extLst>
          </p:cNvPr>
          <p:cNvSpPr>
            <a:spLocks noGrp="1"/>
          </p:cNvSpPr>
          <p:nvPr>
            <p:ph type="dt" sz="half" idx="10"/>
          </p:nvPr>
        </p:nvSpPr>
        <p:spPr>
          <a:xfrm>
            <a:off x="838200" y="6356350"/>
            <a:ext cx="2743200" cy="365125"/>
          </a:xfrm>
          <a:prstGeom prst="rect">
            <a:avLst/>
          </a:prstGeom>
        </p:spPr>
        <p:txBody>
          <a:bodyPr/>
          <a:lstStyle/>
          <a:p>
            <a:fld id="{C75E6A5E-9D4C-4127-90A7-1BD5D0739A7B}" type="datetimeFigureOut">
              <a:rPr lang="sk-SK" smtClean="0"/>
              <a:t>4. 4. 2026</a:t>
            </a:fld>
            <a:endParaRPr lang="sk-SK"/>
          </a:p>
        </p:txBody>
      </p:sp>
      <p:sp>
        <p:nvSpPr>
          <p:cNvPr id="3" name="Zástupný objekt pre pätu 2">
            <a:extLst>
              <a:ext uri="{FF2B5EF4-FFF2-40B4-BE49-F238E27FC236}">
                <a16:creationId xmlns:a16="http://schemas.microsoft.com/office/drawing/2014/main" id="{4EB36392-996A-4BAF-91F1-BDDEF62E5EC9}"/>
              </a:ext>
            </a:extLst>
          </p:cNvPr>
          <p:cNvSpPr>
            <a:spLocks noGrp="1"/>
          </p:cNvSpPr>
          <p:nvPr>
            <p:ph type="ftr" sz="quarter" idx="11"/>
          </p:nvPr>
        </p:nvSpPr>
        <p:spPr>
          <a:xfrm>
            <a:off x="4038600" y="6356350"/>
            <a:ext cx="4114800" cy="365125"/>
          </a:xfrm>
          <a:prstGeom prst="rect">
            <a:avLst/>
          </a:prstGeom>
        </p:spPr>
        <p:txBody>
          <a:bodyPr/>
          <a:lstStyle/>
          <a:p>
            <a:endParaRPr lang="sk-SK"/>
          </a:p>
        </p:txBody>
      </p:sp>
      <p:sp>
        <p:nvSpPr>
          <p:cNvPr id="4" name="Zástupný objekt pre číslo snímky 3">
            <a:extLst>
              <a:ext uri="{FF2B5EF4-FFF2-40B4-BE49-F238E27FC236}">
                <a16:creationId xmlns:a16="http://schemas.microsoft.com/office/drawing/2014/main" id="{C91B4724-F16A-4D4C-B22D-F932C709A8F8}"/>
              </a:ext>
            </a:extLst>
          </p:cNvPr>
          <p:cNvSpPr>
            <a:spLocks noGrp="1"/>
          </p:cNvSpPr>
          <p:nvPr>
            <p:ph type="sldNum" sz="quarter" idx="12"/>
          </p:nvPr>
        </p:nvSpPr>
        <p:spPr>
          <a:xfrm>
            <a:off x="8610600" y="6356350"/>
            <a:ext cx="2743200" cy="365125"/>
          </a:xfrm>
          <a:prstGeom prst="rect">
            <a:avLst/>
          </a:prstGeom>
        </p:spPr>
        <p:txBody>
          <a:bodyPr/>
          <a:lstStyle/>
          <a:p>
            <a:fld id="{1EC588BC-2533-4897-92E7-D7A69BDBDAE5}" type="slidenum">
              <a:rPr lang="sk-SK" smtClean="0"/>
              <a:t>‹#›</a:t>
            </a:fld>
            <a:endParaRPr lang="sk-SK"/>
          </a:p>
        </p:txBody>
      </p:sp>
    </p:spTree>
    <p:extLst>
      <p:ext uri="{BB962C8B-B14F-4D97-AF65-F5344CB8AC3E}">
        <p14:creationId xmlns:p14="http://schemas.microsoft.com/office/powerpoint/2010/main" val="3626858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9A10C4-9C33-4547-AEB2-A02688910F6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sk-SK"/>
              <a:t>Kliknutím upravte štýl predlohy nadpisu</a:t>
            </a:r>
          </a:p>
        </p:txBody>
      </p:sp>
      <p:sp>
        <p:nvSpPr>
          <p:cNvPr id="3" name="Zástupný objekt pre obsah 2">
            <a:extLst>
              <a:ext uri="{FF2B5EF4-FFF2-40B4-BE49-F238E27FC236}">
                <a16:creationId xmlns:a16="http://schemas.microsoft.com/office/drawing/2014/main" id="{09E89FA7-6AEA-40B7-A6A2-D5D478BABB2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text 3">
            <a:extLst>
              <a:ext uri="{FF2B5EF4-FFF2-40B4-BE49-F238E27FC236}">
                <a16:creationId xmlns:a16="http://schemas.microsoft.com/office/drawing/2014/main" id="{C6FF5CE3-2468-4813-AD7B-78FF6B04ECC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5" name="Zástupný objekt pre dátum 4">
            <a:extLst>
              <a:ext uri="{FF2B5EF4-FFF2-40B4-BE49-F238E27FC236}">
                <a16:creationId xmlns:a16="http://schemas.microsoft.com/office/drawing/2014/main" id="{762C775A-99AF-42EF-A228-5360902ABC05}"/>
              </a:ext>
            </a:extLst>
          </p:cNvPr>
          <p:cNvSpPr>
            <a:spLocks noGrp="1"/>
          </p:cNvSpPr>
          <p:nvPr>
            <p:ph type="dt" sz="half" idx="10"/>
          </p:nvPr>
        </p:nvSpPr>
        <p:spPr>
          <a:xfrm>
            <a:off x="838200" y="6356350"/>
            <a:ext cx="2743200" cy="365125"/>
          </a:xfrm>
          <a:prstGeom prst="rect">
            <a:avLst/>
          </a:prstGeom>
        </p:spPr>
        <p:txBody>
          <a:bodyPr/>
          <a:lstStyle/>
          <a:p>
            <a:fld id="{C75E6A5E-9D4C-4127-90A7-1BD5D0739A7B}" type="datetimeFigureOut">
              <a:rPr lang="sk-SK" smtClean="0"/>
              <a:t>4. 4. 2026</a:t>
            </a:fld>
            <a:endParaRPr lang="sk-SK"/>
          </a:p>
        </p:txBody>
      </p:sp>
      <p:sp>
        <p:nvSpPr>
          <p:cNvPr id="6" name="Zástupný objekt pre pätu 5">
            <a:extLst>
              <a:ext uri="{FF2B5EF4-FFF2-40B4-BE49-F238E27FC236}">
                <a16:creationId xmlns:a16="http://schemas.microsoft.com/office/drawing/2014/main" id="{64C08D83-B07D-4BF2-8DE8-45A2C913E111}"/>
              </a:ext>
            </a:extLst>
          </p:cNvPr>
          <p:cNvSpPr>
            <a:spLocks noGrp="1"/>
          </p:cNvSpPr>
          <p:nvPr>
            <p:ph type="ftr" sz="quarter" idx="11"/>
          </p:nvPr>
        </p:nvSpPr>
        <p:spPr>
          <a:xfrm>
            <a:off x="4038600" y="6356350"/>
            <a:ext cx="4114800" cy="365125"/>
          </a:xfrm>
          <a:prstGeom prst="rect">
            <a:avLst/>
          </a:prstGeom>
        </p:spPr>
        <p:txBody>
          <a:bodyPr/>
          <a:lstStyle/>
          <a:p>
            <a:endParaRPr lang="sk-SK"/>
          </a:p>
        </p:txBody>
      </p:sp>
      <p:sp>
        <p:nvSpPr>
          <p:cNvPr id="7" name="Zástupný objekt pre číslo snímky 6">
            <a:extLst>
              <a:ext uri="{FF2B5EF4-FFF2-40B4-BE49-F238E27FC236}">
                <a16:creationId xmlns:a16="http://schemas.microsoft.com/office/drawing/2014/main" id="{6222F36D-6CE5-4B2F-9D90-59AFC47BEDED}"/>
              </a:ext>
            </a:extLst>
          </p:cNvPr>
          <p:cNvSpPr>
            <a:spLocks noGrp="1"/>
          </p:cNvSpPr>
          <p:nvPr>
            <p:ph type="sldNum" sz="quarter" idx="12"/>
          </p:nvPr>
        </p:nvSpPr>
        <p:spPr>
          <a:xfrm>
            <a:off x="8610600" y="6356350"/>
            <a:ext cx="2743200" cy="365125"/>
          </a:xfrm>
          <a:prstGeom prst="rect">
            <a:avLst/>
          </a:prstGeom>
        </p:spPr>
        <p:txBody>
          <a:bodyPr/>
          <a:lstStyle/>
          <a:p>
            <a:fld id="{1EC588BC-2533-4897-92E7-D7A69BDBDAE5}" type="slidenum">
              <a:rPr lang="sk-SK" smtClean="0"/>
              <a:t>‹#›</a:t>
            </a:fld>
            <a:endParaRPr lang="sk-SK"/>
          </a:p>
        </p:txBody>
      </p:sp>
    </p:spTree>
    <p:extLst>
      <p:ext uri="{BB962C8B-B14F-4D97-AF65-F5344CB8AC3E}">
        <p14:creationId xmlns:p14="http://schemas.microsoft.com/office/powerpoint/2010/main" val="299822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Obrázok 1">
            <a:extLst>
              <a:ext uri="{FF2B5EF4-FFF2-40B4-BE49-F238E27FC236}">
                <a16:creationId xmlns:a16="http://schemas.microsoft.com/office/drawing/2014/main" id="{CB1F8871-46C3-4517-BB5F-2A7DD41FDFA6}"/>
              </a:ext>
            </a:extLst>
          </p:cNvPr>
          <p:cNvPicPr>
            <a:picLocks noChangeAspect="1"/>
          </p:cNvPicPr>
          <p:nvPr userDrawn="1"/>
        </p:nvPicPr>
        <p:blipFill rotWithShape="1">
          <a:blip r:embed="rId17">
            <a:extLst>
              <a:ext uri="{28A0092B-C50C-407E-A947-70E740481C1C}">
                <a14:useLocalDpi xmlns:a14="http://schemas.microsoft.com/office/drawing/2010/main" val="0"/>
              </a:ext>
            </a:extLst>
          </a:blip>
          <a:srcRect l="2259" t="3160" r="495" b="1256"/>
          <a:stretch/>
        </p:blipFill>
        <p:spPr>
          <a:xfrm>
            <a:off x="0" y="-1"/>
            <a:ext cx="12192000" cy="6858001"/>
          </a:xfrm>
          <a:prstGeom prst="rect">
            <a:avLst/>
          </a:prstGeom>
        </p:spPr>
      </p:pic>
    </p:spTree>
    <p:extLst>
      <p:ext uri="{BB962C8B-B14F-4D97-AF65-F5344CB8AC3E}">
        <p14:creationId xmlns:p14="http://schemas.microsoft.com/office/powerpoint/2010/main" val="1099569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3"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s://www.crz.gov.sk/data/att/6498791.pdf" TargetMode="External"/><Relationship Id="rId2" Type="http://schemas.openxmlformats.org/officeDocument/2006/relationships/hyperlink" Target="https://www.crz.gov.sk/data/att/6427141.pdf" TargetMode="Externa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hyperlink" Target="https://www.crz.gov.sk/data/att/6545801.pdf" TargetMode="External"/><Relationship Id="rId2" Type="http://schemas.openxmlformats.org/officeDocument/2006/relationships/hyperlink" Target="https://www.crz.gov.sk/data/att/6550745.pdf" TargetMode="External"/><Relationship Id="rId1" Type="http://schemas.openxmlformats.org/officeDocument/2006/relationships/slideLayout" Target="../slideLayouts/slideLayout15.xml"/><Relationship Id="rId6" Type="http://schemas.openxmlformats.org/officeDocument/2006/relationships/hyperlink" Target="https://www.crz.gov.sk/data/att/5192079.pdf?csrt=495509651209254628" TargetMode="External"/><Relationship Id="rId5" Type="http://schemas.openxmlformats.org/officeDocument/2006/relationships/hyperlink" Target="https://www.crz.gov.sk/data/att/6061859.pdf?csrt=495509651209254628" TargetMode="External"/><Relationship Id="rId4" Type="http://schemas.openxmlformats.org/officeDocument/2006/relationships/hyperlink" Target="https://www.crz.gov.sk/data/att/6451628.pdf"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slov-lex.sk/ezbierky/pravne-predpisy/SK/ZZ/2022/493/" TargetMode="External"/><Relationship Id="rId2" Type="http://schemas.openxmlformats.org/officeDocument/2006/relationships/hyperlink" Target="https://www.slov-lex.sk/ezbierky/pravne-predpisy/SK/ZZ/2025/227/" TargetMode="External"/><Relationship Id="rId1" Type="http://schemas.openxmlformats.org/officeDocument/2006/relationships/slideLayout" Target="../slideLayouts/slideLayout15.xml"/><Relationship Id="rId6" Type="http://schemas.openxmlformats.org/officeDocument/2006/relationships/hyperlink" Target="https://www.crz.gov.sk/data/att/5933867.pdf" TargetMode="External"/><Relationship Id="rId5" Type="http://schemas.openxmlformats.org/officeDocument/2006/relationships/hyperlink" Target="https://www.crz.gov.sk/data/att/3351041.pdf" TargetMode="Externa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hyperlink" Target="https://www.nbu.gov.sk/data/att/1209.pdf" TargetMode="Externa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hyperlink" Target="https://cyberawareness.sk/"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hyperlink" Target="https://static.slov-lex.sk/pdf/prilohy/SK/ZZ/2022/492/20240101_5495669-2.pdf" TargetMode="External"/><Relationship Id="rId2" Type="http://schemas.openxmlformats.org/officeDocument/2006/relationships/hyperlink" Target="https://www.nbu.gov.sk/data/att/2429.pdf" TargetMode="External"/><Relationship Id="rId1" Type="http://schemas.openxmlformats.org/officeDocument/2006/relationships/slideLayout" Target="../slideLayouts/slideLayout15.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crz.gov.sk/data/att/6498791.pdf" TargetMode="Externa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3F64E3-D481-4D22-B8E0-2E608B4EDA41}"/>
              </a:ext>
            </a:extLst>
          </p:cNvPr>
          <p:cNvSpPr>
            <a:spLocks noGrp="1"/>
          </p:cNvSpPr>
          <p:nvPr>
            <p:ph type="ctrTitle"/>
          </p:nvPr>
        </p:nvSpPr>
        <p:spPr>
          <a:xfrm>
            <a:off x="3462867" y="3145971"/>
            <a:ext cx="8311063" cy="1274968"/>
          </a:xfrm>
        </p:spPr>
        <p:txBody>
          <a:bodyPr/>
          <a:lstStyle/>
          <a:p>
            <a:pPr algn="ctr"/>
            <a:r>
              <a:rPr lang="sk-SK" dirty="0"/>
              <a:t>ZMLUVNÉ ASPEKTY KYBERNETICKEJ BEZPEČNOSTI</a:t>
            </a:r>
            <a:endParaRPr lang="sk-SK" sz="3200" dirty="0"/>
          </a:p>
        </p:txBody>
      </p:sp>
      <p:sp>
        <p:nvSpPr>
          <p:cNvPr id="3" name="Podnadpis 2">
            <a:extLst>
              <a:ext uri="{FF2B5EF4-FFF2-40B4-BE49-F238E27FC236}">
                <a16:creationId xmlns:a16="http://schemas.microsoft.com/office/drawing/2014/main" id="{4D8809A4-0D88-49E1-B95B-A31D3DD40804}"/>
              </a:ext>
            </a:extLst>
          </p:cNvPr>
          <p:cNvSpPr>
            <a:spLocks noGrp="1"/>
          </p:cNvSpPr>
          <p:nvPr>
            <p:ph type="subTitle" idx="1"/>
          </p:nvPr>
        </p:nvSpPr>
        <p:spPr>
          <a:xfrm>
            <a:off x="4313770" y="4554989"/>
            <a:ext cx="6392332" cy="1138240"/>
          </a:xfrm>
        </p:spPr>
        <p:txBody>
          <a:bodyPr lIns="91440" tIns="45720" rIns="91440" bIns="45720" anchor="t"/>
          <a:lstStyle/>
          <a:p>
            <a:pPr algn="ctr"/>
            <a:r>
              <a:rPr lang="sk-SK" sz="2000" dirty="0"/>
              <a:t>JUDr. Laura Bachňáková Rózenfeldová, PhD.</a:t>
            </a:r>
          </a:p>
          <a:p>
            <a:pPr algn="ctr"/>
            <a:r>
              <a:rPr lang="sk-SK" sz="2000">
                <a:latin typeface="Arial"/>
                <a:cs typeface="Arial"/>
              </a:rPr>
              <a:t>Katedra obchodného práva a hospodárskeho práva</a:t>
            </a:r>
            <a:endParaRPr lang="sk-SK" sz="2000"/>
          </a:p>
        </p:txBody>
      </p:sp>
      <p:pic>
        <p:nvPicPr>
          <p:cNvPr id="6" name="Obrázok 5">
            <a:extLst>
              <a:ext uri="{FF2B5EF4-FFF2-40B4-BE49-F238E27FC236}">
                <a16:creationId xmlns:a16="http://schemas.microsoft.com/office/drawing/2014/main" id="{38EBBA16-AAC1-249E-6EBA-5E4001DB5B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1790" y="5896502"/>
            <a:ext cx="1158146" cy="522022"/>
          </a:xfrm>
          <a:prstGeom prst="rect">
            <a:avLst/>
          </a:prstGeom>
        </p:spPr>
      </p:pic>
      <p:pic>
        <p:nvPicPr>
          <p:cNvPr id="7" name="Obrázok 6" descr="C:\Users\Pavol Sokol\AppData\Local\Microsoft\Windows\INetCache\Content.Word\logo_CSIRT UPJS-01.png">
            <a:extLst>
              <a:ext uri="{FF2B5EF4-FFF2-40B4-BE49-F238E27FC236}">
                <a16:creationId xmlns:a16="http://schemas.microsoft.com/office/drawing/2014/main" id="{ACC433ED-8ECA-9C34-12A8-952C06C254D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3658" y="5970521"/>
            <a:ext cx="1162138" cy="445333"/>
          </a:xfrm>
          <a:prstGeom prst="rect">
            <a:avLst/>
          </a:prstGeom>
          <a:noFill/>
          <a:ln>
            <a:noFill/>
          </a:ln>
        </p:spPr>
      </p:pic>
    </p:spTree>
    <p:extLst>
      <p:ext uri="{BB962C8B-B14F-4D97-AF65-F5344CB8AC3E}">
        <p14:creationId xmlns:p14="http://schemas.microsoft.com/office/powerpoint/2010/main" val="3361926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D10A0-0903-1954-2C75-C96D73B724E9}"/>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8B486F95-ED65-EC7F-B458-F47CC7F0B444}"/>
              </a:ext>
            </a:extLst>
          </p:cNvPr>
          <p:cNvSpPr>
            <a:spLocks noGrp="1"/>
          </p:cNvSpPr>
          <p:nvPr>
            <p:ph type="title"/>
          </p:nvPr>
        </p:nvSpPr>
        <p:spPr/>
        <p:txBody>
          <a:bodyPr/>
          <a:lstStyle/>
          <a:p>
            <a:r>
              <a:rPr lang="sk-SK" b="1" dirty="0">
                <a:latin typeface="Arial" panose="020B0604020202020204" pitchFamily="34" charset="0"/>
                <a:cs typeface="Arial" panose="020B0604020202020204" pitchFamily="34" charset="0"/>
              </a:rPr>
              <a:t>RIEŠENIE KBI AKO SLUŽBA</a:t>
            </a:r>
          </a:p>
        </p:txBody>
      </p:sp>
      <p:sp>
        <p:nvSpPr>
          <p:cNvPr id="5" name="Zástupný objekt pre obsah 4">
            <a:extLst>
              <a:ext uri="{FF2B5EF4-FFF2-40B4-BE49-F238E27FC236}">
                <a16:creationId xmlns:a16="http://schemas.microsoft.com/office/drawing/2014/main" id="{A4FDE3D6-8FC1-8042-3458-C5D729E959D4}"/>
              </a:ext>
            </a:extLst>
          </p:cNvPr>
          <p:cNvSpPr>
            <a:spLocks noGrp="1"/>
          </p:cNvSpPr>
          <p:nvPr>
            <p:ph idx="1"/>
          </p:nvPr>
        </p:nvSpPr>
        <p:spPr>
          <a:xfrm>
            <a:off x="1252150" y="1796144"/>
            <a:ext cx="4081851" cy="3989570"/>
          </a:xfrm>
        </p:spPr>
        <p:txBody>
          <a:bodyPr/>
          <a:lstStyle/>
          <a:p>
            <a:r>
              <a:rPr lang="sk-SK" sz="1800" dirty="0">
                <a:latin typeface="Arial" panose="020B0604020202020204" pitchFamily="34" charset="0"/>
                <a:cs typeface="Arial" panose="020B0604020202020204" pitchFamily="34" charset="0"/>
              </a:rPr>
              <a:t>poskytovanie služieb:</a:t>
            </a:r>
          </a:p>
          <a:p>
            <a:pPr marL="800100" lvl="1" indent="-342900">
              <a:buFont typeface="+mj-lt"/>
              <a:buAutoNum type="alphaLcParenR"/>
            </a:pPr>
            <a:r>
              <a:rPr lang="sk-SK" sz="1800" dirty="0">
                <a:latin typeface="Arial" panose="020B0604020202020204" pitchFamily="34" charset="0"/>
                <a:cs typeface="Arial" panose="020B0604020202020204" pitchFamily="34" charset="0"/>
              </a:rPr>
              <a:t>s cieľom predchádzať kybernetickým bezpečnostným incidentom (</a:t>
            </a:r>
            <a:r>
              <a:rPr lang="sk-SK" sz="1800" b="1" dirty="0">
                <a:latin typeface="Arial" panose="020B0604020202020204" pitchFamily="34" charset="0"/>
                <a:cs typeface="Arial" panose="020B0604020202020204" pitchFamily="34" charset="0"/>
              </a:rPr>
              <a:t>preventívne, proaktívne opatrenia</a:t>
            </a:r>
            <a:r>
              <a:rPr lang="sk-SK" sz="1800" dirty="0">
                <a:latin typeface="Arial" panose="020B0604020202020204" pitchFamily="34" charset="0"/>
                <a:cs typeface="Arial" panose="020B0604020202020204" pitchFamily="34" charset="0"/>
              </a:rPr>
              <a:t>)</a:t>
            </a:r>
          </a:p>
          <a:p>
            <a:pPr lvl="2"/>
            <a:r>
              <a:rPr lang="sk-SK" sz="1800" dirty="0">
                <a:latin typeface="Arial" panose="020B0604020202020204" pitchFamily="34" charset="0"/>
                <a:cs typeface="Arial" panose="020B0604020202020204" pitchFamily="34" charset="0"/>
              </a:rPr>
              <a:t>monitoring infraštruktúry, serverov, služieb alebo bezpečnostných operačných systémov</a:t>
            </a:r>
          </a:p>
          <a:p>
            <a:pPr marL="800100" lvl="1" indent="-342900">
              <a:buFont typeface="+mj-lt"/>
              <a:buAutoNum type="alphaLcParenR"/>
            </a:pPr>
            <a:r>
              <a:rPr lang="sk-SK" sz="1800" dirty="0">
                <a:latin typeface="Arial" panose="020B0604020202020204" pitchFamily="34" charset="0"/>
                <a:cs typeface="Arial" panose="020B0604020202020204" pitchFamily="34" charset="0"/>
              </a:rPr>
              <a:t>pri riešení konkrétnych kybernetických bezpečnostných incidentov (</a:t>
            </a:r>
            <a:r>
              <a:rPr lang="sk-SK" sz="1800" b="1" dirty="0">
                <a:latin typeface="Arial" panose="020B0604020202020204" pitchFamily="34" charset="0"/>
                <a:cs typeface="Arial" panose="020B0604020202020204" pitchFamily="34" charset="0"/>
              </a:rPr>
              <a:t>reaktívne opatrenia</a:t>
            </a:r>
            <a:r>
              <a:rPr lang="sk-SK" sz="1800" dirty="0">
                <a:latin typeface="Arial" panose="020B0604020202020204" pitchFamily="34" charset="0"/>
                <a:cs typeface="Arial" panose="020B0604020202020204" pitchFamily="34" charset="0"/>
              </a:rPr>
              <a:t>)</a:t>
            </a:r>
          </a:p>
        </p:txBody>
      </p:sp>
      <p:pic>
        <p:nvPicPr>
          <p:cNvPr id="3" name="Picture 2" descr="15 Types of Cyber Attack | Human Focus">
            <a:extLst>
              <a:ext uri="{FF2B5EF4-FFF2-40B4-BE49-F238E27FC236}">
                <a16:creationId xmlns:a16="http://schemas.microsoft.com/office/drawing/2014/main" id="{54163EF0-6804-9EA3-EB19-96BC7A8CAA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4129" y="1796144"/>
            <a:ext cx="6079671" cy="3989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53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3BA7B-923F-97B7-2106-DE4914FDBD77}"/>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09EE2E49-EF90-6360-700D-E436B7009BB0}"/>
              </a:ext>
            </a:extLst>
          </p:cNvPr>
          <p:cNvSpPr>
            <a:spLocks noGrp="1"/>
          </p:cNvSpPr>
          <p:nvPr>
            <p:ph type="title"/>
          </p:nvPr>
        </p:nvSpPr>
        <p:spPr/>
        <p:txBody>
          <a:bodyPr/>
          <a:lstStyle/>
          <a:p>
            <a:r>
              <a:rPr lang="sk-SK" b="1" dirty="0">
                <a:latin typeface="Arial" panose="020B0604020202020204" pitchFamily="34" charset="0"/>
                <a:cs typeface="Arial" panose="020B0604020202020204" pitchFamily="34" charset="0"/>
              </a:rPr>
              <a:t>RIEŠENIE KBI AKO SLUŽBA</a:t>
            </a:r>
          </a:p>
        </p:txBody>
      </p:sp>
      <p:sp>
        <p:nvSpPr>
          <p:cNvPr id="5" name="Zástupný objekt pre obsah 4">
            <a:extLst>
              <a:ext uri="{FF2B5EF4-FFF2-40B4-BE49-F238E27FC236}">
                <a16:creationId xmlns:a16="http://schemas.microsoft.com/office/drawing/2014/main" id="{BC4A8541-1BFE-209D-4BDC-FF88F7B3493A}"/>
              </a:ext>
            </a:extLst>
          </p:cNvPr>
          <p:cNvSpPr>
            <a:spLocks noGrp="1"/>
          </p:cNvSpPr>
          <p:nvPr>
            <p:ph idx="1"/>
          </p:nvPr>
        </p:nvSpPr>
        <p:spPr>
          <a:xfrm>
            <a:off x="1252149" y="1796144"/>
            <a:ext cx="9747865" cy="3929742"/>
          </a:xfrm>
        </p:spPr>
        <p:txBody>
          <a:bodyPr/>
          <a:lstStyle/>
          <a:p>
            <a:r>
              <a:rPr lang="sk-SK" sz="1800" dirty="0">
                <a:latin typeface="Arial" panose="020B0604020202020204" pitchFamily="34" charset="0"/>
                <a:cs typeface="Arial" panose="020B0604020202020204" pitchFamily="34" charset="0"/>
              </a:rPr>
              <a:t>vhodné upraviť rôzne skutočnosti:</a:t>
            </a:r>
          </a:p>
          <a:p>
            <a:pPr lvl="1"/>
            <a:r>
              <a:rPr lang="sk-SK" sz="1800" b="1" dirty="0">
                <a:latin typeface="Arial" panose="020B0604020202020204" pitchFamily="34" charset="0"/>
                <a:cs typeface="Arial" panose="020B0604020202020204" pitchFamily="34" charset="0"/>
              </a:rPr>
              <a:t>aké incidenty budú riešené</a:t>
            </a:r>
            <a:r>
              <a:rPr lang="sk-SK" sz="1800" dirty="0">
                <a:latin typeface="Arial" panose="020B0604020202020204" pitchFamily="34" charset="0"/>
                <a:cs typeface="Arial" panose="020B0604020202020204" pitchFamily="34" charset="0"/>
              </a:rPr>
              <a:t>, napr. rozlíšenie incidentov podľa ich závažnosti, ako aj určenie, ktorá zmluvná strana bude určovať závažnosť incidentu</a:t>
            </a:r>
          </a:p>
          <a:p>
            <a:pPr lvl="1"/>
            <a:r>
              <a:rPr lang="sk-SK" sz="1800" b="1" dirty="0">
                <a:latin typeface="Arial" panose="020B0604020202020204" pitchFamily="34" charset="0"/>
                <a:cs typeface="Arial" panose="020B0604020202020204" pitchFamily="34" charset="0"/>
              </a:rPr>
              <a:t>lehoty na riešenie, resp. vyriešenie incidentu</a:t>
            </a:r>
            <a:r>
              <a:rPr lang="sk-SK" sz="1800" dirty="0">
                <a:latin typeface="Arial" panose="020B0604020202020204" pitchFamily="34" charset="0"/>
                <a:cs typeface="Arial" panose="020B0604020202020204" pitchFamily="34" charset="0"/>
              </a:rPr>
              <a:t> (doba neutralizácie incidentu, resp. doba trvalého vyriešenia incidentu)</a:t>
            </a:r>
          </a:p>
          <a:p>
            <a:pPr lvl="1"/>
            <a:r>
              <a:rPr lang="sk-SK" sz="1800" b="1" dirty="0">
                <a:latin typeface="Arial" panose="020B0604020202020204" pitchFamily="34" charset="0"/>
                <a:cs typeface="Arial" panose="020B0604020202020204" pitchFamily="34" charset="0"/>
              </a:rPr>
              <a:t>spôsob, akým, objednávateľ informuje poskytovateľa služby o výskyte incidentu </a:t>
            </a:r>
            <a:r>
              <a:rPr lang="sk-SK" sz="1800" dirty="0">
                <a:latin typeface="Arial" panose="020B0604020202020204" pitchFamily="34" charset="0"/>
                <a:cs typeface="Arial" panose="020B0604020202020204" pitchFamily="34" charset="0"/>
              </a:rPr>
              <a:t>(kontaktné osoby, spôsob komunikácie)</a:t>
            </a:r>
          </a:p>
          <a:p>
            <a:pPr lvl="1"/>
            <a:r>
              <a:rPr lang="sk-SK" sz="1800" b="1" dirty="0">
                <a:latin typeface="Arial" panose="020B0604020202020204" pitchFamily="34" charset="0"/>
                <a:cs typeface="Arial" panose="020B0604020202020204" pitchFamily="34" charset="0"/>
              </a:rPr>
              <a:t>očakávaný výsledok riešenia KBI</a:t>
            </a:r>
          </a:p>
          <a:p>
            <a:pPr lvl="1"/>
            <a:r>
              <a:rPr lang="sk-SK" sz="1800" b="1" dirty="0">
                <a:latin typeface="Arial" panose="020B0604020202020204" pitchFamily="34" charset="0"/>
                <a:cs typeface="Arial" panose="020B0604020202020204" pitchFamily="34" charset="0"/>
              </a:rPr>
              <a:t>zmluvnú stranu zodpovednú za plnenie zákonných notifikačných povinností</a:t>
            </a:r>
          </a:p>
          <a:p>
            <a:pPr marL="0" indent="0">
              <a:buNone/>
            </a:pPr>
            <a:r>
              <a:rPr lang="sk-SK" sz="1800" dirty="0">
                <a:latin typeface="Arial" panose="020B0604020202020204" pitchFamily="34" charset="0"/>
                <a:cs typeface="Arial" panose="020B0604020202020204" pitchFamily="34" charset="0"/>
              </a:rPr>
              <a:t>PRÍKLADY:</a:t>
            </a:r>
          </a:p>
          <a:p>
            <a:r>
              <a:rPr lang="sk-SK" sz="1800" dirty="0">
                <a:latin typeface="Arial" panose="020B0604020202020204" pitchFamily="34" charset="0"/>
                <a:cs typeface="Arial" panose="020B0604020202020204" pitchFamily="34" charset="0"/>
                <a:hlinkClick r:id="rId2"/>
              </a:rPr>
              <a:t>https://www.crz.gov.sk/data/att/6427141.pdf</a:t>
            </a:r>
            <a:endParaRPr lang="sk-SK" sz="1800" dirty="0">
              <a:latin typeface="Arial" panose="020B0604020202020204" pitchFamily="34" charset="0"/>
              <a:cs typeface="Arial" panose="020B0604020202020204" pitchFamily="34" charset="0"/>
            </a:endParaRPr>
          </a:p>
          <a:p>
            <a:r>
              <a:rPr lang="sk-SK" sz="1800" dirty="0">
                <a:latin typeface="Arial" panose="020B0604020202020204" pitchFamily="34" charset="0"/>
                <a:cs typeface="Arial" panose="020B0604020202020204" pitchFamily="34" charset="0"/>
                <a:hlinkClick r:id="rId3"/>
              </a:rPr>
              <a:t>https://www.crz.gov.sk/data/att/6498791.pdf</a:t>
            </a:r>
            <a:r>
              <a:rPr lang="sk-SK" sz="1800" dirty="0">
                <a:latin typeface="Arial" panose="020B0604020202020204" pitchFamily="34" charset="0"/>
                <a:cs typeface="Arial" panose="020B0604020202020204" pitchFamily="34" charset="0"/>
              </a:rPr>
              <a:t>  </a:t>
            </a:r>
          </a:p>
          <a:p>
            <a:pPr marL="0" indent="0">
              <a:buNone/>
            </a:pPr>
            <a:endParaRPr lang="sk-SK"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188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5">
                                            <p:txEl>
                                              <p:pRg st="7" end="7"/>
                                            </p:txEl>
                                          </p:spTgt>
                                        </p:tgtEl>
                                        <p:attrNameLst>
                                          <p:attrName>style.visibility</p:attrName>
                                        </p:attrNameLst>
                                      </p:cBhvr>
                                      <p:to>
                                        <p:strVal val="visible"/>
                                      </p:to>
                                    </p:set>
                                    <p:animEffect transition="in" filter="fade">
                                      <p:cBhvr>
                                        <p:cTn id="54" dur="1000"/>
                                        <p:tgtEl>
                                          <p:spTgt spid="5">
                                            <p:txEl>
                                              <p:pRg st="7" end="7"/>
                                            </p:txEl>
                                          </p:spTgt>
                                        </p:tgtEl>
                                      </p:cBhvr>
                                    </p:animEffect>
                                    <p:anim calcmode="lin" valueType="num">
                                      <p:cBhvr>
                                        <p:cTn id="55"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5">
                                            <p:txEl>
                                              <p:pRg st="7" end="7"/>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5">
                                            <p:txEl>
                                              <p:pRg st="8" end="8"/>
                                            </p:txEl>
                                          </p:spTgt>
                                        </p:tgtEl>
                                        <p:attrNameLst>
                                          <p:attrName>style.visibility</p:attrName>
                                        </p:attrNameLst>
                                      </p:cBhvr>
                                      <p:to>
                                        <p:strVal val="visible"/>
                                      </p:to>
                                    </p:set>
                                    <p:animEffect transition="in" filter="fade">
                                      <p:cBhvr>
                                        <p:cTn id="59" dur="1000"/>
                                        <p:tgtEl>
                                          <p:spTgt spid="5">
                                            <p:txEl>
                                              <p:pRg st="8" end="8"/>
                                            </p:txEl>
                                          </p:spTgt>
                                        </p:tgtEl>
                                      </p:cBhvr>
                                    </p:animEffect>
                                    <p:anim calcmode="lin" valueType="num">
                                      <p:cBhvr>
                                        <p:cTn id="60"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61"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B89C3-0DB1-A480-404E-55F703635FA4}"/>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D4A8E92A-CCA7-1EE9-C745-81A1A034E7F9}"/>
              </a:ext>
            </a:extLst>
          </p:cNvPr>
          <p:cNvSpPr>
            <a:spLocks noGrp="1"/>
          </p:cNvSpPr>
          <p:nvPr>
            <p:ph type="title"/>
          </p:nvPr>
        </p:nvSpPr>
        <p:spPr>
          <a:xfrm>
            <a:off x="1322907" y="837391"/>
            <a:ext cx="10101650" cy="1279881"/>
          </a:xfrm>
        </p:spPr>
        <p:txBody>
          <a:bodyPr/>
          <a:lstStyle/>
          <a:p>
            <a:r>
              <a:rPr lang="sk-SK" b="1" dirty="0">
                <a:latin typeface="Arial" panose="020B0604020202020204" pitchFamily="34" charset="0"/>
                <a:cs typeface="Arial" panose="020B0604020202020204" pitchFamily="34" charset="0"/>
              </a:rPr>
              <a:t>IMPLEMENTÁCIA BEZPEČNOSTNÝCH OPATRENÍ</a:t>
            </a:r>
          </a:p>
        </p:txBody>
      </p:sp>
      <p:sp>
        <p:nvSpPr>
          <p:cNvPr id="5" name="Zástupný objekt pre obsah 4">
            <a:extLst>
              <a:ext uri="{FF2B5EF4-FFF2-40B4-BE49-F238E27FC236}">
                <a16:creationId xmlns:a16="http://schemas.microsoft.com/office/drawing/2014/main" id="{D982A696-4AC8-A46C-243F-46E64D795176}"/>
              </a:ext>
            </a:extLst>
          </p:cNvPr>
          <p:cNvSpPr>
            <a:spLocks noGrp="1"/>
          </p:cNvSpPr>
          <p:nvPr>
            <p:ph idx="1"/>
          </p:nvPr>
        </p:nvSpPr>
        <p:spPr>
          <a:xfrm>
            <a:off x="1222067" y="2204358"/>
            <a:ext cx="9747865" cy="3929742"/>
          </a:xfrm>
        </p:spPr>
        <p:txBody>
          <a:bodyPr/>
          <a:lstStyle/>
          <a:p>
            <a:r>
              <a:rPr lang="sk-SK" sz="1800" dirty="0">
                <a:latin typeface="Arial" panose="020B0604020202020204" pitchFamily="34" charset="0"/>
                <a:cs typeface="Arial" panose="020B0604020202020204" pitchFamily="34" charset="0"/>
              </a:rPr>
              <a:t>prevádzkovateľ základnej služby je </a:t>
            </a:r>
            <a:r>
              <a:rPr lang="sk-SK" sz="1800" b="1" dirty="0">
                <a:latin typeface="Arial" panose="020B0604020202020204" pitchFamily="34" charset="0"/>
                <a:cs typeface="Arial" panose="020B0604020202020204" pitchFamily="34" charset="0"/>
              </a:rPr>
              <a:t>povinný prijať, dodržiavať a vykonávať všeobecné bezpečnostné opatrenia </a:t>
            </a:r>
            <a:r>
              <a:rPr lang="sk-SK" sz="1800" dirty="0">
                <a:latin typeface="Arial" panose="020B0604020202020204" pitchFamily="34" charset="0"/>
                <a:cs typeface="Arial" panose="020B0604020202020204" pitchFamily="34" charset="0"/>
              </a:rPr>
              <a:t>najmenej v rozsahu bezpečnostných opatrení podľa § 20 ZKB a vykonávať ich s cieľom zabezpečovania kybernetickej bezpečnosti a odolnosti</a:t>
            </a:r>
          </a:p>
          <a:p>
            <a:r>
              <a:rPr lang="sk-SK" sz="1800" b="1" dirty="0">
                <a:latin typeface="Arial" panose="020B0604020202020204" pitchFamily="34" charset="0"/>
                <a:cs typeface="Arial" panose="020B0604020202020204" pitchFamily="34" charset="0"/>
              </a:rPr>
              <a:t>cieľom je:</a:t>
            </a:r>
          </a:p>
          <a:p>
            <a:pPr marL="800100" lvl="1" indent="-342900">
              <a:buFont typeface="+mj-lt"/>
              <a:buAutoNum type="alphaLcParenR"/>
            </a:pPr>
            <a:r>
              <a:rPr lang="sk-SK" sz="1800" dirty="0">
                <a:latin typeface="Arial" panose="020B0604020202020204" pitchFamily="34" charset="0"/>
                <a:cs typeface="Arial" panose="020B0604020202020204" pitchFamily="34" charset="0"/>
              </a:rPr>
              <a:t>identifikovať zraniteľnosti, kybernetické hrozby a riziká</a:t>
            </a:r>
          </a:p>
          <a:p>
            <a:pPr marL="800100" lvl="1" indent="-342900">
              <a:buFont typeface="+mj-lt"/>
              <a:buAutoNum type="alphaLcParenR"/>
            </a:pPr>
            <a:r>
              <a:rPr lang="sk-SK" sz="1800" dirty="0">
                <a:latin typeface="Arial" panose="020B0604020202020204" pitchFamily="34" charset="0"/>
                <a:cs typeface="Arial" panose="020B0604020202020204" pitchFamily="34" charset="0"/>
              </a:rPr>
              <a:t>chrániť preventívne informačné aktíva pred kybernetickou hrozbou a zabrániť vzniku kybernetického bezpečnostného incidentu</a:t>
            </a:r>
          </a:p>
          <a:p>
            <a:pPr marL="800100" lvl="1" indent="-342900">
              <a:buFont typeface="+mj-lt"/>
              <a:buAutoNum type="alphaLcParenR"/>
            </a:pPr>
            <a:r>
              <a:rPr lang="sk-SK" sz="1800" dirty="0">
                <a:latin typeface="Arial" panose="020B0604020202020204" pitchFamily="34" charset="0"/>
                <a:cs typeface="Arial" panose="020B0604020202020204" pitchFamily="34" charset="0"/>
              </a:rPr>
              <a:t>detegovať kybernetické bezpečnostné incidenty</a:t>
            </a:r>
          </a:p>
          <a:p>
            <a:pPr marL="800100" lvl="1" indent="-342900">
              <a:buFont typeface="+mj-lt"/>
              <a:buAutoNum type="alphaLcParenR"/>
            </a:pPr>
            <a:r>
              <a:rPr lang="sk-SK" sz="1800" dirty="0">
                <a:latin typeface="Arial" panose="020B0604020202020204" pitchFamily="34" charset="0"/>
                <a:cs typeface="Arial" panose="020B0604020202020204" pitchFamily="34" charset="0"/>
              </a:rPr>
              <a:t>reagovať na identifikované zraniteľnosti a kybernetické bezpečnostné incidenty a minimalizovať ich vplyv na siete a informačné systémy a</a:t>
            </a:r>
          </a:p>
          <a:p>
            <a:pPr marL="800100" lvl="1" indent="-342900">
              <a:buFont typeface="+mj-lt"/>
              <a:buAutoNum type="alphaLcParenR"/>
            </a:pPr>
            <a:r>
              <a:rPr lang="sk-SK" sz="1800" dirty="0">
                <a:latin typeface="Arial" panose="020B0604020202020204" pitchFamily="34" charset="0"/>
                <a:cs typeface="Arial" panose="020B0604020202020204" pitchFamily="34" charset="0"/>
              </a:rPr>
              <a:t>obnoviť siete a informačné systémy, napraviť negatívne dopady po vzniku kybernetického bezpečnostného incidentu a uviesť poskytované služby do stavu plynulého a nerušeného poskytovania</a:t>
            </a:r>
          </a:p>
        </p:txBody>
      </p:sp>
    </p:spTree>
    <p:extLst>
      <p:ext uri="{BB962C8B-B14F-4D97-AF65-F5344CB8AC3E}">
        <p14:creationId xmlns:p14="http://schemas.microsoft.com/office/powerpoint/2010/main" val="275473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C8FD9-5B42-EE8D-353F-DD505505A98D}"/>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A022CA45-93D9-881A-9B4D-1E124BA100D2}"/>
              </a:ext>
            </a:extLst>
          </p:cNvPr>
          <p:cNvSpPr>
            <a:spLocks noGrp="1"/>
          </p:cNvSpPr>
          <p:nvPr>
            <p:ph type="title"/>
          </p:nvPr>
        </p:nvSpPr>
        <p:spPr>
          <a:xfrm>
            <a:off x="1322907" y="837391"/>
            <a:ext cx="10101650" cy="1279881"/>
          </a:xfrm>
        </p:spPr>
        <p:txBody>
          <a:bodyPr/>
          <a:lstStyle/>
          <a:p>
            <a:r>
              <a:rPr lang="sk-SK" b="1" dirty="0">
                <a:latin typeface="Arial" panose="020B0604020202020204" pitchFamily="34" charset="0"/>
                <a:cs typeface="Arial" panose="020B0604020202020204" pitchFamily="34" charset="0"/>
              </a:rPr>
              <a:t>IMPLEMENTÁCIA BEZPEČNOSTNÝCH OPATRENÍ</a:t>
            </a:r>
          </a:p>
        </p:txBody>
      </p:sp>
      <p:sp>
        <p:nvSpPr>
          <p:cNvPr id="5" name="Zástupný objekt pre obsah 4">
            <a:extLst>
              <a:ext uri="{FF2B5EF4-FFF2-40B4-BE49-F238E27FC236}">
                <a16:creationId xmlns:a16="http://schemas.microsoft.com/office/drawing/2014/main" id="{8ED124E0-A11E-0A71-545E-2BE97594F7A3}"/>
              </a:ext>
            </a:extLst>
          </p:cNvPr>
          <p:cNvSpPr>
            <a:spLocks noGrp="1"/>
          </p:cNvSpPr>
          <p:nvPr>
            <p:ph idx="1"/>
          </p:nvPr>
        </p:nvSpPr>
        <p:spPr>
          <a:xfrm>
            <a:off x="1222067" y="2237014"/>
            <a:ext cx="9747865" cy="3897086"/>
          </a:xfrm>
        </p:spPr>
        <p:txBody>
          <a:bodyPr/>
          <a:lstStyle/>
          <a:p>
            <a:r>
              <a:rPr lang="sk-SK" sz="1800" dirty="0">
                <a:latin typeface="Arial" panose="020B0604020202020204" pitchFamily="34" charset="0"/>
                <a:cs typeface="Arial" panose="020B0604020202020204" pitchFamily="34" charset="0"/>
              </a:rPr>
              <a:t>v prípade, ak prevádzkovateľ nedisponuje internými zdrojmi na prijatie bezpečnostných opatrení v rámci svojej organizácie, môže uvedené zabezpečiť </a:t>
            </a:r>
            <a:r>
              <a:rPr lang="sk-SK" sz="1800" b="1" dirty="0" err="1">
                <a:latin typeface="Arial" panose="020B0604020202020204" pitchFamily="34" charset="0"/>
                <a:cs typeface="Arial" panose="020B0604020202020204" pitchFamily="34" charset="0"/>
              </a:rPr>
              <a:t>pr</a:t>
            </a:r>
            <a:r>
              <a:rPr lang="sk-SK" sz="1800" b="1" dirty="0">
                <a:latin typeface="Arial" panose="020B0604020202020204" pitchFamily="34" charset="0"/>
                <a:cs typeface="Arial" panose="020B0604020202020204" pitchFamily="34" charset="0"/>
              </a:rPr>
              <a:t>. tretej osoby (externý dodávateľ)</a:t>
            </a:r>
          </a:p>
          <a:p>
            <a:r>
              <a:rPr lang="sk-SK" sz="1800" dirty="0">
                <a:latin typeface="Arial" panose="020B0604020202020204" pitchFamily="34" charset="0"/>
                <a:cs typeface="Arial" panose="020B0604020202020204" pitchFamily="34" charset="0"/>
              </a:rPr>
              <a:t>§ 19 ods. 2 ZKB ukladá prevádzkovateľom základnej služby povinnosť pri výkone činnosti, ktorá priamo súvisí s dostupnosťou, dôvernosťou a integritou prevádzky sietí a informačných systémov tohto prevádzkovateľa prostredníctvom tretej strany</a:t>
            </a:r>
            <a:r>
              <a:rPr lang="sk-SK" sz="1800" b="1" dirty="0">
                <a:latin typeface="Arial" panose="020B0604020202020204" pitchFamily="34" charset="0"/>
                <a:cs typeface="Arial" panose="020B0604020202020204" pitchFamily="34" charset="0"/>
              </a:rPr>
              <a:t> </a:t>
            </a:r>
            <a:r>
              <a:rPr lang="sk-SK" sz="1800" dirty="0">
                <a:latin typeface="Arial" panose="020B0604020202020204" pitchFamily="34" charset="0"/>
                <a:cs typeface="Arial" panose="020B0604020202020204" pitchFamily="34" charset="0"/>
              </a:rPr>
              <a:t>uzatvoriť</a:t>
            </a:r>
            <a:r>
              <a:rPr lang="sk-SK" sz="1800" b="1" dirty="0">
                <a:latin typeface="Arial" panose="020B0604020202020204" pitchFamily="34" charset="0"/>
                <a:cs typeface="Arial" panose="020B0604020202020204" pitchFamily="34" charset="0"/>
              </a:rPr>
              <a:t> zmluvu o zabezpečení plnenia bezpečnostných opatrení a notifikačných povinností</a:t>
            </a:r>
          </a:p>
          <a:p>
            <a:r>
              <a:rPr lang="sk-SK" sz="1800" b="1" dirty="0">
                <a:latin typeface="Arial" panose="020B0604020202020204" pitchFamily="34" charset="0"/>
                <a:cs typeface="Arial" panose="020B0604020202020204" pitchFamily="34" charset="0"/>
              </a:rPr>
              <a:t>účel zmluvy: </a:t>
            </a:r>
            <a:r>
              <a:rPr lang="sk-SK" sz="1800" dirty="0">
                <a:latin typeface="Arial" panose="020B0604020202020204" pitchFamily="34" charset="0"/>
                <a:cs typeface="Arial" panose="020B0604020202020204" pitchFamily="34" charset="0"/>
              </a:rPr>
              <a:t>zabezpečiť, aby tretie strany (napr. dodávatelia služieb) zabezpečili vykonávanie potrebných bezpečnostných opatrení v súlade so ZKB</a:t>
            </a:r>
          </a:p>
          <a:p>
            <a:endParaRPr lang="sk-SK" sz="1800" b="1" dirty="0">
              <a:latin typeface="Arial" panose="020B0604020202020204" pitchFamily="34" charset="0"/>
              <a:cs typeface="Arial" panose="020B0604020202020204" pitchFamily="34" charset="0"/>
            </a:endParaRPr>
          </a:p>
          <a:p>
            <a:endParaRPr lang="sk-SK" sz="1800" dirty="0">
              <a:latin typeface="Arial" panose="020B0604020202020204" pitchFamily="34" charset="0"/>
              <a:cs typeface="Arial" panose="020B0604020202020204" pitchFamily="34" charset="0"/>
            </a:endParaRPr>
          </a:p>
          <a:p>
            <a:endParaRPr lang="sk-SK" sz="1800" dirty="0">
              <a:latin typeface="Arial" panose="020B0604020202020204" pitchFamily="34" charset="0"/>
              <a:cs typeface="Arial" panose="020B0604020202020204" pitchFamily="34" charset="0"/>
            </a:endParaRPr>
          </a:p>
          <a:p>
            <a:endParaRPr lang="sk-SK" sz="1800" dirty="0">
              <a:latin typeface="Arial" panose="020B0604020202020204" pitchFamily="34" charset="0"/>
              <a:cs typeface="Arial" panose="020B0604020202020204" pitchFamily="34" charset="0"/>
            </a:endParaRPr>
          </a:p>
          <a:p>
            <a:endParaRPr lang="sk-SK"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6032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3C4C7-9A14-961E-773E-72B290F8A93D}"/>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8DFD997E-78CC-0A8A-4533-3AD3A3A46E2A}"/>
              </a:ext>
            </a:extLst>
          </p:cNvPr>
          <p:cNvSpPr>
            <a:spLocks noGrp="1"/>
          </p:cNvSpPr>
          <p:nvPr>
            <p:ph type="title"/>
          </p:nvPr>
        </p:nvSpPr>
        <p:spPr>
          <a:xfrm>
            <a:off x="1222067" y="962577"/>
            <a:ext cx="10101650" cy="953309"/>
          </a:xfrm>
        </p:spPr>
        <p:txBody>
          <a:bodyPr/>
          <a:lstStyle/>
          <a:p>
            <a:r>
              <a:rPr lang="sk-SK" sz="2800" b="1" dirty="0">
                <a:latin typeface="Arial" panose="020B0604020202020204" pitchFamily="34" charset="0"/>
                <a:cs typeface="Arial" panose="020B0604020202020204" pitchFamily="34" charset="0"/>
              </a:rPr>
              <a:t>ZMLUVA O ZABEZPEČENÍ PLNENIA BEZPEČNOSTNÝCH OPATRENÍ A NOTIFIKAČNÝCH POVINNOSTÍ</a:t>
            </a:r>
          </a:p>
        </p:txBody>
      </p:sp>
      <p:sp>
        <p:nvSpPr>
          <p:cNvPr id="5" name="Zástupný objekt pre obsah 4">
            <a:extLst>
              <a:ext uri="{FF2B5EF4-FFF2-40B4-BE49-F238E27FC236}">
                <a16:creationId xmlns:a16="http://schemas.microsoft.com/office/drawing/2014/main" id="{7D3ADB5F-1922-6DB4-DCCA-1DAAEB61ED90}"/>
              </a:ext>
            </a:extLst>
          </p:cNvPr>
          <p:cNvSpPr>
            <a:spLocks noGrp="1"/>
          </p:cNvSpPr>
          <p:nvPr>
            <p:ph idx="1"/>
          </p:nvPr>
        </p:nvSpPr>
        <p:spPr>
          <a:xfrm>
            <a:off x="1222067" y="1915886"/>
            <a:ext cx="9747865" cy="4218214"/>
          </a:xfrm>
        </p:spPr>
        <p:txBody>
          <a:bodyPr/>
          <a:lstStyle/>
          <a:p>
            <a:r>
              <a:rPr lang="sk-SK" sz="1600" dirty="0">
                <a:latin typeface="Arial" panose="020B0604020202020204" pitchFamily="34" charset="0"/>
                <a:cs typeface="Arial" panose="020B0604020202020204" pitchFamily="34" charset="0"/>
              </a:rPr>
              <a:t>zákonné požiadavky zmluvy:</a:t>
            </a:r>
            <a:endParaRPr lang="sk-SK" sz="1600" b="1" dirty="0">
              <a:latin typeface="Arial" panose="020B0604020202020204" pitchFamily="34" charset="0"/>
              <a:cs typeface="Arial" panose="020B0604020202020204" pitchFamily="34" charset="0"/>
            </a:endParaRPr>
          </a:p>
          <a:p>
            <a:pPr lvl="1"/>
            <a:r>
              <a:rPr lang="sk-SK" sz="1600" dirty="0">
                <a:latin typeface="Arial" panose="020B0604020202020204" pitchFamily="34" charset="0"/>
                <a:cs typeface="Arial" panose="020B0604020202020204" pitchFamily="34" charset="0"/>
              </a:rPr>
              <a:t>písomná forma</a:t>
            </a:r>
          </a:p>
          <a:p>
            <a:pPr lvl="1"/>
            <a:r>
              <a:rPr lang="sk-SK" sz="1600" dirty="0">
                <a:latin typeface="Arial" panose="020B0604020202020204" pitchFamily="34" charset="0"/>
                <a:cs typeface="Arial" panose="020B0604020202020204" pitchFamily="34" charset="0"/>
              </a:rPr>
              <a:t>zmluva musí byť uzatvorená s účinnosťou počas celej doby výkonu tejto činnosti</a:t>
            </a:r>
          </a:p>
          <a:p>
            <a:pPr lvl="1"/>
            <a:r>
              <a:rPr lang="sk-SK" sz="1600" dirty="0">
                <a:latin typeface="Arial" panose="020B0604020202020204" pitchFamily="34" charset="0"/>
                <a:cs typeface="Arial" panose="020B0604020202020204" pitchFamily="34" charset="0"/>
              </a:rPr>
              <a:t>súčasťou kontraktačného procesu je vykonanie </a:t>
            </a:r>
            <a:r>
              <a:rPr lang="sk-SK" sz="1600" b="1" dirty="0">
                <a:latin typeface="Arial" panose="020B0604020202020204" pitchFamily="34" charset="0"/>
                <a:cs typeface="Arial" panose="020B0604020202020204" pitchFamily="34" charset="0"/>
              </a:rPr>
              <a:t>analýzy rizík</a:t>
            </a:r>
          </a:p>
          <a:p>
            <a:pPr lvl="1"/>
            <a:r>
              <a:rPr lang="sk-SK" sz="1600" dirty="0">
                <a:latin typeface="Arial" panose="020B0604020202020204" pitchFamily="34" charset="0"/>
                <a:cs typeface="Arial" panose="020B0604020202020204" pitchFamily="34" charset="0"/>
              </a:rPr>
              <a:t>tretia strana je počas trvania zmluvného vzťahu povinná:</a:t>
            </a:r>
          </a:p>
          <a:p>
            <a:pPr marL="1257300" lvl="2" indent="-342900">
              <a:buFont typeface="+mj-lt"/>
              <a:buAutoNum type="arabicPeriod"/>
            </a:pPr>
            <a:r>
              <a:rPr lang="sk-SK" sz="1600" b="1" dirty="0">
                <a:latin typeface="Arial" panose="020B0604020202020204" pitchFamily="34" charset="0"/>
                <a:cs typeface="Arial" panose="020B0604020202020204" pitchFamily="34" charset="0"/>
              </a:rPr>
              <a:t>vykonávať a realizovať bezpečnostné opatrenia v súlade s touto zmluvou a ZKB </a:t>
            </a:r>
          </a:p>
          <a:p>
            <a:pPr lvl="3"/>
            <a:r>
              <a:rPr lang="sk-SK" sz="1600" dirty="0">
                <a:latin typeface="Arial" panose="020B0604020202020204" pitchFamily="34" charset="0"/>
                <a:cs typeface="Arial" panose="020B0604020202020204" pitchFamily="34" charset="0"/>
              </a:rPr>
              <a:t>potrebné konkrétne špecifikovať bezpečnostné opatrenia, ktoré majú byť prijaté</a:t>
            </a:r>
          </a:p>
          <a:p>
            <a:pPr marL="1257300" lvl="2" indent="-342900">
              <a:buFont typeface="+mj-lt"/>
              <a:buAutoNum type="arabicPeriod"/>
            </a:pPr>
            <a:r>
              <a:rPr lang="sk-SK" sz="1600" b="1" dirty="0">
                <a:latin typeface="Arial" panose="020B0604020202020204" pitchFamily="34" charset="0"/>
                <a:cs typeface="Arial" panose="020B0604020202020204" pitchFamily="34" charset="0"/>
              </a:rPr>
              <a:t>podrobiť sa kontrole plnenia týchto opatrení zo strany prevádzkovateľa základnej služby</a:t>
            </a:r>
          </a:p>
          <a:p>
            <a:pPr lvl="1"/>
            <a:r>
              <a:rPr lang="sk-SK" sz="1600" dirty="0">
                <a:latin typeface="Arial" panose="020B0604020202020204" pitchFamily="34" charset="0"/>
                <a:cs typeface="Arial" panose="020B0604020202020204" pitchFamily="34" charset="0"/>
              </a:rPr>
              <a:t>ďalšie náležitosti zmluvy ZKB neupravuje</a:t>
            </a:r>
          </a:p>
          <a:p>
            <a:r>
              <a:rPr lang="sk-SK" sz="1600" dirty="0">
                <a:latin typeface="Arial" panose="020B0604020202020204" pitchFamily="34" charset="0"/>
                <a:cs typeface="Arial" panose="020B0604020202020204" pitchFamily="34" charset="0"/>
              </a:rPr>
              <a:t>povinnosť uzavrieť zmluvu nevzniká:</a:t>
            </a:r>
          </a:p>
          <a:p>
            <a:pPr marL="914400" lvl="1" indent="-457200">
              <a:buFont typeface="+mj-lt"/>
              <a:buAutoNum type="alphaLcParenR"/>
            </a:pPr>
            <a:r>
              <a:rPr lang="sk-SK" sz="1600" dirty="0">
                <a:latin typeface="Arial" panose="020B0604020202020204" pitchFamily="34" charset="0"/>
                <a:cs typeface="Arial" panose="020B0604020202020204" pitchFamily="34" charset="0"/>
              </a:rPr>
              <a:t>ak je tretia strana sama prevádzkovateľom základnej služby</a:t>
            </a:r>
          </a:p>
          <a:p>
            <a:pPr marL="914400" lvl="1" indent="-457200">
              <a:buFont typeface="+mj-lt"/>
              <a:buAutoNum type="alphaLcParenR"/>
            </a:pPr>
            <a:r>
              <a:rPr lang="sk-SK" sz="1600" dirty="0">
                <a:latin typeface="Arial" panose="020B0604020202020204" pitchFamily="34" charset="0"/>
                <a:cs typeface="Arial" panose="020B0604020202020204" pitchFamily="34" charset="0"/>
              </a:rPr>
              <a:t>ak je riziko vo vzťahu k činnosti, ktorá priamo súvisí s dostupnosťou, dôvernosťou a integritou prevádzky sietí a informačných systémov prevádzkovateľa základnej služby prostredníctvom tretej strany nízke</a:t>
            </a:r>
          </a:p>
          <a:p>
            <a:endParaRPr lang="sk-SK" sz="1600" dirty="0">
              <a:latin typeface="Arial" panose="020B0604020202020204" pitchFamily="34" charset="0"/>
              <a:cs typeface="Arial" panose="020B0604020202020204" pitchFamily="34" charset="0"/>
            </a:endParaRPr>
          </a:p>
          <a:p>
            <a:endParaRPr lang="sk-SK"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4400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E254E-6CAD-4B5F-CA8E-81B08B50933B}"/>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A3FC1F02-A44C-EA24-49BF-7041F96B7433}"/>
              </a:ext>
            </a:extLst>
          </p:cNvPr>
          <p:cNvSpPr>
            <a:spLocks noGrp="1"/>
          </p:cNvSpPr>
          <p:nvPr>
            <p:ph type="title"/>
          </p:nvPr>
        </p:nvSpPr>
        <p:spPr>
          <a:xfrm>
            <a:off x="1222067" y="962577"/>
            <a:ext cx="10101650" cy="953309"/>
          </a:xfrm>
        </p:spPr>
        <p:txBody>
          <a:bodyPr/>
          <a:lstStyle/>
          <a:p>
            <a:r>
              <a:rPr lang="sk-SK" sz="2800" b="1" dirty="0">
                <a:latin typeface="Arial" panose="020B0604020202020204" pitchFamily="34" charset="0"/>
                <a:cs typeface="Arial" panose="020B0604020202020204" pitchFamily="34" charset="0"/>
              </a:rPr>
              <a:t>ZMLUVA O ZABEZPEČENÍ PLNENIA BEZPEČNOSTNÝCH OPATRENÍ A NOTIFIKAČNÝCH POVINNOSTÍ</a:t>
            </a:r>
          </a:p>
        </p:txBody>
      </p:sp>
      <p:sp>
        <p:nvSpPr>
          <p:cNvPr id="5" name="Zástupný objekt pre obsah 4">
            <a:extLst>
              <a:ext uri="{FF2B5EF4-FFF2-40B4-BE49-F238E27FC236}">
                <a16:creationId xmlns:a16="http://schemas.microsoft.com/office/drawing/2014/main" id="{68132231-3D42-CDFB-58E5-1E3CD9389B17}"/>
              </a:ext>
            </a:extLst>
          </p:cNvPr>
          <p:cNvSpPr>
            <a:spLocks noGrp="1"/>
          </p:cNvSpPr>
          <p:nvPr>
            <p:ph idx="1"/>
          </p:nvPr>
        </p:nvSpPr>
        <p:spPr>
          <a:xfrm>
            <a:off x="1222067" y="1915886"/>
            <a:ext cx="9747865" cy="4218214"/>
          </a:xfrm>
        </p:spPr>
        <p:txBody>
          <a:bodyPr/>
          <a:lstStyle/>
          <a:p>
            <a:r>
              <a:rPr lang="sk-SK" sz="1800" dirty="0">
                <a:latin typeface="Arial" panose="020B0604020202020204" pitchFamily="34" charset="0"/>
                <a:cs typeface="Arial" panose="020B0604020202020204" pitchFamily="34" charset="0"/>
              </a:rPr>
              <a:t>štandardne sa v zmluve upraví aj:</a:t>
            </a:r>
          </a:p>
          <a:p>
            <a:pPr lvl="1"/>
            <a:r>
              <a:rPr lang="sk-SK" sz="1800" dirty="0">
                <a:latin typeface="Arial" panose="020B0604020202020204" pitchFamily="34" charset="0"/>
                <a:cs typeface="Arial" panose="020B0604020202020204" pitchFamily="34" charset="0"/>
              </a:rPr>
              <a:t>povinnosť dodržiavať interné predpisy prevádzkovateľa základnej služby, najmä jeho bezpečnostné politiky (vrátane ich zmien, doplnení a úprav počas platnosti zmluvy) – vhodné priložiť zoznam predmetnej dokumentácie k zmluve</a:t>
            </a:r>
          </a:p>
          <a:p>
            <a:pPr lvl="1"/>
            <a:r>
              <a:rPr lang="sk-SK" sz="1800" dirty="0">
                <a:latin typeface="Arial" panose="020B0604020202020204" pitchFamily="34" charset="0"/>
                <a:cs typeface="Arial" panose="020B0604020202020204" pitchFamily="34" charset="0"/>
              </a:rPr>
              <a:t>povinnosť dodržiavať bezpečnostné opatrenia</a:t>
            </a:r>
          </a:p>
          <a:p>
            <a:pPr lvl="2"/>
            <a:r>
              <a:rPr lang="sk-SK" sz="1800" dirty="0">
                <a:latin typeface="Arial" panose="020B0604020202020204" pitchFamily="34" charset="0"/>
                <a:cs typeface="Arial" panose="020B0604020202020204" pitchFamily="34" charset="0"/>
              </a:rPr>
              <a:t>vymedzenie bezpečnostných opatrení ako príloha k zmluve</a:t>
            </a:r>
          </a:p>
          <a:p>
            <a:pPr lvl="2"/>
            <a:r>
              <a:rPr lang="sk-SK" sz="1800" dirty="0">
                <a:latin typeface="Arial" panose="020B0604020202020204" pitchFamily="34" charset="0"/>
                <a:cs typeface="Arial" panose="020B0604020202020204" pitchFamily="34" charset="0"/>
              </a:rPr>
              <a:t>zoznam oblastí, pre ktoré sa prijímajú a dodržiavajú bezpečnostné opatrenia</a:t>
            </a:r>
          </a:p>
          <a:p>
            <a:pPr lvl="1"/>
            <a:r>
              <a:rPr lang="sk-SK" sz="1800" dirty="0">
                <a:latin typeface="Arial" panose="020B0604020202020204" pitchFamily="34" charset="0"/>
                <a:cs typeface="Arial" panose="020B0604020202020204" pitchFamily="34" charset="0"/>
              </a:rPr>
              <a:t>povinnosť poskytnutia si vzájomnej súčinnosti</a:t>
            </a:r>
          </a:p>
          <a:p>
            <a:pPr lvl="1"/>
            <a:r>
              <a:rPr lang="sk-SK" sz="1800" dirty="0">
                <a:latin typeface="Arial" panose="020B0604020202020204" pitchFamily="34" charset="0"/>
                <a:cs typeface="Arial" panose="020B0604020202020204" pitchFamily="34" charset="0"/>
              </a:rPr>
              <a:t>povinnosť mlčanlivosti</a:t>
            </a:r>
          </a:p>
          <a:p>
            <a:pPr lvl="1"/>
            <a:r>
              <a:rPr lang="sk-SK" sz="1800" dirty="0">
                <a:latin typeface="Arial" panose="020B0604020202020204" pitchFamily="34" charset="0"/>
                <a:cs typeface="Arial" panose="020B0604020202020204" pitchFamily="34" charset="0"/>
              </a:rPr>
              <a:t>notifikačné povinnosti o KBI</a:t>
            </a:r>
          </a:p>
        </p:txBody>
      </p:sp>
    </p:spTree>
    <p:extLst>
      <p:ext uri="{BB962C8B-B14F-4D97-AF65-F5344CB8AC3E}">
        <p14:creationId xmlns:p14="http://schemas.microsoft.com/office/powerpoint/2010/main" val="83816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1000"/>
                                        <p:tgtEl>
                                          <p:spTgt spid="5">
                                            <p:txEl>
                                              <p:pRg st="5" end="5"/>
                                            </p:txEl>
                                          </p:spTgt>
                                        </p:tgtEl>
                                      </p:cBhvr>
                                    </p:animEffect>
                                    <p:anim calcmode="lin" valueType="num">
                                      <p:cBhvr>
                                        <p:cTn id="3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Effect transition="in" filter="fade">
                                      <p:cBhvr>
                                        <p:cTn id="49" dur="1000"/>
                                        <p:tgtEl>
                                          <p:spTgt spid="5">
                                            <p:txEl>
                                              <p:pRg st="7" end="7"/>
                                            </p:txEl>
                                          </p:spTgt>
                                        </p:tgtEl>
                                      </p:cBhvr>
                                    </p:animEffect>
                                    <p:anim calcmode="lin" valueType="num">
                                      <p:cBhvr>
                                        <p:cTn id="50"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42170-A222-B915-67AA-1E0F81E63819}"/>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7EDC6FA5-0479-3A18-AA77-CDD8AA83DA64}"/>
              </a:ext>
            </a:extLst>
          </p:cNvPr>
          <p:cNvSpPr>
            <a:spLocks noGrp="1"/>
          </p:cNvSpPr>
          <p:nvPr>
            <p:ph type="title"/>
          </p:nvPr>
        </p:nvSpPr>
        <p:spPr>
          <a:xfrm>
            <a:off x="1222067" y="962577"/>
            <a:ext cx="10101650" cy="953309"/>
          </a:xfrm>
        </p:spPr>
        <p:txBody>
          <a:bodyPr/>
          <a:lstStyle/>
          <a:p>
            <a:r>
              <a:rPr lang="sk-SK" sz="2800" b="1" dirty="0">
                <a:latin typeface="Arial" panose="020B0604020202020204" pitchFamily="34" charset="0"/>
                <a:cs typeface="Arial" panose="020B0604020202020204" pitchFamily="34" charset="0"/>
              </a:rPr>
              <a:t>ZMLUVA O ZABEZPEČENÍ PLNENIA BEZPEČNOSTNÝCH OPATRENÍ A NOTIFIKAČNÝCH POVINNOSTÍ</a:t>
            </a:r>
          </a:p>
        </p:txBody>
      </p:sp>
      <p:sp>
        <p:nvSpPr>
          <p:cNvPr id="5" name="Zástupný objekt pre obsah 4">
            <a:extLst>
              <a:ext uri="{FF2B5EF4-FFF2-40B4-BE49-F238E27FC236}">
                <a16:creationId xmlns:a16="http://schemas.microsoft.com/office/drawing/2014/main" id="{C53CA155-D9B6-A893-9390-269679BE7925}"/>
              </a:ext>
            </a:extLst>
          </p:cNvPr>
          <p:cNvSpPr>
            <a:spLocks noGrp="1"/>
          </p:cNvSpPr>
          <p:nvPr>
            <p:ph idx="1"/>
          </p:nvPr>
        </p:nvSpPr>
        <p:spPr>
          <a:xfrm>
            <a:off x="1222067" y="1915886"/>
            <a:ext cx="9747865" cy="4218214"/>
          </a:xfrm>
        </p:spPr>
        <p:txBody>
          <a:bodyPr/>
          <a:lstStyle/>
          <a:p>
            <a:r>
              <a:rPr lang="sk-SK" sz="1800" dirty="0">
                <a:latin typeface="Arial" panose="020B0604020202020204" pitchFamily="34" charset="0"/>
                <a:cs typeface="Arial" panose="020B0604020202020204" pitchFamily="34" charset="0"/>
              </a:rPr>
              <a:t>v prípade, ak bol prevádzkovateľovi základnej služby hlásený kybernetický bezpečnostný incident, je tento povinný o uvedenom informovať tretiu stranu, a to v nevyhnutnom rozsahu, za splnenia predpokladu, že by sa plnenie zmluvy stalo nemožným, ak NBÚ nerozhodne inak; povinnosť mlčanlivosti tým nie je dotknutá</a:t>
            </a:r>
          </a:p>
          <a:p>
            <a:pPr lvl="1"/>
            <a:r>
              <a:rPr lang="sk-SK" sz="1800" dirty="0">
                <a:latin typeface="Arial" panose="020B0604020202020204" pitchFamily="34" charset="0"/>
                <a:cs typeface="Arial" panose="020B0604020202020204" pitchFamily="34" charset="0"/>
              </a:rPr>
              <a:t>prípad, kedy by išlo o kybernetický bezpečnostný incident, ktorý by ovplyvnil tretiu stranu do takej miery, že by nemohla plniť povinnosti ustanovené v zmluve</a:t>
            </a:r>
          </a:p>
        </p:txBody>
      </p:sp>
    </p:spTree>
    <p:extLst>
      <p:ext uri="{BB962C8B-B14F-4D97-AF65-F5344CB8AC3E}">
        <p14:creationId xmlns:p14="http://schemas.microsoft.com/office/powerpoint/2010/main" val="28437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98D53-465C-A955-B1C3-9BC8B0720230}"/>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34B22209-537B-CCCB-A092-C2A32E796960}"/>
              </a:ext>
            </a:extLst>
          </p:cNvPr>
          <p:cNvSpPr>
            <a:spLocks noGrp="1"/>
          </p:cNvSpPr>
          <p:nvPr>
            <p:ph type="title"/>
          </p:nvPr>
        </p:nvSpPr>
        <p:spPr>
          <a:xfrm>
            <a:off x="1222067" y="962577"/>
            <a:ext cx="10101650" cy="953309"/>
          </a:xfrm>
        </p:spPr>
        <p:txBody>
          <a:bodyPr/>
          <a:lstStyle/>
          <a:p>
            <a:r>
              <a:rPr lang="sk-SK" sz="2800" b="1" dirty="0">
                <a:latin typeface="Arial" panose="020B0604020202020204" pitchFamily="34" charset="0"/>
                <a:cs typeface="Arial" panose="020B0604020202020204" pitchFamily="34" charset="0"/>
              </a:rPr>
              <a:t>ZMLUVA O ZABEZPEČENÍ PLNENIA BEZPEČNOSTNÝCH OPATRENÍ A NOTIFIKAČNÝCH POVINNOSTÍ</a:t>
            </a:r>
          </a:p>
        </p:txBody>
      </p:sp>
      <p:sp>
        <p:nvSpPr>
          <p:cNvPr id="5" name="Zástupný objekt pre obsah 4">
            <a:extLst>
              <a:ext uri="{FF2B5EF4-FFF2-40B4-BE49-F238E27FC236}">
                <a16:creationId xmlns:a16="http://schemas.microsoft.com/office/drawing/2014/main" id="{C4F5FF3C-6EC2-6014-530D-56E77569D81F}"/>
              </a:ext>
            </a:extLst>
          </p:cNvPr>
          <p:cNvSpPr>
            <a:spLocks noGrp="1"/>
          </p:cNvSpPr>
          <p:nvPr>
            <p:ph idx="1"/>
          </p:nvPr>
        </p:nvSpPr>
        <p:spPr>
          <a:xfrm>
            <a:off x="1222067" y="1915886"/>
            <a:ext cx="9747865" cy="4218214"/>
          </a:xfrm>
        </p:spPr>
        <p:txBody>
          <a:bodyPr/>
          <a:lstStyle/>
          <a:p>
            <a:r>
              <a:rPr lang="sk-SK" sz="1800" dirty="0">
                <a:latin typeface="Arial" panose="020B0604020202020204" pitchFamily="34" charset="0"/>
                <a:cs typeface="Arial" panose="020B0604020202020204" pitchFamily="34" charset="0"/>
              </a:rPr>
              <a:t>prevádzkovateľ základnej služby, ktorý prevádzkuje kritickú základnú službu, je povinný hlásiť úradu aj informáciu o uzatvorení zmluvy s treťou stranou o zabezpečení plnenia bezpečnostných opatrení a notifikačných povinností, ktorá má významný vplyv pri zabezpečovaní kybernetickej bezpečnosti a aj informáciu o jej ukončení</a:t>
            </a:r>
          </a:p>
        </p:txBody>
      </p:sp>
    </p:spTree>
    <p:extLst>
      <p:ext uri="{BB962C8B-B14F-4D97-AF65-F5344CB8AC3E}">
        <p14:creationId xmlns:p14="http://schemas.microsoft.com/office/powerpoint/2010/main" val="3855553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B9397-B7D9-E3A6-157E-A44F036EAF6E}"/>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2454BD65-7C5F-8E54-28EB-463C92894FDB}"/>
              </a:ext>
            </a:extLst>
          </p:cNvPr>
          <p:cNvSpPr>
            <a:spLocks noGrp="1"/>
          </p:cNvSpPr>
          <p:nvPr>
            <p:ph type="title"/>
          </p:nvPr>
        </p:nvSpPr>
        <p:spPr>
          <a:xfrm>
            <a:off x="1222067" y="962577"/>
            <a:ext cx="10101650" cy="953309"/>
          </a:xfrm>
        </p:spPr>
        <p:txBody>
          <a:bodyPr/>
          <a:lstStyle/>
          <a:p>
            <a:r>
              <a:rPr lang="sk-SK" sz="2800" b="1" dirty="0">
                <a:latin typeface="Arial" panose="020B0604020202020204" pitchFamily="34" charset="0"/>
                <a:cs typeface="Arial" panose="020B0604020202020204" pitchFamily="34" charset="0"/>
              </a:rPr>
              <a:t>ZMLUVA O ZABEZPEČENÍ PLNENIA BEZPEČNOSTNÝCH OPATRENÍ A NOTIFIKAČNÝCH POVINNOSTÍ</a:t>
            </a:r>
          </a:p>
        </p:txBody>
      </p:sp>
      <p:sp>
        <p:nvSpPr>
          <p:cNvPr id="5" name="Zástupný objekt pre obsah 4">
            <a:extLst>
              <a:ext uri="{FF2B5EF4-FFF2-40B4-BE49-F238E27FC236}">
                <a16:creationId xmlns:a16="http://schemas.microsoft.com/office/drawing/2014/main" id="{AA825DB8-F3FD-141E-A63D-68C5C84EDB7D}"/>
              </a:ext>
            </a:extLst>
          </p:cNvPr>
          <p:cNvSpPr>
            <a:spLocks noGrp="1"/>
          </p:cNvSpPr>
          <p:nvPr>
            <p:ph idx="1"/>
          </p:nvPr>
        </p:nvSpPr>
        <p:spPr>
          <a:xfrm>
            <a:off x="1222067" y="1915886"/>
            <a:ext cx="9747865" cy="4218214"/>
          </a:xfrm>
        </p:spPr>
        <p:txBody>
          <a:bodyPr/>
          <a:lstStyle/>
          <a:p>
            <a:r>
              <a:rPr lang="sk-SK" sz="1800" dirty="0">
                <a:latin typeface="Arial" panose="020B0604020202020204" pitchFamily="34" charset="0"/>
                <a:cs typeface="Arial" panose="020B0604020202020204" pitchFamily="34" charset="0"/>
              </a:rPr>
              <a:t>napríklad prevádzka ústredného portálu verejnej správy</a:t>
            </a:r>
          </a:p>
          <a:p>
            <a:pPr lvl="1"/>
            <a:r>
              <a:rPr lang="sk-SK" sz="1800" dirty="0">
                <a:latin typeface="Arial" panose="020B0604020202020204" pitchFamily="34" charset="0"/>
                <a:cs typeface="Arial" panose="020B0604020202020204" pitchFamily="34" charset="0"/>
              </a:rPr>
              <a:t>správcom ústredného portálu verejnej správy je Úrad vlády SR</a:t>
            </a:r>
          </a:p>
          <a:p>
            <a:pPr lvl="1"/>
            <a:r>
              <a:rPr lang="sk-SK" sz="1800" dirty="0">
                <a:latin typeface="Arial" panose="020B0604020202020204" pitchFamily="34" charset="0"/>
                <a:cs typeface="Arial" panose="020B0604020202020204" pitchFamily="34" charset="0"/>
              </a:rPr>
              <a:t>prevádzkovateľom tohto portálu je NASES (Národná agentúra pre sieťové a elektronické služby)</a:t>
            </a:r>
          </a:p>
          <a:p>
            <a:pPr lvl="1"/>
            <a:r>
              <a:rPr lang="sk-SK" sz="1800" dirty="0">
                <a:latin typeface="Arial" panose="020B0604020202020204" pitchFamily="34" charset="0"/>
                <a:cs typeface="Arial" panose="020B0604020202020204" pitchFamily="34" charset="0"/>
              </a:rPr>
              <a:t>skutočným prevádzkovateľom tohto portálu ale nie je NASES, ale </a:t>
            </a:r>
            <a:r>
              <a:rPr lang="sk-SK" sz="1800" dirty="0" err="1">
                <a:latin typeface="Arial" panose="020B0604020202020204" pitchFamily="34" charset="0"/>
                <a:cs typeface="Arial" panose="020B0604020202020204" pitchFamily="34" charset="0"/>
              </a:rPr>
              <a:t>zazmluvnené</a:t>
            </a:r>
            <a:r>
              <a:rPr lang="sk-SK" sz="1800" dirty="0">
                <a:latin typeface="Arial" panose="020B0604020202020204" pitchFamily="34" charset="0"/>
                <a:cs typeface="Arial" panose="020B0604020202020204" pitchFamily="34" charset="0"/>
              </a:rPr>
              <a:t> súkromné spoločnosti, ktoré prevádzkujú dotknuté siete a informačné systémy</a:t>
            </a:r>
          </a:p>
          <a:p>
            <a:pPr marL="0" indent="0">
              <a:buNone/>
            </a:pPr>
            <a:endParaRPr lang="sk-SK" sz="1800" dirty="0">
              <a:latin typeface="Arial" panose="020B0604020202020204" pitchFamily="34" charset="0"/>
              <a:cs typeface="Arial" panose="020B0604020202020204" pitchFamily="34" charset="0"/>
            </a:endParaRPr>
          </a:p>
          <a:p>
            <a:pPr marL="0" indent="0">
              <a:buNone/>
            </a:pPr>
            <a:r>
              <a:rPr lang="sk-SK" sz="1800" dirty="0">
                <a:latin typeface="Arial" panose="020B0604020202020204" pitchFamily="34" charset="0"/>
                <a:cs typeface="Arial" panose="020B0604020202020204" pitchFamily="34" charset="0"/>
              </a:rPr>
              <a:t>Príklady zmlúv:</a:t>
            </a:r>
          </a:p>
          <a:p>
            <a:pPr marL="0" indent="0">
              <a:buNone/>
            </a:pPr>
            <a:r>
              <a:rPr lang="sk-SK" sz="1600" dirty="0">
                <a:latin typeface="Arial" panose="020B0604020202020204" pitchFamily="34" charset="0"/>
                <a:cs typeface="Arial" panose="020B0604020202020204" pitchFamily="34" charset="0"/>
                <a:hlinkClick r:id="rId2"/>
              </a:rPr>
              <a:t>https://www.crz.gov.sk/data/att/6550745.pdf</a:t>
            </a:r>
            <a:r>
              <a:rPr lang="sk-SK" sz="1600" dirty="0">
                <a:latin typeface="Arial" panose="020B0604020202020204" pitchFamily="34" charset="0"/>
                <a:cs typeface="Arial" panose="020B0604020202020204" pitchFamily="34" charset="0"/>
              </a:rPr>
              <a:t> </a:t>
            </a:r>
          </a:p>
          <a:p>
            <a:pPr marL="0" indent="0">
              <a:buNone/>
            </a:pPr>
            <a:r>
              <a:rPr lang="sk-SK" sz="1600" dirty="0">
                <a:latin typeface="Arial" panose="020B0604020202020204" pitchFamily="34" charset="0"/>
                <a:cs typeface="Arial" panose="020B0604020202020204" pitchFamily="34" charset="0"/>
                <a:hlinkClick r:id="rId3"/>
              </a:rPr>
              <a:t>https://www.crz.gov.sk/data/att/6545801.pdf</a:t>
            </a:r>
            <a:r>
              <a:rPr lang="sk-SK" sz="1600" dirty="0">
                <a:latin typeface="Arial" panose="020B0604020202020204" pitchFamily="34" charset="0"/>
                <a:cs typeface="Arial" panose="020B0604020202020204" pitchFamily="34" charset="0"/>
              </a:rPr>
              <a:t> </a:t>
            </a:r>
          </a:p>
          <a:p>
            <a:pPr marL="0" indent="0">
              <a:buNone/>
            </a:pPr>
            <a:r>
              <a:rPr lang="sk-SK" sz="1600" dirty="0">
                <a:latin typeface="Arial" panose="020B0604020202020204" pitchFamily="34" charset="0"/>
                <a:cs typeface="Arial" panose="020B0604020202020204" pitchFamily="34" charset="0"/>
                <a:hlinkClick r:id="rId4"/>
              </a:rPr>
              <a:t>https://www.crz.gov.sk/data/att/6451628.pdf</a:t>
            </a:r>
            <a:r>
              <a:rPr lang="sk-SK" sz="1600" dirty="0">
                <a:latin typeface="Arial" panose="020B0604020202020204" pitchFamily="34" charset="0"/>
                <a:cs typeface="Arial" panose="020B0604020202020204" pitchFamily="34" charset="0"/>
              </a:rPr>
              <a:t> </a:t>
            </a:r>
          </a:p>
          <a:p>
            <a:pPr marL="0" indent="0">
              <a:buNone/>
            </a:pPr>
            <a:r>
              <a:rPr lang="sk-SK" sz="1600" dirty="0">
                <a:latin typeface="Arial" panose="020B0604020202020204" pitchFamily="34" charset="0"/>
                <a:cs typeface="Arial" panose="020B0604020202020204" pitchFamily="34" charset="0"/>
                <a:hlinkClick r:id="rId5"/>
              </a:rPr>
              <a:t>https://www.crz.gov.sk/data/att/6061859.pdf?csrt=495509651209254628</a:t>
            </a:r>
            <a:r>
              <a:rPr lang="sk-SK" sz="1600" dirty="0">
                <a:latin typeface="Arial" panose="020B0604020202020204" pitchFamily="34" charset="0"/>
                <a:cs typeface="Arial" panose="020B0604020202020204" pitchFamily="34" charset="0"/>
              </a:rPr>
              <a:t> </a:t>
            </a:r>
          </a:p>
          <a:p>
            <a:pPr marL="0" indent="0">
              <a:buNone/>
            </a:pPr>
            <a:r>
              <a:rPr lang="sk-SK" sz="1600" dirty="0">
                <a:latin typeface="Arial" panose="020B0604020202020204" pitchFamily="34" charset="0"/>
                <a:cs typeface="Arial" panose="020B0604020202020204" pitchFamily="34" charset="0"/>
                <a:hlinkClick r:id="rId6"/>
              </a:rPr>
              <a:t>https://www.crz.gov.sk/data/att/5192079.pdf?csrt=495509651209254628</a:t>
            </a:r>
            <a:r>
              <a:rPr lang="sk-SK" sz="1600" dirty="0">
                <a:latin typeface="Arial" panose="020B0604020202020204" pitchFamily="34" charset="0"/>
                <a:cs typeface="Arial" panose="020B0604020202020204" pitchFamily="34" charset="0"/>
              </a:rPr>
              <a:t> </a:t>
            </a:r>
          </a:p>
          <a:p>
            <a:pPr marL="0" indent="0">
              <a:buNone/>
            </a:pPr>
            <a:endParaRPr lang="sk-SK"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4106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BEAEE6-6215-A202-4CA2-A823FED9DF49}"/>
              </a:ext>
            </a:extLst>
          </p:cNvPr>
          <p:cNvSpPr>
            <a:spLocks noGrp="1"/>
          </p:cNvSpPr>
          <p:nvPr>
            <p:ph type="title"/>
          </p:nvPr>
        </p:nvSpPr>
        <p:spPr>
          <a:xfrm>
            <a:off x="1252150" y="902705"/>
            <a:ext cx="10101650" cy="700757"/>
          </a:xfrm>
        </p:spPr>
        <p:txBody>
          <a:bodyPr anchor="ctr">
            <a:normAutofit/>
          </a:bodyPr>
          <a:lstStyle/>
          <a:p>
            <a:r>
              <a:rPr lang="sk-SK" b="1" dirty="0">
                <a:latin typeface="Arial" panose="020B0604020202020204" pitchFamily="34" charset="0"/>
                <a:cs typeface="Arial" panose="020B0604020202020204" pitchFamily="34" charset="0"/>
              </a:rPr>
              <a:t>AUDIT KB</a:t>
            </a:r>
          </a:p>
        </p:txBody>
      </p:sp>
      <p:sp>
        <p:nvSpPr>
          <p:cNvPr id="3" name="Zástupný objekt pre obsah 2">
            <a:extLst>
              <a:ext uri="{FF2B5EF4-FFF2-40B4-BE49-F238E27FC236}">
                <a16:creationId xmlns:a16="http://schemas.microsoft.com/office/drawing/2014/main" id="{29E2F3CC-C413-4C73-0A21-11FA061E8C94}"/>
              </a:ext>
            </a:extLst>
          </p:cNvPr>
          <p:cNvSpPr>
            <a:spLocks noGrp="1"/>
          </p:cNvSpPr>
          <p:nvPr>
            <p:ph idx="1"/>
          </p:nvPr>
        </p:nvSpPr>
        <p:spPr>
          <a:xfrm>
            <a:off x="1252150" y="1750143"/>
            <a:ext cx="6937804" cy="4247434"/>
          </a:xfrm>
        </p:spPr>
        <p:txBody>
          <a:bodyPr>
            <a:normAutofit/>
          </a:bodyPr>
          <a:lstStyle/>
          <a:p>
            <a:r>
              <a:rPr lang="sk-SK" sz="1500" b="1" dirty="0">
                <a:latin typeface="Arial" panose="020B0604020202020204" pitchFamily="34" charset="0"/>
                <a:cs typeface="Arial" panose="020B0604020202020204" pitchFamily="34" charset="0"/>
              </a:rPr>
              <a:t>zmluvou o vykonaní auditu kybernetickej bezpečnosti </a:t>
            </a:r>
            <a:r>
              <a:rPr lang="sk-SK" sz="1500" dirty="0">
                <a:latin typeface="Arial" panose="020B0604020202020204" pitchFamily="34" charset="0"/>
                <a:cs typeface="Arial" panose="020B0604020202020204" pitchFamily="34" charset="0"/>
              </a:rPr>
              <a:t>sa ako služba poskytuje </a:t>
            </a:r>
            <a:r>
              <a:rPr lang="sk-SK" sz="1500" b="1" dirty="0">
                <a:latin typeface="Arial" panose="020B0604020202020204" pitchFamily="34" charset="0"/>
                <a:cs typeface="Arial" panose="020B0604020202020204" pitchFamily="34" charset="0"/>
              </a:rPr>
              <a:t>audit kybernetickej bezpečnosti,</a:t>
            </a:r>
            <a:r>
              <a:rPr lang="sk-SK" sz="1500" dirty="0">
                <a:latin typeface="Arial" panose="020B0604020202020204" pitchFamily="34" charset="0"/>
                <a:cs typeface="Arial" panose="020B0604020202020204" pitchFamily="34" charset="0"/>
              </a:rPr>
              <a:t> ktorým sa podľa § 29 ods. 1 ZKB rozumie:</a:t>
            </a:r>
          </a:p>
          <a:p>
            <a:pPr lvl="1"/>
            <a:r>
              <a:rPr lang="sk-SK" sz="1500" dirty="0">
                <a:latin typeface="Arial" panose="020B0604020202020204" pitchFamily="34" charset="0"/>
                <a:cs typeface="Arial" panose="020B0604020202020204" pitchFamily="34" charset="0"/>
              </a:rPr>
              <a:t>overenie plnenia povinností podľa ZKB a</a:t>
            </a:r>
          </a:p>
          <a:p>
            <a:pPr lvl="1"/>
            <a:r>
              <a:rPr lang="sk-SK" sz="1500" dirty="0">
                <a:latin typeface="Arial" panose="020B0604020202020204" pitchFamily="34" charset="0"/>
                <a:cs typeface="Arial" panose="020B0604020202020204" pitchFamily="34" charset="0"/>
              </a:rPr>
              <a:t>posúdenie zhody prijatých bezpečnostných opatrení s požiadavkami podľa ZKB a osobitných predpisov, ktoré sa vzťahujú na bezpečnosť sietí a informačných systémov prevádzkovateľa základnej služby pre jednotlivé siete a informačné systémy služby a pre prostriedky, ktoré podporujú služby</a:t>
            </a:r>
          </a:p>
          <a:p>
            <a:pPr lvl="2"/>
            <a:r>
              <a:rPr lang="sk-SK" sz="1500" dirty="0">
                <a:latin typeface="Arial" panose="020B0604020202020204" pitchFamily="34" charset="0"/>
                <a:cs typeface="Arial" panose="020B0604020202020204" pitchFamily="34" charset="0"/>
                <a:hlinkClick r:id="rId2"/>
              </a:rPr>
              <a:t>Vyhláška NBÚ č. 227/2025 Z. z. o bezpečnostných opatreniach</a:t>
            </a:r>
            <a:endParaRPr lang="sk-SK" sz="1500" dirty="0">
              <a:latin typeface="Arial" panose="020B0604020202020204" pitchFamily="34" charset="0"/>
              <a:cs typeface="Arial" panose="020B0604020202020204" pitchFamily="34" charset="0"/>
            </a:endParaRPr>
          </a:p>
          <a:p>
            <a:pPr lvl="2"/>
            <a:r>
              <a:rPr lang="sk-SK" sz="1500" dirty="0">
                <a:latin typeface="Arial" panose="020B0604020202020204" pitchFamily="34" charset="0"/>
                <a:cs typeface="Arial" panose="020B0604020202020204" pitchFamily="34" charset="0"/>
                <a:hlinkClick r:id="rId3"/>
              </a:rPr>
              <a:t>Vyhláška NBÚ č. 493/2022 Z. z. o audite kybernetickej bezpečnosti</a:t>
            </a:r>
            <a:endParaRPr lang="sk-SK" sz="1500" dirty="0">
              <a:latin typeface="Arial" panose="020B0604020202020204" pitchFamily="34" charset="0"/>
              <a:cs typeface="Arial" panose="020B0604020202020204" pitchFamily="34" charset="0"/>
            </a:endParaRPr>
          </a:p>
          <a:p>
            <a:r>
              <a:rPr lang="sk-SK" sz="1500" b="1" dirty="0">
                <a:latin typeface="Arial" panose="020B0604020202020204" pitchFamily="34" charset="0"/>
                <a:cs typeface="Arial" panose="020B0604020202020204" pitchFamily="34" charset="0"/>
              </a:rPr>
              <a:t>cieľom auditu KB </a:t>
            </a:r>
            <a:r>
              <a:rPr lang="sk-SK" sz="1500" dirty="0">
                <a:latin typeface="Arial" panose="020B0604020202020204" pitchFamily="34" charset="0"/>
                <a:cs typeface="Arial" panose="020B0604020202020204" pitchFamily="34" charset="0"/>
              </a:rPr>
              <a:t>je zabezpečiť požadovanú úroveň KB, predchádzať KBI a identifikovať nedostatky pri zabezpečovaní KB prevádzkovateľom základnej služby na navrhnutie a prijatie opatrení na ich odstránenie, nápravu existujúceho stavu a na predchádzanie KBI</a:t>
            </a:r>
          </a:p>
          <a:p>
            <a:r>
              <a:rPr lang="sk-SK" sz="1500" dirty="0">
                <a:latin typeface="Arial" panose="020B0604020202020204" pitchFamily="34" charset="0"/>
                <a:cs typeface="Arial" panose="020B0604020202020204" pitchFamily="34" charset="0"/>
              </a:rPr>
              <a:t>audit KB vykonáva </a:t>
            </a:r>
            <a:r>
              <a:rPr lang="sk-SK" sz="1500" b="1" dirty="0">
                <a:latin typeface="Arial" panose="020B0604020202020204" pitchFamily="34" charset="0"/>
                <a:cs typeface="Arial" panose="020B0604020202020204" pitchFamily="34" charset="0"/>
              </a:rPr>
              <a:t>certifikovaný audítor kybernetickej bezpečnosti</a:t>
            </a:r>
          </a:p>
          <a:p>
            <a:endParaRPr lang="sk-SK" sz="1500" dirty="0">
              <a:latin typeface="Arial" panose="020B0604020202020204" pitchFamily="34" charset="0"/>
              <a:cs typeface="Arial" panose="020B0604020202020204" pitchFamily="34" charset="0"/>
            </a:endParaRPr>
          </a:p>
        </p:txBody>
      </p:sp>
      <p:pic>
        <p:nvPicPr>
          <p:cNvPr id="4" name="Picture 2" descr="Flat illustration of woman checking system security of cybersecurity audit  with magnifying glass 48036440 Vector Art at Vecteezy">
            <a:extLst>
              <a:ext uri="{FF2B5EF4-FFF2-40B4-BE49-F238E27FC236}">
                <a16:creationId xmlns:a16="http://schemas.microsoft.com/office/drawing/2014/main" id="{9A103B6D-C2C9-55FB-B2A6-EE88F7E83B3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698" r="32575"/>
          <a:stretch>
            <a:fillRect/>
          </a:stretch>
        </p:blipFill>
        <p:spPr bwMode="auto">
          <a:xfrm>
            <a:off x="8336911" y="830300"/>
            <a:ext cx="2973344" cy="4247434"/>
          </a:xfrm>
          <a:prstGeom prst="rect">
            <a:avLst/>
          </a:prstGeom>
          <a:solidFill>
            <a:srgbClr val="FFFFFF"/>
          </a:solidFill>
        </p:spPr>
      </p:pic>
      <p:sp>
        <p:nvSpPr>
          <p:cNvPr id="5" name="Zástupný objekt pre obsah 21">
            <a:extLst>
              <a:ext uri="{FF2B5EF4-FFF2-40B4-BE49-F238E27FC236}">
                <a16:creationId xmlns:a16="http://schemas.microsoft.com/office/drawing/2014/main" id="{561BE91C-CB0B-D361-C4EC-6EA9B2813B0C}"/>
              </a:ext>
            </a:extLst>
          </p:cNvPr>
          <p:cNvSpPr txBox="1">
            <a:spLocks/>
          </p:cNvSpPr>
          <p:nvPr/>
        </p:nvSpPr>
        <p:spPr>
          <a:xfrm>
            <a:off x="8336911" y="5252113"/>
            <a:ext cx="3058886" cy="1041838"/>
          </a:xfrm>
          <a:prstGeom prst="rect">
            <a:avLst/>
          </a:prstGeom>
          <a:solidFill>
            <a:srgbClr val="ECE9E4">
              <a:alpha val="35000"/>
            </a:srgb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k-SK" sz="1050" dirty="0">
                <a:latin typeface="Arial" panose="020B0604020202020204" pitchFamily="34" charset="0"/>
                <a:cs typeface="Arial" panose="020B0604020202020204" pitchFamily="34" charset="0"/>
              </a:rPr>
              <a:t>PRÍKLADY:</a:t>
            </a:r>
          </a:p>
          <a:p>
            <a:r>
              <a:rPr lang="sk-SK" sz="1050" dirty="0">
                <a:latin typeface="Arial" panose="020B0604020202020204" pitchFamily="34" charset="0"/>
                <a:cs typeface="Arial" panose="020B0604020202020204" pitchFamily="34" charset="0"/>
                <a:hlinkClick r:id="rId5"/>
              </a:rPr>
              <a:t>https://www.crz.gov.sk/data/att/3351041.pdf</a:t>
            </a:r>
            <a:r>
              <a:rPr lang="sk-SK" sz="1050" dirty="0">
                <a:latin typeface="Arial" panose="020B0604020202020204" pitchFamily="34" charset="0"/>
                <a:cs typeface="Arial" panose="020B0604020202020204" pitchFamily="34" charset="0"/>
              </a:rPr>
              <a:t> </a:t>
            </a:r>
          </a:p>
          <a:p>
            <a:r>
              <a:rPr lang="sk-SK" sz="1050" dirty="0">
                <a:latin typeface="Arial" panose="020B0604020202020204" pitchFamily="34" charset="0"/>
                <a:cs typeface="Arial" panose="020B0604020202020204" pitchFamily="34" charset="0"/>
                <a:hlinkClick r:id="rId6"/>
              </a:rPr>
              <a:t>https://www.crz.gov.sk/data/att/5933867.pdf</a:t>
            </a:r>
            <a:r>
              <a:rPr lang="sk-SK" sz="1050" dirty="0">
                <a:latin typeface="Arial" panose="020B0604020202020204" pitchFamily="34" charset="0"/>
                <a:cs typeface="Arial" panose="020B0604020202020204" pitchFamily="34" charset="0"/>
              </a:rPr>
              <a:t> </a:t>
            </a:r>
            <a:br>
              <a:rPr lang="sk-SK" sz="1050" dirty="0">
                <a:latin typeface="Arial" panose="020B0604020202020204" pitchFamily="34" charset="0"/>
                <a:cs typeface="Arial" panose="020B0604020202020204" pitchFamily="34" charset="0"/>
              </a:rPr>
            </a:br>
            <a:endParaRPr lang="sk-SK"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187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30D1A-E90E-3A60-DF7D-307A5383F2EC}"/>
            </a:ext>
          </a:extLst>
        </p:cNvPr>
        <p:cNvGrpSpPr/>
        <p:nvPr/>
      </p:nvGrpSpPr>
      <p:grpSpPr>
        <a:xfrm>
          <a:off x="0" y="0"/>
          <a:ext cx="0" cy="0"/>
          <a:chOff x="0" y="0"/>
          <a:chExt cx="0" cy="0"/>
        </a:xfrm>
      </p:grpSpPr>
      <p:sp>
        <p:nvSpPr>
          <p:cNvPr id="6" name="Nadpis 1">
            <a:extLst>
              <a:ext uri="{FF2B5EF4-FFF2-40B4-BE49-F238E27FC236}">
                <a16:creationId xmlns:a16="http://schemas.microsoft.com/office/drawing/2014/main" id="{A6C55CB4-7659-87EA-5E2D-04CAA5DA9750}"/>
              </a:ext>
            </a:extLst>
          </p:cNvPr>
          <p:cNvSpPr>
            <a:spLocks noGrp="1"/>
          </p:cNvSpPr>
          <p:nvPr>
            <p:ph type="title"/>
          </p:nvPr>
        </p:nvSpPr>
        <p:spPr>
          <a:xfrm>
            <a:off x="1183584" y="1377044"/>
            <a:ext cx="7622126" cy="733599"/>
          </a:xfrm>
        </p:spPr>
        <p:txBody>
          <a:bodyPr/>
          <a:lstStyle/>
          <a:p>
            <a:pPr algn="l"/>
            <a:r>
              <a:rPr lang="sk-SK" b="1" dirty="0">
                <a:latin typeface="Arial" panose="020B0604020202020204" pitchFamily="34" charset="0"/>
                <a:cs typeface="Arial" panose="020B0604020202020204" pitchFamily="34" charset="0"/>
              </a:rPr>
              <a:t>OBSAH</a:t>
            </a:r>
          </a:p>
        </p:txBody>
      </p:sp>
      <p:sp>
        <p:nvSpPr>
          <p:cNvPr id="3" name="Zástupný objekt pre obsah 2">
            <a:extLst>
              <a:ext uri="{FF2B5EF4-FFF2-40B4-BE49-F238E27FC236}">
                <a16:creationId xmlns:a16="http://schemas.microsoft.com/office/drawing/2014/main" id="{6B64CB86-18EE-373C-5A2D-4BEF6269DFD8}"/>
              </a:ext>
            </a:extLst>
          </p:cNvPr>
          <p:cNvSpPr>
            <a:spLocks noGrp="1"/>
          </p:cNvSpPr>
          <p:nvPr>
            <p:ph idx="1"/>
          </p:nvPr>
        </p:nvSpPr>
        <p:spPr/>
        <p:txBody>
          <a:bodyPr/>
          <a:lstStyle/>
          <a:p>
            <a:pPr marL="457200" indent="-457200">
              <a:buFont typeface="+mj-lt"/>
              <a:buAutoNum type="arabicParenR"/>
            </a:pPr>
            <a:r>
              <a:rPr lang="sk-SK" sz="2000" dirty="0">
                <a:latin typeface="Arial" panose="020B0604020202020204" pitchFamily="34" charset="0"/>
                <a:cs typeface="Arial" panose="020B0604020202020204" pitchFamily="34" charset="0"/>
              </a:rPr>
              <a:t>Zmluvné aspekty kybernetickej bezpečnosti</a:t>
            </a:r>
          </a:p>
          <a:p>
            <a:pPr marL="457200" indent="-457200">
              <a:buFont typeface="+mj-lt"/>
              <a:buAutoNum type="arabicParenR"/>
            </a:pPr>
            <a:r>
              <a:rPr lang="sk-SK" sz="2000" dirty="0">
                <a:latin typeface="Arial" panose="020B0604020202020204" pitchFamily="34" charset="0"/>
                <a:cs typeface="Arial" panose="020B0604020202020204" pitchFamily="34" charset="0"/>
              </a:rPr>
              <a:t>Predmet zmlúv uzatváraných v oblasti kybernetickej bezpečnosti</a:t>
            </a:r>
          </a:p>
          <a:p>
            <a:pPr marL="457200" indent="-457200">
              <a:buFont typeface="+mj-lt"/>
              <a:buAutoNum type="arabicParenR"/>
            </a:pPr>
            <a:r>
              <a:rPr lang="sk-SK" sz="2000" dirty="0">
                <a:latin typeface="Arial" panose="020B0604020202020204" pitchFamily="34" charset="0"/>
                <a:cs typeface="Arial" panose="020B0604020202020204" pitchFamily="34" charset="0"/>
              </a:rPr>
              <a:t>Ochrana informácií</a:t>
            </a:r>
          </a:p>
          <a:p>
            <a:pPr marL="457200" indent="-457200">
              <a:buFont typeface="+mj-lt"/>
              <a:buAutoNum type="arabicParenR"/>
            </a:pPr>
            <a:r>
              <a:rPr lang="sk-SK" sz="2000" dirty="0">
                <a:latin typeface="Arial" panose="020B0604020202020204" pitchFamily="34" charset="0"/>
                <a:cs typeface="Arial" panose="020B0604020202020204" pitchFamily="34" charset="0"/>
              </a:rPr>
              <a:t>Zmluvná ochrana informácií</a:t>
            </a:r>
          </a:p>
          <a:p>
            <a:pPr marL="457200" indent="-457200">
              <a:buFont typeface="+mj-lt"/>
              <a:buAutoNum type="arabicParenR"/>
            </a:pPr>
            <a:r>
              <a:rPr lang="sk-SK" sz="2000" dirty="0">
                <a:latin typeface="Arial" panose="020B0604020202020204" pitchFamily="34" charset="0"/>
                <a:cs typeface="Arial" panose="020B0604020202020204" pitchFamily="34" charset="0"/>
              </a:rPr>
              <a:t>Zodpovednostné aspekty</a:t>
            </a:r>
          </a:p>
          <a:p>
            <a:pPr marL="457200" indent="-457200">
              <a:buFont typeface="+mj-lt"/>
              <a:buAutoNum type="arabicParenR"/>
            </a:pPr>
            <a:endParaRPr lang="sk-SK" sz="2000" dirty="0">
              <a:latin typeface="Arial" panose="020B0604020202020204" pitchFamily="34" charset="0"/>
              <a:cs typeface="Arial" panose="020B0604020202020204" pitchFamily="34" charset="0"/>
            </a:endParaRPr>
          </a:p>
        </p:txBody>
      </p:sp>
      <p:sp>
        <p:nvSpPr>
          <p:cNvPr id="2" name="Zástupný objekt pre číslo snímky 3">
            <a:extLst>
              <a:ext uri="{FF2B5EF4-FFF2-40B4-BE49-F238E27FC236}">
                <a16:creationId xmlns:a16="http://schemas.microsoft.com/office/drawing/2014/main" id="{DE203C02-02B8-6A61-8DD3-25F008817DB5}"/>
              </a:ext>
            </a:extLst>
          </p:cNvPr>
          <p:cNvSpPr txBox="1">
            <a:spLocks/>
          </p:cNvSpPr>
          <p:nvPr/>
        </p:nvSpPr>
        <p:spPr>
          <a:xfrm>
            <a:off x="11658600" y="6356350"/>
            <a:ext cx="533400" cy="365125"/>
          </a:xfrm>
        </p:spPr>
        <p:txBody>
          <a:bodyPr/>
          <a:ls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B0461D4-7FB7-4FFB-A16F-C1B7C1B88A3C}" type="slidenum">
              <a:rPr lang="sk-SK" smtClean="0"/>
              <a:pPr/>
              <a:t>2</a:t>
            </a:fld>
            <a:endParaRPr lang="sk-SK" dirty="0"/>
          </a:p>
        </p:txBody>
      </p:sp>
    </p:spTree>
    <p:extLst>
      <p:ext uri="{BB962C8B-B14F-4D97-AF65-F5344CB8AC3E}">
        <p14:creationId xmlns:p14="http://schemas.microsoft.com/office/powerpoint/2010/main" val="2302241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AB2B2-9ABA-8FB8-E847-0691E9CD984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E28A84E-CE3D-65DD-30EF-A211F18BAF75}"/>
              </a:ext>
            </a:extLst>
          </p:cNvPr>
          <p:cNvSpPr>
            <a:spLocks noGrp="1"/>
          </p:cNvSpPr>
          <p:nvPr>
            <p:ph type="title"/>
          </p:nvPr>
        </p:nvSpPr>
        <p:spPr>
          <a:xfrm>
            <a:off x="1252150" y="902705"/>
            <a:ext cx="10101650" cy="700757"/>
          </a:xfrm>
        </p:spPr>
        <p:txBody>
          <a:bodyPr anchor="ctr">
            <a:normAutofit/>
          </a:bodyPr>
          <a:lstStyle/>
          <a:p>
            <a:r>
              <a:rPr lang="sk-SK" b="1" dirty="0">
                <a:latin typeface="Arial" panose="020B0604020202020204" pitchFamily="34" charset="0"/>
                <a:cs typeface="Arial" panose="020B0604020202020204" pitchFamily="34" charset="0"/>
              </a:rPr>
              <a:t>ZMLUVA O AUDITE KB</a:t>
            </a:r>
          </a:p>
        </p:txBody>
      </p:sp>
      <p:sp>
        <p:nvSpPr>
          <p:cNvPr id="3" name="Zástupný objekt pre obsah 2">
            <a:extLst>
              <a:ext uri="{FF2B5EF4-FFF2-40B4-BE49-F238E27FC236}">
                <a16:creationId xmlns:a16="http://schemas.microsoft.com/office/drawing/2014/main" id="{A7E5DC69-D5F4-8B22-34AF-4C9C922EB998}"/>
              </a:ext>
            </a:extLst>
          </p:cNvPr>
          <p:cNvSpPr>
            <a:spLocks noGrp="1"/>
          </p:cNvSpPr>
          <p:nvPr>
            <p:ph idx="1"/>
          </p:nvPr>
        </p:nvSpPr>
        <p:spPr>
          <a:xfrm>
            <a:off x="1252150" y="1750143"/>
            <a:ext cx="6937804" cy="4247434"/>
          </a:xfrm>
        </p:spPr>
        <p:txBody>
          <a:bodyPr>
            <a:normAutofit/>
          </a:bodyPr>
          <a:lstStyle/>
          <a:p>
            <a:r>
              <a:rPr lang="sk-SK" sz="1800" b="1" dirty="0">
                <a:latin typeface="Arial" panose="020B0604020202020204" pitchFamily="34" charset="0"/>
                <a:cs typeface="Arial" panose="020B0604020202020204" pitchFamily="34" charset="0"/>
              </a:rPr>
              <a:t>obsahové náležitosti zmluvy </a:t>
            </a:r>
            <a:r>
              <a:rPr lang="sk-SK" sz="1800" dirty="0">
                <a:latin typeface="Arial" panose="020B0604020202020204" pitchFamily="34" charset="0"/>
                <a:cs typeface="Arial" panose="020B0604020202020204" pitchFamily="34" charset="0"/>
              </a:rPr>
              <a:t>možno odvodiť z úpravy auditu KB v ZKB a príslušných vyhláškach</a:t>
            </a:r>
          </a:p>
          <a:p>
            <a:r>
              <a:rPr lang="sk-SK" sz="1800" b="1" dirty="0">
                <a:latin typeface="Arial" panose="020B0604020202020204" pitchFamily="34" charset="0"/>
                <a:cs typeface="Arial" panose="020B0604020202020204" pitchFamily="34" charset="0"/>
              </a:rPr>
              <a:t>predmetom zmluvy </a:t>
            </a:r>
            <a:r>
              <a:rPr lang="sk-SK" sz="1800" dirty="0">
                <a:latin typeface="Arial" panose="020B0604020202020204" pitchFamily="34" charset="0"/>
                <a:cs typeface="Arial" panose="020B0604020202020204" pitchFamily="34" charset="0"/>
              </a:rPr>
              <a:t>je vykonanie auditu KB podľa § 29 ZKB</a:t>
            </a:r>
          </a:p>
          <a:p>
            <a:r>
              <a:rPr lang="sk-SK" sz="1800" b="1" dirty="0">
                <a:latin typeface="Arial" panose="020B0604020202020204" pitchFamily="34" charset="0"/>
                <a:cs typeface="Arial" panose="020B0604020202020204" pitchFamily="34" charset="0"/>
              </a:rPr>
              <a:t>povinnosti poskytovateľa služby auditu KB </a:t>
            </a:r>
            <a:r>
              <a:rPr lang="sk-SK" sz="1800" dirty="0">
                <a:latin typeface="Arial" panose="020B0604020202020204" pitchFamily="34" charset="0"/>
                <a:cs typeface="Arial" panose="020B0604020202020204" pitchFamily="34" charset="0"/>
              </a:rPr>
              <a:t>vyplývajú z náležitostí kladených na audit KB</a:t>
            </a:r>
          </a:p>
          <a:p>
            <a:r>
              <a:rPr lang="sk-SK" sz="1800" dirty="0">
                <a:latin typeface="Arial" panose="020B0604020202020204" pitchFamily="34" charset="0"/>
                <a:cs typeface="Arial" panose="020B0604020202020204" pitchFamily="34" charset="0"/>
              </a:rPr>
              <a:t>služba je </a:t>
            </a:r>
            <a:r>
              <a:rPr lang="sk-SK" sz="1800" b="1" dirty="0">
                <a:latin typeface="Arial" panose="020B0604020202020204" pitchFamily="34" charset="0"/>
                <a:cs typeface="Arial" panose="020B0604020202020204" pitchFamily="34" charset="0"/>
              </a:rPr>
              <a:t>odplatná</a:t>
            </a:r>
          </a:p>
          <a:p>
            <a:r>
              <a:rPr lang="sk-SK" sz="1800" dirty="0">
                <a:latin typeface="Arial" panose="020B0604020202020204" pitchFamily="34" charset="0"/>
                <a:cs typeface="Arial" panose="020B0604020202020204" pitchFamily="34" charset="0"/>
              </a:rPr>
              <a:t>výstupom auditu KB je </a:t>
            </a:r>
            <a:r>
              <a:rPr lang="sk-SK" sz="1800" b="1" dirty="0">
                <a:latin typeface="Arial" panose="020B0604020202020204" pitchFamily="34" charset="0"/>
                <a:cs typeface="Arial" panose="020B0604020202020204" pitchFamily="34" charset="0"/>
              </a:rPr>
              <a:t>záverečná správa o výsledkoch auditu, </a:t>
            </a:r>
            <a:r>
              <a:rPr lang="sk-SK" sz="1800" dirty="0">
                <a:latin typeface="Arial" panose="020B0604020202020204" pitchFamily="34" charset="0"/>
                <a:cs typeface="Arial" panose="020B0604020202020204" pitchFamily="34" charset="0"/>
              </a:rPr>
              <a:t>v ktorej sa hodnotí výsledok auditu a uvedú sa dôkazy, ktoré sa viažu k jednotlivým zisteniam auditu</a:t>
            </a:r>
          </a:p>
          <a:p>
            <a:pPr lvl="1"/>
            <a:r>
              <a:rPr lang="sk-SK" sz="1600" dirty="0">
                <a:latin typeface="Arial" panose="020B0604020202020204" pitchFamily="34" charset="0"/>
                <a:cs typeface="Arial" panose="020B0604020202020204" pitchFamily="34" charset="0"/>
              </a:rPr>
              <a:t>jej obsahové náležitosti ustanovuje vyhláška NBÚ 493/2022 (§2), najmä musí obsahovať cieľ auditu, metódy auditu, zhrnutie zistení výsledkov auditu a konštatovanie </a:t>
            </a:r>
            <a:r>
              <a:rPr lang="sk-SK" sz="1600" b="1" dirty="0">
                <a:latin typeface="Arial" panose="020B0604020202020204" pitchFamily="34" charset="0"/>
                <a:cs typeface="Arial" panose="020B0604020202020204" pitchFamily="34" charset="0"/>
              </a:rPr>
              <a:t>súladu, čiastočného súladu alebo nesúladu</a:t>
            </a:r>
            <a:r>
              <a:rPr lang="sk-SK" sz="1600" dirty="0">
                <a:latin typeface="Arial" panose="020B0604020202020204" pitchFamily="34" charset="0"/>
                <a:cs typeface="Arial" panose="020B0604020202020204" pitchFamily="34" charset="0"/>
              </a:rPr>
              <a:t> s požiadavkami na bezpečnosť sietí a informačných systémov a odporúčané nápravné opatrenia pri zistení nedostatkov</a:t>
            </a:r>
          </a:p>
          <a:p>
            <a:endParaRPr lang="sk-SK" sz="1800" b="1" dirty="0">
              <a:latin typeface="Arial" panose="020B0604020202020204" pitchFamily="34" charset="0"/>
              <a:cs typeface="Arial" panose="020B0604020202020204" pitchFamily="34" charset="0"/>
            </a:endParaRPr>
          </a:p>
        </p:txBody>
      </p:sp>
      <p:pic>
        <p:nvPicPr>
          <p:cNvPr id="4" name="Picture 2" descr="Flat illustration of woman checking system security of cybersecurity audit  with magnifying glass 48036440 Vector Art at Vecteezy">
            <a:extLst>
              <a:ext uri="{FF2B5EF4-FFF2-40B4-BE49-F238E27FC236}">
                <a16:creationId xmlns:a16="http://schemas.microsoft.com/office/drawing/2014/main" id="{CD044E86-1ABB-B5D4-8D80-4EB546CEBF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698" r="32575"/>
          <a:stretch>
            <a:fillRect/>
          </a:stretch>
        </p:blipFill>
        <p:spPr bwMode="auto">
          <a:xfrm>
            <a:off x="8336911" y="830300"/>
            <a:ext cx="2973344" cy="4247434"/>
          </a:xfrm>
          <a:prstGeom prst="rect">
            <a:avLst/>
          </a:prstGeom>
          <a:solidFill>
            <a:srgbClr val="FFFFFF"/>
          </a:solidFill>
        </p:spPr>
      </p:pic>
    </p:spTree>
    <p:extLst>
      <p:ext uri="{BB962C8B-B14F-4D97-AF65-F5344CB8AC3E}">
        <p14:creationId xmlns:p14="http://schemas.microsoft.com/office/powerpoint/2010/main" val="266792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51180D-2E78-D7AE-7CB0-C288C98C4AA4}"/>
              </a:ext>
            </a:extLst>
          </p:cNvPr>
          <p:cNvSpPr>
            <a:spLocks noGrp="1"/>
          </p:cNvSpPr>
          <p:nvPr>
            <p:ph type="title"/>
          </p:nvPr>
        </p:nvSpPr>
        <p:spPr>
          <a:xfrm>
            <a:off x="1252150" y="902705"/>
            <a:ext cx="10101650" cy="1127481"/>
          </a:xfrm>
        </p:spPr>
        <p:txBody>
          <a:bodyPr/>
          <a:lstStyle/>
          <a:p>
            <a:r>
              <a:rPr lang="sk-SK" sz="4000" b="1" dirty="0">
                <a:latin typeface="Arial" panose="020B0604020202020204" pitchFamily="34" charset="0"/>
                <a:cs typeface="Arial" panose="020B0604020202020204" pitchFamily="34" charset="0"/>
              </a:rPr>
              <a:t>ZMLUVA O ÚROVNI </a:t>
            </a:r>
            <a:br>
              <a:rPr lang="sk-SK" sz="4000" b="1" dirty="0">
                <a:latin typeface="Arial" panose="020B0604020202020204" pitchFamily="34" charset="0"/>
                <a:cs typeface="Arial" panose="020B0604020202020204" pitchFamily="34" charset="0"/>
              </a:rPr>
            </a:br>
            <a:r>
              <a:rPr lang="sk-SK" sz="4000" b="1" dirty="0">
                <a:latin typeface="Arial" panose="020B0604020202020204" pitchFamily="34" charset="0"/>
                <a:cs typeface="Arial" panose="020B0604020202020204" pitchFamily="34" charset="0"/>
              </a:rPr>
              <a:t>POSKYTOVANÝCH SLUŽIEB</a:t>
            </a:r>
          </a:p>
        </p:txBody>
      </p:sp>
      <p:sp>
        <p:nvSpPr>
          <p:cNvPr id="3" name="Zástupný objekt pre obsah 2">
            <a:extLst>
              <a:ext uri="{FF2B5EF4-FFF2-40B4-BE49-F238E27FC236}">
                <a16:creationId xmlns:a16="http://schemas.microsoft.com/office/drawing/2014/main" id="{25E2E5ED-525C-AA50-DE8F-0F589D6BC316}"/>
              </a:ext>
            </a:extLst>
          </p:cNvPr>
          <p:cNvSpPr>
            <a:spLocks noGrp="1"/>
          </p:cNvSpPr>
          <p:nvPr>
            <p:ph idx="1"/>
          </p:nvPr>
        </p:nvSpPr>
        <p:spPr>
          <a:xfrm>
            <a:off x="1252149" y="2373086"/>
            <a:ext cx="10101649" cy="3439434"/>
          </a:xfrm>
        </p:spPr>
        <p:txBody>
          <a:bodyPr/>
          <a:lstStyle/>
          <a:p>
            <a:r>
              <a:rPr lang="sk-SK" sz="1800" i="1" dirty="0">
                <a:latin typeface="Arial" panose="020B0604020202020204" pitchFamily="34" charset="0"/>
                <a:cs typeface="Arial" panose="020B0604020202020204" pitchFamily="34" charset="0"/>
              </a:rPr>
              <a:t>Service Level </a:t>
            </a:r>
            <a:r>
              <a:rPr lang="sk-SK" sz="1800" i="1" dirty="0" err="1">
                <a:latin typeface="Arial" panose="020B0604020202020204" pitchFamily="34" charset="0"/>
                <a:cs typeface="Arial" panose="020B0604020202020204" pitchFamily="34" charset="0"/>
              </a:rPr>
              <a:t>Agreements</a:t>
            </a:r>
            <a:r>
              <a:rPr lang="sk-SK" sz="1800" i="1" dirty="0">
                <a:latin typeface="Arial" panose="020B0604020202020204" pitchFamily="34" charset="0"/>
                <a:cs typeface="Arial" panose="020B0604020202020204" pitchFamily="34" charset="0"/>
              </a:rPr>
              <a:t> (SLA)</a:t>
            </a:r>
          </a:p>
          <a:p>
            <a:r>
              <a:rPr lang="sk-SK" sz="1800" dirty="0">
                <a:latin typeface="Arial" panose="020B0604020202020204" pitchFamily="34" charset="0"/>
                <a:cs typeface="Arial" panose="020B0604020202020204" pitchFamily="34" charset="0"/>
              </a:rPr>
              <a:t>všeobecné pomenovanie pre zmluvy, ktorých predmetom je vymedzenie spôsobu, rozsahu, úrovne, kvality, časových intervalov, intenzity a postupov pri poskytovaní služieb, najmä v oblasti informačných technológií</a:t>
            </a:r>
          </a:p>
          <a:p>
            <a:r>
              <a:rPr lang="sk-SK" sz="1800" dirty="0">
                <a:latin typeface="Arial" panose="020B0604020202020204" pitchFamily="34" charset="0"/>
                <a:cs typeface="Arial" panose="020B0604020202020204" pitchFamily="34" charset="0"/>
              </a:rPr>
              <a:t>tieto zmluvy upravujú najmä spôsob riešenia podpory zákazníkov, definujú komunikačné kanály medzi zákazníkom a dodávateľom, určujú spôsob riešenia havarijných situácií, ako aj rýchlosť reakcie a procesy pri odstraňovaní problémov, porúch, bezpečnostných incidentov alebo chýb</a:t>
            </a:r>
          </a:p>
          <a:p>
            <a:endParaRPr lang="sk-SK"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4693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6AEA8-E057-9FFF-B5F7-4F5916A75AD0}"/>
            </a:ext>
          </a:extLst>
        </p:cNvPr>
        <p:cNvGrpSpPr/>
        <p:nvPr/>
      </p:nvGrpSpPr>
      <p:grpSpPr>
        <a:xfrm>
          <a:off x="0" y="0"/>
          <a:ext cx="0" cy="0"/>
          <a:chOff x="0" y="0"/>
          <a:chExt cx="0" cy="0"/>
        </a:xfrm>
      </p:grpSpPr>
      <p:sp>
        <p:nvSpPr>
          <p:cNvPr id="7" name="Nadpis 6">
            <a:extLst>
              <a:ext uri="{FF2B5EF4-FFF2-40B4-BE49-F238E27FC236}">
                <a16:creationId xmlns:a16="http://schemas.microsoft.com/office/drawing/2014/main" id="{F6CDE943-3C7E-F1AD-2A7A-3EFD729B11C0}"/>
              </a:ext>
            </a:extLst>
          </p:cNvPr>
          <p:cNvSpPr>
            <a:spLocks noGrp="1"/>
          </p:cNvSpPr>
          <p:nvPr>
            <p:ph type="title"/>
          </p:nvPr>
        </p:nvSpPr>
        <p:spPr>
          <a:xfrm>
            <a:off x="3929743" y="3243944"/>
            <a:ext cx="7308850" cy="2644130"/>
          </a:xfrm>
        </p:spPr>
        <p:txBody>
          <a:bodyPr/>
          <a:lstStyle/>
          <a:p>
            <a:r>
              <a:rPr lang="sk-SK" sz="3600" b="1" dirty="0">
                <a:solidFill>
                  <a:schemeClr val="tx1"/>
                </a:solidFill>
              </a:rPr>
              <a:t>OCHRANA </a:t>
            </a:r>
            <a:br>
              <a:rPr lang="sk-SK" sz="3600" b="1" dirty="0">
                <a:solidFill>
                  <a:schemeClr val="tx1"/>
                </a:solidFill>
              </a:rPr>
            </a:br>
            <a:r>
              <a:rPr lang="sk-SK" sz="3600" b="1" dirty="0">
                <a:solidFill>
                  <a:schemeClr val="tx1"/>
                </a:solidFill>
              </a:rPr>
              <a:t>INFORMÁCIÍ</a:t>
            </a:r>
          </a:p>
        </p:txBody>
      </p:sp>
    </p:spTree>
    <p:extLst>
      <p:ext uri="{BB962C8B-B14F-4D97-AF65-F5344CB8AC3E}">
        <p14:creationId xmlns:p14="http://schemas.microsoft.com/office/powerpoint/2010/main" val="2581957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BDD9C5-ED16-C2C5-0D9E-78134AC69E45}"/>
              </a:ext>
            </a:extLst>
          </p:cNvPr>
          <p:cNvSpPr>
            <a:spLocks noGrp="1"/>
          </p:cNvSpPr>
          <p:nvPr>
            <p:ph type="title"/>
          </p:nvPr>
        </p:nvSpPr>
        <p:spPr/>
        <p:txBody>
          <a:bodyPr/>
          <a:lstStyle/>
          <a:p>
            <a:r>
              <a:rPr lang="sk-SK" b="1" dirty="0">
                <a:latin typeface="Arial" panose="020B0604020202020204" pitchFamily="34" charset="0"/>
                <a:cs typeface="Arial" panose="020B0604020202020204" pitchFamily="34" charset="0"/>
              </a:rPr>
              <a:t>OCHRANA</a:t>
            </a:r>
            <a:br>
              <a:rPr lang="sk-SK" b="1" dirty="0">
                <a:latin typeface="Arial" panose="020B0604020202020204" pitchFamily="34" charset="0"/>
                <a:cs typeface="Arial" panose="020B0604020202020204" pitchFamily="34" charset="0"/>
              </a:rPr>
            </a:br>
            <a:r>
              <a:rPr lang="sk-SK" b="1" dirty="0">
                <a:latin typeface="Arial" panose="020B0604020202020204" pitchFamily="34" charset="0"/>
                <a:cs typeface="Arial" panose="020B0604020202020204" pitchFamily="34" charset="0"/>
              </a:rPr>
              <a:t>INFORMÁCIÍ</a:t>
            </a:r>
          </a:p>
        </p:txBody>
      </p:sp>
      <p:sp>
        <p:nvSpPr>
          <p:cNvPr id="3" name="Zástupný objekt pre obsah 2">
            <a:extLst>
              <a:ext uri="{FF2B5EF4-FFF2-40B4-BE49-F238E27FC236}">
                <a16:creationId xmlns:a16="http://schemas.microsoft.com/office/drawing/2014/main" id="{8F7C2A8F-886E-2B2D-20F1-FCD06BE9944B}"/>
              </a:ext>
            </a:extLst>
          </p:cNvPr>
          <p:cNvSpPr>
            <a:spLocks noGrp="1"/>
          </p:cNvSpPr>
          <p:nvPr>
            <p:ph idx="1"/>
          </p:nvPr>
        </p:nvSpPr>
        <p:spPr>
          <a:xfrm>
            <a:off x="1252150" y="2233354"/>
            <a:ext cx="10101649" cy="3575802"/>
          </a:xfrm>
        </p:spPr>
        <p:txBody>
          <a:bodyPr/>
          <a:lstStyle/>
          <a:p>
            <a:r>
              <a:rPr lang="sk-SK" sz="1800" dirty="0">
                <a:latin typeface="Arial" panose="020B0604020202020204" pitchFamily="34" charset="0"/>
                <a:cs typeface="Arial" panose="020B0604020202020204" pitchFamily="34" charset="0"/>
              </a:rPr>
              <a:t>právna úprava poskytuje ochranu niektorým druhom informácií:</a:t>
            </a:r>
          </a:p>
          <a:p>
            <a:pPr marL="800100" lvl="1" indent="-342900">
              <a:buFont typeface="+mj-lt"/>
              <a:buAutoNum type="alphaLcParenR"/>
            </a:pPr>
            <a:r>
              <a:rPr lang="sk-SK" sz="1800" dirty="0">
                <a:latin typeface="Arial" panose="020B0604020202020204" pitchFamily="34" charset="0"/>
                <a:cs typeface="Arial" panose="020B0604020202020204" pitchFamily="34" charset="0"/>
              </a:rPr>
              <a:t>ochrana </a:t>
            </a:r>
            <a:r>
              <a:rPr lang="sk-SK" sz="1800" b="1" dirty="0">
                <a:latin typeface="Arial" panose="020B0604020202020204" pitchFamily="34" charset="0"/>
                <a:cs typeface="Arial" panose="020B0604020202020204" pitchFamily="34" charset="0"/>
              </a:rPr>
              <a:t>osobných údajov</a:t>
            </a:r>
          </a:p>
          <a:p>
            <a:pPr marL="800100" lvl="1" indent="-342900">
              <a:buFont typeface="+mj-lt"/>
              <a:buAutoNum type="alphaLcParenR"/>
            </a:pPr>
            <a:r>
              <a:rPr lang="sk-SK" sz="1800" dirty="0">
                <a:latin typeface="Arial" panose="020B0604020202020204" pitchFamily="34" charset="0"/>
                <a:cs typeface="Arial" panose="020B0604020202020204" pitchFamily="34" charset="0"/>
              </a:rPr>
              <a:t>ochrana </a:t>
            </a:r>
            <a:r>
              <a:rPr lang="sk-SK" sz="1800" b="1" dirty="0">
                <a:latin typeface="Arial" panose="020B0604020202020204" pitchFamily="34" charset="0"/>
                <a:cs typeface="Arial" panose="020B0604020202020204" pitchFamily="34" charset="0"/>
              </a:rPr>
              <a:t>dôverných informácií</a:t>
            </a:r>
          </a:p>
          <a:p>
            <a:pPr marL="800100" lvl="1" indent="-342900">
              <a:buFont typeface="+mj-lt"/>
              <a:buAutoNum type="alphaLcParenR"/>
            </a:pPr>
            <a:r>
              <a:rPr lang="sk-SK" sz="1800" dirty="0">
                <a:latin typeface="Arial" panose="020B0604020202020204" pitchFamily="34" charset="0"/>
                <a:cs typeface="Arial" panose="020B0604020202020204" pitchFamily="34" charset="0"/>
              </a:rPr>
              <a:t>ochrana </a:t>
            </a:r>
            <a:r>
              <a:rPr lang="sk-SK" sz="1800" b="1" dirty="0">
                <a:latin typeface="Arial" panose="020B0604020202020204" pitchFamily="34" charset="0"/>
                <a:cs typeface="Arial" panose="020B0604020202020204" pitchFamily="34" charset="0"/>
              </a:rPr>
              <a:t>utajovaných skutočností</a:t>
            </a:r>
          </a:p>
          <a:p>
            <a:r>
              <a:rPr lang="sk-SK" sz="1800" dirty="0">
                <a:latin typeface="Arial" panose="020B0604020202020204" pitchFamily="34" charset="0"/>
                <a:cs typeface="Arial" panose="020B0604020202020204" pitchFamily="34" charset="0"/>
              </a:rPr>
              <a:t>v prípade, ak si zmluvné strany navzájom vymieňajú alebo sprístupňujú informácie, ktoré chcú chrániť pred ich vyzradením, mali by uvedené výslovne zahrnúť do </a:t>
            </a:r>
            <a:r>
              <a:rPr lang="sk-SK" sz="1800" b="1" dirty="0">
                <a:latin typeface="Arial" panose="020B0604020202020204" pitchFamily="34" charset="0"/>
                <a:cs typeface="Arial" panose="020B0604020202020204" pitchFamily="34" charset="0"/>
              </a:rPr>
              <a:t>zmlúv, </a:t>
            </a:r>
            <a:r>
              <a:rPr lang="sk-SK" sz="1800" dirty="0">
                <a:latin typeface="Arial" panose="020B0604020202020204" pitchFamily="34" charset="0"/>
                <a:cs typeface="Arial" panose="020B0604020202020204" pitchFamily="34" charset="0"/>
              </a:rPr>
              <a:t>ktoré medzi sebou uzatvárajú</a:t>
            </a:r>
          </a:p>
          <a:p>
            <a:r>
              <a:rPr lang="sk-SK" sz="1800" dirty="0">
                <a:latin typeface="Arial" panose="020B0604020202020204" pitchFamily="34" charset="0"/>
                <a:cs typeface="Arial" panose="020B0604020202020204" pitchFamily="34" charset="0"/>
              </a:rPr>
              <a:t>osobitne relevantné v rámci </a:t>
            </a:r>
            <a:r>
              <a:rPr lang="sk-SK" sz="1800" b="1" dirty="0">
                <a:latin typeface="Arial" panose="020B0604020202020204" pitchFamily="34" charset="0"/>
                <a:cs typeface="Arial" panose="020B0604020202020204" pitchFamily="34" charset="0"/>
              </a:rPr>
              <a:t>zmlúv dotýkajúcich sa oblasti kybernetickej bezpečnosti</a:t>
            </a:r>
            <a:r>
              <a:rPr lang="sk-SK" sz="1800" dirty="0">
                <a:latin typeface="Arial" panose="020B0604020202020204" pitchFamily="34" charset="0"/>
                <a:cs typeface="Arial" panose="020B0604020202020204" pitchFamily="34" charset="0"/>
              </a:rPr>
              <a:t> vzhľadom na </a:t>
            </a:r>
            <a:r>
              <a:rPr lang="sk-SK" sz="1800" b="1" dirty="0">
                <a:latin typeface="Arial" panose="020B0604020202020204" pitchFamily="34" charset="0"/>
                <a:cs typeface="Arial" panose="020B0604020202020204" pitchFamily="34" charset="0"/>
              </a:rPr>
              <a:t>citlivosť údajov</a:t>
            </a:r>
          </a:p>
          <a:p>
            <a:endParaRPr lang="sk-SK" dirty="0">
              <a:latin typeface="Arial" panose="020B0604020202020204" pitchFamily="34" charset="0"/>
              <a:cs typeface="Arial" panose="020B0604020202020204" pitchFamily="34" charset="0"/>
            </a:endParaRPr>
          </a:p>
        </p:txBody>
      </p:sp>
      <p:pic>
        <p:nvPicPr>
          <p:cNvPr id="4" name="Obrázok 3" descr="Obrázok, na ktorom je písmo, text, grafika, grafický dizajn&#10;&#10;Obsah vygenerovaný pomocou AI môže byť nesprávny.">
            <a:extLst>
              <a:ext uri="{FF2B5EF4-FFF2-40B4-BE49-F238E27FC236}">
                <a16:creationId xmlns:a16="http://schemas.microsoft.com/office/drawing/2014/main" id="{39B62E64-8AF8-FA64-A83D-2D4DC41FFF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340000">
            <a:off x="6058094" y="44155"/>
            <a:ext cx="6343650" cy="3571875"/>
          </a:xfrm>
          <a:prstGeom prst="rect">
            <a:avLst/>
          </a:prstGeom>
        </p:spPr>
      </p:pic>
    </p:spTree>
    <p:extLst>
      <p:ext uri="{BB962C8B-B14F-4D97-AF65-F5344CB8AC3E}">
        <p14:creationId xmlns:p14="http://schemas.microsoft.com/office/powerpoint/2010/main" val="3347899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9087A-3872-76AF-346A-9D58E3A634B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AEFA2DE-BABE-0C32-3902-3C98FD7C2BAC}"/>
              </a:ext>
            </a:extLst>
          </p:cNvPr>
          <p:cNvSpPr>
            <a:spLocks noGrp="1"/>
          </p:cNvSpPr>
          <p:nvPr>
            <p:ph type="title"/>
          </p:nvPr>
        </p:nvSpPr>
        <p:spPr>
          <a:xfrm>
            <a:off x="1252150" y="1469087"/>
            <a:ext cx="10101650" cy="700757"/>
          </a:xfrm>
        </p:spPr>
        <p:txBody>
          <a:bodyPr/>
          <a:lstStyle/>
          <a:p>
            <a:r>
              <a:rPr lang="sk-SK" b="1" dirty="0">
                <a:latin typeface="Arial" panose="020B0604020202020204" pitchFamily="34" charset="0"/>
                <a:cs typeface="Arial" panose="020B0604020202020204" pitchFamily="34" charset="0"/>
              </a:rPr>
              <a:t>OSOBNÉ ÚDAJE</a:t>
            </a:r>
          </a:p>
        </p:txBody>
      </p:sp>
      <p:sp>
        <p:nvSpPr>
          <p:cNvPr id="3" name="Zástupný objekt pre obsah 2">
            <a:extLst>
              <a:ext uri="{FF2B5EF4-FFF2-40B4-BE49-F238E27FC236}">
                <a16:creationId xmlns:a16="http://schemas.microsoft.com/office/drawing/2014/main" id="{7B558384-7BC8-A86F-F6BB-EC42DFA60B9F}"/>
              </a:ext>
            </a:extLst>
          </p:cNvPr>
          <p:cNvSpPr>
            <a:spLocks noGrp="1"/>
          </p:cNvSpPr>
          <p:nvPr>
            <p:ph idx="1"/>
          </p:nvPr>
        </p:nvSpPr>
        <p:spPr>
          <a:xfrm>
            <a:off x="1252150" y="2233354"/>
            <a:ext cx="10101649" cy="3575802"/>
          </a:xfrm>
        </p:spPr>
        <p:txBody>
          <a:bodyPr/>
          <a:lstStyle/>
          <a:p>
            <a:r>
              <a:rPr lang="sk-SK" sz="1800" dirty="0">
                <a:latin typeface="Arial" panose="020B0604020202020204" pitchFamily="34" charset="0"/>
                <a:cs typeface="Arial" panose="020B0604020202020204" pitchFamily="34" charset="0"/>
              </a:rPr>
              <a:t>podľa § 2 zákona č. 18/2018 Z. z. o ochrane osobných údajov sa osobnými údajmi rozumejú </a:t>
            </a:r>
            <a:r>
              <a:rPr lang="sk-SK" sz="1800" i="1" dirty="0">
                <a:latin typeface="Arial" panose="020B0604020202020204" pitchFamily="34" charset="0"/>
                <a:cs typeface="Arial" panose="020B0604020202020204" pitchFamily="34" charset="0"/>
              </a:rPr>
              <a:t>údaje týkajúce sa identifikovanej fyzickej osoby alebo identifikovateľnej fyzickej osoby, ktorú možno identifikovať priamo alebo nepriamo, najmä na základe všeobecne použiteľného identifikátora, iného identifikátora, ako je napríklad meno, priezvisko, identifikačné číslo, lokalizačné údaje, alebo online identifikátor, alebo na základe jednej alebo viacerých charakteristík alebo znakov, ktoré tvoria jej fyzickú identitu, fyziologickú identitu, genetickú identitu, psychickú identitu, mentálnu identitu, ekonomickú identitu, kultúrnu identitu alebo sociálnu identitu</a:t>
            </a:r>
            <a:endParaRPr lang="sk-SK"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1709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315AE-E271-C190-D7AB-7880F62B989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EAC34B9-55E1-3182-7B20-29D5CD4A3106}"/>
              </a:ext>
            </a:extLst>
          </p:cNvPr>
          <p:cNvSpPr>
            <a:spLocks noGrp="1"/>
          </p:cNvSpPr>
          <p:nvPr>
            <p:ph type="title"/>
          </p:nvPr>
        </p:nvSpPr>
        <p:spPr>
          <a:xfrm>
            <a:off x="1252150" y="1469087"/>
            <a:ext cx="10101650" cy="700757"/>
          </a:xfrm>
        </p:spPr>
        <p:txBody>
          <a:bodyPr/>
          <a:lstStyle/>
          <a:p>
            <a:r>
              <a:rPr lang="sk-SK" b="1" dirty="0">
                <a:latin typeface="Arial" panose="020B0604020202020204" pitchFamily="34" charset="0"/>
                <a:cs typeface="Arial" panose="020B0604020202020204" pitchFamily="34" charset="0"/>
              </a:rPr>
              <a:t>DÔVERNÉ INFORMÁCIE</a:t>
            </a:r>
          </a:p>
        </p:txBody>
      </p:sp>
      <p:sp>
        <p:nvSpPr>
          <p:cNvPr id="3" name="Zástupný objekt pre obsah 2">
            <a:extLst>
              <a:ext uri="{FF2B5EF4-FFF2-40B4-BE49-F238E27FC236}">
                <a16:creationId xmlns:a16="http://schemas.microsoft.com/office/drawing/2014/main" id="{B6EDE1CE-6714-DB21-56EB-18441427CF44}"/>
              </a:ext>
            </a:extLst>
          </p:cNvPr>
          <p:cNvSpPr>
            <a:spLocks noGrp="1"/>
          </p:cNvSpPr>
          <p:nvPr>
            <p:ph idx="1"/>
          </p:nvPr>
        </p:nvSpPr>
        <p:spPr>
          <a:xfrm>
            <a:off x="1252150" y="2233354"/>
            <a:ext cx="10101649" cy="3575802"/>
          </a:xfrm>
        </p:spPr>
        <p:txBody>
          <a:bodyPr/>
          <a:lstStyle/>
          <a:p>
            <a:pPr marL="0" indent="0">
              <a:buNone/>
            </a:pPr>
            <a:r>
              <a:rPr lang="sk-SK" sz="1800" b="1" dirty="0">
                <a:latin typeface="Arial" panose="020B0604020202020204" pitchFamily="34" charset="0"/>
                <a:cs typeface="Arial" panose="020B0604020202020204" pitchFamily="34" charset="0"/>
              </a:rPr>
              <a:t>§ 271 ods. 1 Obchodného zákonníka: </a:t>
            </a:r>
          </a:p>
          <a:p>
            <a:pPr marL="342900" indent="-342900">
              <a:buAutoNum type="arabicParenBoth"/>
            </a:pPr>
            <a:r>
              <a:rPr lang="sk-SK" sz="1800" i="1" dirty="0">
                <a:latin typeface="Arial" panose="020B0604020202020204" pitchFamily="34" charset="0"/>
                <a:cs typeface="Arial" panose="020B0604020202020204" pitchFamily="34" charset="0"/>
              </a:rPr>
              <a:t>Ak si strany pri rokovaní o uzavretí zmluvy navzájom poskytnú informácie označené ako dôverné, nesmie strana, ktorej sa tieto informácie poskytli, prezradiť ich tretej osobe a ani ich použiť v rozpore s ich účelom pre svoje potreby, a to bez ohľadu na to, či dôjde k uzavretiu zmluvy, alebo nie. Kto poruší túto povinnosť, je povinný na náhradu škody, obdobne podľa ustanovení § 373 a </a:t>
            </a:r>
            <a:r>
              <a:rPr lang="sk-SK" sz="1800" i="1" dirty="0" err="1">
                <a:latin typeface="Arial" panose="020B0604020202020204" pitchFamily="34" charset="0"/>
                <a:cs typeface="Arial" panose="020B0604020202020204" pitchFamily="34" charset="0"/>
              </a:rPr>
              <a:t>nasl</a:t>
            </a:r>
            <a:r>
              <a:rPr lang="sk-SK" sz="1800" i="1" dirty="0">
                <a:latin typeface="Arial" panose="020B0604020202020204" pitchFamily="34" charset="0"/>
                <a:cs typeface="Arial" panose="020B0604020202020204" pitchFamily="34" charset="0"/>
              </a:rPr>
              <a:t>. </a:t>
            </a:r>
          </a:p>
          <a:p>
            <a:pPr marL="342900" indent="-342900">
              <a:buAutoNum type="arabicParenBoth"/>
            </a:pPr>
            <a:r>
              <a:rPr lang="sk-SK" sz="1800" i="1" dirty="0">
                <a:latin typeface="Arial" panose="020B0604020202020204" pitchFamily="34" charset="0"/>
                <a:cs typeface="Arial" panose="020B0604020202020204" pitchFamily="34" charset="0"/>
              </a:rPr>
              <a:t>Informácie označené ako dôverné v zmluve, ktorá sa má zverejniť podľa zákona, sa nepovažujú za dôverné podľa odseku 1.</a:t>
            </a:r>
          </a:p>
          <a:p>
            <a:pPr lvl="1"/>
            <a:r>
              <a:rPr lang="sk-SK" sz="1800" dirty="0">
                <a:latin typeface="Arial" panose="020B0604020202020204" pitchFamily="34" charset="0"/>
                <a:cs typeface="Arial" panose="020B0604020202020204" pitchFamily="34" charset="0"/>
              </a:rPr>
              <a:t>ochrana informácií, ktoré si strany poskytujú ešte v štádiu </a:t>
            </a:r>
            <a:r>
              <a:rPr lang="sk-SK" sz="1800" b="1" dirty="0">
                <a:latin typeface="Arial" panose="020B0604020202020204" pitchFamily="34" charset="0"/>
                <a:cs typeface="Arial" panose="020B0604020202020204" pitchFamily="34" charset="0"/>
              </a:rPr>
              <a:t>pred uzavretím zmluvy</a:t>
            </a:r>
          </a:p>
          <a:p>
            <a:pPr lvl="1"/>
            <a:r>
              <a:rPr lang="sk-SK" sz="1800" dirty="0">
                <a:latin typeface="Arial" panose="020B0604020202020204" pitchFamily="34" charset="0"/>
                <a:cs typeface="Arial" panose="020B0604020202020204" pitchFamily="34" charset="0"/>
              </a:rPr>
              <a:t>sankciou za porušenie je </a:t>
            </a:r>
            <a:r>
              <a:rPr lang="sk-SK" sz="1800" b="1" dirty="0">
                <a:latin typeface="Arial" panose="020B0604020202020204" pitchFamily="34" charset="0"/>
                <a:cs typeface="Arial" panose="020B0604020202020204" pitchFamily="34" charset="0"/>
              </a:rPr>
              <a:t>povinnosť nahradiť škodu</a:t>
            </a:r>
            <a:endParaRPr lang="sk-SK"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65318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FB22D-3219-3D8B-65DC-00E42D371A8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A76255C-F695-F436-EA04-C0D6F6B38333}"/>
              </a:ext>
            </a:extLst>
          </p:cNvPr>
          <p:cNvSpPr>
            <a:spLocks noGrp="1"/>
          </p:cNvSpPr>
          <p:nvPr>
            <p:ph type="title"/>
          </p:nvPr>
        </p:nvSpPr>
        <p:spPr>
          <a:xfrm>
            <a:off x="1252150" y="1469087"/>
            <a:ext cx="10101650" cy="700757"/>
          </a:xfrm>
        </p:spPr>
        <p:txBody>
          <a:bodyPr/>
          <a:lstStyle/>
          <a:p>
            <a:r>
              <a:rPr lang="sk-SK" b="1" dirty="0">
                <a:latin typeface="Arial" panose="020B0604020202020204" pitchFamily="34" charset="0"/>
                <a:cs typeface="Arial" panose="020B0604020202020204" pitchFamily="34" charset="0"/>
              </a:rPr>
              <a:t>UTAJOVANÉ SKUTOČNOSTI</a:t>
            </a:r>
          </a:p>
        </p:txBody>
      </p:sp>
      <p:sp>
        <p:nvSpPr>
          <p:cNvPr id="3" name="Zástupný objekt pre obsah 2">
            <a:extLst>
              <a:ext uri="{FF2B5EF4-FFF2-40B4-BE49-F238E27FC236}">
                <a16:creationId xmlns:a16="http://schemas.microsoft.com/office/drawing/2014/main" id="{3260549A-B1A8-309C-36A4-752D1AB241A7}"/>
              </a:ext>
            </a:extLst>
          </p:cNvPr>
          <p:cNvSpPr>
            <a:spLocks noGrp="1"/>
          </p:cNvSpPr>
          <p:nvPr>
            <p:ph idx="1"/>
          </p:nvPr>
        </p:nvSpPr>
        <p:spPr>
          <a:xfrm>
            <a:off x="1252150" y="2233354"/>
            <a:ext cx="10101649" cy="3575802"/>
          </a:xfrm>
        </p:spPr>
        <p:txBody>
          <a:bodyPr/>
          <a:lstStyle/>
          <a:p>
            <a:r>
              <a:rPr lang="sk-SK" sz="1800" dirty="0">
                <a:latin typeface="Arial" panose="020B0604020202020204" pitchFamily="34" charset="0"/>
                <a:cs typeface="Arial" panose="020B0604020202020204" pitchFamily="34" charset="0"/>
              </a:rPr>
              <a:t>podľa § 2 písm. a) zákona č. 215/2004 Z. z</a:t>
            </a:r>
            <a:r>
              <a:rPr lang="sk-SK" sz="1800" b="1" dirty="0">
                <a:latin typeface="Arial" panose="020B0604020202020204" pitchFamily="34" charset="0"/>
                <a:cs typeface="Arial" panose="020B0604020202020204" pitchFamily="34" charset="0"/>
              </a:rPr>
              <a:t>.</a:t>
            </a:r>
            <a:r>
              <a:rPr lang="sk-SK" sz="1800" dirty="0">
                <a:latin typeface="Arial" panose="020B0604020202020204" pitchFamily="34" charset="0"/>
                <a:cs typeface="Arial" panose="020B0604020202020204" pitchFamily="34" charset="0"/>
              </a:rPr>
              <a:t> o ochrane utajovaných skutočností sa </a:t>
            </a:r>
            <a:r>
              <a:rPr lang="sk-SK" sz="1800" b="1" dirty="0">
                <a:latin typeface="Arial" panose="020B0604020202020204" pitchFamily="34" charset="0"/>
                <a:cs typeface="Arial" panose="020B0604020202020204" pitchFamily="34" charset="0"/>
              </a:rPr>
              <a:t>utajovanou skutočnosťou </a:t>
            </a:r>
            <a:r>
              <a:rPr lang="sk-SK" sz="1800" dirty="0">
                <a:latin typeface="Arial" panose="020B0604020202020204" pitchFamily="34" charset="0"/>
                <a:cs typeface="Arial" panose="020B0604020202020204" pitchFamily="34" charset="0"/>
              </a:rPr>
              <a:t>rozumie</a:t>
            </a:r>
            <a:r>
              <a:rPr lang="sk-SK" sz="1800" b="1" dirty="0">
                <a:latin typeface="Arial" panose="020B0604020202020204" pitchFamily="34" charset="0"/>
                <a:cs typeface="Arial" panose="020B0604020202020204" pitchFamily="34" charset="0"/>
              </a:rPr>
              <a:t> </a:t>
            </a:r>
            <a:r>
              <a:rPr lang="sk-SK" sz="1800" i="1" dirty="0">
                <a:latin typeface="Arial" panose="020B0604020202020204" pitchFamily="34" charset="0"/>
                <a:cs typeface="Arial" panose="020B0604020202020204" pitchFamily="34" charset="0"/>
              </a:rPr>
              <a:t>informácia alebo vec určená pôvodcom utajovanej skutočnosti, ktorú vzhľadom na záujem Slovenskej republiky treba chrániť pred vyzradením, zneužitím, poškodením, neoprávneným rozmnožením, zničením, stratou alebo odcudzením (ďalej len „neoprávnená manipulácia“) a ktorá môže vznikať len v oblastiach, ktoré ustanoví vláda Slovenskej republiky svojím nariadením</a:t>
            </a:r>
          </a:p>
          <a:p>
            <a:pPr lvl="1"/>
            <a:r>
              <a:rPr lang="sk-SK" sz="1800" dirty="0">
                <a:latin typeface="Arial" panose="020B0604020202020204" pitchFamily="34" charset="0"/>
                <a:cs typeface="Arial" panose="020B0604020202020204" pitchFamily="34" charset="0"/>
              </a:rPr>
              <a:t>informáciou je v tomto kontexte obsah písomnosti, nákresu, výkresu, mapy, fotografie, grafu alebo iného záznamu, obsah ústneho vyjadrenia alebo obsah elektrického, elektromagnetického, elektronického alebo iného fyzikálneho transportného média</a:t>
            </a:r>
          </a:p>
          <a:p>
            <a:pPr lvl="1"/>
            <a:r>
              <a:rPr lang="sk-SK" sz="1800" dirty="0">
                <a:latin typeface="Arial" panose="020B0604020202020204" pitchFamily="34" charset="0"/>
                <a:cs typeface="Arial" panose="020B0604020202020204" pitchFamily="34" charset="0"/>
              </a:rPr>
              <a:t>vecou je hmotný nosič so záznamom informácií, výrobok, zariadenie alebo nehnuteľnosť</a:t>
            </a:r>
          </a:p>
          <a:p>
            <a:r>
              <a:rPr lang="sk-SK" sz="1800" b="1" dirty="0">
                <a:latin typeface="Arial" panose="020B0604020202020204" pitchFamily="34" charset="0"/>
                <a:cs typeface="Arial" panose="020B0604020202020204" pitchFamily="34" charset="0"/>
              </a:rPr>
              <a:t>pôvodcom utajovanej skutočnosti </a:t>
            </a:r>
            <a:r>
              <a:rPr lang="sk-SK" sz="1800" dirty="0">
                <a:latin typeface="Arial" panose="020B0604020202020204" pitchFamily="34" charset="0"/>
                <a:cs typeface="Arial" panose="020B0604020202020204" pitchFamily="34" charset="0"/>
              </a:rPr>
              <a:t>FO/PO, ktorá je oprávnená rozhodnúť, že informácia alebo vec je utajovanou skutočnosťou, určiť stupeň utajenia a rozhodnúť o zmene alebo zrušení stupňa jej utajenia</a:t>
            </a:r>
          </a:p>
        </p:txBody>
      </p:sp>
    </p:spTree>
    <p:extLst>
      <p:ext uri="{BB962C8B-B14F-4D97-AF65-F5344CB8AC3E}">
        <p14:creationId xmlns:p14="http://schemas.microsoft.com/office/powerpoint/2010/main" val="230162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38E92-BC64-C670-4098-8BA5D135D4F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F536BDC-A0B0-2210-258B-857F4C467DEE}"/>
              </a:ext>
            </a:extLst>
          </p:cNvPr>
          <p:cNvSpPr>
            <a:spLocks noGrp="1"/>
          </p:cNvSpPr>
          <p:nvPr>
            <p:ph type="title"/>
          </p:nvPr>
        </p:nvSpPr>
        <p:spPr>
          <a:xfrm>
            <a:off x="1252150" y="1469087"/>
            <a:ext cx="10101650" cy="700757"/>
          </a:xfrm>
        </p:spPr>
        <p:txBody>
          <a:bodyPr/>
          <a:lstStyle/>
          <a:p>
            <a:r>
              <a:rPr lang="sk-SK" b="1" dirty="0">
                <a:latin typeface="Arial" panose="020B0604020202020204" pitchFamily="34" charset="0"/>
                <a:cs typeface="Arial" panose="020B0604020202020204" pitchFamily="34" charset="0"/>
              </a:rPr>
              <a:t>UTAJOVANÉ SKUTOČNOSTI</a:t>
            </a:r>
          </a:p>
        </p:txBody>
      </p:sp>
      <p:sp>
        <p:nvSpPr>
          <p:cNvPr id="3" name="Zástupný objekt pre obsah 2">
            <a:extLst>
              <a:ext uri="{FF2B5EF4-FFF2-40B4-BE49-F238E27FC236}">
                <a16:creationId xmlns:a16="http://schemas.microsoft.com/office/drawing/2014/main" id="{0783305D-F12A-AE73-9176-6CB606FFCDBF}"/>
              </a:ext>
            </a:extLst>
          </p:cNvPr>
          <p:cNvSpPr>
            <a:spLocks noGrp="1"/>
          </p:cNvSpPr>
          <p:nvPr>
            <p:ph idx="1"/>
          </p:nvPr>
        </p:nvSpPr>
        <p:spPr>
          <a:xfrm>
            <a:off x="1252150" y="2233354"/>
            <a:ext cx="10101649" cy="4174270"/>
          </a:xfrm>
        </p:spPr>
        <p:txBody>
          <a:bodyPr/>
          <a:lstStyle/>
          <a:p>
            <a:r>
              <a:rPr lang="sk-SK" sz="1600" dirty="0">
                <a:latin typeface="Arial" panose="020B0604020202020204" pitchFamily="34" charset="0"/>
                <a:cs typeface="Arial" panose="020B0604020202020204" pitchFamily="34" charset="0"/>
              </a:rPr>
              <a:t>v zmluvnom kontexte prichádza do úvahy najmä prípad, ak sa externý dodávateľ pri plnení svojich zmluvných povinností dostane aj k informáciám majúcim charakter utajovaných skutočností – potrebné zabezpečiť požadovanú mieru ochrany</a:t>
            </a:r>
          </a:p>
          <a:p>
            <a:r>
              <a:rPr lang="sk-SK" sz="1600" dirty="0">
                <a:latin typeface="Arial" panose="020B0604020202020204" pitchFamily="34" charset="0"/>
                <a:cs typeface="Arial" panose="020B0604020202020204" pitchFamily="34" charset="0"/>
              </a:rPr>
              <a:t>§ 44 zákona č. 215/2004 Z. z. o ochrane utajovaných skutočností predpisuje osobitný postup, akým možno pristupovať k utajovaným skutočnostiam zo strany podnikateľom – </a:t>
            </a:r>
            <a:r>
              <a:rPr lang="sk-SK" sz="1600" b="1" dirty="0">
                <a:latin typeface="Arial" panose="020B0604020202020204" pitchFamily="34" charset="0"/>
                <a:cs typeface="Arial" panose="020B0604020202020204" pitchFamily="34" charset="0"/>
              </a:rPr>
              <a:t>postúpenie utajovanej skutočnosti</a:t>
            </a:r>
          </a:p>
          <a:p>
            <a:pPr lvl="1"/>
            <a:r>
              <a:rPr lang="sk-SK" sz="1600" b="1" dirty="0">
                <a:latin typeface="Arial" panose="020B0604020202020204" pitchFamily="34" charset="0"/>
                <a:cs typeface="Arial" panose="020B0604020202020204" pitchFamily="34" charset="0"/>
              </a:rPr>
              <a:t>podmienkou je uzavretie zmluvy</a:t>
            </a:r>
            <a:r>
              <a:rPr lang="sk-SK" sz="1600" dirty="0">
                <a:latin typeface="Arial" panose="020B0604020202020204" pitchFamily="34" charset="0"/>
                <a:cs typeface="Arial" panose="020B0604020202020204" pitchFamily="34" charset="0"/>
              </a:rPr>
              <a:t>, ktorá musí obsahovať špecifikáciu postupovaných utajovaných skutočností, stupeň utajenia, obdobie, počas ktorého budú postupované utajované skutočnosti, zoznam osôb, rozsah ich oprávnenia na oboznamovanie sa s utajovanými skutočnosťami, rozsah činností s utajovanou skutočnosťou, rozsah kontrolných opatrení, povinnosť oznámenia o zrušení podnikateľa alebo o zmenách ovplyvňujúcich ochranu utajovaných skutočností, postupovanie utajovaných skutočností na iného podnikateľa, ako i povinnosti podnikateľa pri zániku platnosti potvrdenia o priemyselnej bezpečnosti</a:t>
            </a:r>
            <a:endParaRPr lang="sk-SK" sz="1600" b="1" dirty="0">
              <a:latin typeface="Arial" panose="020B0604020202020204" pitchFamily="34" charset="0"/>
              <a:cs typeface="Arial" panose="020B0604020202020204" pitchFamily="34" charset="0"/>
            </a:endParaRPr>
          </a:p>
          <a:p>
            <a:pPr lvl="1"/>
            <a:r>
              <a:rPr lang="sk-SK" sz="1600" dirty="0">
                <a:latin typeface="Arial" panose="020B0604020202020204" pitchFamily="34" charset="0"/>
                <a:cs typeface="Arial" panose="020B0604020202020204" pitchFamily="34" charset="0"/>
              </a:rPr>
              <a:t>zamestnanec podnikateľa, ktorý sa bude oboznamovať s utajovanými skutočnosťami, musí byť oprávnenou osobou pre príslušný stupeň utajenia</a:t>
            </a:r>
          </a:p>
          <a:p>
            <a:r>
              <a:rPr lang="sk-SK" sz="1600" dirty="0">
                <a:latin typeface="Arial" panose="020B0604020202020204" pitchFamily="34" charset="0"/>
                <a:cs typeface="Arial" panose="020B0604020202020204" pitchFamily="34" charset="0"/>
              </a:rPr>
              <a:t>NBÚ – vzor zmluvy o prístupe podnikateľa k utajovaným skutočnostiam </a:t>
            </a:r>
            <a:r>
              <a:rPr lang="sk-SK" sz="1600" dirty="0">
                <a:latin typeface="Arial" panose="020B0604020202020204" pitchFamily="34" charset="0"/>
                <a:cs typeface="Arial" panose="020B0604020202020204" pitchFamily="34" charset="0"/>
                <a:hlinkClick r:id="rId2"/>
              </a:rPr>
              <a:t>https://www.nbu.gov.sk/data/att/1209.pdf</a:t>
            </a:r>
            <a:r>
              <a:rPr lang="sk-SK" sz="16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02952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ok 3" descr="Obrázok, na ktorom je text, snímka obrazovky, písmo, dokument&#10;&#10;Obsah vygenerovaný pomocou AI môže byť nesprávny.">
            <a:extLst>
              <a:ext uri="{FF2B5EF4-FFF2-40B4-BE49-F238E27FC236}">
                <a16:creationId xmlns:a16="http://schemas.microsoft.com/office/drawing/2014/main" id="{CD9AB16C-A989-6F43-2C4C-61273214C970}"/>
              </a:ext>
            </a:extLst>
          </p:cNvPr>
          <p:cNvPicPr>
            <a:picLocks noChangeAspect="1"/>
          </p:cNvPicPr>
          <p:nvPr/>
        </p:nvPicPr>
        <p:blipFill>
          <a:blip r:embed="rId2"/>
          <a:stretch>
            <a:fillRect/>
          </a:stretch>
        </p:blipFill>
        <p:spPr>
          <a:xfrm>
            <a:off x="2817895" y="331198"/>
            <a:ext cx="6414815" cy="6195604"/>
          </a:xfrm>
          <a:prstGeom prst="rect">
            <a:avLst/>
          </a:prstGeom>
        </p:spPr>
      </p:pic>
    </p:spTree>
    <p:extLst>
      <p:ext uri="{BB962C8B-B14F-4D97-AF65-F5344CB8AC3E}">
        <p14:creationId xmlns:p14="http://schemas.microsoft.com/office/powerpoint/2010/main" val="24487427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3E9BA-34A9-EED1-B1CD-E0753524F500}"/>
            </a:ext>
          </a:extLst>
        </p:cNvPr>
        <p:cNvGrpSpPr/>
        <p:nvPr/>
      </p:nvGrpSpPr>
      <p:grpSpPr>
        <a:xfrm>
          <a:off x="0" y="0"/>
          <a:ext cx="0" cy="0"/>
          <a:chOff x="0" y="0"/>
          <a:chExt cx="0" cy="0"/>
        </a:xfrm>
      </p:grpSpPr>
      <p:pic>
        <p:nvPicPr>
          <p:cNvPr id="2" name="Obrázok 1" descr="Obrázok, na ktorom je text, snímka obrazovky, písmo, dokument&#10;&#10;Obsah vygenerovaný pomocou AI môže byť nesprávny.">
            <a:extLst>
              <a:ext uri="{FF2B5EF4-FFF2-40B4-BE49-F238E27FC236}">
                <a16:creationId xmlns:a16="http://schemas.microsoft.com/office/drawing/2014/main" id="{21703A6C-0611-1972-14EB-B037D12E1B73}"/>
              </a:ext>
            </a:extLst>
          </p:cNvPr>
          <p:cNvPicPr>
            <a:picLocks noChangeAspect="1"/>
          </p:cNvPicPr>
          <p:nvPr/>
        </p:nvPicPr>
        <p:blipFill>
          <a:blip r:embed="rId2"/>
          <a:stretch>
            <a:fillRect/>
          </a:stretch>
        </p:blipFill>
        <p:spPr>
          <a:xfrm>
            <a:off x="2088108" y="1059607"/>
            <a:ext cx="8291015" cy="4379906"/>
          </a:xfrm>
          <a:prstGeom prst="rect">
            <a:avLst/>
          </a:prstGeom>
        </p:spPr>
      </p:pic>
    </p:spTree>
    <p:extLst>
      <p:ext uri="{BB962C8B-B14F-4D97-AF65-F5344CB8AC3E}">
        <p14:creationId xmlns:p14="http://schemas.microsoft.com/office/powerpoint/2010/main" val="3289061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4910F213-F011-BAA7-535B-7070E9059911}"/>
              </a:ext>
            </a:extLst>
          </p:cNvPr>
          <p:cNvSpPr>
            <a:spLocks noGrp="1"/>
          </p:cNvSpPr>
          <p:nvPr>
            <p:ph type="title"/>
          </p:nvPr>
        </p:nvSpPr>
        <p:spPr>
          <a:xfrm>
            <a:off x="3929743" y="3243944"/>
            <a:ext cx="7308850" cy="2644130"/>
          </a:xfrm>
        </p:spPr>
        <p:txBody>
          <a:bodyPr/>
          <a:lstStyle/>
          <a:p>
            <a:r>
              <a:rPr lang="sk-SK" sz="3600" b="1" dirty="0">
                <a:solidFill>
                  <a:schemeClr val="tx1"/>
                </a:solidFill>
              </a:rPr>
              <a:t>ZMLUVNÉ ASPEKTY</a:t>
            </a:r>
            <a:br>
              <a:rPr lang="sk-SK" sz="3600" b="1" dirty="0">
                <a:solidFill>
                  <a:schemeClr val="tx1"/>
                </a:solidFill>
              </a:rPr>
            </a:br>
            <a:r>
              <a:rPr lang="sk-SK" sz="3600" b="1" dirty="0">
                <a:solidFill>
                  <a:schemeClr val="tx1"/>
                </a:solidFill>
              </a:rPr>
              <a:t>KYBERNETICKEJ BEZPEČNOSTI</a:t>
            </a:r>
          </a:p>
        </p:txBody>
      </p:sp>
    </p:spTree>
    <p:extLst>
      <p:ext uri="{BB962C8B-B14F-4D97-AF65-F5344CB8AC3E}">
        <p14:creationId xmlns:p14="http://schemas.microsoft.com/office/powerpoint/2010/main" val="20972970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F5DF0F-9D53-E633-BF05-2528734C7CC5}"/>
            </a:ext>
          </a:extLst>
        </p:cNvPr>
        <p:cNvGrpSpPr/>
        <p:nvPr/>
      </p:nvGrpSpPr>
      <p:grpSpPr>
        <a:xfrm>
          <a:off x="0" y="0"/>
          <a:ext cx="0" cy="0"/>
          <a:chOff x="0" y="0"/>
          <a:chExt cx="0" cy="0"/>
        </a:xfrm>
      </p:grpSpPr>
      <p:pic>
        <p:nvPicPr>
          <p:cNvPr id="3" name="Obrázok 2" descr="Obrázok, na ktorom je text, písmo, snímka obrazovky, číslo&#10;&#10;Obsah vygenerovaný pomocou AI môže byť nesprávny.">
            <a:extLst>
              <a:ext uri="{FF2B5EF4-FFF2-40B4-BE49-F238E27FC236}">
                <a16:creationId xmlns:a16="http://schemas.microsoft.com/office/drawing/2014/main" id="{53C49661-827F-823D-5723-70288E44F073}"/>
              </a:ext>
            </a:extLst>
          </p:cNvPr>
          <p:cNvPicPr>
            <a:picLocks noChangeAspect="1"/>
          </p:cNvPicPr>
          <p:nvPr/>
        </p:nvPicPr>
        <p:blipFill>
          <a:blip r:embed="rId2"/>
          <a:stretch>
            <a:fillRect/>
          </a:stretch>
        </p:blipFill>
        <p:spPr>
          <a:xfrm>
            <a:off x="2210938" y="136525"/>
            <a:ext cx="7424382" cy="6101914"/>
          </a:xfrm>
          <a:prstGeom prst="rect">
            <a:avLst/>
          </a:prstGeom>
        </p:spPr>
      </p:pic>
    </p:spTree>
    <p:extLst>
      <p:ext uri="{BB962C8B-B14F-4D97-AF65-F5344CB8AC3E}">
        <p14:creationId xmlns:p14="http://schemas.microsoft.com/office/powerpoint/2010/main" val="4096130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02B2E-E916-8B91-5A1A-0A87B5E6D047}"/>
            </a:ext>
          </a:extLst>
        </p:cNvPr>
        <p:cNvGrpSpPr/>
        <p:nvPr/>
      </p:nvGrpSpPr>
      <p:grpSpPr>
        <a:xfrm>
          <a:off x="0" y="0"/>
          <a:ext cx="0" cy="0"/>
          <a:chOff x="0" y="0"/>
          <a:chExt cx="0" cy="0"/>
        </a:xfrm>
      </p:grpSpPr>
      <p:pic>
        <p:nvPicPr>
          <p:cNvPr id="2" name="Obrázok 1" descr="Obrázok, na ktorom je text, písmo, snímka obrazovky, číslo&#10;&#10;Obsah vygenerovaný pomocou AI môže byť nesprávny.">
            <a:extLst>
              <a:ext uri="{FF2B5EF4-FFF2-40B4-BE49-F238E27FC236}">
                <a16:creationId xmlns:a16="http://schemas.microsoft.com/office/drawing/2014/main" id="{CFE75266-8D80-EAB4-761E-AD340B83A971}"/>
              </a:ext>
            </a:extLst>
          </p:cNvPr>
          <p:cNvPicPr>
            <a:picLocks noChangeAspect="1"/>
          </p:cNvPicPr>
          <p:nvPr/>
        </p:nvPicPr>
        <p:blipFill>
          <a:blip r:embed="rId2"/>
          <a:stretch>
            <a:fillRect/>
          </a:stretch>
        </p:blipFill>
        <p:spPr>
          <a:xfrm>
            <a:off x="155725" y="136525"/>
            <a:ext cx="6271452" cy="4053338"/>
          </a:xfrm>
          <a:prstGeom prst="rect">
            <a:avLst/>
          </a:prstGeom>
        </p:spPr>
      </p:pic>
      <p:pic>
        <p:nvPicPr>
          <p:cNvPr id="4" name="Obrázok 3" descr="Obrázok, na ktorom je text, písmo, snímka obrazovky, číslo&#10;&#10;Obsah vygenerovaný pomocou AI môže byť nesprávny.">
            <a:extLst>
              <a:ext uri="{FF2B5EF4-FFF2-40B4-BE49-F238E27FC236}">
                <a16:creationId xmlns:a16="http://schemas.microsoft.com/office/drawing/2014/main" id="{0B17BF9B-2788-58A5-7B07-49E82D96A8E0}"/>
              </a:ext>
            </a:extLst>
          </p:cNvPr>
          <p:cNvPicPr>
            <a:picLocks noChangeAspect="1"/>
          </p:cNvPicPr>
          <p:nvPr/>
        </p:nvPicPr>
        <p:blipFill>
          <a:blip r:embed="rId3"/>
          <a:stretch>
            <a:fillRect/>
          </a:stretch>
        </p:blipFill>
        <p:spPr>
          <a:xfrm>
            <a:off x="6159364" y="2705825"/>
            <a:ext cx="6177162" cy="3553807"/>
          </a:xfrm>
          <a:prstGeom prst="rect">
            <a:avLst/>
          </a:prstGeom>
        </p:spPr>
      </p:pic>
    </p:spTree>
    <p:extLst>
      <p:ext uri="{BB962C8B-B14F-4D97-AF65-F5344CB8AC3E}">
        <p14:creationId xmlns:p14="http://schemas.microsoft.com/office/powerpoint/2010/main" val="22860951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18D74-F0A7-1824-E27D-0ED10AE8433A}"/>
            </a:ext>
          </a:extLst>
        </p:cNvPr>
        <p:cNvGrpSpPr/>
        <p:nvPr/>
      </p:nvGrpSpPr>
      <p:grpSpPr>
        <a:xfrm>
          <a:off x="0" y="0"/>
          <a:ext cx="0" cy="0"/>
          <a:chOff x="0" y="0"/>
          <a:chExt cx="0" cy="0"/>
        </a:xfrm>
      </p:grpSpPr>
      <p:pic>
        <p:nvPicPr>
          <p:cNvPr id="3" name="Obrázok 2" descr="Obrázok, na ktorom je text, písmo, snímka obrazovky, číslo&#10;&#10;Obsah vygenerovaný pomocou AI môže byť nesprávny.">
            <a:extLst>
              <a:ext uri="{FF2B5EF4-FFF2-40B4-BE49-F238E27FC236}">
                <a16:creationId xmlns:a16="http://schemas.microsoft.com/office/drawing/2014/main" id="{08084242-431D-2CF9-FEED-C2EA7A4727AE}"/>
              </a:ext>
            </a:extLst>
          </p:cNvPr>
          <p:cNvPicPr>
            <a:picLocks noChangeAspect="1"/>
          </p:cNvPicPr>
          <p:nvPr/>
        </p:nvPicPr>
        <p:blipFill>
          <a:blip r:embed="rId2"/>
          <a:stretch>
            <a:fillRect/>
          </a:stretch>
        </p:blipFill>
        <p:spPr>
          <a:xfrm>
            <a:off x="2142897" y="208329"/>
            <a:ext cx="7906205" cy="5854594"/>
          </a:xfrm>
          <a:prstGeom prst="rect">
            <a:avLst/>
          </a:prstGeom>
        </p:spPr>
      </p:pic>
    </p:spTree>
    <p:extLst>
      <p:ext uri="{BB962C8B-B14F-4D97-AF65-F5344CB8AC3E}">
        <p14:creationId xmlns:p14="http://schemas.microsoft.com/office/powerpoint/2010/main" val="41557519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6F509-0F28-207A-1BF9-D4E848743610}"/>
            </a:ext>
          </a:extLst>
        </p:cNvPr>
        <p:cNvGrpSpPr/>
        <p:nvPr/>
      </p:nvGrpSpPr>
      <p:grpSpPr>
        <a:xfrm>
          <a:off x="0" y="0"/>
          <a:ext cx="0" cy="0"/>
          <a:chOff x="0" y="0"/>
          <a:chExt cx="0" cy="0"/>
        </a:xfrm>
      </p:grpSpPr>
      <p:pic>
        <p:nvPicPr>
          <p:cNvPr id="2" name="Obrázok 1" descr="Obrázok, na ktorom je text, snímka obrazovky, písmo, číslo&#10;&#10;Obsah vygenerovaný pomocou AI môže byť nesprávny.">
            <a:extLst>
              <a:ext uri="{FF2B5EF4-FFF2-40B4-BE49-F238E27FC236}">
                <a16:creationId xmlns:a16="http://schemas.microsoft.com/office/drawing/2014/main" id="{491E3FD4-69AE-1CE0-9C06-038239496F15}"/>
              </a:ext>
            </a:extLst>
          </p:cNvPr>
          <p:cNvPicPr>
            <a:picLocks noChangeAspect="1"/>
          </p:cNvPicPr>
          <p:nvPr/>
        </p:nvPicPr>
        <p:blipFill>
          <a:blip r:embed="rId2"/>
          <a:stretch>
            <a:fillRect/>
          </a:stretch>
        </p:blipFill>
        <p:spPr>
          <a:xfrm>
            <a:off x="2558955" y="136525"/>
            <a:ext cx="7310951" cy="5975908"/>
          </a:xfrm>
          <a:prstGeom prst="rect">
            <a:avLst/>
          </a:prstGeom>
        </p:spPr>
      </p:pic>
    </p:spTree>
    <p:extLst>
      <p:ext uri="{BB962C8B-B14F-4D97-AF65-F5344CB8AC3E}">
        <p14:creationId xmlns:p14="http://schemas.microsoft.com/office/powerpoint/2010/main" val="29818879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3F7FA-DB86-28B9-8242-FDB40EB65B0C}"/>
            </a:ext>
          </a:extLst>
        </p:cNvPr>
        <p:cNvGrpSpPr/>
        <p:nvPr/>
      </p:nvGrpSpPr>
      <p:grpSpPr>
        <a:xfrm>
          <a:off x="0" y="0"/>
          <a:ext cx="0" cy="0"/>
          <a:chOff x="0" y="0"/>
          <a:chExt cx="0" cy="0"/>
        </a:xfrm>
      </p:grpSpPr>
      <p:pic>
        <p:nvPicPr>
          <p:cNvPr id="3" name="Obrázok 2" descr="Obrázok, na ktorom je text, písmo, snímka obrazovky, číslo&#10;&#10;Obsah vygenerovaný pomocou AI môže byť nesprávny.">
            <a:extLst>
              <a:ext uri="{FF2B5EF4-FFF2-40B4-BE49-F238E27FC236}">
                <a16:creationId xmlns:a16="http://schemas.microsoft.com/office/drawing/2014/main" id="{BF9718C7-7C05-6915-FC1C-CD3D6741A5A8}"/>
              </a:ext>
            </a:extLst>
          </p:cNvPr>
          <p:cNvPicPr>
            <a:picLocks noChangeAspect="1"/>
          </p:cNvPicPr>
          <p:nvPr/>
        </p:nvPicPr>
        <p:blipFill>
          <a:blip r:embed="rId2"/>
          <a:srcRect t="2877"/>
          <a:stretch>
            <a:fillRect/>
          </a:stretch>
        </p:blipFill>
        <p:spPr>
          <a:xfrm>
            <a:off x="1521726" y="955342"/>
            <a:ext cx="8980227" cy="4728955"/>
          </a:xfrm>
          <a:prstGeom prst="rect">
            <a:avLst/>
          </a:prstGeom>
        </p:spPr>
      </p:pic>
    </p:spTree>
    <p:extLst>
      <p:ext uri="{BB962C8B-B14F-4D97-AF65-F5344CB8AC3E}">
        <p14:creationId xmlns:p14="http://schemas.microsoft.com/office/powerpoint/2010/main" val="22946555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309AD-EDEE-D0FA-2198-8F25951C575A}"/>
            </a:ext>
          </a:extLst>
        </p:cNvPr>
        <p:cNvGrpSpPr/>
        <p:nvPr/>
      </p:nvGrpSpPr>
      <p:grpSpPr>
        <a:xfrm>
          <a:off x="0" y="0"/>
          <a:ext cx="0" cy="0"/>
          <a:chOff x="0" y="0"/>
          <a:chExt cx="0" cy="0"/>
        </a:xfrm>
      </p:grpSpPr>
      <p:pic>
        <p:nvPicPr>
          <p:cNvPr id="2" name="Obrázok 1" descr="Obrázok, na ktorom je text, snímka obrazovky, písmo&#10;&#10;Obsah vygenerovaný pomocou AI môže byť nesprávny.">
            <a:extLst>
              <a:ext uri="{FF2B5EF4-FFF2-40B4-BE49-F238E27FC236}">
                <a16:creationId xmlns:a16="http://schemas.microsoft.com/office/drawing/2014/main" id="{74542F24-F98A-713E-2BC2-E07E78524AD4}"/>
              </a:ext>
            </a:extLst>
          </p:cNvPr>
          <p:cNvPicPr>
            <a:picLocks noChangeAspect="1"/>
          </p:cNvPicPr>
          <p:nvPr/>
        </p:nvPicPr>
        <p:blipFill>
          <a:blip r:embed="rId2"/>
          <a:stretch>
            <a:fillRect/>
          </a:stretch>
        </p:blipFill>
        <p:spPr>
          <a:xfrm>
            <a:off x="1003393" y="1139587"/>
            <a:ext cx="9799830" cy="3684896"/>
          </a:xfrm>
          <a:prstGeom prst="rect">
            <a:avLst/>
          </a:prstGeom>
        </p:spPr>
      </p:pic>
    </p:spTree>
    <p:extLst>
      <p:ext uri="{BB962C8B-B14F-4D97-AF65-F5344CB8AC3E}">
        <p14:creationId xmlns:p14="http://schemas.microsoft.com/office/powerpoint/2010/main" val="42693098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58299-7B6E-145F-70BF-458ED8D65714}"/>
            </a:ext>
          </a:extLst>
        </p:cNvPr>
        <p:cNvGrpSpPr/>
        <p:nvPr/>
      </p:nvGrpSpPr>
      <p:grpSpPr>
        <a:xfrm>
          <a:off x="0" y="0"/>
          <a:ext cx="0" cy="0"/>
          <a:chOff x="0" y="0"/>
          <a:chExt cx="0" cy="0"/>
        </a:xfrm>
      </p:grpSpPr>
      <p:pic>
        <p:nvPicPr>
          <p:cNvPr id="3" name="Obrázok 2" descr="Obrázok, na ktorom je text, písmo, snímka obrazovky, algebra&#10;&#10;Obsah vygenerovaný pomocou AI môže byť nesprávny.">
            <a:extLst>
              <a:ext uri="{FF2B5EF4-FFF2-40B4-BE49-F238E27FC236}">
                <a16:creationId xmlns:a16="http://schemas.microsoft.com/office/drawing/2014/main" id="{C9CBF671-C8B2-A6FE-7841-901152CF75A4}"/>
              </a:ext>
            </a:extLst>
          </p:cNvPr>
          <p:cNvPicPr>
            <a:picLocks noChangeAspect="1"/>
          </p:cNvPicPr>
          <p:nvPr/>
        </p:nvPicPr>
        <p:blipFill>
          <a:blip r:embed="rId2"/>
          <a:srcRect t="7538"/>
          <a:stretch>
            <a:fillRect/>
          </a:stretch>
        </p:blipFill>
        <p:spPr>
          <a:xfrm>
            <a:off x="1373313" y="2173333"/>
            <a:ext cx="9445373" cy="2511334"/>
          </a:xfrm>
          <a:prstGeom prst="rect">
            <a:avLst/>
          </a:prstGeom>
        </p:spPr>
      </p:pic>
    </p:spTree>
    <p:extLst>
      <p:ext uri="{BB962C8B-B14F-4D97-AF65-F5344CB8AC3E}">
        <p14:creationId xmlns:p14="http://schemas.microsoft.com/office/powerpoint/2010/main" val="19193406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E210C-5303-7B23-8246-37716D016638}"/>
            </a:ext>
          </a:extLst>
        </p:cNvPr>
        <p:cNvGrpSpPr/>
        <p:nvPr/>
      </p:nvGrpSpPr>
      <p:grpSpPr>
        <a:xfrm>
          <a:off x="0" y="0"/>
          <a:ext cx="0" cy="0"/>
          <a:chOff x="0" y="0"/>
          <a:chExt cx="0" cy="0"/>
        </a:xfrm>
      </p:grpSpPr>
      <p:pic>
        <p:nvPicPr>
          <p:cNvPr id="2" name="Obrázok 1" descr="Obrázok, na ktorom je text, snímka obrazovky, písmo, potvrdenie&#10;&#10;Obsah vygenerovaný pomocou AI môže byť nesprávny.">
            <a:extLst>
              <a:ext uri="{FF2B5EF4-FFF2-40B4-BE49-F238E27FC236}">
                <a16:creationId xmlns:a16="http://schemas.microsoft.com/office/drawing/2014/main" id="{79C3DF20-019E-0B6E-465E-8C0AEA16E09E}"/>
              </a:ext>
            </a:extLst>
          </p:cNvPr>
          <p:cNvPicPr>
            <a:picLocks noChangeAspect="1"/>
          </p:cNvPicPr>
          <p:nvPr/>
        </p:nvPicPr>
        <p:blipFill>
          <a:blip r:embed="rId2"/>
          <a:stretch>
            <a:fillRect/>
          </a:stretch>
        </p:blipFill>
        <p:spPr>
          <a:xfrm>
            <a:off x="1642805" y="323406"/>
            <a:ext cx="8906390" cy="5937595"/>
          </a:xfrm>
          <a:prstGeom prst="rect">
            <a:avLst/>
          </a:prstGeom>
        </p:spPr>
      </p:pic>
    </p:spTree>
    <p:extLst>
      <p:ext uri="{BB962C8B-B14F-4D97-AF65-F5344CB8AC3E}">
        <p14:creationId xmlns:p14="http://schemas.microsoft.com/office/powerpoint/2010/main" val="17604593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46357-52A5-857A-002E-341564518B10}"/>
            </a:ext>
          </a:extLst>
        </p:cNvPr>
        <p:cNvGrpSpPr/>
        <p:nvPr/>
      </p:nvGrpSpPr>
      <p:grpSpPr>
        <a:xfrm>
          <a:off x="0" y="0"/>
          <a:ext cx="0" cy="0"/>
          <a:chOff x="0" y="0"/>
          <a:chExt cx="0" cy="0"/>
        </a:xfrm>
      </p:grpSpPr>
      <p:pic>
        <p:nvPicPr>
          <p:cNvPr id="3" name="Obrázok 2" descr="Obrázok, na ktorom je text, snímka obrazovky, číslo, rad&#10;&#10;Obsah vygenerovaný pomocou AI môže byť nesprávny.">
            <a:extLst>
              <a:ext uri="{FF2B5EF4-FFF2-40B4-BE49-F238E27FC236}">
                <a16:creationId xmlns:a16="http://schemas.microsoft.com/office/drawing/2014/main" id="{CBBA7906-8597-500F-9EF9-7BD839055379}"/>
              </a:ext>
            </a:extLst>
          </p:cNvPr>
          <p:cNvPicPr>
            <a:picLocks noChangeAspect="1"/>
          </p:cNvPicPr>
          <p:nvPr/>
        </p:nvPicPr>
        <p:blipFill>
          <a:blip r:embed="rId2"/>
          <a:stretch>
            <a:fillRect/>
          </a:stretch>
        </p:blipFill>
        <p:spPr>
          <a:xfrm>
            <a:off x="2816693" y="626218"/>
            <a:ext cx="6332223" cy="5412820"/>
          </a:xfrm>
          <a:prstGeom prst="rect">
            <a:avLst/>
          </a:prstGeom>
        </p:spPr>
      </p:pic>
    </p:spTree>
    <p:extLst>
      <p:ext uri="{BB962C8B-B14F-4D97-AF65-F5344CB8AC3E}">
        <p14:creationId xmlns:p14="http://schemas.microsoft.com/office/powerpoint/2010/main" val="25980848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8DAE8-8AFD-6839-7C43-B25DDCB37E1A}"/>
            </a:ext>
          </a:extLst>
        </p:cNvPr>
        <p:cNvGrpSpPr/>
        <p:nvPr/>
      </p:nvGrpSpPr>
      <p:grpSpPr>
        <a:xfrm>
          <a:off x="0" y="0"/>
          <a:ext cx="0" cy="0"/>
          <a:chOff x="0" y="0"/>
          <a:chExt cx="0" cy="0"/>
        </a:xfrm>
      </p:grpSpPr>
      <p:sp>
        <p:nvSpPr>
          <p:cNvPr id="7" name="Nadpis 6">
            <a:extLst>
              <a:ext uri="{FF2B5EF4-FFF2-40B4-BE49-F238E27FC236}">
                <a16:creationId xmlns:a16="http://schemas.microsoft.com/office/drawing/2014/main" id="{4EE56629-03CA-3694-A650-46A64073C487}"/>
              </a:ext>
            </a:extLst>
          </p:cNvPr>
          <p:cNvSpPr>
            <a:spLocks noGrp="1"/>
          </p:cNvSpPr>
          <p:nvPr>
            <p:ph type="title"/>
          </p:nvPr>
        </p:nvSpPr>
        <p:spPr>
          <a:xfrm>
            <a:off x="3929743" y="3243944"/>
            <a:ext cx="7308850" cy="2644130"/>
          </a:xfrm>
        </p:spPr>
        <p:txBody>
          <a:bodyPr/>
          <a:lstStyle/>
          <a:p>
            <a:r>
              <a:rPr lang="sk-SK" sz="3600" b="1" dirty="0">
                <a:solidFill>
                  <a:schemeClr val="tx1"/>
                </a:solidFill>
              </a:rPr>
              <a:t>ZMLUVNÁ </a:t>
            </a:r>
            <a:br>
              <a:rPr lang="sk-SK" sz="3600" b="1" dirty="0">
                <a:solidFill>
                  <a:schemeClr val="tx1"/>
                </a:solidFill>
              </a:rPr>
            </a:br>
            <a:r>
              <a:rPr lang="sk-SK" sz="3600" b="1" dirty="0">
                <a:solidFill>
                  <a:schemeClr val="tx1"/>
                </a:solidFill>
              </a:rPr>
              <a:t>OCHRANA INFORMÁCIÍ</a:t>
            </a:r>
          </a:p>
        </p:txBody>
      </p:sp>
    </p:spTree>
    <p:extLst>
      <p:ext uri="{BB962C8B-B14F-4D97-AF65-F5344CB8AC3E}">
        <p14:creationId xmlns:p14="http://schemas.microsoft.com/office/powerpoint/2010/main" val="4137717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E803F-0BA9-E0EA-BE27-3205E89B46A0}"/>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8842ED9F-E401-92F1-7BB5-E58D8E1DA6DB}"/>
              </a:ext>
            </a:extLst>
          </p:cNvPr>
          <p:cNvSpPr>
            <a:spLocks noGrp="1"/>
          </p:cNvSpPr>
          <p:nvPr>
            <p:ph type="title"/>
          </p:nvPr>
        </p:nvSpPr>
        <p:spPr/>
        <p:txBody>
          <a:bodyPr/>
          <a:lstStyle/>
          <a:p>
            <a:r>
              <a:rPr lang="sk-SK" sz="4000" b="1" dirty="0">
                <a:latin typeface="Arial" panose="020B0604020202020204" pitchFamily="34" charset="0"/>
                <a:cs typeface="Arial" panose="020B0604020202020204" pitchFamily="34" charset="0"/>
              </a:rPr>
              <a:t>ZMLUVY UZATVÁRANÉ V OBLASTI KB</a:t>
            </a:r>
          </a:p>
        </p:txBody>
      </p:sp>
      <p:sp>
        <p:nvSpPr>
          <p:cNvPr id="5" name="Zástupný objekt pre obsah 4">
            <a:extLst>
              <a:ext uri="{FF2B5EF4-FFF2-40B4-BE49-F238E27FC236}">
                <a16:creationId xmlns:a16="http://schemas.microsoft.com/office/drawing/2014/main" id="{01CC82DA-004B-97F2-789E-2FE54C51BAD2}"/>
              </a:ext>
            </a:extLst>
          </p:cNvPr>
          <p:cNvSpPr>
            <a:spLocks noGrp="1"/>
          </p:cNvSpPr>
          <p:nvPr>
            <p:ph idx="1"/>
          </p:nvPr>
        </p:nvSpPr>
        <p:spPr>
          <a:xfrm>
            <a:off x="1252150" y="1750142"/>
            <a:ext cx="5676607" cy="4509143"/>
          </a:xfrm>
        </p:spPr>
        <p:txBody>
          <a:bodyPr/>
          <a:lstStyle/>
          <a:p>
            <a:r>
              <a:rPr lang="sk-SK" sz="1800" b="1" dirty="0">
                <a:latin typeface="Arial" panose="020B0604020202020204" pitchFamily="34" charset="0"/>
                <a:cs typeface="Arial" panose="020B0604020202020204" pitchFamily="34" charset="0"/>
              </a:rPr>
              <a:t>dôvody: </a:t>
            </a:r>
          </a:p>
          <a:p>
            <a:pPr lvl="1"/>
            <a:r>
              <a:rPr lang="sk-SK" sz="1800" b="1" dirty="0">
                <a:latin typeface="Arial" panose="020B0604020202020204" pitchFamily="34" charset="0"/>
                <a:cs typeface="Arial" panose="020B0604020202020204" pitchFamily="34" charset="0"/>
              </a:rPr>
              <a:t>nedostatok personálu </a:t>
            </a:r>
            <a:r>
              <a:rPr lang="sk-SK" sz="1800" dirty="0">
                <a:latin typeface="Arial" panose="020B0604020202020204" pitchFamily="34" charset="0"/>
                <a:cs typeface="Arial" panose="020B0604020202020204" pitchFamily="34" charset="0"/>
              </a:rPr>
              <a:t>pôsobiaceho v oblasti KB, ktorý často nie je dostatočne odborne spôsobilý, nemá dostatok skúseností na riadenie rizík a aplikáciu bezpečnostných opatrení, ako aj nedisponuje dostatočnou podporou vedenia a financovaním svojich aktivít</a:t>
            </a:r>
          </a:p>
          <a:p>
            <a:pPr lvl="1"/>
            <a:r>
              <a:rPr lang="sk-SK" sz="1800" dirty="0">
                <a:latin typeface="Arial" panose="020B0604020202020204" pitchFamily="34" charset="0"/>
                <a:cs typeface="Arial" panose="020B0604020202020204" pitchFamily="34" charset="0"/>
              </a:rPr>
              <a:t>vnímanie zabezpečenia KB ako </a:t>
            </a:r>
            <a:r>
              <a:rPr lang="sk-SK" sz="1800" b="1" dirty="0">
                <a:latin typeface="Arial" panose="020B0604020202020204" pitchFamily="34" charset="0"/>
                <a:cs typeface="Arial" panose="020B0604020202020204" pitchFamily="34" charset="0"/>
              </a:rPr>
              <a:t>výlučne zákonnej povinnosti, nie štandard </a:t>
            </a:r>
            <a:r>
              <a:rPr lang="sk-SK" sz="1800" dirty="0">
                <a:latin typeface="Arial" panose="020B0604020202020204" pitchFamily="34" charset="0"/>
                <a:cs typeface="Arial" panose="020B0604020202020204" pitchFamily="34" charset="0"/>
              </a:rPr>
              <a:t>v rámci pôsobenia organizácií</a:t>
            </a:r>
          </a:p>
          <a:p>
            <a:pPr lvl="1"/>
            <a:r>
              <a:rPr lang="sk-SK" sz="1800" dirty="0">
                <a:latin typeface="Arial" panose="020B0604020202020204" pitchFamily="34" charset="0"/>
                <a:cs typeface="Arial" panose="020B0604020202020204" pitchFamily="34" charset="0"/>
              </a:rPr>
              <a:t>vyčleňovanie </a:t>
            </a:r>
            <a:r>
              <a:rPr lang="sk-SK" sz="1800" b="1" dirty="0">
                <a:latin typeface="Arial" panose="020B0604020202020204" pitchFamily="34" charset="0"/>
                <a:cs typeface="Arial" panose="020B0604020202020204" pitchFamily="34" charset="0"/>
              </a:rPr>
              <a:t>minimálnych zdrojov </a:t>
            </a:r>
            <a:r>
              <a:rPr lang="sk-SK" sz="1800" dirty="0">
                <a:latin typeface="Arial" panose="020B0604020202020204" pitchFamily="34" charset="0"/>
                <a:cs typeface="Arial" panose="020B0604020202020204" pitchFamily="34" charset="0"/>
              </a:rPr>
              <a:t>na zabezpečenie KB v rámci organizácií</a:t>
            </a:r>
          </a:p>
          <a:p>
            <a:r>
              <a:rPr lang="sk-SK" sz="1800" b="1" dirty="0">
                <a:latin typeface="Arial" panose="020B0604020202020204" pitchFamily="34" charset="0"/>
                <a:cs typeface="Arial" panose="020B0604020202020204" pitchFamily="34" charset="0"/>
              </a:rPr>
              <a:t>výsledok: potreba </a:t>
            </a:r>
            <a:r>
              <a:rPr lang="sk-SK" sz="1800" b="1" dirty="0" err="1">
                <a:latin typeface="Arial" panose="020B0604020202020204" pitchFamily="34" charset="0"/>
                <a:cs typeface="Arial" panose="020B0604020202020204" pitchFamily="34" charset="0"/>
              </a:rPr>
              <a:t>outsourcovania</a:t>
            </a:r>
            <a:r>
              <a:rPr lang="sk-SK" sz="1800" b="1" dirty="0">
                <a:latin typeface="Arial" panose="020B0604020202020204" pitchFamily="34" charset="0"/>
                <a:cs typeface="Arial" panose="020B0604020202020204" pitchFamily="34" charset="0"/>
              </a:rPr>
              <a:t> služieb poskytovaných v oblasti KB za účelom ich poskytnutia externými dodávateľmi</a:t>
            </a:r>
          </a:p>
          <a:p>
            <a:endParaRPr lang="sk-SK" sz="1800"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p:txBody>
      </p:sp>
      <p:pic>
        <p:nvPicPr>
          <p:cNvPr id="2" name="Picture 2" descr="225,700+ Contract Stock Illustrations, Royalty-Free Vector Graphics &amp; Clip  Art - iStock | Contract icon, Digital contract, Business">
            <a:extLst>
              <a:ext uri="{FF2B5EF4-FFF2-40B4-BE49-F238E27FC236}">
                <a16:creationId xmlns:a16="http://schemas.microsoft.com/office/drawing/2014/main" id="{11156B35-417A-C3BA-4707-0B631CF3E9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2067" y="1914612"/>
            <a:ext cx="4233274" cy="4233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40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2A568A-3F51-2024-97FD-E0FF32BB6AC7}"/>
              </a:ext>
            </a:extLst>
          </p:cNvPr>
          <p:cNvSpPr>
            <a:spLocks noGrp="1"/>
          </p:cNvSpPr>
          <p:nvPr>
            <p:ph type="title"/>
          </p:nvPr>
        </p:nvSpPr>
        <p:spPr/>
        <p:txBody>
          <a:bodyPr/>
          <a:lstStyle/>
          <a:p>
            <a:r>
              <a:rPr lang="sk-SK" b="1" dirty="0" err="1">
                <a:latin typeface="Arial" panose="020B0604020202020204" pitchFamily="34" charset="0"/>
                <a:cs typeface="Arial" panose="020B0604020202020204" pitchFamily="34" charset="0"/>
              </a:rPr>
              <a:t>NDAs</a:t>
            </a:r>
            <a:r>
              <a:rPr lang="sk-SK" b="1" dirty="0">
                <a:latin typeface="Arial" panose="020B0604020202020204" pitchFamily="34" charset="0"/>
                <a:cs typeface="Arial" panose="020B0604020202020204" pitchFamily="34" charset="0"/>
              </a:rPr>
              <a:t> (</a:t>
            </a:r>
            <a:r>
              <a:rPr lang="sk-SK" b="1" i="1" dirty="0" err="1">
                <a:latin typeface="Arial" panose="020B0604020202020204" pitchFamily="34" charset="0"/>
                <a:cs typeface="Arial" panose="020B0604020202020204" pitchFamily="34" charset="0"/>
              </a:rPr>
              <a:t>Non-disclosure</a:t>
            </a:r>
            <a:r>
              <a:rPr lang="sk-SK" b="1" i="1" dirty="0">
                <a:latin typeface="Arial" panose="020B0604020202020204" pitchFamily="34" charset="0"/>
                <a:cs typeface="Arial" panose="020B0604020202020204" pitchFamily="34" charset="0"/>
              </a:rPr>
              <a:t> </a:t>
            </a:r>
            <a:r>
              <a:rPr lang="sk-SK" b="1" i="1" dirty="0" err="1">
                <a:latin typeface="Arial" panose="020B0604020202020204" pitchFamily="34" charset="0"/>
                <a:cs typeface="Arial" panose="020B0604020202020204" pitchFamily="34" charset="0"/>
              </a:rPr>
              <a:t>agreements</a:t>
            </a:r>
            <a:r>
              <a:rPr lang="sk-SK" b="1" dirty="0">
                <a:latin typeface="Arial" panose="020B0604020202020204" pitchFamily="34" charset="0"/>
                <a:cs typeface="Arial" panose="020B0604020202020204" pitchFamily="34" charset="0"/>
              </a:rPr>
              <a:t>)</a:t>
            </a:r>
            <a:endParaRPr lang="sk-SK" dirty="0">
              <a:latin typeface="Arial" panose="020B0604020202020204" pitchFamily="34" charset="0"/>
              <a:cs typeface="Arial" panose="020B0604020202020204" pitchFamily="34" charset="0"/>
            </a:endParaRPr>
          </a:p>
        </p:txBody>
      </p:sp>
      <p:sp>
        <p:nvSpPr>
          <p:cNvPr id="3" name="Zástupný objekt pre obsah 2">
            <a:extLst>
              <a:ext uri="{FF2B5EF4-FFF2-40B4-BE49-F238E27FC236}">
                <a16:creationId xmlns:a16="http://schemas.microsoft.com/office/drawing/2014/main" id="{2EA0BCB8-7DED-5BA0-D93C-F903F3321F0B}"/>
              </a:ext>
            </a:extLst>
          </p:cNvPr>
          <p:cNvSpPr>
            <a:spLocks noGrp="1"/>
          </p:cNvSpPr>
          <p:nvPr>
            <p:ph idx="1"/>
          </p:nvPr>
        </p:nvSpPr>
        <p:spPr>
          <a:xfrm>
            <a:off x="1252150" y="1750143"/>
            <a:ext cx="4718746" cy="4247434"/>
          </a:xfrm>
        </p:spPr>
        <p:txBody>
          <a:bodyPr/>
          <a:lstStyle/>
          <a:p>
            <a:r>
              <a:rPr lang="sk-SK" sz="1600" dirty="0">
                <a:latin typeface="Arial" panose="020B0604020202020204" pitchFamily="34" charset="0"/>
                <a:cs typeface="Arial" panose="020B0604020202020204" pitchFamily="34" charset="0"/>
              </a:rPr>
              <a:t>inominátne zmluvy</a:t>
            </a:r>
          </a:p>
          <a:p>
            <a:r>
              <a:rPr lang="sk-SK" sz="1600" dirty="0">
                <a:latin typeface="Arial" panose="020B0604020202020204" pitchFamily="34" charset="0"/>
                <a:cs typeface="Arial" panose="020B0604020202020204" pitchFamily="34" charset="0"/>
              </a:rPr>
              <a:t>predmetom zmluvy je </a:t>
            </a:r>
            <a:r>
              <a:rPr lang="sk-SK" sz="1600" b="1" dirty="0">
                <a:latin typeface="Arial" panose="020B0604020202020204" pitchFamily="34" charset="0"/>
                <a:cs typeface="Arial" panose="020B0604020202020204" pitchFamily="34" charset="0"/>
              </a:rPr>
              <a:t>povinnosť</a:t>
            </a:r>
            <a:r>
              <a:rPr lang="sk-SK" sz="1600" dirty="0">
                <a:latin typeface="Arial" panose="020B0604020202020204" pitchFamily="34" charset="0"/>
                <a:cs typeface="Arial" panose="020B0604020202020204" pitchFamily="34" charset="0"/>
              </a:rPr>
              <a:t> jednej alebo oboch (všetkých) </a:t>
            </a:r>
            <a:r>
              <a:rPr lang="sk-SK" sz="1600" b="1" dirty="0">
                <a:latin typeface="Arial" panose="020B0604020202020204" pitchFamily="34" charset="0"/>
                <a:cs typeface="Arial" panose="020B0604020202020204" pitchFamily="34" charset="0"/>
              </a:rPr>
              <a:t>zmluvných strán zachovávať mlčanlivosť o dôverných informáciách,</a:t>
            </a:r>
            <a:r>
              <a:rPr lang="sk-SK" sz="1600" dirty="0">
                <a:latin typeface="Arial" panose="020B0604020202020204" pitchFamily="34" charset="0"/>
                <a:cs typeface="Arial" panose="020B0604020202020204" pitchFamily="34" charset="0"/>
              </a:rPr>
              <a:t> ktoré si zmluvné strany sprístupnili (jednostranne alebo obojstranne)</a:t>
            </a:r>
          </a:p>
          <a:p>
            <a:r>
              <a:rPr lang="sk-SK" sz="1600" dirty="0">
                <a:latin typeface="Arial" panose="020B0604020202020204" pitchFamily="34" charset="0"/>
                <a:cs typeface="Arial" panose="020B0604020202020204" pitchFamily="34" charset="0"/>
              </a:rPr>
              <a:t>zmluvné strany môžu byť označované rôznym spôsobom</a:t>
            </a:r>
          </a:p>
          <a:p>
            <a:pPr lvl="1"/>
            <a:r>
              <a:rPr lang="sk-SK" sz="1600" dirty="0">
                <a:latin typeface="Arial" panose="020B0604020202020204" pitchFamily="34" charset="0"/>
                <a:cs typeface="Arial" panose="020B0604020202020204" pitchFamily="34" charset="0"/>
              </a:rPr>
              <a:t>osoba, ktorej sú sprístupňované dôverné informácie, sa zvykne označovať ako </a:t>
            </a:r>
            <a:r>
              <a:rPr lang="sk-SK" sz="1600" b="1" dirty="0">
                <a:latin typeface="Arial" panose="020B0604020202020204" pitchFamily="34" charset="0"/>
                <a:cs typeface="Arial" panose="020B0604020202020204" pitchFamily="34" charset="0"/>
              </a:rPr>
              <a:t>prijímateľ</a:t>
            </a:r>
          </a:p>
          <a:p>
            <a:pPr lvl="1"/>
            <a:r>
              <a:rPr lang="sk-SK" sz="1600" dirty="0">
                <a:latin typeface="Arial" panose="020B0604020202020204" pitchFamily="34" charset="0"/>
                <a:cs typeface="Arial" panose="020B0604020202020204" pitchFamily="34" charset="0"/>
              </a:rPr>
              <a:t>osoba, ktorá sprístupňuje takéto informácie, sa spravidla označuje ako </a:t>
            </a:r>
            <a:r>
              <a:rPr lang="sk-SK" sz="1600" b="1" dirty="0">
                <a:latin typeface="Arial" panose="020B0604020202020204" pitchFamily="34" charset="0"/>
                <a:cs typeface="Arial" panose="020B0604020202020204" pitchFamily="34" charset="0"/>
              </a:rPr>
              <a:t>poskytovateľ</a:t>
            </a:r>
            <a:endParaRPr lang="sk-SK" sz="1600" dirty="0">
              <a:latin typeface="Arial" panose="020B0604020202020204" pitchFamily="34" charset="0"/>
              <a:cs typeface="Arial" panose="020B0604020202020204" pitchFamily="34" charset="0"/>
            </a:endParaRPr>
          </a:p>
          <a:p>
            <a:r>
              <a:rPr lang="sk-SK" sz="1600" dirty="0">
                <a:latin typeface="Arial" panose="020B0604020202020204" pitchFamily="34" charset="0"/>
                <a:cs typeface="Arial" panose="020B0604020202020204" pitchFamily="34" charset="0"/>
              </a:rPr>
              <a:t>povinnosť zachovávať mlčanlivosť možno upraviť </a:t>
            </a:r>
            <a:r>
              <a:rPr lang="sk-SK" sz="1600" b="1" dirty="0">
                <a:latin typeface="Arial" panose="020B0604020202020204" pitchFamily="34" charset="0"/>
                <a:cs typeface="Arial" panose="020B0604020202020204" pitchFamily="34" charset="0"/>
              </a:rPr>
              <a:t>v samostatnej zmluve </a:t>
            </a:r>
            <a:r>
              <a:rPr lang="sk-SK" sz="1600" dirty="0">
                <a:latin typeface="Arial" panose="020B0604020202020204" pitchFamily="34" charset="0"/>
                <a:cs typeface="Arial" panose="020B0604020202020204" pitchFamily="34" charset="0"/>
              </a:rPr>
              <a:t>alebo je možné ju inkorporovať aj </a:t>
            </a:r>
            <a:r>
              <a:rPr lang="sk-SK" sz="1600" b="1" dirty="0">
                <a:latin typeface="Arial" panose="020B0604020202020204" pitchFamily="34" charset="0"/>
                <a:cs typeface="Arial" panose="020B0604020202020204" pitchFamily="34" charset="0"/>
              </a:rPr>
              <a:t>do rámca inej zmluvy </a:t>
            </a:r>
            <a:r>
              <a:rPr lang="sk-SK" sz="1600" dirty="0">
                <a:latin typeface="Arial" panose="020B0604020202020204" pitchFamily="34" charset="0"/>
                <a:cs typeface="Arial" panose="020B0604020202020204" pitchFamily="34" charset="0"/>
              </a:rPr>
              <a:t>uzatváranej zmluvnými stranami</a:t>
            </a:r>
          </a:p>
          <a:p>
            <a:endParaRPr lang="sk-SK" dirty="0">
              <a:latin typeface="Arial" panose="020B0604020202020204" pitchFamily="34" charset="0"/>
              <a:cs typeface="Arial" panose="020B0604020202020204" pitchFamily="34" charset="0"/>
            </a:endParaRPr>
          </a:p>
        </p:txBody>
      </p:sp>
      <p:pic>
        <p:nvPicPr>
          <p:cNvPr id="4" name="Picture 2" descr="How much do you really know about NDAs? - Private Service Alliance">
            <a:extLst>
              <a:ext uri="{FF2B5EF4-FFF2-40B4-BE49-F238E27FC236}">
                <a16:creationId xmlns:a16="http://schemas.microsoft.com/office/drawing/2014/main" id="{57E0628C-5A90-9AAD-D719-255167A4F5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750143"/>
            <a:ext cx="5606408" cy="3860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828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602F8-2454-4197-EB28-D23DA31460A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0160FB5-C152-2756-43D1-57E4CEDE201A}"/>
              </a:ext>
            </a:extLst>
          </p:cNvPr>
          <p:cNvSpPr>
            <a:spLocks noGrp="1"/>
          </p:cNvSpPr>
          <p:nvPr>
            <p:ph type="title"/>
          </p:nvPr>
        </p:nvSpPr>
        <p:spPr>
          <a:xfrm>
            <a:off x="1252150" y="943648"/>
            <a:ext cx="10101650" cy="700757"/>
          </a:xfrm>
        </p:spPr>
        <p:txBody>
          <a:bodyPr/>
          <a:lstStyle/>
          <a:p>
            <a:r>
              <a:rPr lang="sk-SK" sz="4000" b="1" dirty="0">
                <a:latin typeface="Arial" panose="020B0604020202020204" pitchFamily="34" charset="0"/>
                <a:cs typeface="Arial" panose="020B0604020202020204" pitchFamily="34" charset="0"/>
              </a:rPr>
              <a:t>VYMEDZENIE DÔVERNÝCH INFORMÁCIÍ</a:t>
            </a:r>
            <a:endParaRPr lang="sk-SK" sz="4000" dirty="0">
              <a:latin typeface="Arial" panose="020B0604020202020204" pitchFamily="34" charset="0"/>
              <a:cs typeface="Arial" panose="020B0604020202020204" pitchFamily="34" charset="0"/>
            </a:endParaRPr>
          </a:p>
        </p:txBody>
      </p:sp>
      <p:sp>
        <p:nvSpPr>
          <p:cNvPr id="3" name="Zástupný objekt pre obsah 2">
            <a:extLst>
              <a:ext uri="{FF2B5EF4-FFF2-40B4-BE49-F238E27FC236}">
                <a16:creationId xmlns:a16="http://schemas.microsoft.com/office/drawing/2014/main" id="{7EC6D619-63D0-2114-F3D0-F91E99620D51}"/>
              </a:ext>
            </a:extLst>
          </p:cNvPr>
          <p:cNvSpPr>
            <a:spLocks noGrp="1"/>
          </p:cNvSpPr>
          <p:nvPr>
            <p:ph idx="1"/>
          </p:nvPr>
        </p:nvSpPr>
        <p:spPr>
          <a:xfrm>
            <a:off x="1252150" y="1750143"/>
            <a:ext cx="9495462" cy="4247434"/>
          </a:xfrm>
        </p:spPr>
        <p:txBody>
          <a:bodyPr/>
          <a:lstStyle/>
          <a:p>
            <a:pPr defTabSz="360000">
              <a:lnSpc>
                <a:spcPct val="100000"/>
              </a:lnSpc>
              <a:buSzPct val="98000"/>
            </a:pPr>
            <a:r>
              <a:rPr lang="sk-SK" sz="1800" dirty="0">
                <a:latin typeface="Arial" panose="020B0604020202020204" pitchFamily="34" charset="0"/>
                <a:cs typeface="Arial" panose="020B0604020202020204" pitchFamily="34" charset="0"/>
              </a:rPr>
              <a:t>kľúčovým je </a:t>
            </a:r>
            <a:r>
              <a:rPr lang="sk-SK" sz="1800" b="1" dirty="0">
                <a:latin typeface="Arial" panose="020B0604020202020204" pitchFamily="34" charset="0"/>
                <a:cs typeface="Arial" panose="020B0604020202020204" pitchFamily="34" charset="0"/>
              </a:rPr>
              <a:t>vymedzenie pojmu dôverné informácie </a:t>
            </a:r>
            <a:r>
              <a:rPr lang="sk-SK" sz="1800" dirty="0">
                <a:latin typeface="Arial" panose="020B0604020202020204" pitchFamily="34" charset="0"/>
                <a:cs typeface="Arial" panose="020B0604020202020204" pitchFamily="34" charset="0"/>
              </a:rPr>
              <a:t>v zmluve</a:t>
            </a:r>
          </a:p>
          <a:p>
            <a:pPr defTabSz="360000">
              <a:lnSpc>
                <a:spcPct val="100000"/>
              </a:lnSpc>
              <a:buSzPct val="98000"/>
            </a:pPr>
            <a:r>
              <a:rPr lang="sk-SK" sz="1800" dirty="0">
                <a:latin typeface="Arial" panose="020B0604020202020204" pitchFamily="34" charset="0"/>
                <a:cs typeface="Arial" panose="020B0604020202020204" pitchFamily="34" charset="0"/>
              </a:rPr>
              <a:t>väčšinou veľmi </a:t>
            </a:r>
            <a:r>
              <a:rPr lang="sk-SK" sz="1800" b="1" dirty="0">
                <a:latin typeface="Arial" panose="020B0604020202020204" pitchFamily="34" charset="0"/>
                <a:cs typeface="Arial" panose="020B0604020202020204" pitchFamily="34" charset="0"/>
              </a:rPr>
              <a:t>široko koncipované definície</a:t>
            </a:r>
          </a:p>
          <a:p>
            <a:pPr defTabSz="360000">
              <a:lnSpc>
                <a:spcPct val="100000"/>
              </a:lnSpc>
              <a:buSzPct val="98000"/>
            </a:pPr>
            <a:r>
              <a:rPr lang="sk-SK" sz="1800" dirty="0">
                <a:latin typeface="Arial" panose="020B0604020202020204" pitchFamily="34" charset="0"/>
                <a:cs typeface="Arial" panose="020B0604020202020204" pitchFamily="34" charset="0"/>
              </a:rPr>
              <a:t>definície môžu rozlišovať spôsob identifikácie informácie ako dôvernej</a:t>
            </a:r>
          </a:p>
          <a:p>
            <a:pPr lvl="1" defTabSz="360000">
              <a:lnSpc>
                <a:spcPct val="100000"/>
              </a:lnSpc>
              <a:buSzPct val="98000"/>
            </a:pPr>
            <a:r>
              <a:rPr lang="sk-SK" sz="1800" dirty="0">
                <a:latin typeface="Arial" panose="020B0604020202020204" pitchFamily="34" charset="0"/>
                <a:cs typeface="Arial" panose="020B0604020202020204" pitchFamily="34" charset="0"/>
              </a:rPr>
              <a:t>za dôverné informácie sa považujú akékoľvek informácie, ktoré poskytovateľ </a:t>
            </a:r>
            <a:r>
              <a:rPr lang="sk-SK" sz="1800" b="1" dirty="0">
                <a:latin typeface="Arial" panose="020B0604020202020204" pitchFamily="34" charset="0"/>
                <a:cs typeface="Arial" panose="020B0604020202020204" pitchFamily="34" charset="0"/>
              </a:rPr>
              <a:t>výslovne označí ako dôverné </a:t>
            </a:r>
            <a:r>
              <a:rPr lang="sk-SK" sz="1800" dirty="0">
                <a:latin typeface="Arial" panose="020B0604020202020204" pitchFamily="34" charset="0"/>
                <a:cs typeface="Arial" panose="020B0604020202020204" pitchFamily="34" charset="0"/>
              </a:rPr>
              <a:t>alebo</a:t>
            </a:r>
            <a:r>
              <a:rPr lang="sk-SK" sz="1800" b="1" dirty="0">
                <a:latin typeface="Arial" panose="020B0604020202020204" pitchFamily="34" charset="0"/>
                <a:cs typeface="Arial" panose="020B0604020202020204" pitchFamily="34" charset="0"/>
              </a:rPr>
              <a:t> o ktorých možno vzhľadom na povahu a obsah predpokladať, že na ochrane ich dôvernosti majú zmluvné strany záujem</a:t>
            </a:r>
          </a:p>
          <a:p>
            <a:pPr lvl="1" defTabSz="360000">
              <a:lnSpc>
                <a:spcPct val="100000"/>
              </a:lnSpc>
              <a:buSzPct val="98000"/>
            </a:pPr>
            <a:r>
              <a:rPr lang="sk-SK" sz="1800" dirty="0">
                <a:latin typeface="Arial" panose="020B0604020202020204" pitchFamily="34" charset="0"/>
                <a:cs typeface="Arial" panose="020B0604020202020204" pitchFamily="34" charset="0"/>
              </a:rPr>
              <a:t>rovnako možno zmluvne dohodnúť, že informácie sa budú považovať za dôverné </a:t>
            </a:r>
            <a:r>
              <a:rPr lang="sk-SK" sz="1800" b="1" dirty="0">
                <a:latin typeface="Arial" panose="020B0604020202020204" pitchFamily="34" charset="0"/>
                <a:cs typeface="Arial" panose="020B0604020202020204" pitchFamily="34" charset="0"/>
              </a:rPr>
              <a:t>bez ohľadu na ich formu</a:t>
            </a:r>
            <a:r>
              <a:rPr lang="sk-SK" sz="1800" dirty="0">
                <a:latin typeface="Arial" panose="020B0604020202020204" pitchFamily="34" charset="0"/>
                <a:cs typeface="Arial" panose="020B0604020202020204" pitchFamily="34" charset="0"/>
              </a:rPr>
              <a:t>, tzn. nemusia byť napr. osobitne označené ako „</a:t>
            </a:r>
            <a:r>
              <a:rPr lang="sk-SK" sz="1800" i="1" dirty="0">
                <a:latin typeface="Arial" panose="020B0604020202020204" pitchFamily="34" charset="0"/>
                <a:cs typeface="Arial" panose="020B0604020202020204" pitchFamily="34" charset="0"/>
              </a:rPr>
              <a:t>dôverné</a:t>
            </a:r>
            <a:r>
              <a:rPr lang="sk-SK" sz="1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53160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7B78E-F663-487F-BEE6-904E6422BDF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FDC3DD5-955E-1D11-BC42-8C629764DD1E}"/>
              </a:ext>
            </a:extLst>
          </p:cNvPr>
          <p:cNvSpPr>
            <a:spLocks noGrp="1"/>
          </p:cNvSpPr>
          <p:nvPr>
            <p:ph type="title"/>
          </p:nvPr>
        </p:nvSpPr>
        <p:spPr>
          <a:xfrm>
            <a:off x="1252150" y="943648"/>
            <a:ext cx="10101650" cy="700757"/>
          </a:xfrm>
        </p:spPr>
        <p:txBody>
          <a:bodyPr/>
          <a:lstStyle/>
          <a:p>
            <a:r>
              <a:rPr lang="sk-SK" sz="4000" b="1" dirty="0">
                <a:latin typeface="Arial" panose="020B0604020202020204" pitchFamily="34" charset="0"/>
                <a:cs typeface="Arial" panose="020B0604020202020204" pitchFamily="34" charset="0"/>
              </a:rPr>
              <a:t>VYMEDZENIE DÔVERNÝCH INFORMÁCIÍ</a:t>
            </a:r>
            <a:endParaRPr lang="sk-SK" sz="4000" dirty="0">
              <a:latin typeface="Arial" panose="020B0604020202020204" pitchFamily="34" charset="0"/>
              <a:cs typeface="Arial" panose="020B0604020202020204" pitchFamily="34" charset="0"/>
            </a:endParaRPr>
          </a:p>
        </p:txBody>
      </p:sp>
      <p:sp>
        <p:nvSpPr>
          <p:cNvPr id="3" name="Zástupný objekt pre obsah 2">
            <a:extLst>
              <a:ext uri="{FF2B5EF4-FFF2-40B4-BE49-F238E27FC236}">
                <a16:creationId xmlns:a16="http://schemas.microsoft.com/office/drawing/2014/main" id="{5947666E-8C9C-FD15-0EB8-55D355929693}"/>
              </a:ext>
            </a:extLst>
          </p:cNvPr>
          <p:cNvSpPr>
            <a:spLocks noGrp="1"/>
          </p:cNvSpPr>
          <p:nvPr>
            <p:ph idx="1"/>
          </p:nvPr>
        </p:nvSpPr>
        <p:spPr>
          <a:xfrm>
            <a:off x="1252150" y="1750143"/>
            <a:ext cx="10101650" cy="4247434"/>
          </a:xfrm>
        </p:spPr>
        <p:txBody>
          <a:bodyPr/>
          <a:lstStyle/>
          <a:p>
            <a:pPr defTabSz="360000">
              <a:lnSpc>
                <a:spcPct val="100000"/>
              </a:lnSpc>
              <a:buSzPct val="98000"/>
            </a:pPr>
            <a:r>
              <a:rPr lang="sk-SK" sz="1600" dirty="0">
                <a:latin typeface="Arial" panose="020B0604020202020204" pitchFamily="34" charset="0"/>
                <a:cs typeface="Arial" panose="020B0604020202020204" pitchFamily="34" charset="0"/>
              </a:rPr>
              <a:t>definície spravidla uvádzajú aj </a:t>
            </a:r>
            <a:r>
              <a:rPr lang="sk-SK" sz="1600" b="1" dirty="0">
                <a:latin typeface="Arial" panose="020B0604020202020204" pitchFamily="34" charset="0"/>
                <a:cs typeface="Arial" panose="020B0604020202020204" pitchFamily="34" charset="0"/>
              </a:rPr>
              <a:t>príklady dôverných informácií:</a:t>
            </a:r>
          </a:p>
          <a:p>
            <a:pPr lvl="1" defTabSz="360000">
              <a:lnSpc>
                <a:spcPct val="100000"/>
              </a:lnSpc>
              <a:buSzPct val="98000"/>
            </a:pPr>
            <a:r>
              <a:rPr lang="sk-SK" sz="1600" dirty="0">
                <a:latin typeface="Arial" panose="020B0604020202020204" pitchFamily="34" charset="0"/>
                <a:cs typeface="Arial" panose="020B0604020202020204" pitchFamily="34" charset="0"/>
              </a:rPr>
              <a:t>akékoľvek technické, obchodné, finančné, komerčné alebo prevádzkové informácie, špecifikácie, plány, dáta, počítačové programy, softvér alebo dokumentácia v akejkoľvek podobe či už zachytené hmotne alebo ústne poskytnuté, ako aj informácie prijaté od inej osoby ako je poskytovateľ, pokiaľ je táto osoba zaviazaná nimi nakladať ako s dôvernými</a:t>
            </a:r>
          </a:p>
          <a:p>
            <a:pPr lvl="1" defTabSz="360000">
              <a:lnSpc>
                <a:spcPct val="100000"/>
              </a:lnSpc>
              <a:buSzPct val="98000"/>
            </a:pPr>
            <a:r>
              <a:rPr lang="sk-SK" sz="1600" dirty="0">
                <a:latin typeface="Arial" panose="020B0604020202020204" pitchFamily="34" charset="0"/>
                <a:cs typeface="Arial" panose="020B0604020202020204" pitchFamily="34" charset="0"/>
              </a:rPr>
              <a:t>dáta, plány, prezentácie alebo iné záznamy alebo softvér, na ktorom sú zachytené technické a ekonomické informácie, vedecké know-how, komercializačné, výskumné alebo testovacie stratégie, techniky, vynálezy, obchodné operácie alebo zákaznícke požiadavky, ako aj akékoľvek platobné povinnosti podľa príslušných článkov zmluvy</a:t>
            </a:r>
          </a:p>
          <a:p>
            <a:pPr lvl="1" defTabSz="360000">
              <a:lnSpc>
                <a:spcPct val="100000"/>
              </a:lnSpc>
              <a:buSzPct val="98000"/>
            </a:pPr>
            <a:r>
              <a:rPr lang="sk-SK" sz="1600" dirty="0">
                <a:latin typeface="Arial" panose="020B0604020202020204" pitchFamily="34" charset="0"/>
                <a:cs typeface="Arial" panose="020B0604020202020204" pitchFamily="34" charset="0"/>
              </a:rPr>
              <a:t>akákoľvek informácia, najmä listiny, špecifikácie, plány, výkresy, náčrty, programy, modely, vzorky, dáta a iné informácie zachytené hmotne alebo ústne poskytnuté, ktoré sa týkajú aplikácií a/alebo informačných systémov alebo dáta</a:t>
            </a:r>
          </a:p>
          <a:p>
            <a:pPr lvl="1" defTabSz="360000">
              <a:lnSpc>
                <a:spcPct val="100000"/>
              </a:lnSpc>
              <a:buSzPct val="98000"/>
            </a:pPr>
            <a:r>
              <a:rPr lang="sk-SK" sz="1600" dirty="0">
                <a:latin typeface="Arial" panose="020B0604020202020204" pitchFamily="34" charset="0"/>
                <a:cs typeface="Arial" panose="020B0604020202020204" pitchFamily="34" charset="0"/>
              </a:rPr>
              <a:t>obchodné tajomstvo v zmysle Obchodného zákonníka</a:t>
            </a:r>
          </a:p>
          <a:p>
            <a:pPr lvl="1" defTabSz="360000">
              <a:lnSpc>
                <a:spcPct val="100000"/>
              </a:lnSpc>
              <a:buSzPct val="98000"/>
            </a:pPr>
            <a:r>
              <a:rPr lang="sk-SK" sz="1600" dirty="0">
                <a:latin typeface="Arial" panose="020B0604020202020204" pitchFamily="34" charset="0"/>
                <a:cs typeface="Arial" panose="020B0604020202020204" pitchFamily="34" charset="0"/>
              </a:rPr>
              <a:t>všetky iné informácie, ktoré si zmluvné strany vzájomne poskytnú, alebo s ktorými sa prijímateľ oboznámi iným spôsobom alebo informácie, s ktorými sa má nakladať, vzhľadom na okolnosti známe prijímateľovi pri ich poskytnutí ako s dôvernými</a:t>
            </a:r>
          </a:p>
          <a:p>
            <a:pPr lvl="1" defTabSz="360000">
              <a:lnSpc>
                <a:spcPct val="100000"/>
              </a:lnSpc>
              <a:buSzPct val="98000"/>
            </a:pPr>
            <a:endParaRPr lang="sk-SK"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812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1C040-7654-906B-914A-97193167D07A}"/>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B4ED531-D426-712F-460A-4DF64BB3E1C4}"/>
              </a:ext>
            </a:extLst>
          </p:cNvPr>
          <p:cNvSpPr>
            <a:spLocks noGrp="1"/>
          </p:cNvSpPr>
          <p:nvPr>
            <p:ph type="title"/>
          </p:nvPr>
        </p:nvSpPr>
        <p:spPr>
          <a:xfrm>
            <a:off x="1252150" y="943648"/>
            <a:ext cx="10101650" cy="700757"/>
          </a:xfrm>
        </p:spPr>
        <p:txBody>
          <a:bodyPr/>
          <a:lstStyle/>
          <a:p>
            <a:r>
              <a:rPr lang="sk-SK" sz="4000" b="1" dirty="0">
                <a:latin typeface="Arial" panose="020B0604020202020204" pitchFamily="34" charset="0"/>
                <a:cs typeface="Arial" panose="020B0604020202020204" pitchFamily="34" charset="0"/>
              </a:rPr>
              <a:t>DÔVERNÝMI INFORMÁCIAMI NIE SÚ:</a:t>
            </a:r>
            <a:endParaRPr lang="sk-SK" sz="4000" dirty="0">
              <a:latin typeface="Arial" panose="020B0604020202020204" pitchFamily="34" charset="0"/>
              <a:cs typeface="Arial" panose="020B0604020202020204" pitchFamily="34" charset="0"/>
            </a:endParaRPr>
          </a:p>
        </p:txBody>
      </p:sp>
      <p:sp>
        <p:nvSpPr>
          <p:cNvPr id="3" name="Zástupný objekt pre obsah 2">
            <a:extLst>
              <a:ext uri="{FF2B5EF4-FFF2-40B4-BE49-F238E27FC236}">
                <a16:creationId xmlns:a16="http://schemas.microsoft.com/office/drawing/2014/main" id="{0BF2D1ED-9ED6-816A-4233-F381E5798AAE}"/>
              </a:ext>
            </a:extLst>
          </p:cNvPr>
          <p:cNvSpPr>
            <a:spLocks noGrp="1"/>
          </p:cNvSpPr>
          <p:nvPr>
            <p:ph idx="1"/>
          </p:nvPr>
        </p:nvSpPr>
        <p:spPr>
          <a:xfrm>
            <a:off x="1252150" y="1750143"/>
            <a:ext cx="10101650" cy="4247434"/>
          </a:xfrm>
        </p:spPr>
        <p:txBody>
          <a:bodyPr/>
          <a:lstStyle/>
          <a:p>
            <a:r>
              <a:rPr lang="sk-SK" sz="1600" dirty="0">
                <a:latin typeface="Arial" panose="020B0604020202020204" pitchFamily="34" charset="0"/>
                <a:cs typeface="Arial" panose="020B0604020202020204" pitchFamily="34" charset="0"/>
              </a:rPr>
              <a:t>štandardne sa v zmluvách vyskytuje aj </a:t>
            </a:r>
            <a:r>
              <a:rPr lang="sk-SK" sz="1600" b="1" dirty="0">
                <a:latin typeface="Arial" panose="020B0604020202020204" pitchFamily="34" charset="0"/>
                <a:cs typeface="Arial" panose="020B0604020202020204" pitchFamily="34" charset="0"/>
              </a:rPr>
              <a:t>vymedzenie informácií, ktoré nemožno považovať za dôverné</a:t>
            </a:r>
          </a:p>
          <a:p>
            <a:pPr lvl="0"/>
            <a:r>
              <a:rPr lang="sk-SK" sz="1600" dirty="0">
                <a:latin typeface="Arial" panose="020B0604020202020204" pitchFamily="34" charset="0"/>
                <a:cs typeface="Arial" panose="020B0604020202020204" pitchFamily="34" charset="0"/>
              </a:rPr>
              <a:t>spravidla sa povinnosť zmluvnej strany zachovávať mlčanlivosť o dôverných informáciách </a:t>
            </a:r>
            <a:r>
              <a:rPr lang="sk-SK" sz="1600" b="1" dirty="0">
                <a:latin typeface="Arial" panose="020B0604020202020204" pitchFamily="34" charset="0"/>
                <a:cs typeface="Arial" panose="020B0604020202020204" pitchFamily="34" charset="0"/>
              </a:rPr>
              <a:t>nevzťahuje</a:t>
            </a:r>
            <a:r>
              <a:rPr lang="sk-SK" sz="1600" dirty="0">
                <a:latin typeface="Arial" panose="020B0604020202020204" pitchFamily="34" charset="0"/>
                <a:cs typeface="Arial" panose="020B0604020202020204" pitchFamily="34" charset="0"/>
              </a:rPr>
              <a:t> na informácie, o ktorých vie preukázať, že:</a:t>
            </a:r>
          </a:p>
          <a:p>
            <a:pPr marL="800100" lvl="1" indent="-342900">
              <a:buFont typeface="+mj-lt"/>
              <a:buAutoNum type="alphaLcParenR"/>
            </a:pPr>
            <a:r>
              <a:rPr lang="sk-SK" sz="1600" dirty="0">
                <a:latin typeface="Arial" panose="020B0604020202020204" pitchFamily="34" charset="0"/>
                <a:cs typeface="Arial" panose="020B0604020202020204" pitchFamily="34" charset="0"/>
              </a:rPr>
              <a:t>sa stali verejne známymi po dni uzavretia zmluvy alebo ktoré sa po tomto dni už dajú zadovážiť z bežne dostupných zdrojov, a to inak, než v dôsledku porušenia povinnosti mlčanlivosti zmluvnej strany, jej zamestnancov alebo iných zástupcov zmluvnej strany</a:t>
            </a:r>
          </a:p>
          <a:p>
            <a:pPr marL="800100" lvl="1" indent="-342900">
              <a:buFont typeface="+mj-lt"/>
              <a:buAutoNum type="alphaLcParenR"/>
            </a:pPr>
            <a:r>
              <a:rPr lang="sk-SK" sz="1600" dirty="0">
                <a:latin typeface="Arial" panose="020B0604020202020204" pitchFamily="34" charset="0"/>
                <a:cs typeface="Arial" panose="020B0604020202020204" pitchFamily="34" charset="0"/>
              </a:rPr>
              <a:t>sa stali verejne známymi prostredníctvom zverejnenia patentovej alebo inej prihlášky príslušným patentovým úradom</a:t>
            </a:r>
          </a:p>
          <a:p>
            <a:pPr marL="800100" lvl="1" indent="-342900">
              <a:buFont typeface="+mj-lt"/>
              <a:buAutoNum type="alphaLcParenR"/>
            </a:pPr>
            <a:r>
              <a:rPr lang="sk-SK" sz="1600" dirty="0">
                <a:latin typeface="Arial" panose="020B0604020202020204" pitchFamily="34" charset="0"/>
                <a:cs typeface="Arial" panose="020B0604020202020204" pitchFamily="34" charset="0"/>
              </a:rPr>
              <a:t>z písomných záznamov zmluvnej strany vyplýva, že informácie mala zmluvná strana v oprávnenej držbe alebo ich zadovážila z iných zdrojov, ktoré ich získali legálnym spôsobom alebo neboli viazané povinnosťou mlčanlivosti voči príslušnej zmluvnej strane pred tým ako došlo k ich zverejneniu</a:t>
            </a:r>
          </a:p>
          <a:p>
            <a:pPr marL="800100" lvl="1" indent="-342900">
              <a:buFont typeface="+mj-lt"/>
              <a:buAutoNum type="alphaLcParenR"/>
            </a:pPr>
            <a:r>
              <a:rPr lang="sk-SK" sz="1600" dirty="0">
                <a:latin typeface="Arial" panose="020B0604020202020204" pitchFamily="34" charset="0"/>
                <a:cs typeface="Arial" panose="020B0604020202020204" pitchFamily="34" charset="0"/>
              </a:rPr>
              <a:t>príslušnej zmluvnej strane vznikla na základe zákona povinnosť poskytnúť dôverné informácie</a:t>
            </a:r>
          </a:p>
          <a:p>
            <a:pPr lvl="2"/>
            <a:r>
              <a:rPr lang="sk-SK" sz="1600" dirty="0">
                <a:latin typeface="Arial" panose="020B0604020202020204" pitchFamily="34" charset="0"/>
                <a:cs typeface="Arial" panose="020B0604020202020204" pitchFamily="34" charset="0"/>
              </a:rPr>
              <a:t>v zmluvách sa v týchto prípadoch dotknutej zmluvnej strane ukladá povinnosť včas informovať o uvedenej skutočnosti druhú zmluvnú stranu s cieľom umožniť jej podniknúť potrebné kroky na zabránenie alebo minimalizovanie takéhoto zverejnenia</a:t>
            </a:r>
          </a:p>
          <a:p>
            <a:pPr marL="800100" lvl="1" indent="-342900">
              <a:buFont typeface="+mj-lt"/>
              <a:buAutoNum type="alphaLcParenR"/>
            </a:pPr>
            <a:r>
              <a:rPr lang="sk-SK" sz="1600" dirty="0">
                <a:latin typeface="Arial" panose="020B0604020202020204" pitchFamily="34" charset="0"/>
                <a:cs typeface="Arial" panose="020B0604020202020204" pitchFamily="34" charset="0"/>
              </a:rPr>
              <a:t>informácie, o ktorých vie zmluvná strana preukázať a zdokumentovať, že boli schválené na publikáciu v súlade s internými predpismi zmluvnej strany a na základe konzultácie so zmluvnými stranami</a:t>
            </a:r>
          </a:p>
          <a:p>
            <a:endParaRPr lang="sk-SK" sz="1600" dirty="0">
              <a:latin typeface="Arial" panose="020B0604020202020204" pitchFamily="34" charset="0"/>
              <a:cs typeface="Arial" panose="020B0604020202020204" pitchFamily="34" charset="0"/>
            </a:endParaRPr>
          </a:p>
          <a:p>
            <a:pPr marL="800100" lvl="1" indent="-342900">
              <a:buFont typeface="+mj-lt"/>
              <a:buAutoNum type="alphaLcParenR"/>
            </a:pPr>
            <a:endParaRPr lang="sk-SK"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233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A2C9B-F810-B081-548C-8C2E003E187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D094D53-93CA-CBA1-6539-03AE29375CFE}"/>
              </a:ext>
            </a:extLst>
          </p:cNvPr>
          <p:cNvSpPr>
            <a:spLocks noGrp="1"/>
          </p:cNvSpPr>
          <p:nvPr>
            <p:ph type="title"/>
          </p:nvPr>
        </p:nvSpPr>
        <p:spPr>
          <a:xfrm>
            <a:off x="1252150" y="943648"/>
            <a:ext cx="10101650" cy="700757"/>
          </a:xfrm>
        </p:spPr>
        <p:txBody>
          <a:bodyPr/>
          <a:lstStyle/>
          <a:p>
            <a:r>
              <a:rPr lang="sk-SK" sz="4000" b="1" dirty="0">
                <a:latin typeface="Arial" panose="020B0604020202020204" pitchFamily="34" charset="0"/>
                <a:cs typeface="Arial" panose="020B0604020202020204" pitchFamily="34" charset="0"/>
              </a:rPr>
              <a:t>SPÔSOB OCHRANY</a:t>
            </a:r>
            <a:endParaRPr lang="sk-SK" sz="4000" dirty="0">
              <a:latin typeface="Arial" panose="020B0604020202020204" pitchFamily="34" charset="0"/>
              <a:cs typeface="Arial" panose="020B0604020202020204" pitchFamily="34" charset="0"/>
            </a:endParaRPr>
          </a:p>
        </p:txBody>
      </p:sp>
      <p:sp>
        <p:nvSpPr>
          <p:cNvPr id="3" name="Zástupný objekt pre obsah 2">
            <a:extLst>
              <a:ext uri="{FF2B5EF4-FFF2-40B4-BE49-F238E27FC236}">
                <a16:creationId xmlns:a16="http://schemas.microsoft.com/office/drawing/2014/main" id="{2843FFAA-8011-4688-F45A-1FB1F91C6E25}"/>
              </a:ext>
            </a:extLst>
          </p:cNvPr>
          <p:cNvSpPr>
            <a:spLocks noGrp="1"/>
          </p:cNvSpPr>
          <p:nvPr>
            <p:ph idx="1"/>
          </p:nvPr>
        </p:nvSpPr>
        <p:spPr>
          <a:xfrm>
            <a:off x="1252150" y="1750143"/>
            <a:ext cx="10101650" cy="4247434"/>
          </a:xfrm>
        </p:spPr>
        <p:txBody>
          <a:bodyPr/>
          <a:lstStyle/>
          <a:p>
            <a:r>
              <a:rPr lang="sk-SK" sz="1800" b="1" dirty="0">
                <a:latin typeface="Arial" panose="020B0604020202020204" pitchFamily="34" charset="0"/>
                <a:cs typeface="Arial" panose="020B0604020202020204" pitchFamily="34" charset="0"/>
              </a:rPr>
              <a:t>spôsob ochrany dôverných informácií môže byť vymedzený nasledujúcim spôsobom:</a:t>
            </a:r>
          </a:p>
          <a:p>
            <a:pPr marL="0" indent="0">
              <a:buNone/>
            </a:pPr>
            <a:r>
              <a:rPr lang="sk-SK" sz="1800" i="1" dirty="0">
                <a:latin typeface="Arial" panose="020B0604020202020204" pitchFamily="34" charset="0"/>
                <a:cs typeface="Arial" panose="020B0604020202020204" pitchFamily="34" charset="0"/>
              </a:rPr>
              <a:t>Zmluvné strany sa zaväzujú, že budú dôverné informácie chrániť aspoň v takom rozsahu ako vlastné dôverné informácie, v žiadnom prípade však nie v menšom rozsahu, ako je primeraný a obvyklý stupeň ochrany takýchto informácii.</a:t>
            </a:r>
          </a:p>
          <a:p>
            <a:pPr marL="0" indent="0">
              <a:buNone/>
            </a:pPr>
            <a:r>
              <a:rPr lang="sk-SK" sz="1800" i="1" dirty="0">
                <a:latin typeface="Arial" panose="020B0604020202020204" pitchFamily="34" charset="0"/>
                <a:cs typeface="Arial" panose="020B0604020202020204" pitchFamily="34" charset="0"/>
              </a:rPr>
              <a:t>Prijímateľ sa zaväzuje počas doby platnosti tejto zmluvy, ako aj po jej zániku, pokiaľ ho povinnosti mlčanlivosti Poskytovateľ písomným vyhlásením nezbaví, chrániť dôverné informácie najmä pred: </a:t>
            </a:r>
          </a:p>
          <a:p>
            <a:pPr marL="457200" lvl="1" indent="0">
              <a:buNone/>
            </a:pPr>
            <a:r>
              <a:rPr lang="sk-SK" sz="1800" i="1" dirty="0">
                <a:latin typeface="Arial" panose="020B0604020202020204" pitchFamily="34" charset="0"/>
                <a:cs typeface="Arial" panose="020B0604020202020204" pitchFamily="34" charset="0"/>
              </a:rPr>
              <a:t>a) ich neoprávneným použitím, čím sa rozumie akékoľvek použitie dôvernej informácie v rozpore s touto zmluvou, </a:t>
            </a:r>
          </a:p>
          <a:p>
            <a:pPr marL="457200" lvl="1" indent="0">
              <a:buNone/>
            </a:pPr>
            <a:r>
              <a:rPr lang="sk-SK" sz="1800" i="1" dirty="0">
                <a:latin typeface="Arial" panose="020B0604020202020204" pitchFamily="34" charset="0"/>
                <a:cs typeface="Arial" panose="020B0604020202020204" pitchFamily="34" charset="0"/>
              </a:rPr>
              <a:t>b) sprístupnením dôverných informácií tretej strane, </a:t>
            </a:r>
          </a:p>
          <a:p>
            <a:pPr marL="457200" lvl="1" indent="0">
              <a:buNone/>
            </a:pPr>
            <a:r>
              <a:rPr lang="sk-SK" sz="1800" i="1" dirty="0">
                <a:latin typeface="Arial" panose="020B0604020202020204" pitchFamily="34" charset="0"/>
                <a:cs typeface="Arial" panose="020B0604020202020204" pitchFamily="34" charset="0"/>
              </a:rPr>
              <a:t>c) zverejnením alebo sprístupnením dôvernej informácie, pokiaľ také zverejnenie alebo sprístupnenie nie je dané povinnosťou vyplývajúcou zo všeobecne záväzných právnych predpisov, </a:t>
            </a:r>
          </a:p>
          <a:p>
            <a:pPr marL="457200" lvl="1" indent="0">
              <a:buNone/>
            </a:pPr>
            <a:r>
              <a:rPr lang="sk-SK" sz="1800" i="1" dirty="0">
                <a:latin typeface="Arial" panose="020B0604020202020204" pitchFamily="34" charset="0"/>
                <a:cs typeface="Arial" panose="020B0604020202020204" pitchFamily="34" charset="0"/>
              </a:rPr>
              <a:t>d) pred akýmkoľvek iným neoprávneným zverejnením, sprístupnením, stratou, odcudzením, zničením, rozširovaním, rozmnožovaním, náhodným či iným poškodením či iným neoprávneným využívaním alebo spracovaním.</a:t>
            </a:r>
            <a:endParaRPr lang="sk-SK" sz="18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75256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FBED0-9921-7118-C549-D5EE569F7F7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9D5464C-E546-5889-8A68-E8090987E593}"/>
              </a:ext>
            </a:extLst>
          </p:cNvPr>
          <p:cNvSpPr>
            <a:spLocks noGrp="1"/>
          </p:cNvSpPr>
          <p:nvPr>
            <p:ph type="title"/>
          </p:nvPr>
        </p:nvSpPr>
        <p:spPr>
          <a:xfrm>
            <a:off x="1252150" y="943648"/>
            <a:ext cx="10101650" cy="700757"/>
          </a:xfrm>
        </p:spPr>
        <p:txBody>
          <a:bodyPr/>
          <a:lstStyle/>
          <a:p>
            <a:r>
              <a:rPr lang="sk-SK" sz="4000" b="1" dirty="0">
                <a:latin typeface="Arial" panose="020B0604020202020204" pitchFamily="34" charset="0"/>
                <a:cs typeface="Arial" panose="020B0604020202020204" pitchFamily="34" charset="0"/>
              </a:rPr>
              <a:t>ĎALŠIE NÁLEŽITOSTI</a:t>
            </a:r>
            <a:endParaRPr lang="sk-SK" sz="4000" dirty="0">
              <a:latin typeface="Arial" panose="020B0604020202020204" pitchFamily="34" charset="0"/>
              <a:cs typeface="Arial" panose="020B0604020202020204" pitchFamily="34" charset="0"/>
            </a:endParaRPr>
          </a:p>
        </p:txBody>
      </p:sp>
      <p:sp>
        <p:nvSpPr>
          <p:cNvPr id="3" name="Zástupný objekt pre obsah 2">
            <a:extLst>
              <a:ext uri="{FF2B5EF4-FFF2-40B4-BE49-F238E27FC236}">
                <a16:creationId xmlns:a16="http://schemas.microsoft.com/office/drawing/2014/main" id="{785F0D35-3509-93D9-48EC-2ABFD220D61C}"/>
              </a:ext>
            </a:extLst>
          </p:cNvPr>
          <p:cNvSpPr>
            <a:spLocks noGrp="1"/>
          </p:cNvSpPr>
          <p:nvPr>
            <p:ph idx="1"/>
          </p:nvPr>
        </p:nvSpPr>
        <p:spPr>
          <a:xfrm>
            <a:off x="1252150" y="1750143"/>
            <a:ext cx="10101650" cy="4247434"/>
          </a:xfrm>
        </p:spPr>
        <p:txBody>
          <a:bodyPr/>
          <a:lstStyle/>
          <a:p>
            <a:r>
              <a:rPr lang="sk-SK" sz="1800" dirty="0">
                <a:latin typeface="Arial" panose="020B0604020202020204" pitchFamily="34" charset="0"/>
                <a:cs typeface="Arial" panose="020B0604020202020204" pitchFamily="34" charset="0"/>
              </a:rPr>
              <a:t>ďalej sa v zmluve špecifikuje:</a:t>
            </a:r>
          </a:p>
          <a:p>
            <a:pPr lvl="1"/>
            <a:r>
              <a:rPr lang="sk-SK" sz="1800" b="1" dirty="0">
                <a:latin typeface="Arial" panose="020B0604020202020204" pitchFamily="34" charset="0"/>
                <a:cs typeface="Arial" panose="020B0604020202020204" pitchFamily="34" charset="0"/>
              </a:rPr>
              <a:t>účel použitia dôverných informácií</a:t>
            </a:r>
            <a:r>
              <a:rPr lang="sk-SK" sz="1800" dirty="0">
                <a:latin typeface="Arial" panose="020B0604020202020204" pitchFamily="34" charset="0"/>
                <a:cs typeface="Arial" panose="020B0604020202020204" pitchFamily="34" charset="0"/>
              </a:rPr>
              <a:t>, ktorý by mal byť vymedzený konkrétne</a:t>
            </a:r>
          </a:p>
          <a:p>
            <a:pPr lvl="1"/>
            <a:r>
              <a:rPr lang="sk-SK" sz="1800" b="1" dirty="0">
                <a:latin typeface="Arial" panose="020B0604020202020204" pitchFamily="34" charset="0"/>
                <a:cs typeface="Arial" panose="020B0604020202020204" pitchFamily="34" charset="0"/>
              </a:rPr>
              <a:t>povinnosť nesprístupniť dôverné informácie tretím osobám</a:t>
            </a:r>
          </a:p>
          <a:p>
            <a:pPr lvl="1"/>
            <a:r>
              <a:rPr lang="sk-SK" sz="1800" b="1" dirty="0">
                <a:latin typeface="Arial" panose="020B0604020202020204" pitchFamily="34" charset="0"/>
                <a:cs typeface="Arial" panose="020B0604020202020204" pitchFamily="34" charset="0"/>
              </a:rPr>
              <a:t>rozsah subjektov, ktorí budú mať prístup k dôverným informáciám</a:t>
            </a:r>
            <a:r>
              <a:rPr lang="sk-SK" sz="1800" dirty="0">
                <a:latin typeface="Arial" panose="020B0604020202020204" pitchFamily="34" charset="0"/>
                <a:cs typeface="Arial" panose="020B0604020202020204" pitchFamily="34" charset="0"/>
              </a:rPr>
              <a:t> s cieľom umožniť prístup iba osobám (zamestnanci, konzultanti, a pod.), ktoré dôverné informácie potrebujú poznať </a:t>
            </a:r>
            <a:r>
              <a:rPr lang="sk-SK" sz="1800" i="1" dirty="0">
                <a:latin typeface="Arial" panose="020B0604020202020204" pitchFamily="34" charset="0"/>
                <a:cs typeface="Arial" panose="020B0604020202020204" pitchFamily="34" charset="0"/>
              </a:rPr>
              <a:t>(</a:t>
            </a:r>
            <a:r>
              <a:rPr lang="sk-SK" sz="1800" i="1" dirty="0" err="1">
                <a:latin typeface="Arial" panose="020B0604020202020204" pitchFamily="34" charset="0"/>
                <a:cs typeface="Arial" panose="020B0604020202020204" pitchFamily="34" charset="0"/>
              </a:rPr>
              <a:t>need</a:t>
            </a:r>
            <a:r>
              <a:rPr lang="sk-SK" sz="1800" i="1" dirty="0">
                <a:latin typeface="Arial" panose="020B0604020202020204" pitchFamily="34" charset="0"/>
                <a:cs typeface="Arial" panose="020B0604020202020204" pitchFamily="34" charset="0"/>
              </a:rPr>
              <a:t>-to-</a:t>
            </a:r>
            <a:r>
              <a:rPr lang="sk-SK" sz="1800" i="1" dirty="0" err="1">
                <a:latin typeface="Arial" panose="020B0604020202020204" pitchFamily="34" charset="0"/>
                <a:cs typeface="Arial" panose="020B0604020202020204" pitchFamily="34" charset="0"/>
              </a:rPr>
              <a:t>know</a:t>
            </a:r>
            <a:r>
              <a:rPr lang="sk-SK" sz="1800" i="1" dirty="0">
                <a:latin typeface="Arial" panose="020B0604020202020204" pitchFamily="34" charset="0"/>
                <a:cs typeface="Arial" panose="020B0604020202020204" pitchFamily="34" charset="0"/>
              </a:rPr>
              <a:t>),</a:t>
            </a:r>
            <a:r>
              <a:rPr lang="sk-SK" sz="1800" dirty="0">
                <a:latin typeface="Arial" panose="020B0604020202020204" pitchFamily="34" charset="0"/>
                <a:cs typeface="Arial" panose="020B0604020202020204" pitchFamily="34" charset="0"/>
              </a:rPr>
              <a:t> a poučiť tieto osoby o povinnosti mlčanlivosti</a:t>
            </a:r>
          </a:p>
          <a:p>
            <a:pPr lvl="1"/>
            <a:r>
              <a:rPr lang="sk-SK" sz="1800" b="1" dirty="0">
                <a:latin typeface="Arial" panose="020B0604020202020204" pitchFamily="34" charset="0"/>
                <a:cs typeface="Arial" panose="020B0604020202020204" pitchFamily="34" charset="0"/>
              </a:rPr>
              <a:t>doba, počas ktorej trvá povinnosť mlčanlivosti </a:t>
            </a:r>
            <a:r>
              <a:rPr lang="sk-SK" sz="1800" dirty="0">
                <a:latin typeface="Arial" panose="020B0604020202020204" pitchFamily="34" charset="0"/>
                <a:cs typeface="Arial" panose="020B0604020202020204" pitchFamily="34" charset="0"/>
              </a:rPr>
              <a:t>– môže presahovať rámec účinnosti zmluvy</a:t>
            </a:r>
          </a:p>
          <a:p>
            <a:pPr lvl="1"/>
            <a:r>
              <a:rPr lang="sk-SK" sz="1800" b="1" dirty="0">
                <a:latin typeface="Arial" panose="020B0604020202020204" pitchFamily="34" charset="0"/>
                <a:cs typeface="Arial" panose="020B0604020202020204" pitchFamily="34" charset="0"/>
              </a:rPr>
              <a:t>vrátenie si dôverných informácií po skončení zmluvy</a:t>
            </a:r>
          </a:p>
          <a:p>
            <a:pPr lvl="1"/>
            <a:r>
              <a:rPr lang="sk-SK" sz="1800" b="1" dirty="0">
                <a:latin typeface="Arial" panose="020B0604020202020204" pitchFamily="34" charset="0"/>
                <a:cs typeface="Arial" panose="020B0604020202020204" pitchFamily="34" charset="0"/>
              </a:rPr>
              <a:t>sankcia za porušenie povinnosti mlčanlivosti – </a:t>
            </a:r>
            <a:r>
              <a:rPr lang="sk-SK" sz="1800" dirty="0">
                <a:latin typeface="Arial" panose="020B0604020202020204" pitchFamily="34" charset="0"/>
                <a:cs typeface="Arial" panose="020B0604020202020204" pitchFamily="34" charset="0"/>
              </a:rPr>
              <a:t>povinnosť nahradiť spôsobenú škodu, povinnosť zaplatiť zmluvnú pokutu a pod.</a:t>
            </a:r>
            <a:endParaRPr lang="sk-SK"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260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E0EEE-98FB-CD15-A45A-6A96BFB56893}"/>
            </a:ext>
          </a:extLst>
        </p:cNvPr>
        <p:cNvGrpSpPr/>
        <p:nvPr/>
      </p:nvGrpSpPr>
      <p:grpSpPr>
        <a:xfrm>
          <a:off x="0" y="0"/>
          <a:ext cx="0" cy="0"/>
          <a:chOff x="0" y="0"/>
          <a:chExt cx="0" cy="0"/>
        </a:xfrm>
      </p:grpSpPr>
      <p:sp>
        <p:nvSpPr>
          <p:cNvPr id="7" name="Nadpis 6">
            <a:extLst>
              <a:ext uri="{FF2B5EF4-FFF2-40B4-BE49-F238E27FC236}">
                <a16:creationId xmlns:a16="http://schemas.microsoft.com/office/drawing/2014/main" id="{06EC9BF7-EA4D-EA97-8EC8-A9DEC5393301}"/>
              </a:ext>
            </a:extLst>
          </p:cNvPr>
          <p:cNvSpPr>
            <a:spLocks noGrp="1"/>
          </p:cNvSpPr>
          <p:nvPr>
            <p:ph type="title"/>
          </p:nvPr>
        </p:nvSpPr>
        <p:spPr>
          <a:xfrm>
            <a:off x="3929743" y="3243944"/>
            <a:ext cx="7308850" cy="2644130"/>
          </a:xfrm>
        </p:spPr>
        <p:txBody>
          <a:bodyPr/>
          <a:lstStyle/>
          <a:p>
            <a:r>
              <a:rPr lang="sk-SK" sz="3600" b="1" dirty="0">
                <a:solidFill>
                  <a:schemeClr val="tx1"/>
                </a:solidFill>
              </a:rPr>
              <a:t>ZODPOVEDNOSTNÉ</a:t>
            </a:r>
            <a:br>
              <a:rPr lang="sk-SK" sz="3600" b="1" dirty="0">
                <a:solidFill>
                  <a:schemeClr val="tx1"/>
                </a:solidFill>
              </a:rPr>
            </a:br>
            <a:r>
              <a:rPr lang="sk-SK" sz="3600" b="1" dirty="0">
                <a:solidFill>
                  <a:schemeClr val="tx1"/>
                </a:solidFill>
              </a:rPr>
              <a:t>ASPEKTY</a:t>
            </a:r>
          </a:p>
        </p:txBody>
      </p:sp>
    </p:spTree>
    <p:extLst>
      <p:ext uri="{BB962C8B-B14F-4D97-AF65-F5344CB8AC3E}">
        <p14:creationId xmlns:p14="http://schemas.microsoft.com/office/powerpoint/2010/main" val="1932674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ABD36-A62C-AB8E-8992-F5F0EE5F8E0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3CFAB5B-01D5-910F-879A-8221651A9708}"/>
              </a:ext>
            </a:extLst>
          </p:cNvPr>
          <p:cNvSpPr>
            <a:spLocks noGrp="1"/>
          </p:cNvSpPr>
          <p:nvPr>
            <p:ph type="title"/>
          </p:nvPr>
        </p:nvSpPr>
        <p:spPr>
          <a:xfrm>
            <a:off x="1252150" y="943648"/>
            <a:ext cx="10101650" cy="700757"/>
          </a:xfrm>
        </p:spPr>
        <p:txBody>
          <a:bodyPr/>
          <a:lstStyle/>
          <a:p>
            <a:r>
              <a:rPr lang="sk-SK" sz="4000" b="1" dirty="0">
                <a:latin typeface="Arial" panose="020B0604020202020204" pitchFamily="34" charset="0"/>
                <a:cs typeface="Arial" panose="020B0604020202020204" pitchFamily="34" charset="0"/>
              </a:rPr>
              <a:t>ZODPOVEDNOSŤ</a:t>
            </a:r>
            <a:endParaRPr lang="sk-SK" sz="4000" dirty="0">
              <a:latin typeface="Arial" panose="020B0604020202020204" pitchFamily="34" charset="0"/>
              <a:cs typeface="Arial" panose="020B0604020202020204" pitchFamily="34" charset="0"/>
            </a:endParaRPr>
          </a:p>
        </p:txBody>
      </p:sp>
      <p:sp>
        <p:nvSpPr>
          <p:cNvPr id="3" name="Zástupný objekt pre obsah 2">
            <a:extLst>
              <a:ext uri="{FF2B5EF4-FFF2-40B4-BE49-F238E27FC236}">
                <a16:creationId xmlns:a16="http://schemas.microsoft.com/office/drawing/2014/main" id="{053B6263-B7DA-84C3-F79A-F047E8BDAE6A}"/>
              </a:ext>
            </a:extLst>
          </p:cNvPr>
          <p:cNvSpPr>
            <a:spLocks noGrp="1"/>
          </p:cNvSpPr>
          <p:nvPr>
            <p:ph idx="1"/>
          </p:nvPr>
        </p:nvSpPr>
        <p:spPr>
          <a:xfrm>
            <a:off x="1252150" y="1750143"/>
            <a:ext cx="5953868" cy="4247434"/>
          </a:xfrm>
        </p:spPr>
        <p:txBody>
          <a:bodyPr/>
          <a:lstStyle/>
          <a:p>
            <a:r>
              <a:rPr lang="sk-SK" sz="1800" dirty="0">
                <a:latin typeface="Arial" panose="020B0604020202020204" pitchFamily="34" charset="0"/>
                <a:cs typeface="Arial" panose="020B0604020202020204" pitchFamily="34" charset="0"/>
              </a:rPr>
              <a:t>zmluvy uzatvárané v oblasti KB sú obchodnými záväzkovými vzťahmi, tzn. právny vzťah medzi zmluvný stranami sa spravuje ustanoveniami </a:t>
            </a:r>
            <a:r>
              <a:rPr lang="sk-SK" sz="1800" b="1" dirty="0">
                <a:latin typeface="Arial" panose="020B0604020202020204" pitchFamily="34" charset="0"/>
                <a:cs typeface="Arial" panose="020B0604020202020204" pitchFamily="34" charset="0"/>
              </a:rPr>
              <a:t>Obchodného zákonníka</a:t>
            </a:r>
            <a:r>
              <a:rPr lang="sk-SK" sz="1800" dirty="0">
                <a:latin typeface="Arial" panose="020B0604020202020204" pitchFamily="34" charset="0"/>
                <a:cs typeface="Arial" panose="020B0604020202020204" pitchFamily="34" charset="0"/>
              </a:rPr>
              <a:t>, vrátane regulácie zodpovednosti</a:t>
            </a:r>
          </a:p>
          <a:p>
            <a:r>
              <a:rPr lang="sk-SK" sz="1800" dirty="0">
                <a:latin typeface="Arial" panose="020B0604020202020204" pitchFamily="34" charset="0"/>
                <a:cs typeface="Arial" panose="020B0604020202020204" pitchFamily="34" charset="0"/>
              </a:rPr>
              <a:t>zodpovednosť za škodu podľa OBZ – </a:t>
            </a:r>
            <a:r>
              <a:rPr lang="sk-SK" sz="1800" b="1" dirty="0">
                <a:latin typeface="Arial" panose="020B0604020202020204" pitchFamily="34" charset="0"/>
                <a:cs typeface="Arial" panose="020B0604020202020204" pitchFamily="34" charset="0"/>
              </a:rPr>
              <a:t>objektívna zodpovednosť bez ohľadu na zavinenie </a:t>
            </a:r>
            <a:r>
              <a:rPr lang="sk-SK" sz="1800" dirty="0">
                <a:latin typeface="Arial" panose="020B0604020202020204" pitchFamily="34" charset="0"/>
                <a:cs typeface="Arial" panose="020B0604020202020204" pitchFamily="34" charset="0"/>
              </a:rPr>
              <a:t>s možnosťou liberácie </a:t>
            </a:r>
            <a:r>
              <a:rPr lang="sk-SK" sz="1800" dirty="0" err="1">
                <a:latin typeface="Arial" panose="020B0604020202020204" pitchFamily="34" charset="0"/>
                <a:cs typeface="Arial" panose="020B0604020202020204" pitchFamily="34" charset="0"/>
              </a:rPr>
              <a:t>pr</a:t>
            </a:r>
            <a:r>
              <a:rPr lang="sk-SK" sz="1800" dirty="0">
                <a:latin typeface="Arial" panose="020B0604020202020204" pitchFamily="34" charset="0"/>
                <a:cs typeface="Arial" panose="020B0604020202020204" pitchFamily="34" charset="0"/>
              </a:rPr>
              <a:t>. okolností vylučujúcich zodpovednosť</a:t>
            </a:r>
          </a:p>
          <a:p>
            <a:r>
              <a:rPr lang="sk-SK" sz="1800" dirty="0">
                <a:latin typeface="Arial" panose="020B0604020202020204" pitchFamily="34" charset="0"/>
                <a:cs typeface="Arial" panose="020B0604020202020204" pitchFamily="34" charset="0"/>
              </a:rPr>
              <a:t>dôvodom je </a:t>
            </a:r>
            <a:r>
              <a:rPr lang="sk-SK" sz="1800" b="1" dirty="0">
                <a:latin typeface="Arial" panose="020B0604020202020204" pitchFamily="34" charset="0"/>
                <a:cs typeface="Arial" panose="020B0604020202020204" pitchFamily="34" charset="0"/>
              </a:rPr>
              <a:t>predpoklad profesionality zmluvných strán</a:t>
            </a:r>
          </a:p>
          <a:p>
            <a:r>
              <a:rPr lang="sk-SK" sz="1800" dirty="0">
                <a:latin typeface="Arial" panose="020B0604020202020204" pitchFamily="34" charset="0"/>
                <a:cs typeface="Arial" panose="020B0604020202020204" pitchFamily="34" charset="0"/>
              </a:rPr>
              <a:t>problém </a:t>
            </a:r>
            <a:r>
              <a:rPr lang="sk-SK" sz="1800" b="1" dirty="0">
                <a:latin typeface="Arial" panose="020B0604020202020204" pitchFamily="34" charset="0"/>
                <a:cs typeface="Arial" panose="020B0604020202020204" pitchFamily="34" charset="0"/>
              </a:rPr>
              <a:t>informačnej asymetrie </a:t>
            </a:r>
            <a:r>
              <a:rPr lang="sk-SK" sz="1800" dirty="0">
                <a:latin typeface="Arial" panose="020B0604020202020204" pitchFamily="34" charset="0"/>
                <a:cs typeface="Arial" panose="020B0604020202020204" pitchFamily="34" charset="0"/>
              </a:rPr>
              <a:t>medzi zmluvnými stranami</a:t>
            </a:r>
          </a:p>
          <a:p>
            <a:r>
              <a:rPr lang="sk-SK" sz="1800" dirty="0">
                <a:latin typeface="Arial" panose="020B0604020202020204" pitchFamily="34" charset="0"/>
                <a:cs typeface="Arial" panose="020B0604020202020204" pitchFamily="34" charset="0"/>
              </a:rPr>
              <a:t>limitovaná možnosť obmedzenia zodpovednosti za škodu</a:t>
            </a:r>
          </a:p>
          <a:p>
            <a:endParaRPr lang="sk-SK" sz="1800" b="1" dirty="0">
              <a:latin typeface="Arial" panose="020B0604020202020204" pitchFamily="34" charset="0"/>
              <a:cs typeface="Arial" panose="020B0604020202020204" pitchFamily="34" charset="0"/>
            </a:endParaRPr>
          </a:p>
        </p:txBody>
      </p:sp>
      <p:pic>
        <p:nvPicPr>
          <p:cNvPr id="4" name="Picture 2" descr="Hand drawn cartoon money illustration | Free Vector">
            <a:extLst>
              <a:ext uri="{FF2B5EF4-FFF2-40B4-BE49-F238E27FC236}">
                <a16:creationId xmlns:a16="http://schemas.microsoft.com/office/drawing/2014/main" id="{A74A924B-4954-58DC-1D4F-13C83EF4B5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6018" y="1750143"/>
            <a:ext cx="4147782" cy="4147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30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D74707-377F-9F38-29B4-856977E97E9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5715271-2C59-42AC-2F80-F8CF47A27469}"/>
              </a:ext>
            </a:extLst>
          </p:cNvPr>
          <p:cNvSpPr>
            <a:spLocks noGrp="1"/>
          </p:cNvSpPr>
          <p:nvPr>
            <p:ph type="title"/>
          </p:nvPr>
        </p:nvSpPr>
        <p:spPr>
          <a:xfrm>
            <a:off x="1252150" y="916353"/>
            <a:ext cx="10101650" cy="700757"/>
          </a:xfrm>
        </p:spPr>
        <p:txBody>
          <a:bodyPr/>
          <a:lstStyle/>
          <a:p>
            <a:r>
              <a:rPr lang="sk-SK" sz="4000" b="1" dirty="0">
                <a:latin typeface="Arial" panose="020B0604020202020204" pitchFamily="34" charset="0"/>
                <a:cs typeface="Arial" panose="020B0604020202020204" pitchFamily="34" charset="0"/>
              </a:rPr>
              <a:t>LIMITÁCIA ZODPOVEDNOSTI</a:t>
            </a:r>
            <a:endParaRPr lang="sk-SK" sz="4000" dirty="0">
              <a:latin typeface="Arial" panose="020B0604020202020204" pitchFamily="34" charset="0"/>
              <a:cs typeface="Arial" panose="020B0604020202020204" pitchFamily="34" charset="0"/>
            </a:endParaRPr>
          </a:p>
        </p:txBody>
      </p:sp>
      <p:sp>
        <p:nvSpPr>
          <p:cNvPr id="3" name="Zástupný objekt pre obsah 2">
            <a:extLst>
              <a:ext uri="{FF2B5EF4-FFF2-40B4-BE49-F238E27FC236}">
                <a16:creationId xmlns:a16="http://schemas.microsoft.com/office/drawing/2014/main" id="{FB76FF1B-E13C-44A2-0053-BAB1D4EE40E9}"/>
              </a:ext>
            </a:extLst>
          </p:cNvPr>
          <p:cNvSpPr>
            <a:spLocks noGrp="1"/>
          </p:cNvSpPr>
          <p:nvPr>
            <p:ph idx="1"/>
          </p:nvPr>
        </p:nvSpPr>
        <p:spPr>
          <a:xfrm>
            <a:off x="1252150" y="1666917"/>
            <a:ext cx="10101650" cy="4815769"/>
          </a:xfrm>
        </p:spPr>
        <p:txBody>
          <a:bodyPr/>
          <a:lstStyle/>
          <a:p>
            <a:r>
              <a:rPr lang="sk-SK" sz="1800" dirty="0">
                <a:latin typeface="Arial" panose="020B0604020202020204" pitchFamily="34" charset="0"/>
                <a:cs typeface="Arial" panose="020B0604020202020204" pitchFamily="34" charset="0"/>
              </a:rPr>
              <a:t>analýza 158 zmlúv uzatváraných v oblasti kybernetickej bezpečnosti v období 2020 – 2023 medzi štátnymi orgánmi a súkromnými dodávateľmi, resp. poskytovateľmi služieb</a:t>
            </a:r>
          </a:p>
          <a:p>
            <a:r>
              <a:rPr lang="sk-SK" sz="1800" dirty="0">
                <a:latin typeface="Arial" panose="020B0604020202020204" pitchFamily="34" charset="0"/>
                <a:cs typeface="Arial" panose="020B0604020202020204" pitchFamily="34" charset="0"/>
              </a:rPr>
              <a:t>spôsob limitácie zodpovednosti v zmluvách:</a:t>
            </a:r>
          </a:p>
          <a:p>
            <a:pPr marL="800100" lvl="1" indent="-342900">
              <a:buFont typeface="+mj-lt"/>
              <a:buAutoNum type="alphaLcParenR"/>
            </a:pPr>
            <a:r>
              <a:rPr lang="sk-SK" sz="1800" b="1" dirty="0">
                <a:latin typeface="Arial" panose="020B0604020202020204" pitchFamily="34" charset="0"/>
                <a:cs typeface="Arial" panose="020B0604020202020204" pitchFamily="34" charset="0"/>
              </a:rPr>
              <a:t>zodpovednosť bez limitácií </a:t>
            </a:r>
            <a:r>
              <a:rPr lang="sk-SK" sz="1800" dirty="0">
                <a:latin typeface="Arial" panose="020B0604020202020204" pitchFamily="34" charset="0"/>
                <a:cs typeface="Arial" panose="020B0604020202020204" pitchFamily="34" charset="0"/>
              </a:rPr>
              <a:t>– 39 zmlúv</a:t>
            </a:r>
          </a:p>
          <a:p>
            <a:pPr marL="800100" lvl="1" indent="-342900">
              <a:buFont typeface="+mj-lt"/>
              <a:buAutoNum type="alphaLcParenR"/>
            </a:pPr>
            <a:r>
              <a:rPr lang="sk-SK" sz="1800" b="1" dirty="0">
                <a:latin typeface="Arial" panose="020B0604020202020204" pitchFamily="34" charset="0"/>
                <a:cs typeface="Arial" panose="020B0604020202020204" pitchFamily="34" charset="0"/>
              </a:rPr>
              <a:t>limitácia zodpovednosti – </a:t>
            </a:r>
            <a:r>
              <a:rPr lang="sk-SK" sz="1800" dirty="0">
                <a:latin typeface="Arial" panose="020B0604020202020204" pitchFamily="34" charset="0"/>
                <a:cs typeface="Arial" panose="020B0604020202020204" pitchFamily="34" charset="0"/>
              </a:rPr>
              <a:t>100 zmlúv</a:t>
            </a:r>
            <a:endParaRPr lang="sk-SK" sz="1800" b="1" dirty="0">
              <a:latin typeface="Arial" panose="020B0604020202020204" pitchFamily="34" charset="0"/>
              <a:cs typeface="Arial" panose="020B0604020202020204" pitchFamily="34" charset="0"/>
            </a:endParaRPr>
          </a:p>
          <a:p>
            <a:pPr marL="1257300" lvl="2" indent="-342900">
              <a:buFont typeface="+mj-lt"/>
              <a:buAutoNum type="arabicPeriod"/>
            </a:pPr>
            <a:r>
              <a:rPr lang="sk-SK" sz="1800" b="1" dirty="0">
                <a:latin typeface="Arial" panose="020B0604020202020204" pitchFamily="34" charset="0"/>
                <a:cs typeface="Arial" panose="020B0604020202020204" pitchFamily="34" charset="0"/>
              </a:rPr>
              <a:t>obmedzenie vplyvu na organizáciu</a:t>
            </a:r>
            <a:r>
              <a:rPr lang="sk-SK" sz="1800" dirty="0">
                <a:latin typeface="Arial" panose="020B0604020202020204" pitchFamily="34" charset="0"/>
                <a:cs typeface="Arial" panose="020B0604020202020204" pitchFamily="34" charset="0"/>
              </a:rPr>
              <a:t>, konkrétne:</a:t>
            </a:r>
          </a:p>
          <a:p>
            <a:pPr lvl="3"/>
            <a:r>
              <a:rPr lang="sk-SK" dirty="0">
                <a:latin typeface="Arial" panose="020B0604020202020204" pitchFamily="34" charset="0"/>
                <a:cs typeface="Arial" panose="020B0604020202020204" pitchFamily="34" charset="0"/>
              </a:rPr>
              <a:t>limitácia zodpovednosti za škodu stanovením maximálnej výšky škody – 45 zmlúv, napr.:</a:t>
            </a:r>
          </a:p>
          <a:p>
            <a:pPr lvl="4"/>
            <a:r>
              <a:rPr lang="sk-SK" dirty="0">
                <a:latin typeface="Arial" panose="020B0604020202020204" pitchFamily="34" charset="0"/>
                <a:cs typeface="Arial" panose="020B0604020202020204" pitchFamily="34" charset="0"/>
              </a:rPr>
              <a:t>najviac do výšky odmeny za poskytovanie služieb, ktorú prevádzkovateľ platí za obdobie 12 mesiacov (12 mesiacov = 144€)</a:t>
            </a:r>
          </a:p>
          <a:p>
            <a:pPr lvl="4"/>
            <a:r>
              <a:rPr lang="sk-SK" dirty="0">
                <a:latin typeface="Arial" panose="020B0604020202020204" pitchFamily="34" charset="0"/>
                <a:cs typeface="Arial" panose="020B0604020202020204" pitchFamily="34" charset="0"/>
              </a:rPr>
              <a:t>najviac do výšky odmeny za poskytovanie služieb, ktorú prevádzkovateľ platí za obdobie 12 mesiacov </a:t>
            </a:r>
          </a:p>
          <a:p>
            <a:pPr lvl="4"/>
            <a:r>
              <a:rPr lang="sk-SK" dirty="0">
                <a:latin typeface="Arial" panose="020B0604020202020204" pitchFamily="34" charset="0"/>
                <a:cs typeface="Arial" panose="020B0604020202020204" pitchFamily="34" charset="0"/>
              </a:rPr>
              <a:t>najviac do výšky pokuty udelenej úradom, maximálne do výšky 100 tisíc Eur</a:t>
            </a:r>
          </a:p>
          <a:p>
            <a:pPr lvl="4"/>
            <a:r>
              <a:rPr lang="sk-SK" dirty="0">
                <a:latin typeface="Arial" panose="020B0604020202020204" pitchFamily="34" charset="0"/>
                <a:cs typeface="Arial" panose="020B0604020202020204" pitchFamily="34" charset="0"/>
              </a:rPr>
              <a:t>najviac do výšky 100% ceny z predmetu zmluvy</a:t>
            </a:r>
          </a:p>
          <a:p>
            <a:pPr lvl="3"/>
            <a:r>
              <a:rPr lang="sk-SK" dirty="0">
                <a:latin typeface="Arial" panose="020B0604020202020204" pitchFamily="34" charset="0"/>
                <a:cs typeface="Arial" panose="020B0604020202020204" pitchFamily="34" charset="0"/>
              </a:rPr>
              <a:t>limitácia zodpovednosti za škodu do výšky skutočnej škody – 34 zmlúv </a:t>
            </a:r>
          </a:p>
          <a:p>
            <a:pPr lvl="4"/>
            <a:r>
              <a:rPr lang="sk-SK" dirty="0">
                <a:latin typeface="Arial" panose="020B0604020202020204" pitchFamily="34" charset="0"/>
                <a:cs typeface="Arial" panose="020B0604020202020204" pitchFamily="34" charset="0"/>
              </a:rPr>
              <a:t>tzn. nemožnosť uplatniť si ušlý zisk</a:t>
            </a:r>
          </a:p>
        </p:txBody>
      </p:sp>
    </p:spTree>
    <p:extLst>
      <p:ext uri="{BB962C8B-B14F-4D97-AF65-F5344CB8AC3E}">
        <p14:creationId xmlns:p14="http://schemas.microsoft.com/office/powerpoint/2010/main" val="10168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Effect transition="in" filter="fade">
                                      <p:cBhvr>
                                        <p:cTn id="84" dur="1000"/>
                                        <p:tgtEl>
                                          <p:spTgt spid="3">
                                            <p:txEl>
                                              <p:pRg st="11" end="11"/>
                                            </p:txEl>
                                          </p:spTgt>
                                        </p:tgtEl>
                                      </p:cBhvr>
                                    </p:animEffect>
                                    <p:anim calcmode="lin" valueType="num">
                                      <p:cBhvr>
                                        <p:cTn id="8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A37AA-5789-5BF9-9E3B-FC14C74324B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FB56E0B-6008-2F02-6679-7C30938428F3}"/>
              </a:ext>
            </a:extLst>
          </p:cNvPr>
          <p:cNvSpPr>
            <a:spLocks noGrp="1"/>
          </p:cNvSpPr>
          <p:nvPr>
            <p:ph type="title"/>
          </p:nvPr>
        </p:nvSpPr>
        <p:spPr>
          <a:xfrm>
            <a:off x="1252150" y="916353"/>
            <a:ext cx="10101650" cy="700757"/>
          </a:xfrm>
        </p:spPr>
        <p:txBody>
          <a:bodyPr/>
          <a:lstStyle/>
          <a:p>
            <a:r>
              <a:rPr lang="sk-SK" sz="4000" b="1" dirty="0">
                <a:latin typeface="Arial" panose="020B0604020202020204" pitchFamily="34" charset="0"/>
                <a:cs typeface="Arial" panose="020B0604020202020204" pitchFamily="34" charset="0"/>
              </a:rPr>
              <a:t>LIMITÁCIA ZODPOVEDNOSTI</a:t>
            </a:r>
            <a:endParaRPr lang="sk-SK" sz="4000" dirty="0">
              <a:latin typeface="Arial" panose="020B0604020202020204" pitchFamily="34" charset="0"/>
              <a:cs typeface="Arial" panose="020B0604020202020204" pitchFamily="34" charset="0"/>
            </a:endParaRPr>
          </a:p>
        </p:txBody>
      </p:sp>
      <p:sp>
        <p:nvSpPr>
          <p:cNvPr id="3" name="Zástupný objekt pre obsah 2">
            <a:extLst>
              <a:ext uri="{FF2B5EF4-FFF2-40B4-BE49-F238E27FC236}">
                <a16:creationId xmlns:a16="http://schemas.microsoft.com/office/drawing/2014/main" id="{3E05494E-9729-EBB8-D9DA-D83342C5BE85}"/>
              </a:ext>
            </a:extLst>
          </p:cNvPr>
          <p:cNvSpPr>
            <a:spLocks noGrp="1"/>
          </p:cNvSpPr>
          <p:nvPr>
            <p:ph idx="1"/>
          </p:nvPr>
        </p:nvSpPr>
        <p:spPr>
          <a:xfrm>
            <a:off x="1252150" y="1726442"/>
            <a:ext cx="10101650" cy="4756244"/>
          </a:xfrm>
        </p:spPr>
        <p:txBody>
          <a:bodyPr/>
          <a:lstStyle/>
          <a:p>
            <a:pPr marL="457200" lvl="1" indent="0">
              <a:buNone/>
            </a:pPr>
            <a:r>
              <a:rPr lang="sk-SK" sz="1800" b="1" dirty="0">
                <a:latin typeface="Arial" panose="020B0604020202020204" pitchFamily="34" charset="0"/>
                <a:cs typeface="Arial" panose="020B0604020202020204" pitchFamily="34" charset="0"/>
              </a:rPr>
              <a:t>2. špecifikácia podmienok pre vznik zodpovednosti:</a:t>
            </a:r>
          </a:p>
          <a:p>
            <a:pPr lvl="2"/>
            <a:r>
              <a:rPr lang="sk-SK" sz="1800" dirty="0">
                <a:latin typeface="Arial" panose="020B0604020202020204" pitchFamily="34" charset="0"/>
                <a:cs typeface="Arial" panose="020B0604020202020204" pitchFamily="34" charset="0"/>
              </a:rPr>
              <a:t>porušenie povinnosti poskytnúť súčinnosť – 21 zmlúv</a:t>
            </a:r>
          </a:p>
          <a:p>
            <a:pPr lvl="2"/>
            <a:r>
              <a:rPr lang="sk-SK" sz="1800" dirty="0">
                <a:latin typeface="Arial" panose="020B0604020202020204" pitchFamily="34" charset="0"/>
                <a:cs typeface="Arial" panose="020B0604020202020204" pitchFamily="34" charset="0"/>
              </a:rPr>
              <a:t>porušenie povinnosti prijať odporúčania alebo opatrenia navrhnuté poskytovateľom – 11 zmlúv</a:t>
            </a:r>
          </a:p>
          <a:p>
            <a:pPr lvl="2"/>
            <a:r>
              <a:rPr lang="sk-SK" sz="1800" dirty="0">
                <a:latin typeface="Arial" panose="020B0604020202020204" pitchFamily="34" charset="0"/>
                <a:cs typeface="Arial" panose="020B0604020202020204" pitchFamily="34" charset="0"/>
              </a:rPr>
              <a:t>porušenie povinnosti poskytnúť poskytovateľovi správne informácie – 16 zmlúv</a:t>
            </a:r>
          </a:p>
          <a:p>
            <a:pPr lvl="2"/>
            <a:r>
              <a:rPr lang="sk-SK" sz="1800" dirty="0">
                <a:latin typeface="Arial" panose="020B0604020202020204" pitchFamily="34" charset="0"/>
                <a:cs typeface="Arial" panose="020B0604020202020204" pitchFamily="34" charset="0"/>
              </a:rPr>
              <a:t>porušenie inej povinnosti, napr. nepredloženie pripravenej dokumentácie kontrolnému orgánu, nezaslanie námietky, vyjadrenia alebo iného stanoviska úradu, ktoré v jeho mene včas písomne pripravil poskytovateľ s cieľom preukázať dodržiavanie ZKB a jeho vykonávacích predpisov a/alebo s cieľom zrušiť rozhodnutie o pokute, a/alebo s cieľom napadnúť oprávnenosť či výšku udelenej pokuty zo strany úradu – 47 zmlúv</a:t>
            </a:r>
          </a:p>
          <a:p>
            <a:pPr marL="457200" lvl="1" indent="0">
              <a:buNone/>
            </a:pPr>
            <a:r>
              <a:rPr lang="sk-SK" sz="1800" b="1" dirty="0">
                <a:latin typeface="Arial" panose="020B0604020202020204" pitchFamily="34" charset="0"/>
                <a:cs typeface="Arial" panose="020B0604020202020204" pitchFamily="34" charset="0"/>
              </a:rPr>
              <a:t>3. explicitný odkaz na okolnosti vylučujúce zodpovednosť </a:t>
            </a:r>
            <a:r>
              <a:rPr lang="sk-SK" sz="1800" dirty="0">
                <a:latin typeface="Arial" panose="020B0604020202020204" pitchFamily="34" charset="0"/>
                <a:cs typeface="Arial" panose="020B0604020202020204" pitchFamily="34" charset="0"/>
              </a:rPr>
              <a:t>– 20 zmlúv</a:t>
            </a:r>
          </a:p>
        </p:txBody>
      </p:sp>
    </p:spTree>
    <p:extLst>
      <p:ext uri="{BB962C8B-B14F-4D97-AF65-F5344CB8AC3E}">
        <p14:creationId xmlns:p14="http://schemas.microsoft.com/office/powerpoint/2010/main" val="80467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0BC79-5D45-A59C-2F04-591C2C1B98E1}"/>
            </a:ext>
          </a:extLst>
        </p:cNvPr>
        <p:cNvGrpSpPr/>
        <p:nvPr/>
      </p:nvGrpSpPr>
      <p:grpSpPr>
        <a:xfrm>
          <a:off x="0" y="0"/>
          <a:ext cx="0" cy="0"/>
          <a:chOff x="0" y="0"/>
          <a:chExt cx="0" cy="0"/>
        </a:xfrm>
      </p:grpSpPr>
      <p:sp>
        <p:nvSpPr>
          <p:cNvPr id="7" name="Nadpis 6">
            <a:extLst>
              <a:ext uri="{FF2B5EF4-FFF2-40B4-BE49-F238E27FC236}">
                <a16:creationId xmlns:a16="http://schemas.microsoft.com/office/drawing/2014/main" id="{004C2FEF-029D-32AA-912F-B13F3713EBD5}"/>
              </a:ext>
            </a:extLst>
          </p:cNvPr>
          <p:cNvSpPr>
            <a:spLocks noGrp="1"/>
          </p:cNvSpPr>
          <p:nvPr>
            <p:ph type="title"/>
          </p:nvPr>
        </p:nvSpPr>
        <p:spPr>
          <a:xfrm>
            <a:off x="3929743" y="3243944"/>
            <a:ext cx="7308850" cy="2644130"/>
          </a:xfrm>
        </p:spPr>
        <p:txBody>
          <a:bodyPr/>
          <a:lstStyle/>
          <a:p>
            <a:r>
              <a:rPr lang="sk-SK" sz="3600" b="1" dirty="0">
                <a:solidFill>
                  <a:schemeClr val="tx1"/>
                </a:solidFill>
              </a:rPr>
              <a:t>PREDMET ZMLÚV UZATVÁRANÝCH </a:t>
            </a:r>
            <a:br>
              <a:rPr lang="sk-SK" sz="3600" b="1" dirty="0">
                <a:solidFill>
                  <a:schemeClr val="tx1"/>
                </a:solidFill>
              </a:rPr>
            </a:br>
            <a:r>
              <a:rPr lang="sk-SK" sz="3600" b="1" dirty="0">
                <a:solidFill>
                  <a:schemeClr val="tx1"/>
                </a:solidFill>
              </a:rPr>
              <a:t>V OBLASTI KYBERNETICKEJ BEZPEČNOSTI</a:t>
            </a:r>
          </a:p>
        </p:txBody>
      </p:sp>
    </p:spTree>
    <p:extLst>
      <p:ext uri="{BB962C8B-B14F-4D97-AF65-F5344CB8AC3E}">
        <p14:creationId xmlns:p14="http://schemas.microsoft.com/office/powerpoint/2010/main" val="36657278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3EBAF2-9799-CDC8-94EB-CD939DAA22B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15A763D-3E18-112D-D926-F21687967D2C}"/>
              </a:ext>
            </a:extLst>
          </p:cNvPr>
          <p:cNvSpPr>
            <a:spLocks noGrp="1"/>
          </p:cNvSpPr>
          <p:nvPr>
            <p:ph type="title"/>
          </p:nvPr>
        </p:nvSpPr>
        <p:spPr>
          <a:xfrm>
            <a:off x="4038600" y="3555242"/>
            <a:ext cx="7308850" cy="826378"/>
          </a:xfrm>
        </p:spPr>
        <p:txBody>
          <a:bodyPr anchor="b">
            <a:normAutofit/>
          </a:bodyPr>
          <a:lstStyle/>
          <a:p>
            <a:r>
              <a:rPr lang="sk-SK" sz="4000" i="1" dirty="0">
                <a:solidFill>
                  <a:srgbClr val="0C3A76"/>
                </a:solidFill>
              </a:rPr>
              <a:t>Ďakujem za pozornosť</a:t>
            </a:r>
          </a:p>
        </p:txBody>
      </p:sp>
      <p:sp>
        <p:nvSpPr>
          <p:cNvPr id="3" name="Zástupný objekt pre text 2">
            <a:extLst>
              <a:ext uri="{FF2B5EF4-FFF2-40B4-BE49-F238E27FC236}">
                <a16:creationId xmlns:a16="http://schemas.microsoft.com/office/drawing/2014/main" id="{10CE0B44-1F89-06CF-9020-CB88391135E6}"/>
              </a:ext>
            </a:extLst>
          </p:cNvPr>
          <p:cNvSpPr>
            <a:spLocks noGrp="1"/>
          </p:cNvSpPr>
          <p:nvPr>
            <p:ph type="body" idx="1"/>
          </p:nvPr>
        </p:nvSpPr>
        <p:spPr>
          <a:xfrm>
            <a:off x="4038600" y="4589463"/>
            <a:ext cx="7308850" cy="1500187"/>
          </a:xfrm>
        </p:spPr>
        <p:txBody>
          <a:bodyPr>
            <a:normAutofit/>
          </a:bodyPr>
          <a:lstStyle/>
          <a:p>
            <a:pPr marL="342900" indent="-342900">
              <a:buFont typeface="Wingdings" panose="05000000000000000000" pitchFamily="2" charset="2"/>
              <a:buChar char="*"/>
            </a:pPr>
            <a:r>
              <a:rPr lang="sk-SK" dirty="0" err="1">
                <a:hlinkClick r:id="rId2"/>
              </a:rPr>
              <a:t>laura.rozenfeldova</a:t>
            </a:r>
            <a:r>
              <a:rPr lang="en-US" dirty="0">
                <a:hlinkClick r:id="rId2"/>
              </a:rPr>
              <a:t>@upjs.sk</a:t>
            </a:r>
          </a:p>
          <a:p>
            <a:pPr marL="342900" indent="-342900">
              <a:buFont typeface="Webdings" panose="05030102010509060703" pitchFamily="18" charset="2"/>
              <a:buChar char="ü"/>
            </a:pPr>
            <a:r>
              <a:rPr lang="sk-SK" dirty="0">
                <a:hlinkClick r:id="rId2"/>
              </a:rPr>
              <a:t>https://cyberawareness.sk</a:t>
            </a:r>
            <a:endParaRPr lang="en-US" dirty="0"/>
          </a:p>
          <a:p>
            <a:endParaRPr lang="en-US" dirty="0"/>
          </a:p>
        </p:txBody>
      </p:sp>
    </p:spTree>
    <p:extLst>
      <p:ext uri="{BB962C8B-B14F-4D97-AF65-F5344CB8AC3E}">
        <p14:creationId xmlns:p14="http://schemas.microsoft.com/office/powerpoint/2010/main" val="2384194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807EDCC9-1DCA-DA65-F092-0A9E45BE1D22}"/>
              </a:ext>
            </a:extLst>
          </p:cNvPr>
          <p:cNvSpPr>
            <a:spLocks noGrp="1"/>
          </p:cNvSpPr>
          <p:nvPr>
            <p:ph type="title"/>
          </p:nvPr>
        </p:nvSpPr>
        <p:spPr/>
        <p:txBody>
          <a:bodyPr/>
          <a:lstStyle/>
          <a:p>
            <a:r>
              <a:rPr lang="sk-SK" b="1" dirty="0">
                <a:latin typeface="Arial" panose="020B0604020202020204" pitchFamily="34" charset="0"/>
                <a:cs typeface="Arial" panose="020B0604020202020204" pitchFamily="34" charset="0"/>
              </a:rPr>
              <a:t>PREDMET ZMLÚV</a:t>
            </a:r>
          </a:p>
        </p:txBody>
      </p:sp>
      <p:sp>
        <p:nvSpPr>
          <p:cNvPr id="5" name="Zástupný objekt pre obsah 4">
            <a:extLst>
              <a:ext uri="{FF2B5EF4-FFF2-40B4-BE49-F238E27FC236}">
                <a16:creationId xmlns:a16="http://schemas.microsoft.com/office/drawing/2014/main" id="{9FFCC93D-70E1-1848-7695-BD409DB80545}"/>
              </a:ext>
            </a:extLst>
          </p:cNvPr>
          <p:cNvSpPr>
            <a:spLocks noGrp="1"/>
          </p:cNvSpPr>
          <p:nvPr>
            <p:ph idx="1"/>
          </p:nvPr>
        </p:nvSpPr>
        <p:spPr/>
        <p:txBody>
          <a:bodyPr/>
          <a:lstStyle/>
          <a:p>
            <a:pPr marL="342900" indent="-342900">
              <a:buFont typeface="+mj-lt"/>
              <a:buAutoNum type="alphaLcParenR"/>
            </a:pPr>
            <a:r>
              <a:rPr lang="sk-SK" sz="1600" b="1" dirty="0">
                <a:latin typeface="Arial" panose="020B0604020202020204" pitchFamily="34" charset="0"/>
                <a:cs typeface="Arial" panose="020B0604020202020204" pitchFamily="34" charset="0"/>
              </a:rPr>
              <a:t>poskytnutie služieb odborného kvalifikovaného personálu</a:t>
            </a:r>
          </a:p>
          <a:p>
            <a:pPr lvl="1"/>
            <a:r>
              <a:rPr lang="sk-SK" sz="1600" dirty="0">
                <a:latin typeface="Arial" panose="020B0604020202020204" pitchFamily="34" charset="0"/>
                <a:cs typeface="Arial" panose="020B0604020202020204" pitchFamily="34" charset="0"/>
              </a:rPr>
              <a:t>poskytnutie služieb manažéra kybernetickej bezpečnosti</a:t>
            </a:r>
          </a:p>
          <a:p>
            <a:pPr lvl="1"/>
            <a:r>
              <a:rPr lang="sk-SK" sz="1600" dirty="0">
                <a:latin typeface="Arial" panose="020B0604020202020204" pitchFamily="34" charset="0"/>
                <a:cs typeface="Arial" panose="020B0604020202020204" pitchFamily="34" charset="0"/>
              </a:rPr>
              <a:t>poskytnutie expertných konzultačných služieb v príslušnej organizácii</a:t>
            </a:r>
          </a:p>
          <a:p>
            <a:pPr marL="342900" indent="-342900">
              <a:buFont typeface="+mj-lt"/>
              <a:buAutoNum type="alphaLcParenR"/>
            </a:pPr>
            <a:r>
              <a:rPr lang="sk-SK" sz="1600" b="1" dirty="0">
                <a:latin typeface="Arial" panose="020B0604020202020204" pitchFamily="34" charset="0"/>
                <a:cs typeface="Arial" panose="020B0604020202020204" pitchFamily="34" charset="0"/>
              </a:rPr>
              <a:t>poskytnutie služieb v súvislosti s kybernetickými bezpečnostnými incidentmi a ich riešením (preventívne a reaktívne opatrenia)</a:t>
            </a:r>
          </a:p>
          <a:p>
            <a:pPr lvl="1"/>
            <a:r>
              <a:rPr lang="sk-SK" sz="1600" dirty="0">
                <a:latin typeface="Arial" panose="020B0604020202020204" pitchFamily="34" charset="0"/>
                <a:cs typeface="Arial" panose="020B0604020202020204" pitchFamily="34" charset="0"/>
              </a:rPr>
              <a:t>monitoring infraštruktúry, serverov, služieb alebo bezpečnostných operačných systémov</a:t>
            </a:r>
          </a:p>
          <a:p>
            <a:pPr lvl="1"/>
            <a:r>
              <a:rPr lang="sk-SK" sz="1600" dirty="0">
                <a:latin typeface="Arial" panose="020B0604020202020204" pitchFamily="34" charset="0"/>
                <a:cs typeface="Arial" panose="020B0604020202020204" pitchFamily="34" charset="0"/>
              </a:rPr>
              <a:t>riešenie kybernetických bezpečnostných incidentov vrátane plnenia notifikačných povinností</a:t>
            </a:r>
          </a:p>
          <a:p>
            <a:pPr marL="342900" indent="-342900">
              <a:buFont typeface="+mj-lt"/>
              <a:buAutoNum type="alphaLcParenR"/>
            </a:pPr>
            <a:r>
              <a:rPr lang="sk-SK" sz="1600" b="1" dirty="0">
                <a:latin typeface="Arial" panose="020B0604020202020204" pitchFamily="34" charset="0"/>
                <a:cs typeface="Arial" panose="020B0604020202020204" pitchFamily="34" charset="0"/>
              </a:rPr>
              <a:t>poskytovanie služieb týkajúcich sa implementácie bezpečnostných opatrení</a:t>
            </a:r>
          </a:p>
          <a:p>
            <a:pPr lvl="1"/>
            <a:r>
              <a:rPr lang="sk-SK" sz="1600" dirty="0">
                <a:latin typeface="Arial" panose="020B0604020202020204" pitchFamily="34" charset="0"/>
                <a:cs typeface="Arial" panose="020B0604020202020204" pitchFamily="34" charset="0"/>
              </a:rPr>
              <a:t>dodanie infraštruktúry (softvér a hardvér)</a:t>
            </a:r>
          </a:p>
          <a:p>
            <a:pPr lvl="1"/>
            <a:r>
              <a:rPr lang="sk-SK" sz="1600" dirty="0">
                <a:latin typeface="Arial" panose="020B0604020202020204" pitchFamily="34" charset="0"/>
                <a:cs typeface="Arial" panose="020B0604020202020204" pitchFamily="34" charset="0"/>
              </a:rPr>
              <a:t>dodanie bezpečnostnej dokumentácie, napr. analýza rizík, bezpečnostné politiky</a:t>
            </a:r>
          </a:p>
          <a:p>
            <a:pPr marL="342900" indent="-342900">
              <a:buFont typeface="+mj-lt"/>
              <a:buAutoNum type="alphaLcParenR"/>
            </a:pPr>
            <a:r>
              <a:rPr lang="sk-SK" sz="1600" b="1" dirty="0">
                <a:latin typeface="Arial" panose="020B0604020202020204" pitchFamily="34" charset="0"/>
                <a:cs typeface="Arial" panose="020B0604020202020204" pitchFamily="34" charset="0"/>
              </a:rPr>
              <a:t>poskytovanie služieb v oblasti auditu a kontroly</a:t>
            </a:r>
          </a:p>
          <a:p>
            <a:pPr lvl="1"/>
            <a:r>
              <a:rPr lang="sk-SK" sz="1600" dirty="0">
                <a:latin typeface="Arial" panose="020B0604020202020204" pitchFamily="34" charset="0"/>
                <a:cs typeface="Arial" panose="020B0604020202020204" pitchFamily="34" charset="0"/>
              </a:rPr>
              <a:t>predbežný audit alebo príprava na audit</a:t>
            </a:r>
          </a:p>
          <a:p>
            <a:pPr lvl="1"/>
            <a:r>
              <a:rPr lang="sk-SK" sz="1600" dirty="0">
                <a:latin typeface="Arial" panose="020B0604020202020204" pitchFamily="34" charset="0"/>
                <a:cs typeface="Arial" panose="020B0604020202020204" pitchFamily="34" charset="0"/>
              </a:rPr>
              <a:t>audit podľa čl. 29 ZKB</a:t>
            </a:r>
          </a:p>
        </p:txBody>
      </p:sp>
    </p:spTree>
    <p:extLst>
      <p:ext uri="{BB962C8B-B14F-4D97-AF65-F5344CB8AC3E}">
        <p14:creationId xmlns:p14="http://schemas.microsoft.com/office/powerpoint/2010/main" val="272584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Effect transition="in" filter="fade">
                                      <p:cBhvr>
                                        <p:cTn id="56" dur="1000"/>
                                        <p:tgtEl>
                                          <p:spTgt spid="5">
                                            <p:txEl>
                                              <p:pRg st="7" end="7"/>
                                            </p:txEl>
                                          </p:spTgt>
                                        </p:tgtEl>
                                      </p:cBhvr>
                                    </p:animEffect>
                                    <p:anim calcmode="lin" valueType="num">
                                      <p:cBhvr>
                                        <p:cTn id="5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5">
                                            <p:txEl>
                                              <p:pRg st="8" end="8"/>
                                            </p:txEl>
                                          </p:spTgt>
                                        </p:tgtEl>
                                        <p:attrNameLst>
                                          <p:attrName>style.visibility</p:attrName>
                                        </p:attrNameLst>
                                      </p:cBhvr>
                                      <p:to>
                                        <p:strVal val="visible"/>
                                      </p:to>
                                    </p:set>
                                    <p:animEffect transition="in" filter="fade">
                                      <p:cBhvr>
                                        <p:cTn id="63" dur="1000"/>
                                        <p:tgtEl>
                                          <p:spTgt spid="5">
                                            <p:txEl>
                                              <p:pRg st="8" end="8"/>
                                            </p:txEl>
                                          </p:spTgt>
                                        </p:tgtEl>
                                      </p:cBhvr>
                                    </p:animEffect>
                                    <p:anim calcmode="lin" valueType="num">
                                      <p:cBhvr>
                                        <p:cTn id="64"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5">
                                            <p:txEl>
                                              <p:pRg st="9" end="9"/>
                                            </p:txEl>
                                          </p:spTgt>
                                        </p:tgtEl>
                                        <p:attrNameLst>
                                          <p:attrName>style.visibility</p:attrName>
                                        </p:attrNameLst>
                                      </p:cBhvr>
                                      <p:to>
                                        <p:strVal val="visible"/>
                                      </p:to>
                                    </p:set>
                                    <p:animEffect transition="in" filter="fade">
                                      <p:cBhvr>
                                        <p:cTn id="70" dur="1000"/>
                                        <p:tgtEl>
                                          <p:spTgt spid="5">
                                            <p:txEl>
                                              <p:pRg st="9" end="9"/>
                                            </p:txEl>
                                          </p:spTgt>
                                        </p:tgtEl>
                                      </p:cBhvr>
                                    </p:animEffect>
                                    <p:anim calcmode="lin" valueType="num">
                                      <p:cBhvr>
                                        <p:cTn id="71"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5">
                                            <p:txEl>
                                              <p:pRg st="10" end="10"/>
                                            </p:txEl>
                                          </p:spTgt>
                                        </p:tgtEl>
                                        <p:attrNameLst>
                                          <p:attrName>style.visibility</p:attrName>
                                        </p:attrNameLst>
                                      </p:cBhvr>
                                      <p:to>
                                        <p:strVal val="visible"/>
                                      </p:to>
                                    </p:set>
                                    <p:animEffect transition="in" filter="fade">
                                      <p:cBhvr>
                                        <p:cTn id="77" dur="1000"/>
                                        <p:tgtEl>
                                          <p:spTgt spid="5">
                                            <p:txEl>
                                              <p:pRg st="10" end="10"/>
                                            </p:txEl>
                                          </p:spTgt>
                                        </p:tgtEl>
                                      </p:cBhvr>
                                    </p:animEffect>
                                    <p:anim calcmode="lin" valueType="num">
                                      <p:cBhvr>
                                        <p:cTn id="78"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5">
                                            <p:txEl>
                                              <p:pRg st="11" end="11"/>
                                            </p:txEl>
                                          </p:spTgt>
                                        </p:tgtEl>
                                        <p:attrNameLst>
                                          <p:attrName>style.visibility</p:attrName>
                                        </p:attrNameLst>
                                      </p:cBhvr>
                                      <p:to>
                                        <p:strVal val="visible"/>
                                      </p:to>
                                    </p:set>
                                    <p:animEffect transition="in" filter="fade">
                                      <p:cBhvr>
                                        <p:cTn id="84" dur="1000"/>
                                        <p:tgtEl>
                                          <p:spTgt spid="5">
                                            <p:txEl>
                                              <p:pRg st="11" end="11"/>
                                            </p:txEl>
                                          </p:spTgt>
                                        </p:tgtEl>
                                      </p:cBhvr>
                                    </p:animEffect>
                                    <p:anim calcmode="lin" valueType="num">
                                      <p:cBhvr>
                                        <p:cTn id="85"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5">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A3093-E668-976F-B5A9-13FDA50BDB38}"/>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DE899D73-0856-0042-7C09-DCB0E64D880F}"/>
              </a:ext>
            </a:extLst>
          </p:cNvPr>
          <p:cNvSpPr>
            <a:spLocks noGrp="1"/>
          </p:cNvSpPr>
          <p:nvPr>
            <p:ph type="title"/>
          </p:nvPr>
        </p:nvSpPr>
        <p:spPr/>
        <p:txBody>
          <a:bodyPr/>
          <a:lstStyle/>
          <a:p>
            <a:r>
              <a:rPr lang="sk-SK" b="1" dirty="0">
                <a:latin typeface="Arial" panose="020B0604020202020204" pitchFamily="34" charset="0"/>
                <a:cs typeface="Arial" panose="020B0604020202020204" pitchFamily="34" charset="0"/>
              </a:rPr>
              <a:t>SLUŽBY MANAŽÉRA KB</a:t>
            </a:r>
          </a:p>
        </p:txBody>
      </p:sp>
      <p:sp>
        <p:nvSpPr>
          <p:cNvPr id="5" name="Zástupný objekt pre obsah 4">
            <a:extLst>
              <a:ext uri="{FF2B5EF4-FFF2-40B4-BE49-F238E27FC236}">
                <a16:creationId xmlns:a16="http://schemas.microsoft.com/office/drawing/2014/main" id="{21F4B57E-CDDE-B3B3-6967-04327F4BD056}"/>
              </a:ext>
            </a:extLst>
          </p:cNvPr>
          <p:cNvSpPr>
            <a:spLocks noGrp="1"/>
          </p:cNvSpPr>
          <p:nvPr>
            <p:ph idx="1"/>
          </p:nvPr>
        </p:nvSpPr>
        <p:spPr>
          <a:xfrm>
            <a:off x="1252151" y="1750143"/>
            <a:ext cx="6574678" cy="4666986"/>
          </a:xfrm>
        </p:spPr>
        <p:txBody>
          <a:bodyPr/>
          <a:lstStyle/>
          <a:p>
            <a:r>
              <a:rPr lang="sk-SK" sz="1800" dirty="0">
                <a:latin typeface="Arial" panose="020B0604020202020204" pitchFamily="34" charset="0"/>
                <a:cs typeface="Arial" panose="020B0604020202020204" pitchFamily="34" charset="0"/>
              </a:rPr>
              <a:t>súčasťou minimálnych bezpečnostných opatrení podľa § 20 ods. 4 ZKB je aj </a:t>
            </a:r>
            <a:r>
              <a:rPr lang="sk-SK" sz="1800" b="1" dirty="0">
                <a:latin typeface="Arial" panose="020B0604020202020204" pitchFamily="34" charset="0"/>
                <a:cs typeface="Arial" panose="020B0604020202020204" pitchFamily="34" charset="0"/>
              </a:rPr>
              <a:t>určenie manažéra kybernetickej bezpečnosti</a:t>
            </a:r>
            <a:r>
              <a:rPr lang="sk-SK" sz="1800" dirty="0">
                <a:latin typeface="Arial" panose="020B0604020202020204" pitchFamily="34" charset="0"/>
                <a:cs typeface="Arial" panose="020B0604020202020204" pitchFamily="34" charset="0"/>
              </a:rPr>
              <a:t> v organizácii</a:t>
            </a:r>
            <a:endParaRPr lang="sk-SK" sz="1800" b="1" dirty="0">
              <a:latin typeface="Arial" panose="020B0604020202020204" pitchFamily="34" charset="0"/>
              <a:cs typeface="Arial" panose="020B0604020202020204" pitchFamily="34" charset="0"/>
            </a:endParaRPr>
          </a:p>
          <a:p>
            <a:r>
              <a:rPr lang="sk-SK" sz="1800" dirty="0">
                <a:latin typeface="Arial" panose="020B0604020202020204" pitchFamily="34" charset="0"/>
                <a:cs typeface="Arial" panose="020B0604020202020204" pitchFamily="34" charset="0"/>
              </a:rPr>
              <a:t>v prípade, ak organizácia nedisponuje príslušným personálom, ktorý by mohol vykonávať funkciu manažéra KB, môže si za týmto účelom </a:t>
            </a:r>
            <a:r>
              <a:rPr lang="sk-SK" sz="1800" dirty="0" err="1">
                <a:latin typeface="Arial" panose="020B0604020202020204" pitchFamily="34" charset="0"/>
                <a:cs typeface="Arial" panose="020B0604020202020204" pitchFamily="34" charset="0"/>
              </a:rPr>
              <a:t>zazmluvniť</a:t>
            </a:r>
            <a:r>
              <a:rPr lang="sk-SK" sz="1800" dirty="0">
                <a:latin typeface="Arial" panose="020B0604020202020204" pitchFamily="34" charset="0"/>
                <a:cs typeface="Arial" panose="020B0604020202020204" pitchFamily="34" charset="0"/>
              </a:rPr>
              <a:t> tretiu stranu</a:t>
            </a:r>
          </a:p>
          <a:p>
            <a:r>
              <a:rPr lang="sk-SK" sz="1800" dirty="0">
                <a:latin typeface="Arial" panose="020B0604020202020204" pitchFamily="34" charset="0"/>
                <a:cs typeface="Arial" panose="020B0604020202020204" pitchFamily="34" charset="0"/>
              </a:rPr>
              <a:t>do činnosti manažéra KB spadá </a:t>
            </a:r>
            <a:r>
              <a:rPr lang="sk-SK" sz="1800" b="1" dirty="0">
                <a:latin typeface="Arial" panose="020B0604020202020204" pitchFamily="34" charset="0"/>
                <a:cs typeface="Arial" panose="020B0604020202020204" pitchFamily="34" charset="0"/>
              </a:rPr>
              <a:t>plánovanie, riadenie implementácie, prevádzka a udržiavanie bezpečnostných opatrení a riadenie súladu s požiadavkami ustanovenými právnymi predpismi upravujúcimi oblasť kybernetickej bezpečnosti a informačné technológie vo verejnej správe </a:t>
            </a:r>
          </a:p>
          <a:p>
            <a:r>
              <a:rPr lang="sk-SK" sz="1800" dirty="0">
                <a:latin typeface="Arial" panose="020B0604020202020204" pitchFamily="34" charset="0"/>
                <a:cs typeface="Arial" panose="020B0604020202020204" pitchFamily="34" charset="0"/>
              </a:rPr>
              <a:t>podmienkou výkonu činnosti manažéra KB je </a:t>
            </a:r>
            <a:r>
              <a:rPr lang="sk-SK" sz="1800" b="1" dirty="0">
                <a:latin typeface="Arial" panose="020B0604020202020204" pitchFamily="34" charset="0"/>
                <a:cs typeface="Arial" panose="020B0604020202020204" pitchFamily="34" charset="0"/>
                <a:hlinkClick r:id="rId2"/>
              </a:rPr>
              <a:t>certifikácia príslušným certifikačným orgánom</a:t>
            </a:r>
            <a:endParaRPr lang="sk-SK" sz="1800" b="1" dirty="0">
              <a:latin typeface="Arial" panose="020B0604020202020204" pitchFamily="34" charset="0"/>
              <a:cs typeface="Arial" panose="020B0604020202020204" pitchFamily="34" charset="0"/>
            </a:endParaRPr>
          </a:p>
          <a:p>
            <a:r>
              <a:rPr lang="sk-SK" sz="1800" b="1" dirty="0">
                <a:latin typeface="Arial" panose="020B0604020202020204" pitchFamily="34" charset="0"/>
                <a:cs typeface="Arial" panose="020B0604020202020204" pitchFamily="34" charset="0"/>
              </a:rPr>
              <a:t>znalostné štandardy </a:t>
            </a:r>
            <a:r>
              <a:rPr lang="sk-SK" sz="1800" dirty="0">
                <a:latin typeface="Arial" panose="020B0604020202020204" pitchFamily="34" charset="0"/>
                <a:cs typeface="Arial" panose="020B0604020202020204" pitchFamily="34" charset="0"/>
              </a:rPr>
              <a:t>vyžadované od manažérov KB upravuje </a:t>
            </a:r>
            <a:r>
              <a:rPr lang="sk-SK" sz="1800" dirty="0">
                <a:latin typeface="Arial" panose="020B0604020202020204" pitchFamily="34" charset="0"/>
                <a:cs typeface="Arial" panose="020B0604020202020204" pitchFamily="34" charset="0"/>
                <a:hlinkClick r:id="rId3"/>
              </a:rPr>
              <a:t>Príloha č. 5 Vyhlášky NBÚ č. 492/2022 Z. z. </a:t>
            </a:r>
            <a:endParaRPr lang="sk-SK" sz="1800" dirty="0">
              <a:latin typeface="Arial" panose="020B0604020202020204" pitchFamily="34" charset="0"/>
              <a:cs typeface="Arial" panose="020B0604020202020204" pitchFamily="34" charset="0"/>
            </a:endParaRPr>
          </a:p>
        </p:txBody>
      </p:sp>
      <p:pic>
        <p:nvPicPr>
          <p:cNvPr id="2" name="Obrázok 1" descr="Obrázok, na ktorom je text, jedálny lístok, papier, visačka&#10;&#10;Obsah vygenerovaný pomocou AI môže byť nesprávny.">
            <a:extLst>
              <a:ext uri="{FF2B5EF4-FFF2-40B4-BE49-F238E27FC236}">
                <a16:creationId xmlns:a16="http://schemas.microsoft.com/office/drawing/2014/main" id="{F5F59E3E-50EA-6456-7F47-E8A77F48194A}"/>
              </a:ext>
            </a:extLst>
          </p:cNvPr>
          <p:cNvPicPr>
            <a:picLocks noChangeAspect="1"/>
          </p:cNvPicPr>
          <p:nvPr/>
        </p:nvPicPr>
        <p:blipFill>
          <a:blip r:embed="rId4"/>
          <a:stretch>
            <a:fillRect/>
          </a:stretch>
        </p:blipFill>
        <p:spPr>
          <a:xfrm>
            <a:off x="8148236" y="810606"/>
            <a:ext cx="3752877" cy="5324514"/>
          </a:xfrm>
          <a:prstGeom prst="rect">
            <a:avLst/>
          </a:prstGeom>
        </p:spPr>
      </p:pic>
    </p:spTree>
    <p:extLst>
      <p:ext uri="{BB962C8B-B14F-4D97-AF65-F5344CB8AC3E}">
        <p14:creationId xmlns:p14="http://schemas.microsoft.com/office/powerpoint/2010/main" val="2247171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3E6BE-77E2-B9D6-9E7F-BA81E253122B}"/>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9BD28378-0DEF-0A38-E1DB-451ED09CD830}"/>
              </a:ext>
            </a:extLst>
          </p:cNvPr>
          <p:cNvSpPr>
            <a:spLocks noGrp="1"/>
          </p:cNvSpPr>
          <p:nvPr>
            <p:ph type="title"/>
          </p:nvPr>
        </p:nvSpPr>
        <p:spPr/>
        <p:txBody>
          <a:bodyPr/>
          <a:lstStyle/>
          <a:p>
            <a:r>
              <a:rPr lang="sk-SK" b="1" dirty="0">
                <a:latin typeface="Arial" panose="020B0604020202020204" pitchFamily="34" charset="0"/>
                <a:cs typeface="Arial" panose="020B0604020202020204" pitchFamily="34" charset="0"/>
              </a:rPr>
              <a:t>EXPERTNÉ KONZULTAČNÉ SLUŽBY</a:t>
            </a:r>
          </a:p>
        </p:txBody>
      </p:sp>
      <p:sp>
        <p:nvSpPr>
          <p:cNvPr id="5" name="Zástupný objekt pre obsah 4">
            <a:extLst>
              <a:ext uri="{FF2B5EF4-FFF2-40B4-BE49-F238E27FC236}">
                <a16:creationId xmlns:a16="http://schemas.microsoft.com/office/drawing/2014/main" id="{AB9EA3C2-20BC-8987-E74E-583205D85FA8}"/>
              </a:ext>
            </a:extLst>
          </p:cNvPr>
          <p:cNvSpPr>
            <a:spLocks noGrp="1"/>
          </p:cNvSpPr>
          <p:nvPr>
            <p:ph idx="1"/>
          </p:nvPr>
        </p:nvSpPr>
        <p:spPr>
          <a:xfrm>
            <a:off x="1252150" y="1796144"/>
            <a:ext cx="4734992" cy="4551816"/>
          </a:xfrm>
        </p:spPr>
        <p:txBody>
          <a:bodyPr/>
          <a:lstStyle/>
          <a:p>
            <a:r>
              <a:rPr lang="sk-SK" sz="1800" dirty="0">
                <a:latin typeface="Arial" panose="020B0604020202020204" pitchFamily="34" charset="0"/>
                <a:cs typeface="Arial" panose="020B0604020202020204" pitchFamily="34" charset="0"/>
              </a:rPr>
              <a:t>poskytovanie expertných konzultačných, resp. poradenských služieb, ktoré zohľadňujú potreby konkrétnej organizácie, najmä informačné systémy a siete, ktoré používa, ako aj povinnosti, ktoré organizácii vyplývajú z aplikovateľnej úpravy</a:t>
            </a:r>
          </a:p>
          <a:p>
            <a:r>
              <a:rPr lang="sk-SK" sz="1800" dirty="0">
                <a:latin typeface="Arial" panose="020B0604020202020204" pitchFamily="34" charset="0"/>
                <a:cs typeface="Arial" panose="020B0604020202020204" pitchFamily="34" charset="0"/>
              </a:rPr>
              <a:t>PRÍKLADY:</a:t>
            </a:r>
          </a:p>
          <a:p>
            <a:pPr lvl="1"/>
            <a:r>
              <a:rPr lang="sk-SK" sz="1800" dirty="0">
                <a:latin typeface="Arial" panose="020B0604020202020204" pitchFamily="34" charset="0"/>
                <a:cs typeface="Arial" panose="020B0604020202020204" pitchFamily="34" charset="0"/>
                <a:hlinkClick r:id="rId2"/>
              </a:rPr>
              <a:t>https://www.crz.gov.sk/data/att/6498791.pdf</a:t>
            </a:r>
            <a:r>
              <a:rPr lang="sk-SK" sz="1800" dirty="0">
                <a:latin typeface="Arial" panose="020B0604020202020204" pitchFamily="34" charset="0"/>
                <a:cs typeface="Arial" panose="020B0604020202020204" pitchFamily="34" charset="0"/>
              </a:rPr>
              <a:t> </a:t>
            </a:r>
          </a:p>
        </p:txBody>
      </p:sp>
      <p:pic>
        <p:nvPicPr>
          <p:cNvPr id="3" name="Picture 2" descr="Design Consultant Illustrations - Free Download in SVG, PNG">
            <a:extLst>
              <a:ext uri="{FF2B5EF4-FFF2-40B4-BE49-F238E27FC236}">
                <a16:creationId xmlns:a16="http://schemas.microsoft.com/office/drawing/2014/main" id="{33719463-1914-AAD4-7EAA-ACD47DBC6A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3129" y="1383849"/>
            <a:ext cx="7754029" cy="5169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95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F8406-844C-2719-6B92-DAEA92FC4B21}"/>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E093FBB7-2F61-B40B-281A-35C2F1A37302}"/>
              </a:ext>
            </a:extLst>
          </p:cNvPr>
          <p:cNvSpPr>
            <a:spLocks noGrp="1"/>
          </p:cNvSpPr>
          <p:nvPr>
            <p:ph type="title"/>
          </p:nvPr>
        </p:nvSpPr>
        <p:spPr/>
        <p:txBody>
          <a:bodyPr/>
          <a:lstStyle/>
          <a:p>
            <a:r>
              <a:rPr lang="sk-SK" b="1" dirty="0">
                <a:latin typeface="Arial" panose="020B0604020202020204" pitchFamily="34" charset="0"/>
                <a:cs typeface="Arial" panose="020B0604020202020204" pitchFamily="34" charset="0"/>
              </a:rPr>
              <a:t>RIEŠENIE KBI AKO SLUŽBA</a:t>
            </a:r>
          </a:p>
        </p:txBody>
      </p:sp>
      <p:sp>
        <p:nvSpPr>
          <p:cNvPr id="5" name="Zástupný objekt pre obsah 4">
            <a:extLst>
              <a:ext uri="{FF2B5EF4-FFF2-40B4-BE49-F238E27FC236}">
                <a16:creationId xmlns:a16="http://schemas.microsoft.com/office/drawing/2014/main" id="{C42D0288-9766-BCF6-A45E-C4F18A4F6C20}"/>
              </a:ext>
            </a:extLst>
          </p:cNvPr>
          <p:cNvSpPr>
            <a:spLocks noGrp="1"/>
          </p:cNvSpPr>
          <p:nvPr>
            <p:ph idx="1"/>
          </p:nvPr>
        </p:nvSpPr>
        <p:spPr>
          <a:xfrm>
            <a:off x="1252149" y="1796144"/>
            <a:ext cx="10101650" cy="1099456"/>
          </a:xfrm>
        </p:spPr>
        <p:txBody>
          <a:bodyPr/>
          <a:lstStyle/>
          <a:p>
            <a:r>
              <a:rPr lang="sk-SK" sz="1800" dirty="0">
                <a:latin typeface="Arial" panose="020B0604020202020204" pitchFamily="34" charset="0"/>
                <a:cs typeface="Arial" panose="020B0604020202020204" pitchFamily="34" charset="0"/>
              </a:rPr>
              <a:t>§ 3 ods. 1 písm. m) ZKB: </a:t>
            </a:r>
            <a:r>
              <a:rPr lang="sk-SK" sz="1800" b="1" dirty="0">
                <a:latin typeface="Arial" panose="020B0604020202020204" pitchFamily="34" charset="0"/>
                <a:cs typeface="Arial" panose="020B0604020202020204" pitchFamily="34" charset="0"/>
              </a:rPr>
              <a:t>kybernetickým bezpečnostným incidentom </a:t>
            </a:r>
            <a:r>
              <a:rPr lang="sk-SK" sz="1800" dirty="0">
                <a:latin typeface="Arial" panose="020B0604020202020204" pitchFamily="34" charset="0"/>
                <a:cs typeface="Arial" panose="020B0604020202020204" pitchFamily="34" charset="0"/>
              </a:rPr>
              <a:t>je udalosť ohrozujúca dostupnosť, pravosť, integritu alebo dôvernosť uchovávaných, prenášaných alebo spracúvaných údajov alebo služieb poskytovaných alebo prístupných prostredníctvom sietí a informačných systémov</a:t>
            </a:r>
          </a:p>
          <a:p>
            <a:pPr marL="457200" lvl="1" indent="0">
              <a:buNone/>
            </a:pPr>
            <a:endParaRPr lang="sk-SK" sz="1800" dirty="0">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47FDC2E7-4A9B-C3F6-6256-1EEC487D49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6026" y="2895600"/>
            <a:ext cx="4596632" cy="2611183"/>
          </a:xfrm>
          <a:prstGeom prst="rect">
            <a:avLst/>
          </a:prstGeom>
          <a:noFill/>
          <a:extLst>
            <a:ext uri="{909E8E84-426E-40DD-AFC4-6F175D3DCCD1}">
              <a14:hiddenFill xmlns:a14="http://schemas.microsoft.com/office/drawing/2010/main">
                <a:solidFill>
                  <a:srgbClr val="FFFFFF"/>
                </a:solidFill>
              </a14:hiddenFill>
            </a:ext>
          </a:extLst>
        </p:spPr>
      </p:pic>
      <p:sp>
        <p:nvSpPr>
          <p:cNvPr id="7" name="BlokTextu 6">
            <a:extLst>
              <a:ext uri="{FF2B5EF4-FFF2-40B4-BE49-F238E27FC236}">
                <a16:creationId xmlns:a16="http://schemas.microsoft.com/office/drawing/2014/main" id="{79554EFB-8D55-3642-D672-007595043C4D}"/>
              </a:ext>
            </a:extLst>
          </p:cNvPr>
          <p:cNvSpPr txBox="1"/>
          <p:nvPr/>
        </p:nvSpPr>
        <p:spPr>
          <a:xfrm>
            <a:off x="1252149" y="2895600"/>
            <a:ext cx="5496994" cy="3139321"/>
          </a:xfrm>
          <a:prstGeom prst="rect">
            <a:avLst/>
          </a:prstGeom>
          <a:noFill/>
        </p:spPr>
        <p:txBody>
          <a:bodyPr wrap="square">
            <a:spAutoFit/>
          </a:bodyPr>
          <a:lstStyle/>
          <a:p>
            <a:pPr marL="285750" indent="-285750">
              <a:buFont typeface="Arial" panose="020B0604020202020204" pitchFamily="34" charset="0"/>
              <a:buChar char="•"/>
            </a:pPr>
            <a:r>
              <a:rPr lang="sk-SK" sz="1800" dirty="0">
                <a:latin typeface="Arial" panose="020B0604020202020204" pitchFamily="34" charset="0"/>
                <a:cs typeface="Arial" panose="020B0604020202020204" pitchFamily="34" charset="0"/>
              </a:rPr>
              <a:t>§ 3 ods. 1 písm. o) ZKB: </a:t>
            </a:r>
            <a:r>
              <a:rPr lang="sk-SK" sz="1800" b="1" dirty="0">
                <a:latin typeface="Arial" panose="020B0604020202020204" pitchFamily="34" charset="0"/>
                <a:cs typeface="Arial" panose="020B0604020202020204" pitchFamily="34" charset="0"/>
              </a:rPr>
              <a:t>riešením kybernetického bezpečnostného incidentu </a:t>
            </a:r>
            <a:r>
              <a:rPr lang="sk-SK" sz="1800" dirty="0">
                <a:latin typeface="Arial" panose="020B0604020202020204" pitchFamily="34" charset="0"/>
                <a:cs typeface="Arial" panose="020B0604020202020204" pitchFamily="34" charset="0"/>
              </a:rPr>
              <a:t>je aktivita a postup zamerané na prevenciu, odhaľovanie, analýzu a obmedzovanie kybernetického bezpečnostného incidentu alebo na reakciu naň a zotavenie z neho</a:t>
            </a:r>
          </a:p>
          <a:p>
            <a:pPr marL="285750" indent="-285750">
              <a:buFont typeface="Arial" panose="020B0604020202020204" pitchFamily="34" charset="0"/>
              <a:buChar char="•"/>
            </a:pPr>
            <a:r>
              <a:rPr lang="sk-SK" sz="1800" dirty="0">
                <a:latin typeface="Arial" panose="020B0604020202020204" pitchFamily="34" charset="0"/>
                <a:cs typeface="Arial" panose="020B0604020202020204" pitchFamily="34" charset="0"/>
              </a:rPr>
              <a:t>podľa § 20 ods. 4 ZKB je súčasťou </a:t>
            </a:r>
            <a:r>
              <a:rPr lang="sk-SK" sz="1800" b="1" dirty="0">
                <a:latin typeface="Arial" panose="020B0604020202020204" pitchFamily="34" charset="0"/>
                <a:cs typeface="Arial" panose="020B0604020202020204" pitchFamily="34" charset="0"/>
              </a:rPr>
              <a:t>minimálnych bezpečnostných opatrení </a:t>
            </a:r>
            <a:r>
              <a:rPr lang="sk-SK" sz="1800" dirty="0">
                <a:latin typeface="Arial" panose="020B0604020202020204" pitchFamily="34" charset="0"/>
                <a:cs typeface="Arial" panose="020B0604020202020204" pitchFamily="34" charset="0"/>
              </a:rPr>
              <a:t>aj </a:t>
            </a:r>
            <a:r>
              <a:rPr lang="sk-SK" sz="1800" b="1" dirty="0">
                <a:latin typeface="Arial" panose="020B0604020202020204" pitchFamily="34" charset="0"/>
                <a:cs typeface="Arial" panose="020B0604020202020204" pitchFamily="34" charset="0"/>
              </a:rPr>
              <a:t>detekcia, evidencia a postupy riešenia a riešenie kybernetických bezpečnostných incidentov</a:t>
            </a:r>
          </a:p>
          <a:p>
            <a:pPr marL="742950" lvl="1" indent="-285750">
              <a:buFont typeface="Arial" panose="020B0604020202020204" pitchFamily="34" charset="0"/>
              <a:buChar char="•"/>
            </a:pPr>
            <a:endParaRPr lang="sk-SK"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749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1000"/>
                                        <p:tgtEl>
                                          <p:spTgt spid="7">
                                            <p:txEl>
                                              <p:pRg st="1" end="1"/>
                                            </p:txEl>
                                          </p:spTgt>
                                        </p:tgtEl>
                                      </p:cBhvr>
                                    </p:animEffect>
                                    <p:anim calcmode="lin" valueType="num">
                                      <p:cBhvr>
                                        <p:cTn id="2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6578B964FCBE9438AB520F8F4494DE8" ma:contentTypeVersion="14" ma:contentTypeDescription="Umožňuje vytvoriť nový dokument." ma:contentTypeScope="" ma:versionID="8a024a3a2335b019e6236309d9bae28d">
  <xsd:schema xmlns:xsd="http://www.w3.org/2001/XMLSchema" xmlns:xs="http://www.w3.org/2001/XMLSchema" xmlns:p="http://schemas.microsoft.com/office/2006/metadata/properties" xmlns:ns2="e43f6a51-8160-47b7-9684-358882b461ce" xmlns:ns3="8579d8c0-f4a4-46e1-afa1-8fb8e6f3aea2" targetNamespace="http://schemas.microsoft.com/office/2006/metadata/properties" ma:root="true" ma:fieldsID="e52a03a4667edfa4310a91f303f7d965" ns2:_="" ns3:_="">
    <xsd:import namespace="e43f6a51-8160-47b7-9684-358882b461ce"/>
    <xsd:import namespace="8579d8c0-f4a4-46e1-afa1-8fb8e6f3aea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3f6a51-8160-47b7-9684-358882b461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Značky obrázka" ma:readOnly="false" ma:fieldId="{5cf76f15-5ced-4ddc-b409-7134ff3c332f}" ma:taxonomyMulti="true" ma:sspId="abd44fc1-b512-40ba-a72c-fa16cc8c0a4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579d8c0-f4a4-46e1-afa1-8fb8e6f3aea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273904e-93df-4dfc-8969-da61afed23a3}" ma:internalName="TaxCatchAll" ma:showField="CatchAllData" ma:web="8579d8c0-f4a4-46e1-afa1-8fb8e6f3aea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43f6a51-8160-47b7-9684-358882b461ce">
      <Terms xmlns="http://schemas.microsoft.com/office/infopath/2007/PartnerControls"/>
    </lcf76f155ced4ddcb4097134ff3c332f>
    <TaxCatchAll xmlns="8579d8c0-f4a4-46e1-afa1-8fb8e6f3aea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E81D52-55CE-4801-99D4-FDEF430AEB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3f6a51-8160-47b7-9684-358882b461ce"/>
    <ds:schemaRef ds:uri="8579d8c0-f4a4-46e1-afa1-8fb8e6f3ae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065913F-A975-46EE-AD1F-585D8F37072D}">
  <ds:schemaRefs>
    <ds:schemaRef ds:uri="http://purl.org/dc/elements/1.1/"/>
    <ds:schemaRef ds:uri="8579d8c0-f4a4-46e1-afa1-8fb8e6f3aea2"/>
    <ds:schemaRef ds:uri="http://purl.org/dc/dcmitype/"/>
    <ds:schemaRef ds:uri="http://schemas.microsoft.com/office/2006/documentManagement/types"/>
    <ds:schemaRef ds:uri="http://www.w3.org/XML/1998/namespace"/>
    <ds:schemaRef ds:uri="e43f6a51-8160-47b7-9684-358882b461ce"/>
    <ds:schemaRef ds:uri="http://schemas.microsoft.com/office/infopath/2007/PartnerControls"/>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F56288D3-8BF6-4EDF-B4BA-5D87CC79450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18048</TotalTime>
  <Words>3583</Words>
  <Application>Microsoft Office PowerPoint</Application>
  <PresentationFormat>Širokouhlá</PresentationFormat>
  <Paragraphs>241</Paragraphs>
  <Slides>50</Slides>
  <Notes>0</Notes>
  <HiddenSlides>0</HiddenSlides>
  <MMClips>0</MMClips>
  <ScaleCrop>false</ScaleCrop>
  <HeadingPairs>
    <vt:vector size="4" baseType="variant">
      <vt:variant>
        <vt:lpstr>Motív</vt:lpstr>
      </vt:variant>
      <vt:variant>
        <vt:i4>1</vt:i4>
      </vt:variant>
      <vt:variant>
        <vt:lpstr>Nadpisy snímok</vt:lpstr>
      </vt:variant>
      <vt:variant>
        <vt:i4>50</vt:i4>
      </vt:variant>
    </vt:vector>
  </HeadingPairs>
  <TitlesOfParts>
    <vt:vector size="51" baseType="lpstr">
      <vt:lpstr>Motív balíka Office</vt:lpstr>
      <vt:lpstr>ZMLUVNÉ ASPEKTY KYBERNETICKEJ BEZPEČNOSTI</vt:lpstr>
      <vt:lpstr>OBSAH</vt:lpstr>
      <vt:lpstr>ZMLUVNÉ ASPEKTY KYBERNETICKEJ BEZPEČNOSTI</vt:lpstr>
      <vt:lpstr>ZMLUVY UZATVÁRANÉ V OBLASTI KB</vt:lpstr>
      <vt:lpstr>PREDMET ZMLÚV UZATVÁRANÝCH  V OBLASTI KYBERNETICKEJ BEZPEČNOSTI</vt:lpstr>
      <vt:lpstr>PREDMET ZMLÚV</vt:lpstr>
      <vt:lpstr>SLUŽBY MANAŽÉRA KB</vt:lpstr>
      <vt:lpstr>EXPERTNÉ KONZULTAČNÉ SLUŽBY</vt:lpstr>
      <vt:lpstr>RIEŠENIE KBI AKO SLUŽBA</vt:lpstr>
      <vt:lpstr>RIEŠENIE KBI AKO SLUŽBA</vt:lpstr>
      <vt:lpstr>RIEŠENIE KBI AKO SLUŽBA</vt:lpstr>
      <vt:lpstr>IMPLEMENTÁCIA BEZPEČNOSTNÝCH OPATRENÍ</vt:lpstr>
      <vt:lpstr>IMPLEMENTÁCIA BEZPEČNOSTNÝCH OPATRENÍ</vt:lpstr>
      <vt:lpstr>ZMLUVA O ZABEZPEČENÍ PLNENIA BEZPEČNOSTNÝCH OPATRENÍ A NOTIFIKAČNÝCH POVINNOSTÍ</vt:lpstr>
      <vt:lpstr>ZMLUVA O ZABEZPEČENÍ PLNENIA BEZPEČNOSTNÝCH OPATRENÍ A NOTIFIKAČNÝCH POVINNOSTÍ</vt:lpstr>
      <vt:lpstr>ZMLUVA O ZABEZPEČENÍ PLNENIA BEZPEČNOSTNÝCH OPATRENÍ A NOTIFIKAČNÝCH POVINNOSTÍ</vt:lpstr>
      <vt:lpstr>ZMLUVA O ZABEZPEČENÍ PLNENIA BEZPEČNOSTNÝCH OPATRENÍ A NOTIFIKAČNÝCH POVINNOSTÍ</vt:lpstr>
      <vt:lpstr>ZMLUVA O ZABEZPEČENÍ PLNENIA BEZPEČNOSTNÝCH OPATRENÍ A NOTIFIKAČNÝCH POVINNOSTÍ</vt:lpstr>
      <vt:lpstr>AUDIT KB</vt:lpstr>
      <vt:lpstr>ZMLUVA O AUDITE KB</vt:lpstr>
      <vt:lpstr>ZMLUVA O ÚROVNI  POSKYTOVANÝCH SLUŽIEB</vt:lpstr>
      <vt:lpstr>OCHRANA  INFORMÁCIÍ</vt:lpstr>
      <vt:lpstr>OCHRANA INFORMÁCIÍ</vt:lpstr>
      <vt:lpstr>OSOBNÉ ÚDAJE</vt:lpstr>
      <vt:lpstr>DÔVERNÉ INFORMÁCIE</vt:lpstr>
      <vt:lpstr>UTAJOVANÉ SKUTOČNOSTI</vt:lpstr>
      <vt:lpstr>UTAJOVANÉ SKUTOČNOSTI</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ZMLUVNÁ  OCHRANA INFORMÁCIÍ</vt:lpstr>
      <vt:lpstr>NDAs (Non-disclosure agreements)</vt:lpstr>
      <vt:lpstr>VYMEDZENIE DÔVERNÝCH INFORMÁCIÍ</vt:lpstr>
      <vt:lpstr>VYMEDZENIE DÔVERNÝCH INFORMÁCIÍ</vt:lpstr>
      <vt:lpstr>DÔVERNÝMI INFORMÁCIAMI NIE SÚ:</vt:lpstr>
      <vt:lpstr>SPÔSOB OCHRANY</vt:lpstr>
      <vt:lpstr>ĎALŠIE NÁLEŽITOSTI</vt:lpstr>
      <vt:lpstr>ZODPOVEDNOSTNÉ ASPEKTY</vt:lpstr>
      <vt:lpstr>ZODPOVEDNOSŤ</vt:lpstr>
      <vt:lpstr>LIMITÁCIA ZODPOVEDNOSTI</vt:lpstr>
      <vt:lpstr>LIMITÁCIA ZODPOVEDNOSTI</vt:lpstr>
      <vt:lpstr>Ďakujem za pozornosť</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Kristína Basová</dc:creator>
  <cp:lastModifiedBy>JUDr. Laura Bachňáková Rózenfeldová PhD.</cp:lastModifiedBy>
  <cp:revision>38</cp:revision>
  <dcterms:created xsi:type="dcterms:W3CDTF">2025-03-26T10:23:24Z</dcterms:created>
  <dcterms:modified xsi:type="dcterms:W3CDTF">2026-04-04T08:24:07Z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0x01010036578B964FCBE9438AB520F8F4494DE8</vt:lpwstr>
  </property>
  <property fmtid="{D5CDD505-2E9C-101B-9397-08002B2CF9AE}" pid="3" name="MediaServiceImageTags">
    <vt:lpwstr/>
  </property>
</Properties>
</file>