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6"/>
  </p:notesMasterIdLst>
  <p:sldIdLst>
    <p:sldId id="256" r:id="rId5"/>
    <p:sldId id="293" r:id="rId6"/>
    <p:sldId id="1215" r:id="rId7"/>
    <p:sldId id="1213" r:id="rId8"/>
    <p:sldId id="1197" r:id="rId9"/>
    <p:sldId id="1198" r:id="rId10"/>
    <p:sldId id="1193" r:id="rId11"/>
    <p:sldId id="1216" r:id="rId12"/>
    <p:sldId id="1196" r:id="rId13"/>
    <p:sldId id="1200" r:id="rId14"/>
    <p:sldId id="1201" r:id="rId15"/>
    <p:sldId id="1218" r:id="rId16"/>
    <p:sldId id="1221" r:id="rId17"/>
    <p:sldId id="1219" r:id="rId18"/>
    <p:sldId id="1199" r:id="rId19"/>
    <p:sldId id="1220" r:id="rId20"/>
    <p:sldId id="1217" r:id="rId21"/>
    <p:sldId id="1206" r:id="rId22"/>
    <p:sldId id="1211" r:id="rId23"/>
    <p:sldId id="1207" r:id="rId24"/>
    <p:sldId id="1208" r:id="rId25"/>
    <p:sldId id="1210" r:id="rId26"/>
    <p:sldId id="357" r:id="rId27"/>
    <p:sldId id="350" r:id="rId28"/>
    <p:sldId id="294" r:id="rId29"/>
    <p:sldId id="1194" r:id="rId30"/>
    <p:sldId id="1212" r:id="rId31"/>
    <p:sldId id="1068" r:id="rId32"/>
    <p:sldId id="820" r:id="rId33"/>
    <p:sldId id="438" r:id="rId34"/>
    <p:sldId id="1203" r:id="rId35"/>
    <p:sldId id="1223" r:id="rId36"/>
    <p:sldId id="1204" r:id="rId37"/>
    <p:sldId id="1205" r:id="rId38"/>
    <p:sldId id="1222" r:id="rId39"/>
    <p:sldId id="1191" r:id="rId40"/>
    <p:sldId id="1169" r:id="rId41"/>
    <p:sldId id="1184" r:id="rId42"/>
    <p:sldId id="1202" r:id="rId43"/>
    <p:sldId id="1185" r:id="rId44"/>
    <p:sldId id="305" r:id="rId4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955E41B8-7D4D-46A8-89A0-9C471E7992A2}">
          <p14:sldIdLst>
            <p14:sldId id="256"/>
            <p14:sldId id="293"/>
            <p14:sldId id="1215"/>
            <p14:sldId id="1213"/>
            <p14:sldId id="1197"/>
            <p14:sldId id="1198"/>
            <p14:sldId id="1193"/>
            <p14:sldId id="1216"/>
            <p14:sldId id="1196"/>
            <p14:sldId id="1200"/>
            <p14:sldId id="1201"/>
            <p14:sldId id="1218"/>
            <p14:sldId id="1221"/>
            <p14:sldId id="1219"/>
            <p14:sldId id="1199"/>
            <p14:sldId id="1220"/>
            <p14:sldId id="1217"/>
            <p14:sldId id="1206"/>
            <p14:sldId id="1211"/>
            <p14:sldId id="1207"/>
            <p14:sldId id="1208"/>
            <p14:sldId id="1210"/>
            <p14:sldId id="357"/>
            <p14:sldId id="350"/>
            <p14:sldId id="294"/>
            <p14:sldId id="1194"/>
            <p14:sldId id="1212"/>
            <p14:sldId id="1068"/>
            <p14:sldId id="820"/>
            <p14:sldId id="438"/>
            <p14:sldId id="1203"/>
            <p14:sldId id="1223"/>
            <p14:sldId id="1204"/>
            <p14:sldId id="1205"/>
            <p14:sldId id="1222"/>
            <p14:sldId id="1191"/>
            <p14:sldId id="1169"/>
            <p14:sldId id="1184"/>
            <p14:sldId id="1202"/>
            <p14:sldId id="1185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A76"/>
    <a:srgbClr val="001351"/>
    <a:srgbClr val="261E6A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7E9FF4-178C-4B52-8E77-67C533CF337C}" v="1" dt="2026-04-04T08:23:50.704"/>
  </p1510:revLst>
</p1510:revInfo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Stredný štýl 3 - zvýrazneni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vetlý štýl 1 - zvýrazneni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Stredný štýl 3 - zvýrazneni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01" autoAdjust="0"/>
    <p:restoredTop sz="94660"/>
  </p:normalViewPr>
  <p:slideViewPr>
    <p:cSldViewPr snapToGrid="0">
      <p:cViewPr varScale="1">
        <p:scale>
          <a:sx n="99" d="100"/>
          <a:sy n="99" d="100"/>
        </p:scale>
        <p:origin x="92" y="3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897E9FF4-178C-4B52-8E77-67C533CF337C}"/>
    <pc:docChg chg="modSld">
      <pc:chgData name="" userId="" providerId="" clId="Web-{897E9FF4-178C-4B52-8E77-67C533CF337C}" dt="2026-04-04T08:23:50.704" v="0" actId="20577"/>
      <pc:docMkLst>
        <pc:docMk/>
      </pc:docMkLst>
      <pc:sldChg chg="modSp">
        <pc:chgData name="" userId="" providerId="" clId="Web-{897E9FF4-178C-4B52-8E77-67C533CF337C}" dt="2026-04-04T08:23:50.704" v="0" actId="20577"/>
        <pc:sldMkLst>
          <pc:docMk/>
          <pc:sldMk cId="3361926617" sldId="256"/>
        </pc:sldMkLst>
        <pc:spChg chg="mod">
          <ac:chgData name="" userId="" providerId="" clId="Web-{897E9FF4-178C-4B52-8E77-67C533CF337C}" dt="2026-04-04T08:23:50.704" v="0" actId="20577"/>
          <ac:spMkLst>
            <pc:docMk/>
            <pc:sldMk cId="3361926617" sldId="256"/>
            <ac:spMk id="3" creationId="{4D8809A4-0D88-49E1-B95B-A31D3DD4080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28455-33D0-42D4-ADAF-4B131F0087BE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336E0-5F89-4E9B-A4F6-2E27AF0536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9163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6B6273A0-CB70-4DCA-951C-22AD261E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t="3160" b="1256"/>
          <a:stretch/>
        </p:blipFill>
        <p:spPr>
          <a:xfrm>
            <a:off x="-62144" y="-1"/>
            <a:ext cx="12254144" cy="68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80D75A8-EF0D-42B5-81F7-D4A43EF185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69328" y="1258349"/>
            <a:ext cx="6498672" cy="2483140"/>
          </a:xfrm>
          <a:prstGeom prst="rect">
            <a:avLst/>
          </a:prstGeom>
        </p:spPr>
        <p:txBody>
          <a:bodyPr anchor="ctr"/>
          <a:lstStyle>
            <a:lvl1pPr algn="l"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ABE9D2-FE45-4FE8-B47F-3EB3F43AC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9328" y="3602038"/>
            <a:ext cx="6498672" cy="18163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EFF887D1-0431-4C78-9187-5B6065D6682B}"/>
              </a:ext>
            </a:extLst>
          </p:cNvPr>
          <p:cNvSpPr/>
          <p:nvPr userDrawn="1"/>
        </p:nvSpPr>
        <p:spPr>
          <a:xfrm>
            <a:off x="-62143" y="1981200"/>
            <a:ext cx="3110143" cy="4876801"/>
          </a:xfrm>
          <a:prstGeom prst="rect">
            <a:avLst/>
          </a:prstGeom>
          <a:solidFill>
            <a:srgbClr val="261E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54C3F28A-1442-4C09-8E32-BD6FEABBE4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14" y="136525"/>
            <a:ext cx="865118" cy="1450975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2E80317B-0BE1-46DE-8263-05FCE35834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0" y="2549742"/>
            <a:ext cx="1685737" cy="501578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605952B-999F-4F9D-80B8-2604E7C82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r="8926"/>
          <a:stretch/>
        </p:blipFill>
        <p:spPr>
          <a:xfrm>
            <a:off x="361012" y="2970671"/>
            <a:ext cx="2263831" cy="345966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EEE7A2F-219E-470D-A67D-66895767F22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80" y="518488"/>
            <a:ext cx="1027112" cy="47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4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942FF7-8883-4060-95CE-32B9E9452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1D3D348F-6490-4DC6-9D8C-499B44C38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27CD6ED8-14C5-462F-BE67-151286900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18464D2-C39F-489E-A00F-EF03F2434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CC9E08B-92ED-4575-9BEE-F543A3AED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26A2B09-9E54-48A5-8655-FE3447E27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1390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A5AD31-D522-4507-BFC4-01AB8BC8F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3FF362AA-1EEC-48D4-95A8-468325BE14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DCFFE48-041F-4F41-BCAE-DE58D8B2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708DEAA-9ED1-4C10-B975-FB25852C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3117498-756C-41B1-BB89-F288EE1E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4879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F75EF934-91ED-4009-B390-909E3F82AD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zvislý text 2">
            <a:extLst>
              <a:ext uri="{FF2B5EF4-FFF2-40B4-BE49-F238E27FC236}">
                <a16:creationId xmlns:a16="http://schemas.microsoft.com/office/drawing/2014/main" id="{DACDA43E-7592-489D-B2BB-9DFDCE9A9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BBFAA0F-D23A-4004-81E8-90D0D3D70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D72AA85-E512-400E-9A69-8EBC4539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86D43B1-D95B-459D-8400-5EA2CC67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7511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461D4-7FB7-4FFB-A16F-C1B7C1B88A3C}" type="slidenum">
              <a:rPr lang="sk-SK" smtClean="0"/>
              <a:t>‹#›</a:t>
            </a:fld>
            <a:endParaRPr lang="sk-SK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C9D5B256-7180-7276-842E-12556B890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63" y="200834"/>
            <a:ext cx="9573670" cy="7635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</p:spTree>
    <p:extLst>
      <p:ext uri="{BB962C8B-B14F-4D97-AF65-F5344CB8AC3E}">
        <p14:creationId xmlns:p14="http://schemas.microsoft.com/office/powerpoint/2010/main" val="3378506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FEA8ED40-AC7F-D093-EBB8-0C168209105F}"/>
              </a:ext>
            </a:extLst>
          </p:cNvPr>
          <p:cNvGrpSpPr/>
          <p:nvPr userDrawn="1"/>
        </p:nvGrpSpPr>
        <p:grpSpPr>
          <a:xfrm>
            <a:off x="-3957" y="0"/>
            <a:ext cx="1079145" cy="6857999"/>
            <a:chOff x="-3957" y="0"/>
            <a:chExt cx="1079145" cy="6857999"/>
          </a:xfrm>
        </p:grpSpPr>
        <p:sp>
          <p:nvSpPr>
            <p:cNvPr id="3" name="Pravouhlý trojuholník 2">
              <a:extLst>
                <a:ext uri="{FF2B5EF4-FFF2-40B4-BE49-F238E27FC236}">
                  <a16:creationId xmlns:a16="http://schemas.microsoft.com/office/drawing/2014/main" id="{4D5E8E8A-1C0B-64B9-A789-D9239A171E05}"/>
                </a:ext>
              </a:extLst>
            </p:cNvPr>
            <p:cNvSpPr/>
            <p:nvPr userDrawn="1"/>
          </p:nvSpPr>
          <p:spPr>
            <a:xfrm rot="5400000">
              <a:off x="-12557" y="5039017"/>
              <a:ext cx="1082468" cy="1063298"/>
            </a:xfrm>
            <a:prstGeom prst="rtTriangle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" name="Pravouhlý trojuholník 3">
              <a:extLst>
                <a:ext uri="{FF2B5EF4-FFF2-40B4-BE49-F238E27FC236}">
                  <a16:creationId xmlns:a16="http://schemas.microsoft.com/office/drawing/2014/main" id="{904654EF-B067-149C-043F-E6E7CC334AEC}"/>
                </a:ext>
              </a:extLst>
            </p:cNvPr>
            <p:cNvSpPr/>
            <p:nvPr userDrawn="1"/>
          </p:nvSpPr>
          <p:spPr>
            <a:xfrm rot="5400000">
              <a:off x="2717" y="1981526"/>
              <a:ext cx="1069753" cy="1075189"/>
            </a:xfrm>
            <a:prstGeom prst="rtTriangle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" name="Obdĺžnik 4">
              <a:extLst>
                <a:ext uri="{FF2B5EF4-FFF2-40B4-BE49-F238E27FC236}">
                  <a16:creationId xmlns:a16="http://schemas.microsoft.com/office/drawing/2014/main" id="{6622F646-2BE1-3F5A-A784-62F9E4C947E9}"/>
                </a:ext>
              </a:extLst>
            </p:cNvPr>
            <p:cNvSpPr/>
            <p:nvPr userDrawn="1"/>
          </p:nvSpPr>
          <p:spPr>
            <a:xfrm>
              <a:off x="1" y="0"/>
              <a:ext cx="1070247" cy="992123"/>
            </a:xfrm>
            <a:prstGeom prst="rect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7B73DBA2-C3B7-14CB-6F70-23BFD63284B0}"/>
                </a:ext>
              </a:extLst>
            </p:cNvPr>
            <p:cNvSpPr/>
            <p:nvPr userDrawn="1"/>
          </p:nvSpPr>
          <p:spPr>
            <a:xfrm>
              <a:off x="0" y="0"/>
              <a:ext cx="1063298" cy="976959"/>
            </a:xfrm>
            <a:prstGeom prst="ellipse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Obdĺžnik 6">
              <a:extLst>
                <a:ext uri="{FF2B5EF4-FFF2-40B4-BE49-F238E27FC236}">
                  <a16:creationId xmlns:a16="http://schemas.microsoft.com/office/drawing/2014/main" id="{69F178B5-577D-AD48-7D18-50D6B7C6D5DF}"/>
                </a:ext>
              </a:extLst>
            </p:cNvPr>
            <p:cNvSpPr/>
            <p:nvPr userDrawn="1"/>
          </p:nvSpPr>
          <p:spPr>
            <a:xfrm>
              <a:off x="0" y="992123"/>
              <a:ext cx="1070248" cy="994570"/>
            </a:xfrm>
            <a:prstGeom prst="rect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Pravouhlý trojuholník 7">
              <a:extLst>
                <a:ext uri="{FF2B5EF4-FFF2-40B4-BE49-F238E27FC236}">
                  <a16:creationId xmlns:a16="http://schemas.microsoft.com/office/drawing/2014/main" id="{792C94BC-1A7E-ED6F-0BBC-977310525C31}"/>
                </a:ext>
              </a:extLst>
            </p:cNvPr>
            <p:cNvSpPr/>
            <p:nvPr userDrawn="1"/>
          </p:nvSpPr>
          <p:spPr>
            <a:xfrm rot="5400000" flipH="1" flipV="1">
              <a:off x="741" y="1983503"/>
              <a:ext cx="1069753" cy="1071234"/>
            </a:xfrm>
            <a:prstGeom prst="rtTriangle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Obdĺžnik 8">
              <a:extLst>
                <a:ext uri="{FF2B5EF4-FFF2-40B4-BE49-F238E27FC236}">
                  <a16:creationId xmlns:a16="http://schemas.microsoft.com/office/drawing/2014/main" id="{2B645E2E-A7B0-1BDD-4D9C-EE7A83A7C053}"/>
                </a:ext>
              </a:extLst>
            </p:cNvPr>
            <p:cNvSpPr/>
            <p:nvPr userDrawn="1"/>
          </p:nvSpPr>
          <p:spPr>
            <a:xfrm flipV="1">
              <a:off x="-1" y="3045190"/>
              <a:ext cx="1071234" cy="994570"/>
            </a:xfrm>
            <a:prstGeom prst="rect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Obdĺžnik 9">
              <a:extLst>
                <a:ext uri="{FF2B5EF4-FFF2-40B4-BE49-F238E27FC236}">
                  <a16:creationId xmlns:a16="http://schemas.microsoft.com/office/drawing/2014/main" id="{B2C47A5B-4716-6056-1D00-F79408C4071B}"/>
                </a:ext>
              </a:extLst>
            </p:cNvPr>
            <p:cNvSpPr/>
            <p:nvPr userDrawn="1"/>
          </p:nvSpPr>
          <p:spPr>
            <a:xfrm>
              <a:off x="-2972" y="4025512"/>
              <a:ext cx="1074205" cy="1003920"/>
            </a:xfrm>
            <a:prstGeom prst="rect">
              <a:avLst/>
            </a:prstGeom>
            <a:solidFill>
              <a:srgbClr val="0B83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Ovál 10">
              <a:extLst>
                <a:ext uri="{FF2B5EF4-FFF2-40B4-BE49-F238E27FC236}">
                  <a16:creationId xmlns:a16="http://schemas.microsoft.com/office/drawing/2014/main" id="{6A9A3197-04CE-7726-A6DB-A3D8889D622D}"/>
                </a:ext>
              </a:extLst>
            </p:cNvPr>
            <p:cNvSpPr/>
            <p:nvPr userDrawn="1"/>
          </p:nvSpPr>
          <p:spPr>
            <a:xfrm>
              <a:off x="6452" y="4036286"/>
              <a:ext cx="1056846" cy="976959"/>
            </a:xfrm>
            <a:prstGeom prst="ellipse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Pravouhlý trojuholník 11">
              <a:extLst>
                <a:ext uri="{FF2B5EF4-FFF2-40B4-BE49-F238E27FC236}">
                  <a16:creationId xmlns:a16="http://schemas.microsoft.com/office/drawing/2014/main" id="{10DD6615-8CA3-F9CD-E9C8-8CC6A6CABC15}"/>
                </a:ext>
              </a:extLst>
            </p:cNvPr>
            <p:cNvSpPr/>
            <p:nvPr userDrawn="1"/>
          </p:nvSpPr>
          <p:spPr>
            <a:xfrm rot="5400000" flipH="1" flipV="1">
              <a:off x="-1238" y="5008557"/>
              <a:ext cx="1069753" cy="1075189"/>
            </a:xfrm>
            <a:prstGeom prst="rtTriangle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Obdĺžnik 12">
              <a:extLst>
                <a:ext uri="{FF2B5EF4-FFF2-40B4-BE49-F238E27FC236}">
                  <a16:creationId xmlns:a16="http://schemas.microsoft.com/office/drawing/2014/main" id="{F7B5CE6D-C7E9-9E0A-323B-2DCE3B141BB6}"/>
                </a:ext>
              </a:extLst>
            </p:cNvPr>
            <p:cNvSpPr/>
            <p:nvPr userDrawn="1"/>
          </p:nvSpPr>
          <p:spPr>
            <a:xfrm flipV="1">
              <a:off x="-3957" y="6057972"/>
              <a:ext cx="1074205" cy="800027"/>
            </a:xfrm>
            <a:prstGeom prst="rect">
              <a:avLst/>
            </a:prstGeom>
            <a:solidFill>
              <a:srgbClr val="135F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4" name="Obrázok 13">
            <a:extLst>
              <a:ext uri="{FF2B5EF4-FFF2-40B4-BE49-F238E27FC236}">
                <a16:creationId xmlns:a16="http://schemas.microsoft.com/office/drawing/2014/main" id="{0BFF3485-9500-7468-CFD0-D09079AC28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6000"/>
          </a:blip>
          <a:stretch>
            <a:fillRect/>
          </a:stretch>
        </p:blipFill>
        <p:spPr>
          <a:xfrm>
            <a:off x="413437" y="5530596"/>
            <a:ext cx="640733" cy="640733"/>
          </a:xfrm>
          <a:prstGeom prst="rect">
            <a:avLst/>
          </a:prstGeom>
        </p:spPr>
      </p:pic>
      <p:pic>
        <p:nvPicPr>
          <p:cNvPr id="15" name="Obrázok 14" descr="Obrázok, na ktorom je text&#10;&#10;Automaticky generovaný popis">
            <a:extLst>
              <a:ext uri="{FF2B5EF4-FFF2-40B4-BE49-F238E27FC236}">
                <a16:creationId xmlns:a16="http://schemas.microsoft.com/office/drawing/2014/main" id="{1C75A028-38C5-B396-5B5B-C949A6C38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70446" b="-3898"/>
          <a:stretch/>
        </p:blipFill>
        <p:spPr>
          <a:xfrm>
            <a:off x="452152" y="6266846"/>
            <a:ext cx="567236" cy="582986"/>
          </a:xfrm>
          <a:prstGeom prst="rect">
            <a:avLst/>
          </a:prstGeom>
        </p:spPr>
      </p:pic>
      <p:sp>
        <p:nvSpPr>
          <p:cNvPr id="16" name="Nadpis 4">
            <a:extLst>
              <a:ext uri="{FF2B5EF4-FFF2-40B4-BE49-F238E27FC236}">
                <a16:creationId xmlns:a16="http://schemas.microsoft.com/office/drawing/2014/main" id="{45DF1D6F-0559-56DC-A13E-9FD667FCC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63" y="200834"/>
            <a:ext cx="9573670" cy="7635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k-SK"/>
              <a:t>Kliknutím upravte štýl predlohy nadpisu</a:t>
            </a:r>
          </a:p>
        </p:txBody>
      </p:sp>
    </p:spTree>
    <p:extLst>
      <p:ext uri="{BB962C8B-B14F-4D97-AF65-F5344CB8AC3E}">
        <p14:creationId xmlns:p14="http://schemas.microsoft.com/office/powerpoint/2010/main" val="2913959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7AC12E20-0CE8-4952-AC9A-2F9688377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150" y="902705"/>
            <a:ext cx="10101650" cy="700757"/>
          </a:xfrm>
        </p:spPr>
        <p:txBody>
          <a:bodyPr/>
          <a:lstStyle/>
          <a:p>
            <a:r>
              <a:rPr lang="sk-SK" dirty="0"/>
              <a:t>Upravte štýly predlohy textu</a:t>
            </a:r>
          </a:p>
        </p:txBody>
      </p:sp>
      <p:sp>
        <p:nvSpPr>
          <p:cNvPr id="8" name="Zástupný objekt pre obsah 2">
            <a:extLst>
              <a:ext uri="{FF2B5EF4-FFF2-40B4-BE49-F238E27FC236}">
                <a16:creationId xmlns:a16="http://schemas.microsoft.com/office/drawing/2014/main" id="{6941FCAE-062C-4582-9E17-2459DBE5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150" y="1750143"/>
            <a:ext cx="10101649" cy="4247434"/>
          </a:xfrm>
        </p:spPr>
        <p:txBody>
          <a:bodyPr/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9" name="Zástupný objekt pre číslo snímky 5">
            <a:extLst>
              <a:ext uri="{FF2B5EF4-FFF2-40B4-BE49-F238E27FC236}">
                <a16:creationId xmlns:a16="http://schemas.microsoft.com/office/drawing/2014/main" id="{2AFD0819-B765-49DD-993D-1CA178FF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1100" y="6421090"/>
            <a:ext cx="2743200" cy="365125"/>
          </a:xfrm>
        </p:spPr>
        <p:txBody>
          <a:bodyPr/>
          <a:lstStyle/>
          <a:p>
            <a:fld id="{4B0461D4-7FB7-4FFB-A16F-C1B7C1B88A3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637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507E612A-319E-42B3-8BF3-7D04C9903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845" r="18163" b="1357"/>
          <a:stretch/>
        </p:blipFill>
        <p:spPr>
          <a:xfrm rot="5400000">
            <a:off x="2667000" y="-2667000"/>
            <a:ext cx="6857999" cy="1219200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83C8AA5-DC8C-4450-B3A9-A5776E65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041" y="585927"/>
            <a:ext cx="7622126" cy="133965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55C7D4-0C37-4DE8-9C93-3550355C9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951" y="2253101"/>
            <a:ext cx="9055216" cy="264509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16" name="Obrázok 15">
            <a:extLst>
              <a:ext uri="{FF2B5EF4-FFF2-40B4-BE49-F238E27FC236}">
                <a16:creationId xmlns:a16="http://schemas.microsoft.com/office/drawing/2014/main" id="{71241583-FD84-408B-A1C4-345A708EA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67" y="4986965"/>
            <a:ext cx="897783" cy="150591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66480D4-8FA9-4EAE-8FF3-27B4463A2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" b="9038"/>
          <a:stretch/>
        </p:blipFill>
        <p:spPr>
          <a:xfrm>
            <a:off x="2139945" y="5476560"/>
            <a:ext cx="6777429" cy="101631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D2409EAF-E252-45FE-B876-96D3D2D0B2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46" y="503101"/>
            <a:ext cx="929648" cy="427312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E67B8347-DD39-4EB3-83F0-98A21FC8D76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0" y="306391"/>
            <a:ext cx="857642" cy="88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4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507E612A-319E-42B3-8BF3-7D04C9903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845" r="18163" b="1357"/>
          <a:stretch/>
        </p:blipFill>
        <p:spPr>
          <a:xfrm rot="5400000">
            <a:off x="2667000" y="-2667000"/>
            <a:ext cx="6857999" cy="1219200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83C8AA5-DC8C-4450-B3A9-A5776E653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1339658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55C7D4-0C37-4DE8-9C93-3550355C9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1" y="1938867"/>
            <a:ext cx="10765666" cy="2974352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400"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 marL="1143000" indent="-228600"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 marL="2057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2409EAF-E252-45FE-B876-96D3D2D0B2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546" y="503101"/>
            <a:ext cx="929648" cy="427312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E67B8347-DD39-4EB3-83F0-98A21FC8D7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0" y="306391"/>
            <a:ext cx="857642" cy="882529"/>
          </a:xfrm>
          <a:prstGeom prst="rect">
            <a:avLst/>
          </a:prstGeom>
        </p:spPr>
      </p:pic>
      <p:sp>
        <p:nvSpPr>
          <p:cNvPr id="7" name="Zástupný objekt pre číslo snímky 3">
            <a:extLst>
              <a:ext uri="{FF2B5EF4-FFF2-40B4-BE49-F238E27FC236}">
                <a16:creationId xmlns:a16="http://schemas.microsoft.com/office/drawing/2014/main" id="{69B38666-4A37-829A-8725-ACBC1F9CD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2066" y="6421090"/>
            <a:ext cx="512233" cy="365125"/>
          </a:xfrm>
          <a:prstGeom prst="rect">
            <a:avLst/>
          </a:prstGeom>
        </p:spPr>
        <p:txBody>
          <a:bodyPr/>
          <a:lstStyle/>
          <a:p>
            <a:fld id="{4B0461D4-7FB7-4FFB-A16F-C1B7C1B88A3C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4275220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19">
            <a:extLst>
              <a:ext uri="{FF2B5EF4-FFF2-40B4-BE49-F238E27FC236}">
                <a16:creationId xmlns:a16="http://schemas.microsoft.com/office/drawing/2014/main" id="{0AFE80BB-39A5-430F-8B66-6715C8DFE4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8" y="1770374"/>
            <a:ext cx="2921112" cy="489928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6925B6A-558D-41D0-921C-07630D62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709738"/>
            <a:ext cx="7308850" cy="1805249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rgbClr val="ED1C2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4D4B47A9-13BB-4D64-BEBB-0567724C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589463"/>
            <a:ext cx="730885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53A6F8DF-9A64-4E4E-8ACA-350774DB8A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9" y="2873042"/>
            <a:ext cx="2395369" cy="863852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0F61C3BC-8BEE-43B5-8B1A-B4591BFBA5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17" y="3822229"/>
            <a:ext cx="2764102" cy="947535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13612CDC-A70A-49D4-BA3C-6BAB42BDA2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85" y="396836"/>
            <a:ext cx="1638317" cy="429938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84734E0-5083-469E-B5DC-7F9743250E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1" y="4993224"/>
            <a:ext cx="2391893" cy="86510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E3DF4C9-7F8E-4EA1-A169-062E4B5C08A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7" y="396836"/>
            <a:ext cx="905055" cy="41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0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51BC6A-B3E0-4B68-B7BE-AEE55C1A7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F9C2C15-249B-40F1-A207-C832EA5A85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2E9CE97-C97E-47BF-9F0F-5C72E6953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92D1A87-A082-4EF4-AB65-19CDDDD95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65A2E57-8A4E-4122-B1A2-2280F29A9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1371F2A-2F8E-4EA5-BF19-F71BE9564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4D879E43-FDF9-4CA3-A1F9-B586EDCC19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1E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C3ED0F57-74A6-438C-83F0-3706008F41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397" y="4525941"/>
            <a:ext cx="1037871" cy="1740716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F6003D6F-B587-4D05-BC14-5BA0FEE170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32" y="3328833"/>
            <a:ext cx="1284739" cy="2150247"/>
          </a:xfrm>
          <a:prstGeom prst="rect">
            <a:avLst/>
          </a:prstGeom>
        </p:spPr>
      </p:pic>
      <p:sp>
        <p:nvSpPr>
          <p:cNvPr id="15" name="Zástupný objekt pre obsah 2">
            <a:extLst>
              <a:ext uri="{FF2B5EF4-FFF2-40B4-BE49-F238E27FC236}">
                <a16:creationId xmlns:a16="http://schemas.microsoft.com/office/drawing/2014/main" id="{A7AEF69B-FFAB-41B0-9DD2-EA62113C55B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726108" y="2304307"/>
            <a:ext cx="8627691" cy="21502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k-SK" dirty="0"/>
              <a:t>Upraviť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20" name="Obrázok 19">
            <a:extLst>
              <a:ext uri="{FF2B5EF4-FFF2-40B4-BE49-F238E27FC236}">
                <a16:creationId xmlns:a16="http://schemas.microsoft.com/office/drawing/2014/main" id="{A88EE303-85AD-4525-B75E-9B0E772F3D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372" y="5588625"/>
            <a:ext cx="2603500" cy="892481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3E9AC88F-330F-441F-BB9B-38C25ABEAF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1" y="5676372"/>
            <a:ext cx="2474753" cy="892481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560ADC45-016B-43D3-8AFC-321520A630E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340" y="5705808"/>
            <a:ext cx="2467573" cy="89248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4CF28204-B192-4E47-AA1C-AA43884C9A2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45" y="578444"/>
            <a:ext cx="1056455" cy="485598"/>
          </a:xfrm>
          <a:prstGeom prst="rect">
            <a:avLst/>
          </a:prstGeom>
        </p:spPr>
      </p:pic>
      <p:sp>
        <p:nvSpPr>
          <p:cNvPr id="14" name="Zástupný objekt pre text 13">
            <a:extLst>
              <a:ext uri="{FF2B5EF4-FFF2-40B4-BE49-F238E27FC236}">
                <a16:creationId xmlns:a16="http://schemas.microsoft.com/office/drawing/2014/main" id="{5622E02C-2893-4076-93FE-B88A3298F2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603500" y="838200"/>
            <a:ext cx="8750300" cy="107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sk-SK" dirty="0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19336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>
            <a:extLst>
              <a:ext uri="{FF2B5EF4-FFF2-40B4-BE49-F238E27FC236}">
                <a16:creationId xmlns:a16="http://schemas.microsoft.com/office/drawing/2014/main" id="{21C360A7-7BA8-424D-81D6-FAA56A4E4F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845" r="18163" b="1357"/>
          <a:stretch/>
        </p:blipFill>
        <p:spPr>
          <a:xfrm rot="5400000">
            <a:off x="2667000" y="-2667002"/>
            <a:ext cx="6857999" cy="1219200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53A6BE6-EC82-49A3-9E4F-9AF6F129F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034" y="365125"/>
            <a:ext cx="8483177" cy="1325563"/>
          </a:xfrm>
          <a:prstGeom prst="rect">
            <a:avLst/>
          </a:prstGeom>
        </p:spPr>
        <p:txBody>
          <a:bodyPr/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CC3099B6-819E-4622-8E34-904FB37AE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54A9CCC-769A-40A6-919F-91506D2AD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3962" y="2505075"/>
            <a:ext cx="5233614" cy="28189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>
            <a:extLst>
              <a:ext uri="{FF2B5EF4-FFF2-40B4-BE49-F238E27FC236}">
                <a16:creationId xmlns:a16="http://schemas.microsoft.com/office/drawing/2014/main" id="{FFFC307E-D745-4676-8578-42598E5B9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A759C9E-3EFF-44F2-BEBC-A325E62B4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259388" cy="28189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5C8A87E3-7F37-4768-86A8-355CF90B600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" y="428626"/>
            <a:ext cx="1035380" cy="475911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AA4A5778-5CE8-451E-8A9A-27B224A18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2" b="9038"/>
          <a:stretch/>
        </p:blipFill>
        <p:spPr>
          <a:xfrm>
            <a:off x="2190745" y="5582872"/>
            <a:ext cx="6777429" cy="101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06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739C46-D6DD-4274-88B9-4019DB733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FB2571E-3821-4F63-8B2E-0D772EBE84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91B873F-E28E-4C9A-982A-F8D09E7B7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23F7DDAD-D4AA-4D5A-AFF1-B41ACD6D8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E83835D3-5B09-4189-84CE-33A6C55EF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845" r="18163" b="1357"/>
          <a:stretch/>
        </p:blipFill>
        <p:spPr>
          <a:xfrm rot="5400000">
            <a:off x="2667000" y="-2667002"/>
            <a:ext cx="6857999" cy="121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1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C154A5F-0502-4BE3-8B23-C25A8E10A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EB36392-996A-4BAF-91F1-BDDEF62E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C91B4724-F16A-4D4C-B22D-F932C709A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685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9A10C4-9C33-4547-AEB2-A02688910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E89FA7-6AEA-40B7-A6A2-D5D478BAB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C6FF5CE3-2468-4813-AD7B-78FF6B04EC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762C775A-99AF-42EF-A228-5360902AB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6A5E-9D4C-4127-90A7-1BD5D0739A7B}" type="datetimeFigureOut">
              <a:rPr lang="sk-SK" smtClean="0"/>
              <a:t>4. 4. 2026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4C08D83-B07D-4BF2-8DE8-45A2C913E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222F36D-6CE5-4B2F-9D90-59AFC47BE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588BC-2533-4897-92E7-D7A69BDBDAE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822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CB1F8871-46C3-4517-BB5F-2A7DD41FD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" t="3160" r="495" b="125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69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  <p:sldLayoutId id="214748366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ekspace.com.au/articles/cyber-security-myths-misconceptions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cyberawareness.sk/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svg"/><Relationship Id="rId17" Type="http://schemas.openxmlformats.org/officeDocument/2006/relationships/image" Target="../media/image39.jpe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svg"/><Relationship Id="rId1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F64E3-D481-4D22-B8E0-2E608B4ED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2867" y="1937799"/>
            <a:ext cx="8311063" cy="2483140"/>
          </a:xfrm>
        </p:spPr>
        <p:txBody>
          <a:bodyPr/>
          <a:lstStyle/>
          <a:p>
            <a:pPr algn="ctr"/>
            <a:r>
              <a:rPr lang="sk-SK" sz="4400" dirty="0"/>
              <a:t>Subjekty </a:t>
            </a:r>
            <a:br>
              <a:rPr lang="sk-SK" sz="4400" dirty="0"/>
            </a:br>
            <a:r>
              <a:rPr lang="sk-SK" sz="4400" dirty="0"/>
              <a:t>v kybernetickej bezpečnosti</a:t>
            </a:r>
            <a:endParaRPr lang="sk-SK" sz="36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8809A4-0D88-49E1-B95B-A31D3DD40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3769" y="4984750"/>
            <a:ext cx="6392332" cy="738717"/>
          </a:xfrm>
        </p:spPr>
        <p:txBody>
          <a:bodyPr lIns="91440" tIns="45720" rIns="91440" bIns="45720" anchor="t"/>
          <a:lstStyle/>
          <a:p>
            <a:pPr algn="ctr"/>
            <a:r>
              <a:rPr lang="sk-SK" sz="2000" dirty="0"/>
              <a:t>Pavol Sokol</a:t>
            </a:r>
          </a:p>
          <a:p>
            <a:pPr algn="ctr"/>
            <a:endParaRPr lang="sk-SK" sz="2000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8EBBA16-AAC1-249E-6EBA-5E4001DB5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90" y="5896502"/>
            <a:ext cx="1158146" cy="522022"/>
          </a:xfrm>
          <a:prstGeom prst="rect">
            <a:avLst/>
          </a:prstGeom>
        </p:spPr>
      </p:pic>
      <p:pic>
        <p:nvPicPr>
          <p:cNvPr id="7" name="Obrázok 6" descr="C:\Users\Pavol Sokol\AppData\Local\Microsoft\Windows\INetCache\Content.Word\logo_CSIRT UPJS-01.png">
            <a:extLst>
              <a:ext uri="{FF2B5EF4-FFF2-40B4-BE49-F238E27FC236}">
                <a16:creationId xmlns:a16="http://schemas.microsoft.com/office/drawing/2014/main" id="{ACC433ED-8ECA-9C34-12A8-952C06C254D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658" y="5970521"/>
            <a:ext cx="1162138" cy="445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1926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BAEB7-CDF2-BD87-895B-E49EAFDBE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09A5ED9-3994-BF2A-06BF-CBB161079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Jednotky CSIRT (II.)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DE29302-5DA5-7624-E570-C66F85487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1" y="1505730"/>
            <a:ext cx="11036599" cy="4133070"/>
          </a:xfrm>
        </p:spPr>
        <p:txBody>
          <a:bodyPr/>
          <a:lstStyle/>
          <a:p>
            <a:pPr marL="342900" indent="-342900" algn="just"/>
            <a:r>
              <a:rPr lang="sk-SK" dirty="0">
                <a:cs typeface="Calibri" panose="020F0502020204030204" pitchFamily="34" charset="0"/>
              </a:rPr>
              <a:t>Jednotky CSIRT: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musia spĺňať podmienky akreditácie podľa § 14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endParaRPr lang="sk-SK" dirty="0">
              <a:cs typeface="Calibri" panose="020F0502020204030204" pitchFamily="34" charset="0"/>
            </a:endParaRP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musia plniť úlohy jednotky CSIRT podľa § 15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endParaRPr lang="sk-SK" dirty="0">
              <a:cs typeface="Calibri" panose="020F0502020204030204" pitchFamily="34" charset="0"/>
            </a:endParaRPr>
          </a:p>
          <a:p>
            <a:pPr marL="800100" lvl="1" indent="-342900" algn="just"/>
            <a:endParaRPr lang="sk-SK" dirty="0">
              <a:cs typeface="Calibri" panose="020F0502020204030204" pitchFamily="34" charset="0"/>
            </a:endParaRPr>
          </a:p>
          <a:p>
            <a:pPr marL="342900" indent="-342900" algn="just"/>
            <a:r>
              <a:rPr lang="sk-SK" b="1" dirty="0">
                <a:cs typeface="Calibri" panose="020F0502020204030204" pitchFamily="34" charset="0"/>
              </a:rPr>
              <a:t>Akreditácia jednotky CSIRT </a:t>
            </a:r>
            <a:r>
              <a:rPr lang="sk-SK" dirty="0">
                <a:cs typeface="Calibri" panose="020F0502020204030204" pitchFamily="34" charset="0"/>
              </a:rPr>
              <a:t>(§ 13 a 14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r>
              <a:rPr lang="sk-SK" dirty="0">
                <a:cs typeface="Calibri" panose="020F0502020204030204" pitchFamily="34" charset="0"/>
              </a:rPr>
              <a:t>) – jednotka CSIRT: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má požadované technické, technologické a personálne vybavenie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má vytvorené podmienky umožňujúce chránený prenos a spracovanie údajov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chráni informácie a údaje,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má umiestnenú dokumentáciu, informačné systémy a ostatné informačno-komunikačné technológie v zabezpečenom priestore</a:t>
            </a:r>
          </a:p>
          <a:p>
            <a:pPr marL="800100" lvl="1" indent="-342900" algn="just"/>
            <a:endParaRPr lang="sk-SK" dirty="0">
              <a:cs typeface="Calibri" panose="020F0502020204030204" pitchFamily="34" charset="0"/>
            </a:endParaRPr>
          </a:p>
          <a:p>
            <a:pPr marL="800100" lvl="1" indent="-342900" algn="just"/>
            <a:endParaRPr lang="sk-SK" dirty="0">
              <a:cs typeface="Calibri" panose="020F0502020204030204" pitchFamily="34" charset="0"/>
            </a:endParaRPr>
          </a:p>
          <a:p>
            <a:pPr marL="800100" lvl="1" indent="-342900" algn="just"/>
            <a:endParaRPr lang="sk-SK" dirty="0"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FBF9E4A4-5BEB-8EB0-2D93-D1EF3E3528F6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94808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8585-D1F7-52D9-F36D-167973AEC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DE762098-4EB4-BDB7-5419-571AF26DD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Jednotky CSIRT (III.)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A8E3AE0-06D8-F0A6-FDF3-522802D57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1" y="1505730"/>
            <a:ext cx="4686599" cy="2974352"/>
          </a:xfrm>
        </p:spPr>
        <p:txBody>
          <a:bodyPr/>
          <a:lstStyle/>
          <a:p>
            <a:pPr marL="342900" indent="-342900" algn="just"/>
            <a:r>
              <a:rPr lang="sk-SK" dirty="0">
                <a:cs typeface="Calibri" panose="020F0502020204030204" pitchFamily="34" charset="0"/>
              </a:rPr>
              <a:t>Vyhláška NBÚ č. 166/2018 Z. z. o podrobnostiach o technickom, technologickom a personálnom vybavení jednotky pre riešenie kybernetických bezpečnostných incidentov</a:t>
            </a:r>
          </a:p>
          <a:p>
            <a:pPr marL="342900" indent="-342900" algn="just"/>
            <a:endParaRPr lang="sk-SK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6AA1199E-15D4-BF52-CC4B-9FC7C077B590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11</a:t>
            </a:fld>
            <a:endParaRPr lang="sk-SK" dirty="0"/>
          </a:p>
        </p:txBody>
      </p:sp>
      <p:pic>
        <p:nvPicPr>
          <p:cNvPr id="5" name="Obrázok 4" descr="Obrázok, na ktorom je text, snímka obrazovky, písmo, číslo&#10;&#10;Obsah vygenerovaný pomocou AI môže byť nesprávny.">
            <a:extLst>
              <a:ext uri="{FF2B5EF4-FFF2-40B4-BE49-F238E27FC236}">
                <a16:creationId xmlns:a16="http://schemas.microsoft.com/office/drawing/2014/main" id="{6C30CAFF-19EE-5308-1255-C7BEBA48A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534" y="1126577"/>
            <a:ext cx="6149288" cy="51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53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062E0-226D-5C87-E011-41B0A75E8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02B9173-AF09-3367-CC54-C669C83C1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Jednotky CSIRT (IV.)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97ABF5B-EE04-9C81-9AD8-8434B9D98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1" y="1344863"/>
            <a:ext cx="11036599" cy="1748660"/>
          </a:xfrm>
        </p:spPr>
        <p:txBody>
          <a:bodyPr/>
          <a:lstStyle/>
          <a:p>
            <a:pPr marL="342900" indent="-342900" algn="just"/>
            <a:r>
              <a:rPr lang="sk-SK" dirty="0">
                <a:cs typeface="Calibri" panose="020F0502020204030204" pitchFamily="34" charset="0"/>
              </a:rPr>
              <a:t>úlohy jednotky CSIRT podľa § 15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endParaRPr lang="sk-SK" dirty="0">
              <a:cs typeface="Calibri" panose="020F0502020204030204" pitchFamily="34" charset="0"/>
            </a:endParaRP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ten, kto plní úlohy jednotky CSIRT v rozsahu svojej pôsobnosti zodpovedá za riešenie kybernetických bezpečnostných incidentov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vykonáva preventívne služby a reaktívne služby</a:t>
            </a:r>
            <a:endParaRPr lang="sk-SK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indent="-342900" algn="just"/>
            <a:endParaRPr lang="sk-SK" dirty="0">
              <a:cs typeface="Calibri" panose="020F0502020204030204" pitchFamily="34" charset="0"/>
            </a:endParaRPr>
          </a:p>
          <a:p>
            <a:pPr marL="342900" indent="-342900" algn="just"/>
            <a:endParaRPr lang="sk-SK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6D52121B-DA20-F0E2-B84B-F070A1DD41F3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12</a:t>
            </a:fld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F461DED-347F-5E3F-41CB-9F3D90EF1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77" y="3093523"/>
            <a:ext cx="9765502" cy="36466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3302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BACC4-4F64-5CE4-227F-F87A024F9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0F4452FE-DC3B-4493-A069-2B342347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Jednotky CSIRT (V.)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EF79C07-DA7E-F52B-3665-741B8ABFF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1" y="1344862"/>
            <a:ext cx="11036599" cy="5513137"/>
          </a:xfrm>
        </p:spPr>
        <p:txBody>
          <a:bodyPr/>
          <a:lstStyle/>
          <a:p>
            <a:pPr marL="342900" indent="-342900" algn="just"/>
            <a:r>
              <a:rPr lang="sk-SK" b="1" dirty="0">
                <a:cs typeface="Calibri" panose="020F0502020204030204" pitchFamily="34" charset="0"/>
              </a:rPr>
              <a:t>preventívne služby </a:t>
            </a:r>
            <a:r>
              <a:rPr lang="sk-SK" dirty="0">
                <a:cs typeface="Calibri" panose="020F0502020204030204" pitchFamily="34" charset="0"/>
              </a:rPr>
              <a:t>(§ 15 ods. 2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r>
              <a:rPr lang="sk-SK" dirty="0">
                <a:cs typeface="Calibri" panose="020F0502020204030204" pitchFamily="34" charset="0"/>
              </a:rPr>
              <a:t>):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v</a:t>
            </a:r>
            <a:r>
              <a:rPr lang="sk-SK" dirty="0">
                <a:solidFill>
                  <a:schemeClr val="tx1"/>
                </a:solidFill>
                <a:cs typeface="Calibri" panose="020F0502020204030204" pitchFamily="34" charset="0"/>
              </a:rPr>
              <a:t>ytváranie bezpečnostného povedomia, </a:t>
            </a:r>
            <a:r>
              <a:rPr lang="sk-SK" dirty="0">
                <a:cs typeface="Calibri" panose="020F0502020204030204" pitchFamily="34" charset="0"/>
              </a:rPr>
              <a:t>výcvik,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s</a:t>
            </a:r>
            <a:r>
              <a:rPr lang="sk-SK" dirty="0">
                <a:solidFill>
                  <a:schemeClr val="tx1"/>
                </a:solidFill>
                <a:cs typeface="Calibri" panose="020F0502020204030204" pitchFamily="34" charset="0"/>
              </a:rPr>
              <a:t>polupráca, </a:t>
            </a:r>
            <a:r>
              <a:rPr lang="sk-SK" dirty="0">
                <a:cs typeface="Calibri" panose="020F0502020204030204" pitchFamily="34" charset="0"/>
              </a:rPr>
              <a:t>monitorovanie zraniteľností, kybernetických hrozieb, kríz a incidentov</a:t>
            </a:r>
          </a:p>
          <a:p>
            <a:pPr marL="800100" lvl="1" indent="-342900" algn="just"/>
            <a:r>
              <a:rPr lang="sk-SK" dirty="0">
                <a:solidFill>
                  <a:schemeClr val="tx1"/>
                </a:solidFill>
                <a:cs typeface="Calibri" panose="020F0502020204030204" pitchFamily="34" charset="0"/>
              </a:rPr>
              <a:t>...</a:t>
            </a:r>
          </a:p>
          <a:p>
            <a:pPr marL="342900" indent="-342900" algn="just"/>
            <a:endParaRPr lang="sk-SK" b="1" dirty="0">
              <a:cs typeface="Calibri" panose="020F0502020204030204" pitchFamily="34" charset="0"/>
            </a:endParaRPr>
          </a:p>
          <a:p>
            <a:pPr marL="342900" indent="-342900" algn="just"/>
            <a:r>
              <a:rPr lang="sk-SK" b="1" dirty="0">
                <a:cs typeface="Calibri" panose="020F0502020204030204" pitchFamily="34" charset="0"/>
              </a:rPr>
              <a:t>reaktívne služby </a:t>
            </a:r>
            <a:r>
              <a:rPr lang="sk-SK" dirty="0">
                <a:cs typeface="Calibri" panose="020F0502020204030204" pitchFamily="34" charset="0"/>
              </a:rPr>
              <a:t>(§ 15 ods. 3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r>
              <a:rPr lang="sk-SK" dirty="0">
                <a:cs typeface="Calibri" panose="020F0502020204030204" pitchFamily="34" charset="0"/>
              </a:rPr>
              <a:t>):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Výstrahy a varovania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Detekcia, analýza, odozva, asistencia, reakcia na kybernetické bezpečnostné incidenty,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...</a:t>
            </a:r>
          </a:p>
          <a:p>
            <a:pPr marL="342900" indent="-342900" algn="just"/>
            <a:endParaRPr lang="sk-SK" dirty="0">
              <a:cs typeface="Calibri" panose="020F0502020204030204" pitchFamily="34" charset="0"/>
            </a:endParaRPr>
          </a:p>
          <a:p>
            <a:pPr marL="342900" indent="-342900" algn="just"/>
            <a:endParaRPr lang="sk-SK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0ABFA66D-7E6F-84E2-B1BD-F3C5B971ABB9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88377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57BE8-0EFE-9BEA-DAB1-F3922A2D1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EC2FFC5-5F5E-3987-8DC3-14343EE0F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Jednotky CSIRT (VI.)</a:t>
            </a:r>
            <a:endParaRPr lang="sk-SK" b="1" dirty="0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C70DF395-7D69-A1FC-5201-63FA37F0E51C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14</a:t>
            </a:fld>
            <a:endParaRPr lang="sk-SK" dirty="0"/>
          </a:p>
        </p:txBody>
      </p:sp>
      <p:pic>
        <p:nvPicPr>
          <p:cNvPr id="8" name="Obrázok 7" descr="Obrázok, na ktorom je text, snímka obrazovky, písmo, číslo&#10;&#10;Obsah vygenerovaný pomocou AI môže byť nesprávny.">
            <a:extLst>
              <a:ext uri="{FF2B5EF4-FFF2-40B4-BE49-F238E27FC236}">
                <a16:creationId xmlns:a16="http://schemas.microsoft.com/office/drawing/2014/main" id="{FEC4E829-7BC3-9FB0-5F5F-E12557530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908" y="1281112"/>
            <a:ext cx="6431064" cy="5257800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0751602D-B5CD-7342-9F18-B7B09F964A7A}"/>
              </a:ext>
            </a:extLst>
          </p:cNvPr>
          <p:cNvSpPr txBox="1"/>
          <p:nvPr/>
        </p:nvSpPr>
        <p:spPr>
          <a:xfrm>
            <a:off x="622002" y="649287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https://www.nbu.gov.sk/7283-sk/zoznam-akreditovanych-jednotiek-csirt/</a:t>
            </a:r>
          </a:p>
        </p:txBody>
      </p:sp>
    </p:spTree>
    <p:extLst>
      <p:ext uri="{BB962C8B-B14F-4D97-AF65-F5344CB8AC3E}">
        <p14:creationId xmlns:p14="http://schemas.microsoft.com/office/powerpoint/2010/main" val="4167629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12FAF-963A-ADA0-8462-A2594E873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5AC5C33-3526-8743-8410-AFCE046BE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Jednotky CSIRT (VII.)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8CA7CA2-CB7E-DF17-839B-DB5E535A0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269" y="1416118"/>
            <a:ext cx="5473998" cy="2974352"/>
          </a:xfrm>
        </p:spPr>
        <p:txBody>
          <a:bodyPr/>
          <a:lstStyle/>
          <a:p>
            <a:pPr marL="342900" indent="-342900" algn="just"/>
            <a:r>
              <a:rPr lang="sk-SK" b="1" dirty="0">
                <a:ea typeface="Calibri" panose="020F0502020204030204" pitchFamily="34" charset="0"/>
                <a:cs typeface="Times New Roman" panose="02020603050405020304" pitchFamily="18" charset="0"/>
              </a:rPr>
              <a:t>Národná jednotka CSIRT - </a:t>
            </a:r>
            <a:r>
              <a:rPr lang="sk-SK" b="1" dirty="0">
                <a:cs typeface="Calibri" panose="020F0502020204030204" pitchFamily="34" charset="0"/>
              </a:rPr>
              <a:t>Národné centrum kybernetickej bezpečnosti </a:t>
            </a:r>
            <a:r>
              <a:rPr lang="sk-SK" b="1" dirty="0">
                <a:ea typeface="Calibri" panose="020F0502020204030204" pitchFamily="34" charset="0"/>
                <a:cs typeface="Times New Roman" panose="02020603050405020304" pitchFamily="18" charset="0"/>
              </a:rPr>
              <a:t>(§ 6 </a:t>
            </a:r>
            <a:r>
              <a:rPr lang="sk-SK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ZoKB</a:t>
            </a:r>
            <a:r>
              <a:rPr lang="sk-SK" b="1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organizačná zložka NBÚ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postavenie národnej jednotky CSIRT s pôsobnosťou pre SR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SK-CERT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pre všetky sektory a podsektory uvedené v prílohe č. 1 alebo v prílohe č. 2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r>
              <a:rPr lang="sk-SK" dirty="0">
                <a:cs typeface="Calibri" panose="020F0502020204030204" pitchFamily="34" charset="0"/>
              </a:rPr>
              <a:t> okrem tých sektorov a podsektorov, pre ktoré plní úlohy jednotky CSIRT ústredný orgán.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plní úlohu ústredného orgánu, ak tento orgán túto úlohu nezabezpečí</a:t>
            </a:r>
            <a:endParaRPr lang="sk-SK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69C75B01-DA94-6264-7842-9020EE970386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15</a:t>
            </a:fld>
            <a:endParaRPr lang="sk-SK" dirty="0"/>
          </a:p>
        </p:txBody>
      </p:sp>
      <p:pic>
        <p:nvPicPr>
          <p:cNvPr id="32" name="Obrázok 31" descr="Obrázok, na ktorom je text, snímka obrazovky, písmo, logo&#10;&#10;Obsah vygenerovaný pomocou AI môže byť nesprávny.">
            <a:extLst>
              <a:ext uri="{FF2B5EF4-FFF2-40B4-BE49-F238E27FC236}">
                <a16:creationId xmlns:a16="http://schemas.microsoft.com/office/drawing/2014/main" id="{2196F86D-3C5B-6A1B-0152-46BB25C7E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26982"/>
            <a:ext cx="5867413" cy="3942483"/>
          </a:xfrm>
          <a:prstGeom prst="rect">
            <a:avLst/>
          </a:prstGeom>
        </p:spPr>
      </p:pic>
      <p:sp>
        <p:nvSpPr>
          <p:cNvPr id="34" name="BlokTextu 33">
            <a:extLst>
              <a:ext uri="{FF2B5EF4-FFF2-40B4-BE49-F238E27FC236}">
                <a16:creationId xmlns:a16="http://schemas.microsoft.com/office/drawing/2014/main" id="{A0CF4ADE-9047-03B8-D34A-E975AA6EBE63}"/>
              </a:ext>
            </a:extLst>
          </p:cNvPr>
          <p:cNvSpPr txBox="1"/>
          <p:nvPr/>
        </p:nvSpPr>
        <p:spPr>
          <a:xfrm>
            <a:off x="6096000" y="5666686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https://www.trusted-introducer.org/trusted-introducer/directory/teams/sk-cert/</a:t>
            </a:r>
          </a:p>
        </p:txBody>
      </p:sp>
    </p:spTree>
    <p:extLst>
      <p:ext uri="{BB962C8B-B14F-4D97-AF65-F5344CB8AC3E}">
        <p14:creationId xmlns:p14="http://schemas.microsoft.com/office/powerpoint/2010/main" val="4222322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B0F57-ACEB-4048-241A-E469C0413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6BE625A5-1054-28C1-8DFD-8D47F3750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Jednotky CSIRT (VIII.)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B947272-0089-3901-CAFC-7CD85DC43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2" y="1505730"/>
            <a:ext cx="5995664" cy="2974352"/>
          </a:xfrm>
        </p:spPr>
        <p:txBody>
          <a:bodyPr/>
          <a:lstStyle/>
          <a:p>
            <a:pPr marL="342900" indent="-342900" algn="just"/>
            <a:r>
              <a:rPr lang="sk-SK" b="1" dirty="0"/>
              <a:t>Sieť národných jednotiek CSIRT</a:t>
            </a:r>
            <a:endParaRPr lang="sk-SK" dirty="0"/>
          </a:p>
          <a:p>
            <a:pPr marL="800100" lvl="1" indent="-342900" algn="just"/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smernica NIS2 (čl. 15)</a:t>
            </a:r>
          </a:p>
          <a:p>
            <a:pPr marL="800100" lvl="1" indent="-342900" algn="just"/>
            <a:r>
              <a:rPr lang="sk-SK" dirty="0"/>
              <a:t>prispieť k zvyšovaniu dôvery a podporiť rýchlu a účinnú operačnú spoluprácu medzi členskými štátmi sa zriaďuje </a:t>
            </a:r>
          </a:p>
          <a:p>
            <a:pPr marL="800100" lvl="1" indent="-342900" algn="just"/>
            <a:r>
              <a:rPr lang="sk-SK" dirty="0"/>
              <a:t>skladá sa zo zástupcov jednotiek CSIRT, orgánoch a agentúrach Únie (CERT-EU). </a:t>
            </a:r>
          </a:p>
          <a:p>
            <a:pPr marL="800100" lvl="1" indent="-342900" algn="just"/>
            <a:r>
              <a:rPr lang="sk-SK" dirty="0"/>
              <a:t>agentúra ENISA zabezpečuje sekretariát a aktívne pomáha so spoluprácou medzi jednotkami CSIRT.</a:t>
            </a:r>
          </a:p>
          <a:p>
            <a:pPr marL="342900" indent="-342900" algn="just"/>
            <a:endParaRPr lang="sk-SK" b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AE6EB542-B427-74E7-238E-D6299B9FBBC3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16</a:t>
            </a:fld>
            <a:endParaRPr lang="sk-SK" dirty="0"/>
          </a:p>
        </p:txBody>
      </p:sp>
      <p:pic>
        <p:nvPicPr>
          <p:cNvPr id="23" name="Obrázok 22" descr="Obrázok, na ktorom je písmo, grafika, logo, text&#10;&#10;Obsah vygenerovaný pomocou AI môže byť nesprávny.">
            <a:extLst>
              <a:ext uri="{FF2B5EF4-FFF2-40B4-BE49-F238E27FC236}">
                <a16:creationId xmlns:a16="http://schemas.microsoft.com/office/drawing/2014/main" id="{5C573E87-5394-01A2-B817-7786C269C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034954"/>
            <a:ext cx="4208072" cy="2145008"/>
          </a:xfrm>
          <a:prstGeom prst="rect">
            <a:avLst/>
          </a:prstGeom>
        </p:spPr>
      </p:pic>
      <p:pic>
        <p:nvPicPr>
          <p:cNvPr id="25" name="Obrázok 24" descr="Obrázok, na ktorom je mapa, text&#10;&#10;Obsah vygenerovaný pomocou AI môže byť nesprávny.">
            <a:extLst>
              <a:ext uri="{FF2B5EF4-FFF2-40B4-BE49-F238E27FC236}">
                <a16:creationId xmlns:a16="http://schemas.microsoft.com/office/drawing/2014/main" id="{E472D35F-3C2B-6265-F026-CB5E81CA7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3109912"/>
            <a:ext cx="4255466" cy="3246438"/>
          </a:xfrm>
          <a:prstGeom prst="rect">
            <a:avLst/>
          </a:prstGeom>
        </p:spPr>
      </p:pic>
      <p:sp>
        <p:nvSpPr>
          <p:cNvPr id="27" name="BlokTextu 26">
            <a:extLst>
              <a:ext uri="{FF2B5EF4-FFF2-40B4-BE49-F238E27FC236}">
                <a16:creationId xmlns:a16="http://schemas.microsoft.com/office/drawing/2014/main" id="{22B065B5-C4DE-15B4-47CD-70B8664908D1}"/>
              </a:ext>
            </a:extLst>
          </p:cNvPr>
          <p:cNvSpPr txBox="1"/>
          <p:nvPr/>
        </p:nvSpPr>
        <p:spPr>
          <a:xfrm>
            <a:off x="521666" y="6429416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https://csirtsnetwork.eu/#about</a:t>
            </a:r>
          </a:p>
        </p:txBody>
      </p:sp>
    </p:spTree>
    <p:extLst>
      <p:ext uri="{BB962C8B-B14F-4D97-AF65-F5344CB8AC3E}">
        <p14:creationId xmlns:p14="http://schemas.microsoft.com/office/powerpoint/2010/main" val="3003138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5C24D-088D-A37F-8342-93AD80376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7DC9DC7-9164-1E37-34F0-24A28E46F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Jednotky CSIRT (IX.)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B9492F6-A207-E3D9-7BF8-E501A6DAA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2" y="1505730"/>
            <a:ext cx="5304666" cy="2974352"/>
          </a:xfrm>
        </p:spPr>
        <p:txBody>
          <a:bodyPr/>
          <a:lstStyle/>
          <a:p>
            <a:pPr marL="342900" indent="-342900" algn="just"/>
            <a:r>
              <a:rPr lang="sk-SK" b="1" dirty="0">
                <a:ea typeface="Calibri" panose="020F0502020204030204" pitchFamily="34" charset="0"/>
                <a:cs typeface="Times New Roman" panose="02020603050405020304" pitchFamily="18" charset="0"/>
              </a:rPr>
              <a:t>Vládna jednotka CSIRT (§ 11 </a:t>
            </a:r>
            <a:r>
              <a:rPr lang="sk-SK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ZoKB</a:t>
            </a:r>
            <a:r>
              <a:rPr lang="sk-SK" b="1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CSIRT.SK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v pôsobnosti Ministerstva investícií, regionálneho rozvoja a informatizácie Slovenskej republiky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pre podsektor informačné systémy verejnej správy.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zaraďuje do zoznamu akreditovaných jednotiek CSIRT.</a:t>
            </a:r>
            <a:endParaRPr lang="sk-SK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CC543B3D-5B76-7330-269C-85D97EB1AAC0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17</a:t>
            </a:fld>
            <a:endParaRPr lang="sk-SK" dirty="0"/>
          </a:p>
        </p:txBody>
      </p:sp>
      <p:pic>
        <p:nvPicPr>
          <p:cNvPr id="5" name="Obrázok 4" descr="Obrázok, na ktorom je text, snímka obrazovky, písmo, webová stránka&#10;&#10;Obsah vygenerovaný pomocou AI môže byť nesprávny.">
            <a:extLst>
              <a:ext uri="{FF2B5EF4-FFF2-40B4-BE49-F238E27FC236}">
                <a16:creationId xmlns:a16="http://schemas.microsoft.com/office/drawing/2014/main" id="{4B5D90B1-071D-02E7-C9DA-CF51B3F57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05730"/>
            <a:ext cx="5833238" cy="4196461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A73E8E8A-60FE-F232-21DA-ADF547C1D30C}"/>
              </a:ext>
            </a:extLst>
          </p:cNvPr>
          <p:cNvSpPr txBox="1"/>
          <p:nvPr/>
        </p:nvSpPr>
        <p:spPr>
          <a:xfrm>
            <a:off x="622002" y="6492875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https://www.trusted-introducer.org/trusted-introducer/directory/teams/csirtsk-sk/</a:t>
            </a:r>
          </a:p>
        </p:txBody>
      </p:sp>
    </p:spTree>
    <p:extLst>
      <p:ext uri="{BB962C8B-B14F-4D97-AF65-F5344CB8AC3E}">
        <p14:creationId xmlns:p14="http://schemas.microsoft.com/office/powerpoint/2010/main" val="1647011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83DFD-F0B8-E5DE-6CFD-3BA68868E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72759B7-E043-FB98-3055-92DF5CB09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Prevádzkovateľ základnej služby (I.)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E7FD06E-737B-E490-3168-764222908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1" y="1505730"/>
            <a:ext cx="11036599" cy="3879730"/>
          </a:xfrm>
        </p:spPr>
        <p:txBody>
          <a:bodyPr/>
          <a:lstStyle/>
          <a:p>
            <a:pPr marL="342900" indent="-342900" algn="just"/>
            <a:r>
              <a:rPr lang="sk-SK" b="1" dirty="0"/>
              <a:t>Subjekty v smernici NIS 2</a:t>
            </a:r>
          </a:p>
          <a:p>
            <a:pPr marL="800100" lvl="1" indent="-342900" algn="just"/>
            <a:r>
              <a:rPr lang="sk-SK" dirty="0"/>
              <a:t>rozdelenie subjektov  podľa rozsahu, v akom sú kritické, pokiaľ ide o ich odvetvie alebo druh služieb, ktoré poskytujú, ako aj ich veľkosti </a:t>
            </a:r>
          </a:p>
          <a:p>
            <a:pPr marL="800100" lvl="1" indent="-342900" algn="just"/>
            <a:r>
              <a:rPr lang="sk-SK" dirty="0"/>
              <a:t>dôležitý subjekt – ostatné významné sektory</a:t>
            </a:r>
          </a:p>
          <a:p>
            <a:pPr marL="800100" lvl="1" indent="-342900" algn="just"/>
            <a:r>
              <a:rPr lang="sk-SK" dirty="0"/>
              <a:t>kľúčový subjekt – dôležitejšie, kritické sektory</a:t>
            </a:r>
          </a:p>
          <a:p>
            <a:pPr marL="800100" lvl="1" indent="-342900" algn="just"/>
            <a:endParaRPr lang="sk-SK" b="1" dirty="0"/>
          </a:p>
          <a:p>
            <a:pPr marL="342900" indent="-342900" algn="just"/>
            <a:r>
              <a:rPr lang="sk-SK" b="1" dirty="0"/>
              <a:t>Zákon o KB</a:t>
            </a:r>
          </a:p>
          <a:p>
            <a:pPr marL="800100" lvl="1" indent="-342900" algn="just"/>
            <a:r>
              <a:rPr lang="sk-SK" dirty="0"/>
              <a:t>prevádzkovateľ základnej služby (= dôležitý subjekt)</a:t>
            </a:r>
          </a:p>
          <a:p>
            <a:pPr marL="800100" lvl="1" indent="-342900" algn="just"/>
            <a:r>
              <a:rPr lang="sk-SK" dirty="0"/>
              <a:t>prevádzkovateľ kritickej základnej služby (= kľúčový subjekt)</a:t>
            </a:r>
          </a:p>
          <a:p>
            <a:pPr marL="800100" lvl="1" indent="-342900" algn="just"/>
            <a:endParaRPr lang="sk-SK" b="1" dirty="0"/>
          </a:p>
          <a:p>
            <a:pPr marL="342900" indent="-342900" algn="just"/>
            <a:endParaRPr lang="sk-SK" dirty="0"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36C7CC38-68AD-D474-91AD-99939E99F91C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52893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BF957-7CA1-3DEB-3489-0F93678EA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22621573-F557-41C3-5F84-8579A2A5B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Prevádzkovateľ základnej služby (II.)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2D166B4-7E07-9061-F3C9-D4BBD5769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1" y="1505730"/>
            <a:ext cx="11036599" cy="2974352"/>
          </a:xfrm>
        </p:spPr>
        <p:txBody>
          <a:bodyPr/>
          <a:lstStyle/>
          <a:p>
            <a:pPr marL="342900" indent="-342900" algn="just"/>
            <a:r>
              <a:rPr lang="sk-SK" b="1" dirty="0"/>
              <a:t>Prevádzkovateľom základnej služby </a:t>
            </a:r>
            <a:r>
              <a:rPr lang="sk-SK" dirty="0"/>
              <a:t>je ten, kto je zapísaný v registri prevádzkovateľov základnej služby (§ 3 ods. 2 </a:t>
            </a:r>
            <a:r>
              <a:rPr lang="sk-SK" dirty="0" err="1"/>
              <a:t>ZoKB</a:t>
            </a:r>
            <a:r>
              <a:rPr lang="sk-SK" dirty="0"/>
              <a:t>)</a:t>
            </a:r>
          </a:p>
          <a:p>
            <a:pPr marL="342900" indent="-342900" algn="just"/>
            <a:endParaRPr lang="sk-SK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indent="-342900" algn="just"/>
            <a:r>
              <a:rPr lang="sk-SK" dirty="0">
                <a:cs typeface="Calibri" panose="020F0502020204030204" pitchFamily="34" charset="0"/>
              </a:rPr>
              <a:t>Do </a:t>
            </a:r>
            <a:r>
              <a:rPr lang="sk-SK" b="1" dirty="0">
                <a:cs typeface="Calibri" panose="020F0502020204030204" pitchFamily="34" charset="0"/>
              </a:rPr>
              <a:t>registra prevádzkovateľov základnej služby </a:t>
            </a:r>
            <a:r>
              <a:rPr lang="sk-SK" dirty="0">
                <a:cs typeface="Calibri" panose="020F0502020204030204" pitchFamily="34" charset="0"/>
              </a:rPr>
              <a:t>sa zapisuje (§ 17 ods. 1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r>
              <a:rPr lang="sk-SK" dirty="0">
                <a:cs typeface="Calibri" panose="020F0502020204030204" pitchFamily="34" charset="0"/>
              </a:rPr>
              <a:t>):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a) </a:t>
            </a:r>
            <a:r>
              <a:rPr lang="sk-SK" b="1" dirty="0">
                <a:cs typeface="Calibri" panose="020F0502020204030204" pitchFamily="34" charset="0"/>
              </a:rPr>
              <a:t>ústredný orgán štátnej správy </a:t>
            </a:r>
            <a:r>
              <a:rPr lang="sk-SK" dirty="0">
                <a:cs typeface="Calibri" panose="020F0502020204030204" pitchFamily="34" charset="0"/>
              </a:rPr>
              <a:t>a iný štátny orgán s celoštátnou pôsobnosťou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b) </a:t>
            </a:r>
            <a:r>
              <a:rPr lang="sk-SK" b="1" dirty="0">
                <a:cs typeface="Calibri" panose="020F0502020204030204" pitchFamily="34" charset="0"/>
              </a:rPr>
              <a:t>kritický subjekt</a:t>
            </a:r>
            <a:r>
              <a:rPr lang="sk-SK" dirty="0">
                <a:cs typeface="Calibri" panose="020F0502020204030204" pitchFamily="34" charset="0"/>
              </a:rPr>
              <a:t>,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c) osoba bez ohľadu na splnenie podmienok veľkosti pre stredný podnik, ktorá vykonáva činnosť v niektorom zo sektorov podľa prílohy č. 1 alebo prílohy č. 2 a ktorá</a:t>
            </a:r>
            <a:endParaRPr lang="sk-SK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d) </a:t>
            </a:r>
            <a:r>
              <a:rPr lang="sk-SK" b="1" dirty="0">
                <a:cs typeface="Calibri" panose="020F0502020204030204" pitchFamily="34" charset="0"/>
              </a:rPr>
              <a:t>štátny orgán vykonávajúci pôsobnosť v najmenej dvoch okresoch </a:t>
            </a:r>
            <a:r>
              <a:rPr lang="sk-SK" dirty="0">
                <a:cs typeface="Calibri" panose="020F0502020204030204" pitchFamily="34" charset="0"/>
              </a:rPr>
              <a:t>a </a:t>
            </a:r>
            <a:r>
              <a:rPr lang="sk-SK" b="1" dirty="0">
                <a:cs typeface="Calibri" panose="020F0502020204030204" pitchFamily="34" charset="0"/>
              </a:rPr>
              <a:t>vyšší územný celok</a:t>
            </a:r>
            <a:r>
              <a:rPr lang="sk-SK" dirty="0">
                <a:cs typeface="Calibri" panose="020F0502020204030204" pitchFamily="34" charset="0"/>
              </a:rPr>
              <a:t>, ak by narušenie ich činnosti mohlo mať významný vplyv na verejný poriadok, bezpečnosť alebo verejné zdravie</a:t>
            </a: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427CD4A0-7976-7FBF-B572-B79562D4C9B2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19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51030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DEB57-EAB0-36FD-8D26-697940DF5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343EEFF-DBBA-18D1-F2B4-3A053D61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6" y="365125"/>
            <a:ext cx="8856133" cy="1339658"/>
          </a:xfrm>
        </p:spPr>
        <p:txBody>
          <a:bodyPr/>
          <a:lstStyle/>
          <a:p>
            <a:r>
              <a:rPr lang="sk-SK" dirty="0"/>
              <a:t>Sektory v kybernetickej bezpečnosti (I.)</a:t>
            </a:r>
            <a:endParaRPr lang="sk-SK" b="1" dirty="0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9D028AB4-20C5-8CBC-9484-D8BF31277D48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</a:t>
            </a:fld>
            <a:endParaRPr lang="sk-SK" dirty="0"/>
          </a:p>
        </p:txBody>
      </p:sp>
      <p:pic>
        <p:nvPicPr>
          <p:cNvPr id="11" name="Obrázok 10" descr="Obrázok, na ktorom je text, snímka obrazovky, písmo, tlač&#10;&#10;Obsah vygenerovaný pomocou AI môže byť nesprávny.">
            <a:extLst>
              <a:ext uri="{FF2B5EF4-FFF2-40B4-BE49-F238E27FC236}">
                <a16:creationId xmlns:a16="http://schemas.microsoft.com/office/drawing/2014/main" id="{2FEE2B55-1F7C-933B-EE7A-B1280C24E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6"/>
          <a:stretch>
            <a:fillRect/>
          </a:stretch>
        </p:blipFill>
        <p:spPr>
          <a:xfrm>
            <a:off x="533401" y="1237503"/>
            <a:ext cx="11122616" cy="5255372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A10F452A-AF49-3BA7-8839-96182205E890}"/>
              </a:ext>
            </a:extLst>
          </p:cNvPr>
          <p:cNvSpPr txBox="1"/>
          <p:nvPr/>
        </p:nvSpPr>
        <p:spPr>
          <a:xfrm>
            <a:off x="544451" y="6539478"/>
            <a:ext cx="60976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Obrázok vygenerovaný AI: </a:t>
            </a:r>
            <a:r>
              <a:rPr lang="sk-SK" sz="1000" dirty="0" err="1"/>
              <a:t>Gemini</a:t>
            </a:r>
            <a:endParaRPr lang="sk-SK" sz="1000" dirty="0"/>
          </a:p>
        </p:txBody>
      </p:sp>
    </p:spTree>
    <p:extLst>
      <p:ext uri="{BB962C8B-B14F-4D97-AF65-F5344CB8AC3E}">
        <p14:creationId xmlns:p14="http://schemas.microsoft.com/office/powerpoint/2010/main" val="1551930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57CD6-B7F0-D8E0-745C-611A9D6D0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CC6E552-06DA-9CA4-602C-700898CED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Prevádzkovateľ základnej služby (III.)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4D93A61-D818-D735-C9EC-49241A7C1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1" y="1505729"/>
            <a:ext cx="11036599" cy="4153925"/>
          </a:xfrm>
        </p:spPr>
        <p:txBody>
          <a:bodyPr/>
          <a:lstStyle/>
          <a:p>
            <a:pPr marL="342900" indent="-342900" algn="just"/>
            <a:r>
              <a:rPr lang="sk-SK" dirty="0">
                <a:cs typeface="Calibri" panose="020F0502020204030204" pitchFamily="34" charset="0"/>
              </a:rPr>
              <a:t>Do registra prevádzkovateľov základnej služby sa zapisuje (§ 17 ods. 1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r>
              <a:rPr lang="sk-SK" dirty="0">
                <a:cs typeface="Calibri" panose="020F0502020204030204" pitchFamily="34" charset="0"/>
              </a:rPr>
              <a:t>):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e) osoba, ktorá spĺňa </a:t>
            </a:r>
            <a:r>
              <a:rPr lang="sk-SK" b="1" dirty="0">
                <a:cs typeface="Calibri" panose="020F0502020204030204" pitchFamily="34" charset="0"/>
              </a:rPr>
              <a:t>najmenej podmienky veľkosti pre stredný podnik </a:t>
            </a:r>
            <a:r>
              <a:rPr lang="sk-SK" dirty="0">
                <a:cs typeface="Calibri" panose="020F0502020204030204" pitchFamily="34" charset="0"/>
              </a:rPr>
              <a:t>a vykonáva činnosť v niektorom zo sektorov podľa prílohy č. 1 alebo prílohy č. 2,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f) mesto, ak by narušenie výkonu jeho pôsobnosti mohlo mať </a:t>
            </a:r>
            <a:r>
              <a:rPr lang="sk-SK" b="1" dirty="0">
                <a:cs typeface="Calibri" panose="020F0502020204030204" pitchFamily="34" charset="0"/>
              </a:rPr>
              <a:t>významný vplyv na verejný poriadok, bezpečnosť alebo verejné zdravie</a:t>
            </a:r>
            <a:r>
              <a:rPr lang="sk-SK" dirty="0">
                <a:cs typeface="Calibri" panose="020F0502020204030204" pitchFamily="34" charset="0"/>
              </a:rPr>
              <a:t>,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g) </a:t>
            </a:r>
            <a:r>
              <a:rPr lang="sk-SK" b="1" dirty="0">
                <a:cs typeface="Calibri" panose="020F0502020204030204" pitchFamily="34" charset="0"/>
              </a:rPr>
              <a:t>správca informačnej technológie verejnej správy 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h) osoba, ktorá poskytuje službu </a:t>
            </a:r>
            <a:r>
              <a:rPr lang="sk-SK" b="1" dirty="0">
                <a:cs typeface="Calibri" panose="020F0502020204030204" pitchFamily="34" charset="0"/>
              </a:rPr>
              <a:t>registrácie názvu domény </a:t>
            </a:r>
            <a:r>
              <a:rPr lang="sk-SK" dirty="0">
                <a:cs typeface="Calibri" panose="020F0502020204030204" pitchFamily="34" charset="0"/>
              </a:rPr>
              <a:t>bez ohľadu na splnenie podmienok veľkosti pre stredný podnik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i) </a:t>
            </a:r>
            <a:r>
              <a:rPr lang="sk-SK" b="1" dirty="0">
                <a:cs typeface="Calibri" panose="020F0502020204030204" pitchFamily="34" charset="0"/>
              </a:rPr>
              <a:t>tretia strana, ktorá má významný vplyv </a:t>
            </a:r>
            <a:r>
              <a:rPr lang="sk-SK" dirty="0">
                <a:cs typeface="Calibri" panose="020F0502020204030204" pitchFamily="34" charset="0"/>
              </a:rPr>
              <a:t>pri zabezpečovaní kybernetickej bezpečnosti, a má uzatvorenú zmluvu s prevádzkovateľom základnej služby, ktorý prevádzkuje kritickú základnú službu.</a:t>
            </a:r>
            <a:endParaRPr lang="sk-SK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F4541716-75CC-9993-4771-5FB49061C0D0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85810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5D456-6860-C134-B8BA-EC9D12403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792E4DF2-1E43-E178-CCD1-89BDDBAF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Prevádzkovateľ základnej služby (IV.)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ECB61F7-6A49-070A-11DA-827EC0E34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84" y="1185095"/>
            <a:ext cx="11378015" cy="4153925"/>
          </a:xfrm>
        </p:spPr>
        <p:txBody>
          <a:bodyPr/>
          <a:lstStyle/>
          <a:p>
            <a:pPr marL="342900" indent="-342900" algn="just"/>
            <a:r>
              <a:rPr lang="sk-SK" dirty="0">
                <a:cs typeface="Calibri" panose="020F0502020204030204" pitchFamily="34" charset="0"/>
              </a:rPr>
              <a:t>§ 17 ods. 1 písm. c)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r>
              <a:rPr lang="sk-SK" dirty="0">
                <a:cs typeface="Calibri" panose="020F0502020204030204" pitchFamily="34" charset="0"/>
              </a:rPr>
              <a:t> - osoba bez ohľadu na splnenie podmienok veľkosti pre stredný podnik, ktorá vykonáva činnosť v niektorom zo sektorov podľa prílohy č. 1 alebo prílohy č. 2 a ktorá</a:t>
            </a:r>
          </a:p>
          <a:p>
            <a:pPr marL="800100" lvl="1" indent="-342900" algn="just"/>
            <a:r>
              <a:rPr lang="sk-SK" sz="2000" dirty="0">
                <a:cs typeface="Calibri" panose="020F0502020204030204" pitchFamily="34" charset="0"/>
              </a:rPr>
              <a:t>1. je podnikom poskytujúcim verejnú elektronickú komunikačnú sieť alebo verejnú elektronickú komunikačnú službu, </a:t>
            </a:r>
          </a:p>
          <a:p>
            <a:pPr marL="800100" lvl="1" indent="-342900" algn="just"/>
            <a:r>
              <a:rPr lang="sk-SK" sz="2000" dirty="0">
                <a:cs typeface="Calibri" panose="020F0502020204030204" pitchFamily="34" charset="0"/>
              </a:rPr>
              <a:t>2. je poskytovateľom dôveryhodnej služby (certifikáty, elektronické podpisy, ...), </a:t>
            </a:r>
          </a:p>
          <a:p>
            <a:pPr marL="800100" lvl="1" indent="-342900" algn="just"/>
            <a:r>
              <a:rPr lang="sk-SK" sz="2000" dirty="0">
                <a:cs typeface="Calibri" panose="020F0502020204030204" pitchFamily="34" charset="0"/>
              </a:rPr>
              <a:t>3. je správcom TLD (domény najvyššej úrovne), </a:t>
            </a:r>
          </a:p>
          <a:p>
            <a:pPr marL="800100" lvl="1" indent="-342900" algn="just"/>
            <a:r>
              <a:rPr lang="sk-SK" sz="2000" dirty="0">
                <a:cs typeface="Calibri" panose="020F0502020204030204" pitchFamily="34" charset="0"/>
              </a:rPr>
              <a:t>4. poskytuje službu DNS, </a:t>
            </a:r>
          </a:p>
          <a:p>
            <a:pPr marL="800100" lvl="1" indent="-342900" algn="just"/>
            <a:r>
              <a:rPr lang="sk-SK" sz="2000" dirty="0">
                <a:cs typeface="Calibri" panose="020F0502020204030204" pitchFamily="34" charset="0"/>
              </a:rPr>
              <a:t>5. je v SR jediným poskytovateľom služby, ktorá je kľúčovou službou, </a:t>
            </a:r>
          </a:p>
          <a:p>
            <a:pPr marL="800100" lvl="1" indent="-342900" algn="just"/>
            <a:r>
              <a:rPr lang="sk-SK" sz="2000" dirty="0">
                <a:cs typeface="Calibri" panose="020F0502020204030204" pitchFamily="34" charset="0"/>
              </a:rPr>
              <a:t>6. poskytuje službu, ktorej narušenie by mohlo mať významný vplyv na verejný poriadok, bezpečnosť alebo verejné zdravie, </a:t>
            </a:r>
          </a:p>
          <a:p>
            <a:pPr marL="800100" lvl="1" indent="-342900" algn="just"/>
            <a:r>
              <a:rPr lang="sk-SK" sz="2000" dirty="0">
                <a:cs typeface="Calibri" panose="020F0502020204030204" pitchFamily="34" charset="0"/>
              </a:rPr>
              <a:t>7. poskytuje službu alebo má také postavenie, že narušenie poskytovania služby alebo zásah do postavenia by mohli vyvolať významné systémové riziko</a:t>
            </a:r>
          </a:p>
          <a:p>
            <a:pPr marL="800100" lvl="1" indent="-342900" algn="just"/>
            <a:r>
              <a:rPr lang="sk-SK" sz="2000" dirty="0">
                <a:cs typeface="Calibri" panose="020F0502020204030204" pitchFamily="34" charset="0"/>
              </a:rPr>
              <a:t>8. je vzhľadom na svoj osobitný význam na vnútroštátnej alebo regionálnej úrovni kritická pre konkrétny sektor, alebo </a:t>
            </a:r>
          </a:p>
          <a:p>
            <a:pPr marL="800100" lvl="1" indent="-342900" algn="just"/>
            <a:r>
              <a:rPr lang="sk-SK" sz="2000" dirty="0">
                <a:cs typeface="Calibri" panose="020F0502020204030204" pitchFamily="34" charset="0"/>
              </a:rPr>
              <a:t>9. je subjektom hospodárskej mobilizácie, ktorému bolo uložené opatrenie podľa osobitného predpisu,</a:t>
            </a:r>
            <a:endParaRPr lang="sk-SK" sz="18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4A77E868-1C67-5DD0-5B9C-B48C6B3C94DA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383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50916-0B00-0F31-D1FF-8B4AA3CD7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A800679-8997-F932-7964-835D597E6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Prevádzkovateľ základnej služby (V.)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C3BF58-7079-FB11-7BF7-F1BE600BC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1" y="1505729"/>
            <a:ext cx="11036599" cy="4153925"/>
          </a:xfrm>
        </p:spPr>
        <p:txBody>
          <a:bodyPr/>
          <a:lstStyle/>
          <a:p>
            <a:pPr marL="342900" indent="-342900" algn="just"/>
            <a:r>
              <a:rPr lang="sk-SK" b="1" dirty="0"/>
              <a:t>Prevádzkovateľom kritickej základnej služby </a:t>
            </a:r>
            <a:r>
              <a:rPr lang="sk-SK" dirty="0"/>
              <a:t>- ak prevádzkovateľ základnej služby vykonáva aspoň 1 z kritických základných služieb: </a:t>
            </a:r>
          </a:p>
          <a:p>
            <a:pPr marL="800100" lvl="1" indent="-342900" algn="just"/>
            <a:r>
              <a:rPr lang="sk-SK" sz="2000" dirty="0"/>
              <a:t>a) výkon pôsobnosti ústredného orgánu štátnej správy alebo iného štátneho orgánu s celoštátnou pôsobnosťou, </a:t>
            </a:r>
          </a:p>
          <a:p>
            <a:pPr marL="800100" lvl="1" indent="-342900" algn="just"/>
            <a:r>
              <a:rPr lang="sk-SK" sz="2000" dirty="0"/>
              <a:t>b) činnosť v sektore podľa prílohy č. 1, okrem sektoru verejná správa, ak ju vykonáva osoba, ktorá prekračuje limity veľkosti určené pre stredný podnik, </a:t>
            </a:r>
          </a:p>
          <a:p>
            <a:pPr marL="800100" lvl="1" indent="-342900" algn="just"/>
            <a:r>
              <a:rPr lang="sk-SK" sz="2000" dirty="0"/>
              <a:t>c) kvalifikovaná dôveryhodná služba, </a:t>
            </a:r>
          </a:p>
          <a:p>
            <a:pPr marL="800100" lvl="1" indent="-342900" algn="just"/>
            <a:r>
              <a:rPr lang="sk-SK" sz="2000" dirty="0"/>
              <a:t>d) správa TLD, </a:t>
            </a:r>
          </a:p>
          <a:p>
            <a:pPr marL="800100" lvl="1" indent="-342900" algn="just"/>
            <a:r>
              <a:rPr lang="sk-SK" sz="2000" dirty="0"/>
              <a:t>e) služba DNS, </a:t>
            </a:r>
          </a:p>
          <a:p>
            <a:pPr marL="800100" lvl="1" indent="-342900" algn="just"/>
            <a:r>
              <a:rPr lang="sk-SK" sz="2000" dirty="0"/>
              <a:t>f) poskytovanie verejnej elektronickej komunikačnej siete alebo verejnej elektronickej komunikačnej služby osobou, ktorá dosahuje najmenej podmienky veľkosti pre stredný podnik, </a:t>
            </a:r>
          </a:p>
          <a:p>
            <a:pPr marL="800100" lvl="1" indent="-342900" algn="just"/>
            <a:r>
              <a:rPr lang="sk-SK" sz="2000" dirty="0"/>
              <a:t>g) vykonávanie činnosti alebo existencia postavenia podľa § 17 ods. 1 písm. c) piateho až deviateho bodu, </a:t>
            </a:r>
          </a:p>
          <a:p>
            <a:pPr marL="800100" lvl="1" indent="-342900" algn="just"/>
            <a:r>
              <a:rPr lang="sk-SK" sz="2000" dirty="0"/>
              <a:t>h) poskytovanie základnej služby kritickým subjektom, alebo </a:t>
            </a:r>
          </a:p>
          <a:p>
            <a:pPr marL="800100" lvl="1" indent="-342900" algn="just"/>
            <a:r>
              <a:rPr lang="sk-SK" sz="2000" dirty="0"/>
              <a:t>i) informačná činnosť a elektronické služby, vykonávané s použitím informačnej technológie verejnej správy, určených NBÚ.</a:t>
            </a:r>
            <a:endParaRPr lang="sk-SK" sz="20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BCD1F32D-D7BA-1EEE-DE0D-4B20A104A8D7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372078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1943F-9969-041C-4DCF-E4562664E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7EFB7E7C-0B15-7C51-B6A5-E875C84BC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Prevádzkovateľ základnej služby (VI.)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6DA19A9D-D9DB-3A2D-F38B-442A5F5D3F69}"/>
              </a:ext>
            </a:extLst>
          </p:cNvPr>
          <p:cNvSpPr txBox="1"/>
          <p:nvPr/>
        </p:nvSpPr>
        <p:spPr>
          <a:xfrm>
            <a:off x="539062" y="1634300"/>
            <a:ext cx="101670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menšie podniky sú tiež cieľmi útokov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>
                <a:cs typeface="Calibri" panose="020F0502020204030204" pitchFamily="34" charset="0"/>
              </a:rPr>
              <a:t>útočníci sa zameriavajú na každého z nás</a:t>
            </a:r>
            <a:endParaRPr lang="sk-SK" sz="20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5A04A3B-F1A3-BF7C-ABE3-3993BED23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283" y="2477193"/>
            <a:ext cx="4038297" cy="3574357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30E38691-0A8C-BFCF-0915-2EA790E65ECA}"/>
              </a:ext>
            </a:extLst>
          </p:cNvPr>
          <p:cNvSpPr txBox="1"/>
          <p:nvPr/>
        </p:nvSpPr>
        <p:spPr>
          <a:xfrm>
            <a:off x="177800" y="6536723"/>
            <a:ext cx="106934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</a:t>
            </a:r>
            <a:r>
              <a:rPr lang="sk-SK" sz="1000" dirty="0">
                <a:hlinkClick r:id="rId3"/>
              </a:rPr>
              <a:t>https://tekspace.com.au/articles/cyber-security-myths-misconceptions/</a:t>
            </a:r>
            <a:r>
              <a:rPr lang="sk-SK" sz="1000" dirty="0"/>
              <a:t>, https://tvnoviny.sk/domace/clanok/932340-novy-typ-podvodu-cieli-na-seniorov-na-vylakanie-penazi-zneuzivaju-telefony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DA3B7379-4F76-B5B4-A419-40BF06E9A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78323"/>
            <a:ext cx="4167012" cy="4515814"/>
          </a:xfrm>
          <a:prstGeom prst="rect">
            <a:avLst/>
          </a:prstGeom>
        </p:spPr>
      </p:pic>
      <p:sp>
        <p:nvSpPr>
          <p:cNvPr id="9" name="Zástupný objekt pre číslo snímky 3">
            <a:extLst>
              <a:ext uri="{FF2B5EF4-FFF2-40B4-BE49-F238E27FC236}">
                <a16:creationId xmlns:a16="http://schemas.microsoft.com/office/drawing/2014/main" id="{FCFDC911-3EFC-7D9F-6478-EC3CECBFF6A6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56042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C6548-9640-A577-73FF-9668D0FDF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41DB20E1-B5E1-E6A4-72FE-B133F5CCC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Prevádzkovateľ základnej služby (VII.)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A48D0DB4-4924-4EA6-F14C-40BEE3DA940A}"/>
              </a:ext>
            </a:extLst>
          </p:cNvPr>
          <p:cNvSpPr txBox="1"/>
          <p:nvPr/>
        </p:nvSpPr>
        <p:spPr>
          <a:xfrm>
            <a:off x="403564" y="1356873"/>
            <a:ext cx="629716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aj menšie podniky spadajú pod regulácie smernice NIS 2 a zákona o KB</a:t>
            </a:r>
            <a:endParaRPr lang="en-US" sz="24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4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§ 17 ods. 1 písm. e) zákona o KB - osoba, ktorá spĺňa najmenej podmienky </a:t>
            </a:r>
            <a:r>
              <a:rPr lang="sk-SK" sz="24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veľkosti pre stredný podnik</a:t>
            </a: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 a vykonáva činnosť v niektorom zo sektorov podľa prílohy č. 1 alebo prílohy č. 2 zákona o KB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sk-SK" sz="24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odporúčanie Komisie 2003/361/ES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viac ako 50 </a:t>
            </a: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zamestnancov a </a:t>
            </a: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obrat alebo súvaha </a:t>
            </a:r>
            <a:r>
              <a:rPr lang="sk-SK" sz="24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nad 10 mil. € 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009A15C7-0CDB-F576-B728-65F279609583}"/>
              </a:ext>
            </a:extLst>
          </p:cNvPr>
          <p:cNvSpPr txBox="1"/>
          <p:nvPr/>
        </p:nvSpPr>
        <p:spPr>
          <a:xfrm>
            <a:off x="340669" y="6515838"/>
            <a:ext cx="9326262" cy="258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sk-SK" sz="1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Zdroj: https://www.nbu.gov.sk/novela-kyberzakona-je-predo-dvermi-nbu-zverejnil-pomocku-pre-organizacie/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FF98E1E-7EA3-B5F0-BB5F-86DD9D9C1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252" y="1704230"/>
            <a:ext cx="4225415" cy="4716860"/>
          </a:xfrm>
          <a:prstGeom prst="rect">
            <a:avLst/>
          </a:prstGeom>
        </p:spPr>
      </p:pic>
      <p:sp>
        <p:nvSpPr>
          <p:cNvPr id="6" name="Zástupný objekt pre číslo snímky 3">
            <a:extLst>
              <a:ext uri="{FF2B5EF4-FFF2-40B4-BE49-F238E27FC236}">
                <a16:creationId xmlns:a16="http://schemas.microsoft.com/office/drawing/2014/main" id="{43BC9599-C307-84D2-9E77-D3F445D8ED47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81069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17C48B-1542-E04C-3DF0-262F4DD8C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CC87506-297C-79D4-9E36-B59025867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Prevádzkovateľ základnej služby (VIII.)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25C5D81-2DDD-E221-7449-B9E2F22D5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1" y="1413338"/>
            <a:ext cx="10765666" cy="297435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rozšírenie pôsobnosti na </a:t>
            </a:r>
            <a:r>
              <a:rPr lang="sk-SK" sz="2400" b="1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dodávateľské reťazce (riešenie hrozby dodávateľského reťazca)</a:t>
            </a:r>
            <a:endParaRPr lang="sk-SK" sz="24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§ 17 ods. 1 písm. i) zákona o KB - tretia strana, ktorá má významný vplyv pri zabezpečovaní kybernetickej bezpečnosti, a má uzatvorenú zmluvu s prevádzkovateľom základnej služby, ktorý prevádzkuje kritickú základnú službu</a:t>
            </a:r>
            <a:endParaRPr lang="pl-PL" sz="24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790C0BDC-3C10-2966-778B-4DE31F20C26A}"/>
              </a:ext>
            </a:extLst>
          </p:cNvPr>
          <p:cNvSpPr txBox="1"/>
          <p:nvPr/>
        </p:nvSpPr>
        <p:spPr>
          <a:xfrm>
            <a:off x="156075" y="6461654"/>
            <a:ext cx="9200880" cy="258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800"/>
              </a:spcAft>
            </a:pPr>
            <a:r>
              <a:rPr lang="sk-SK" sz="1000" kern="1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Zdroj: </a:t>
            </a:r>
            <a:r>
              <a:rPr lang="sk-SK" sz="1000" dirty="0"/>
              <a:t>https://thehackernews.com/2021/05/rapid7-source-code-breached-in-codecov.html, https://www.enisa.europa.eu/news/cybersecurity-threats-fast-forward-2030</a:t>
            </a:r>
            <a:endParaRPr lang="sk-SK" sz="1000" kern="100" dirty="0">
              <a:effectLst/>
              <a:latin typeface="+mn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E0F0E2CB-DC2C-1FCC-4A80-96EC213A3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00" t="29686" r="14805" b="23270"/>
          <a:stretch/>
        </p:blipFill>
        <p:spPr>
          <a:xfrm>
            <a:off x="804333" y="3582966"/>
            <a:ext cx="5337972" cy="2546430"/>
          </a:xfrm>
          <a:prstGeom prst="rect">
            <a:avLst/>
          </a:prstGeom>
        </p:spPr>
      </p:pic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1EC0BBC-3094-379D-48AB-4BF31A592D35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25</a:t>
            </a:fld>
            <a:endParaRPr lang="sk-SK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6FCF048-CB1A-3A47-1860-FABDCC7D88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8" b="9252"/>
          <a:stretch>
            <a:fillRect/>
          </a:stretch>
        </p:blipFill>
        <p:spPr bwMode="auto">
          <a:xfrm>
            <a:off x="6349621" y="3582966"/>
            <a:ext cx="5038046" cy="260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2254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24A1B-BEBB-E472-52CE-2E6B3F9D7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8858E1D7-2D55-71ED-1A3D-D17983DC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Register PZS</a:t>
            </a:r>
            <a:endParaRPr lang="sk-SK" b="1" dirty="0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5B935078-CDC6-CF6C-7955-1FB212F630CC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26</a:t>
            </a:fld>
            <a:endParaRPr lang="sk-SK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E0BC3321-9B4A-85A1-D3F6-D0A09EF9507B}"/>
              </a:ext>
            </a:extLst>
          </p:cNvPr>
          <p:cNvSpPr txBox="1"/>
          <p:nvPr/>
        </p:nvSpPr>
        <p:spPr>
          <a:xfrm>
            <a:off x="5967684" y="6192217"/>
            <a:ext cx="588593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https://www.nbu.gov.sk/register-prevadzkovatelov-zakladnej-sluzby-subjekty-zaradene-po-01012025/</a:t>
            </a:r>
          </a:p>
        </p:txBody>
      </p:sp>
      <p:pic>
        <p:nvPicPr>
          <p:cNvPr id="4" name="Obrázok 3" descr="Obrázok, na ktorom je text, snímka obrazovky, písmo, číslo&#10;&#10;Obsah vygenerovaný pomocou AI môže byť nesprávny.">
            <a:extLst>
              <a:ext uri="{FF2B5EF4-FFF2-40B4-BE49-F238E27FC236}">
                <a16:creationId xmlns:a16="http://schemas.microsoft.com/office/drawing/2014/main" id="{EAA997B1-39CC-1646-5429-D7CD5B4D0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684" y="1295469"/>
            <a:ext cx="5690916" cy="4814681"/>
          </a:xfrm>
          <a:prstGeom prst="rect">
            <a:avLst/>
          </a:prstGeom>
        </p:spPr>
      </p:pic>
      <p:pic>
        <p:nvPicPr>
          <p:cNvPr id="9" name="Obrázok 8" descr="Obrázok, na ktorom je text, elektronika, snímka obrazovky, softvér&#10;&#10;Obsah vygenerovaný pomocou AI môže byť nesprávny.">
            <a:extLst>
              <a:ext uri="{FF2B5EF4-FFF2-40B4-BE49-F238E27FC236}">
                <a16:creationId xmlns:a16="http://schemas.microsoft.com/office/drawing/2014/main" id="{192C17B5-EB67-AB57-1206-8F663761B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29" y="1295469"/>
            <a:ext cx="5648444" cy="4772822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DBFBDD9F-8559-B9D6-DF8B-3BD5FAD698BD}"/>
              </a:ext>
            </a:extLst>
          </p:cNvPr>
          <p:cNvSpPr txBox="1"/>
          <p:nvPr/>
        </p:nvSpPr>
        <p:spPr>
          <a:xfrm>
            <a:off x="90549" y="6138802"/>
            <a:ext cx="56927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https://www.nbu.gov.sk/register-prevadzkovatelov-zakladnej-sluzby-podla-34b-ods-1-a-3-zakona-c-692018-z-z/</a:t>
            </a:r>
          </a:p>
        </p:txBody>
      </p:sp>
    </p:spTree>
    <p:extLst>
      <p:ext uri="{BB962C8B-B14F-4D97-AF65-F5344CB8AC3E}">
        <p14:creationId xmlns:p14="http://schemas.microsoft.com/office/powerpoint/2010/main" val="462360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E04C6-48B6-DC76-5D5E-8BE2B688B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68677F5B-7CA9-561C-893F-CFB393CA2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Prechodné ustanovenia k PZS/PKZS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D78E2DE-882B-5F03-BCF7-1ED2F4BBF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1" y="1505729"/>
            <a:ext cx="11036599" cy="4153925"/>
          </a:xfrm>
        </p:spPr>
        <p:txBody>
          <a:bodyPr/>
          <a:lstStyle/>
          <a:p>
            <a:r>
              <a:rPr lang="sk-SK" dirty="0"/>
              <a:t>Prevádzkovateľ základnej služby podľa </a:t>
            </a:r>
            <a:r>
              <a:rPr lang="sk-SK" dirty="0" err="1"/>
              <a:t>ZoKB</a:t>
            </a:r>
            <a:r>
              <a:rPr lang="sk-SK" dirty="0"/>
              <a:t> v znení účinnom do 31. decembra 2024 sa </a:t>
            </a:r>
            <a:r>
              <a:rPr lang="sk-SK" b="1" dirty="0"/>
              <a:t>považuje za prevádzkovateľa kritickej základnej služby </a:t>
            </a:r>
            <a:r>
              <a:rPr lang="sk-SK" dirty="0"/>
              <a:t>podľa tohto zákona v znení účinnom od 1. januára 2025 (§34b ods. 1 </a:t>
            </a:r>
            <a:r>
              <a:rPr lang="sk-SK" dirty="0" err="1"/>
              <a:t>ZoKB</a:t>
            </a:r>
            <a:r>
              <a:rPr lang="sk-SK" dirty="0"/>
              <a:t>)</a:t>
            </a:r>
          </a:p>
          <a:p>
            <a:endParaRPr lang="sk-SK" dirty="0"/>
          </a:p>
          <a:p>
            <a:r>
              <a:rPr lang="sk-SK" dirty="0"/>
              <a:t>NBÚ môže do 31. decembra 2026 aj z vlastnej iniciatívy rozhodnúť, ktorá z osôb nie je prevádzkovateľom kritickej základnej služby z dôvodu, že nespĺňa podmienky podľa § 18 ods. 1 v znení účinnom od 1. januára 2025.</a:t>
            </a:r>
          </a:p>
          <a:p>
            <a:endParaRPr lang="sk-SK" dirty="0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10608D9B-E0D9-39E7-DB5D-81022FE5A2BD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12323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9D1F4-1FC8-357C-43A1-0052183DB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FAD1ACB3-FFA6-01DC-E309-3B37AD939E66}"/>
              </a:ext>
            </a:extLst>
          </p:cNvPr>
          <p:cNvSpPr txBox="1"/>
          <p:nvPr/>
        </p:nvSpPr>
        <p:spPr>
          <a:xfrm>
            <a:off x="584900" y="1171912"/>
            <a:ext cx="1062192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Prevádzkovateľ základnej služby zaradený do registra prevádzkovateľov základnej služby je povinný do 2 rokov odo dňa účinnosti tohto zákona prijať bezpečnostné opatrenia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sk-SK" sz="2400" b="1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b="1" dirty="0"/>
              <a:t>Bezpečnostné opatrenia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sú úlohy, procesy, role a technológie v organizačnej, personálnej, fyzickej a technologickej oblasti, ktorých cieľom je dosiahnutie, zaručenie a udržanie kybernetickej bezpečnosti počas životného cyklu sietí a informačných systémov a operačných technológií. Bezpečnostné opatrenia sú realizované na základe vykonanej analýzy rizík a s prihliadnutím na bezpečnostné metodiky a politiky úradu, najnovšie bezpečnostné trendy a medzinárodné normy a v súlade s bezpečnostnými štandardami v oblasti kybernetickej bezpečnosti a prijímajú sa s cieľom (§ 20 ods. 1 </a:t>
            </a:r>
            <a:r>
              <a:rPr lang="sk-SK" sz="2400" dirty="0" err="1"/>
              <a:t>ZoKB</a:t>
            </a:r>
            <a:r>
              <a:rPr lang="sk-SK" sz="2400" dirty="0"/>
              <a:t>)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endParaRPr lang="sk-SK" sz="2400" dirty="0"/>
          </a:p>
        </p:txBody>
      </p:sp>
      <p:sp>
        <p:nvSpPr>
          <p:cNvPr id="6" name="Nadpis 2">
            <a:extLst>
              <a:ext uri="{FF2B5EF4-FFF2-40B4-BE49-F238E27FC236}">
                <a16:creationId xmlns:a16="http://schemas.microsoft.com/office/drawing/2014/main" id="{E0178FC8-6DBA-D36A-3FE5-936097F08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695325"/>
          </a:xfrm>
        </p:spPr>
        <p:txBody>
          <a:bodyPr/>
          <a:lstStyle/>
          <a:p>
            <a:r>
              <a:rPr lang="sk-SK" b="1" dirty="0"/>
              <a:t>Bezpečnostné opatrenia (I.)</a:t>
            </a:r>
          </a:p>
        </p:txBody>
      </p:sp>
      <p:sp>
        <p:nvSpPr>
          <p:cNvPr id="5" name="Zástupný objekt pre číslo snímky 3">
            <a:extLst>
              <a:ext uri="{FF2B5EF4-FFF2-40B4-BE49-F238E27FC236}">
                <a16:creationId xmlns:a16="http://schemas.microsoft.com/office/drawing/2014/main" id="{0B205F14-994C-0AA9-AA55-AB75EEF33B37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23863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>
            <a:extLst>
              <a:ext uri="{FF2B5EF4-FFF2-40B4-BE49-F238E27FC236}">
                <a16:creationId xmlns:a16="http://schemas.microsoft.com/office/drawing/2014/main" id="{DD1E93CF-E0D3-A967-9E06-5F0B6C846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Bezpečnostné opatrenia (II.)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86F66313-D773-431D-A916-D4370BD68511}"/>
              </a:ext>
            </a:extLst>
          </p:cNvPr>
          <p:cNvSpPr txBox="1"/>
          <p:nvPr/>
        </p:nvSpPr>
        <p:spPr>
          <a:xfrm>
            <a:off x="461677" y="1388344"/>
            <a:ext cx="1090905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>
                <a:ea typeface="Times New Roman" panose="02020603050405020304" pitchFamily="18" charset="0"/>
              </a:rPr>
              <a:t>akákoľvek činnosť, technické zariadenie, proces, mechanizmus, alebo čokoľvek, čo chráni informačný systém a jeho časti (aktíva) pred pôsobením konkrétnych hrozieb alebo hrozby. </a:t>
            </a:r>
            <a:endParaRPr lang="sk-SK" sz="24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sk-SK" sz="2400" b="1" dirty="0">
              <a:ea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b="1" dirty="0">
                <a:ea typeface="Times New Roman" panose="02020603050405020304" pitchFamily="18" charset="0"/>
              </a:rPr>
              <a:t>Administratívne</a:t>
            </a:r>
            <a:r>
              <a:rPr lang="sk-SK" sz="2400" dirty="0">
                <a:ea typeface="Times New Roman" panose="02020603050405020304" pitchFamily="18" charset="0"/>
              </a:rPr>
              <a:t> – napr. politiky, odporúčania, štandardy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b="1" dirty="0">
                <a:ea typeface="Times New Roman" panose="02020603050405020304" pitchFamily="18" charset="0"/>
              </a:rPr>
              <a:t>Fyzické</a:t>
            </a:r>
            <a:r>
              <a:rPr lang="sk-SK" sz="2400" dirty="0">
                <a:ea typeface="Times New Roman" panose="02020603050405020304" pitchFamily="18" charset="0"/>
              </a:rPr>
              <a:t> – napr. uzamykateľné dvere, náhradný zdroj napájania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b="1" dirty="0">
                <a:ea typeface="Times New Roman" panose="02020603050405020304" pitchFamily="18" charset="0"/>
              </a:rPr>
              <a:t>Logické</a:t>
            </a:r>
            <a:r>
              <a:rPr lang="sk-SK" sz="2400" dirty="0">
                <a:ea typeface="Times New Roman" panose="02020603050405020304" pitchFamily="18" charset="0"/>
              </a:rPr>
              <a:t> – napr. heslá, firewally, prístupové zoznamy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sk-SK" sz="2400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56D32EE7-8B49-4977-B53E-57BCEA76B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2" t="23077" r="13527" b="23210"/>
          <a:stretch/>
        </p:blipFill>
        <p:spPr>
          <a:xfrm>
            <a:off x="6364425" y="4193013"/>
            <a:ext cx="3005847" cy="2246769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5AF24033-B3DA-448F-9476-F9BF7EE1F6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8" t="24566" r="21715" b="25413"/>
          <a:stretch/>
        </p:blipFill>
        <p:spPr>
          <a:xfrm>
            <a:off x="2466510" y="4139921"/>
            <a:ext cx="2743200" cy="2352954"/>
          </a:xfrm>
          <a:prstGeom prst="rect">
            <a:avLst/>
          </a:prstGeom>
        </p:spPr>
      </p:pic>
      <p:sp>
        <p:nvSpPr>
          <p:cNvPr id="3" name="Zástupný objekt pre číslo snímky 3">
            <a:extLst>
              <a:ext uri="{FF2B5EF4-FFF2-40B4-BE49-F238E27FC236}">
                <a16:creationId xmlns:a16="http://schemas.microsoft.com/office/drawing/2014/main" id="{A7EDBB90-CC6E-F0C1-117D-83B04B1BF3A0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29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76043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B5DD5-EEC8-B5E7-07CE-F1BCAB641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539B9EA-DE17-3724-122E-1298579C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6" y="365125"/>
            <a:ext cx="8978855" cy="1339658"/>
          </a:xfrm>
        </p:spPr>
        <p:txBody>
          <a:bodyPr/>
          <a:lstStyle/>
          <a:p>
            <a:r>
              <a:rPr lang="sk-SK" dirty="0"/>
              <a:t>Sektory v kybernetickej bezpečnosti (II.)</a:t>
            </a:r>
            <a:endParaRPr lang="sk-SK" b="1" dirty="0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353564D7-90A5-4CC0-B1FD-A59E71C70196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</a:t>
            </a:fld>
            <a:endParaRPr lang="sk-SK" dirty="0"/>
          </a:p>
        </p:txBody>
      </p:sp>
      <p:pic>
        <p:nvPicPr>
          <p:cNvPr id="5" name="Obrázok 4" descr="Obrázok, na ktorom je text, snímka obrazovky, písmo, číslo&#10;&#10;Obsah vygenerovaný pomocou AI môže byť nesprávny.">
            <a:extLst>
              <a:ext uri="{FF2B5EF4-FFF2-40B4-BE49-F238E27FC236}">
                <a16:creationId xmlns:a16="http://schemas.microsoft.com/office/drawing/2014/main" id="{31791606-75C0-DD0C-25FE-19D70B895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959" y="1203133"/>
            <a:ext cx="6578575" cy="5153217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0703EF5A-D4DB-F5CD-72A4-A6E86F0C22A6}"/>
              </a:ext>
            </a:extLst>
          </p:cNvPr>
          <p:cNvSpPr txBox="1"/>
          <p:nvPr/>
        </p:nvSpPr>
        <p:spPr>
          <a:xfrm>
            <a:off x="544451" y="6539478"/>
            <a:ext cx="60976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https://www.nbu.gov.sk/sektory-a-podsektory-zakladnej-sluzby/</a:t>
            </a:r>
          </a:p>
        </p:txBody>
      </p:sp>
    </p:spTree>
    <p:extLst>
      <p:ext uri="{BB962C8B-B14F-4D97-AF65-F5344CB8AC3E}">
        <p14:creationId xmlns:p14="http://schemas.microsoft.com/office/powerpoint/2010/main" val="1305481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>
            <a:extLst>
              <a:ext uri="{FF2B5EF4-FFF2-40B4-BE49-F238E27FC236}">
                <a16:creationId xmlns:a16="http://schemas.microsoft.com/office/drawing/2014/main" id="{CAFC5714-4E3B-C803-AEFF-554337CD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769408"/>
          </a:xfrm>
        </p:spPr>
        <p:txBody>
          <a:bodyPr/>
          <a:lstStyle/>
          <a:p>
            <a:r>
              <a:rPr lang="sk-SK" dirty="0"/>
              <a:t>Bezpečnostné opatrenia (III.)</a:t>
            </a:r>
            <a:endParaRPr lang="sk-SK" b="1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DCED61C0-42D7-4245-BA6F-E11E6F457A03}"/>
              </a:ext>
            </a:extLst>
          </p:cNvPr>
          <p:cNvSpPr txBox="1"/>
          <p:nvPr/>
        </p:nvSpPr>
        <p:spPr>
          <a:xfrm>
            <a:off x="687868" y="6538912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https://www.iso27001security.com/html/27002.html</a:t>
            </a:r>
          </a:p>
        </p:txBody>
      </p:sp>
      <p:sp>
        <p:nvSpPr>
          <p:cNvPr id="3" name="Zástupný objekt pre číslo snímky 3">
            <a:extLst>
              <a:ext uri="{FF2B5EF4-FFF2-40B4-BE49-F238E27FC236}">
                <a16:creationId xmlns:a16="http://schemas.microsoft.com/office/drawing/2014/main" id="{0CF092E7-B5D9-DD33-39B6-53558DC0DD16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30</a:t>
            </a:fld>
            <a:endParaRPr lang="sk-SK" dirty="0"/>
          </a:p>
        </p:txBody>
      </p:sp>
      <p:pic>
        <p:nvPicPr>
          <p:cNvPr id="9" name="Obrázok 8" descr="Obrázok, na ktorom je text, snímka obrazovky, písmo&#10;&#10;Obsah vygenerovaný pomocou AI môže byť nesprávny.">
            <a:extLst>
              <a:ext uri="{FF2B5EF4-FFF2-40B4-BE49-F238E27FC236}">
                <a16:creationId xmlns:a16="http://schemas.microsoft.com/office/drawing/2014/main" id="{2679057B-2084-4C22-4794-5D660F701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949" y="1295398"/>
            <a:ext cx="7404101" cy="49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76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2CFAF-F716-407A-BDED-DA55F0360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>
            <a:extLst>
              <a:ext uri="{FF2B5EF4-FFF2-40B4-BE49-F238E27FC236}">
                <a16:creationId xmlns:a16="http://schemas.microsoft.com/office/drawing/2014/main" id="{71FC7BB2-FBC2-9F77-CFD1-3C57F101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Bezpečnostné opatrenia (IV.)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4C672A57-6670-3AAB-28B3-1C409A785391}"/>
              </a:ext>
            </a:extLst>
          </p:cNvPr>
          <p:cNvSpPr txBox="1"/>
          <p:nvPr/>
        </p:nvSpPr>
        <p:spPr>
          <a:xfrm>
            <a:off x="461677" y="1388344"/>
            <a:ext cx="1090905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dirty="0"/>
              <a:t>§ 20 ods. 3 </a:t>
            </a:r>
            <a:r>
              <a:rPr lang="sk-SK" dirty="0" err="1"/>
              <a:t>ZoKB</a:t>
            </a:r>
            <a:endParaRPr lang="sk-SK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dirty="0"/>
              <a:t>bezpečnostné opatrenia sa </a:t>
            </a:r>
            <a:r>
              <a:rPr lang="sk-SK" b="1" dirty="0"/>
              <a:t>prijímajú a realizujú v rozsahu a spôsobom </a:t>
            </a:r>
            <a:r>
              <a:rPr lang="sk-SK" dirty="0"/>
              <a:t>podľa § 32 ods. 1 písm. b) alebo osobitného predpisu, ak je vydaný, a na základe schválenej bezpečnostnej dokumentácie, ktorá musí byť aktuálna a musí zodpovedať reálnemu stavu.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dirty="0"/>
              <a:t>§ 32 ods. 1 písm. b)  -</a:t>
            </a:r>
            <a:r>
              <a:rPr lang="en-US" dirty="0"/>
              <a:t>&gt; </a:t>
            </a:r>
            <a:r>
              <a:rPr lang="sk-SK" b="1" dirty="0"/>
              <a:t>Vyhláška NBÚ č. 227/2025 Z. z. o bezpečnostných opatreniach</a:t>
            </a:r>
            <a:endParaRPr lang="sk-SK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endParaRPr lang="sk-SK" dirty="0"/>
          </a:p>
          <a:p>
            <a:pPr algn="just"/>
            <a:endParaRPr lang="sk-SK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dirty="0"/>
              <a:t>§ 20 ods. 5 </a:t>
            </a:r>
            <a:r>
              <a:rPr lang="sk-SK" dirty="0" err="1"/>
              <a:t>ZoKB</a:t>
            </a:r>
            <a:endParaRPr lang="sk-SK" dirty="0"/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dirty="0"/>
              <a:t>bezpečnostné opatrenia sa prijímajú a realizujú na </a:t>
            </a:r>
            <a:r>
              <a:rPr lang="sk-SK" b="1" dirty="0"/>
              <a:t>základe analýzy rizík </a:t>
            </a:r>
            <a:r>
              <a:rPr lang="sk-SK" dirty="0"/>
              <a:t>kybernetickej bezpečnosti, ktorá určuje pravdepodobnosť vzniku škodlivej udalosti. 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dirty="0"/>
              <a:t>súčasťou analýzy rizík je aj </a:t>
            </a:r>
            <a:r>
              <a:rPr lang="sk-SK" b="1" dirty="0"/>
              <a:t>analýza politického rizika tretej strany</a:t>
            </a:r>
          </a:p>
        </p:txBody>
      </p:sp>
      <p:sp>
        <p:nvSpPr>
          <p:cNvPr id="3" name="Zástupný objekt pre číslo snímky 3">
            <a:extLst>
              <a:ext uri="{FF2B5EF4-FFF2-40B4-BE49-F238E27FC236}">
                <a16:creationId xmlns:a16="http://schemas.microsoft.com/office/drawing/2014/main" id="{184E803F-0C94-42D2-F126-B9972D268D59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34845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C4A69-C4AB-58BC-5C03-560729799C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>
            <a:extLst>
              <a:ext uri="{FF2B5EF4-FFF2-40B4-BE49-F238E27FC236}">
                <a16:creationId xmlns:a16="http://schemas.microsoft.com/office/drawing/2014/main" id="{89F0DC86-7756-6411-05AC-5C5260799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Bezpečnostné opatrenia (</a:t>
            </a:r>
            <a:r>
              <a:rPr lang="en-US" b="1" dirty="0"/>
              <a:t>V</a:t>
            </a:r>
            <a:r>
              <a:rPr lang="sk-SK" b="1" dirty="0"/>
              <a:t>.)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BA533BD1-E659-74AC-0A1E-462B85EF2296}"/>
              </a:ext>
            </a:extLst>
          </p:cNvPr>
          <p:cNvSpPr txBox="1"/>
          <p:nvPr/>
        </p:nvSpPr>
        <p:spPr>
          <a:xfrm>
            <a:off x="461677" y="1388344"/>
            <a:ext cx="109090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2400" dirty="0"/>
              <a:t>vyhláška NBÚ č. 227/2025 Z. z. o bezpečnostných opatreniach</a:t>
            </a:r>
            <a:r>
              <a:rPr lang="en-US" sz="2400" dirty="0"/>
              <a:t> (</a:t>
            </a:r>
            <a:r>
              <a:rPr lang="sk-SK" sz="2400" dirty="0"/>
              <a:t>§ 3 ods. 1):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k-SK" sz="2400" dirty="0"/>
              <a:t>bezpečnostné opatrenia = minimálne bezpečnostné opatrenia (§ 20 ods. 4 </a:t>
            </a:r>
            <a:r>
              <a:rPr lang="sk-SK" sz="2400" dirty="0" err="1"/>
              <a:t>ZoKB</a:t>
            </a:r>
            <a:r>
              <a:rPr lang="sk-SK" sz="2400" dirty="0"/>
              <a:t>) AND (všeobecné bezpečnostné opatrenia (§ 20 ods. 2 </a:t>
            </a:r>
            <a:r>
              <a:rPr lang="sk-SK" sz="2400" dirty="0" err="1"/>
              <a:t>ZoKB</a:t>
            </a:r>
            <a:r>
              <a:rPr lang="sk-SK" sz="2400" dirty="0"/>
              <a:t> + vyhláška 227/2025) OR sektorové bezpečnostné opatrenia)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sk-SK" sz="2400" dirty="0"/>
              <a:t>sektorové opatrenia – verejná správa</a:t>
            </a:r>
          </a:p>
          <a:p>
            <a:endParaRPr lang="sk-SK" sz="2400" dirty="0"/>
          </a:p>
        </p:txBody>
      </p:sp>
      <p:sp>
        <p:nvSpPr>
          <p:cNvPr id="3" name="Zástupný objekt pre číslo snímky 3">
            <a:extLst>
              <a:ext uri="{FF2B5EF4-FFF2-40B4-BE49-F238E27FC236}">
                <a16:creationId xmlns:a16="http://schemas.microsoft.com/office/drawing/2014/main" id="{4ACEA011-A963-A706-4A20-F22291685F3C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32</a:t>
            </a:fld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F217FEE-A9C4-5E50-E3B7-ADC5FE981D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6" b="29412"/>
          <a:stretch>
            <a:fillRect/>
          </a:stretch>
        </p:blipFill>
        <p:spPr bwMode="auto">
          <a:xfrm>
            <a:off x="2329734" y="3518066"/>
            <a:ext cx="7172941" cy="27758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DC9F88B6-35A4-1FE8-4593-BAF2D8227DDD}"/>
              </a:ext>
            </a:extLst>
          </p:cNvPr>
          <p:cNvSpPr txBox="1"/>
          <p:nvPr/>
        </p:nvSpPr>
        <p:spPr>
          <a:xfrm>
            <a:off x="687868" y="6538912"/>
            <a:ext cx="60977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Obrázok vygenerovaný AI - </a:t>
            </a:r>
            <a:r>
              <a:rPr lang="sk-SK" sz="1000" dirty="0" err="1"/>
              <a:t>Gemini</a:t>
            </a:r>
            <a:endParaRPr lang="sk-SK" sz="1000" dirty="0"/>
          </a:p>
        </p:txBody>
      </p:sp>
    </p:spTree>
    <p:extLst>
      <p:ext uri="{BB962C8B-B14F-4D97-AF65-F5344CB8AC3E}">
        <p14:creationId xmlns:p14="http://schemas.microsoft.com/office/powerpoint/2010/main" val="222378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32186-FD29-1D67-6953-34F456D97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>
            <a:extLst>
              <a:ext uri="{FF2B5EF4-FFF2-40B4-BE49-F238E27FC236}">
                <a16:creationId xmlns:a16="http://schemas.microsoft.com/office/drawing/2014/main" id="{E4B0F07F-0E85-DFEB-58DC-166D7D628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6" y="365125"/>
            <a:ext cx="9104051" cy="1339658"/>
          </a:xfrm>
        </p:spPr>
        <p:txBody>
          <a:bodyPr/>
          <a:lstStyle/>
          <a:p>
            <a:r>
              <a:rPr lang="sk-SK" b="1" dirty="0"/>
              <a:t>Minimálne </a:t>
            </a:r>
            <a:r>
              <a:rPr lang="sk-SK" dirty="0"/>
              <a:t>b</a:t>
            </a:r>
            <a:r>
              <a:rPr lang="sk-SK" b="1" dirty="0"/>
              <a:t>ezpečnostné opatrenia (I.)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FD66155-8769-9A8D-D292-11951DCD6E54}"/>
              </a:ext>
            </a:extLst>
          </p:cNvPr>
          <p:cNvSpPr txBox="1"/>
          <p:nvPr/>
        </p:nvSpPr>
        <p:spPr>
          <a:xfrm>
            <a:off x="461677" y="1388344"/>
            <a:ext cx="1090905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b="1" dirty="0"/>
              <a:t>Minimálne bezpečnostné opatrenia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§ 20 ods. 4 </a:t>
            </a:r>
            <a:r>
              <a:rPr lang="sk-SK" sz="2400" dirty="0" err="1"/>
              <a:t>ZoKB</a:t>
            </a:r>
            <a:r>
              <a:rPr lang="sk-SK" sz="2400" dirty="0"/>
              <a:t> - bezpečnostné opatrenia musia zahŕňať najmenej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sk-SK" sz="24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a) určenie </a:t>
            </a:r>
            <a:r>
              <a:rPr lang="sk-SK" sz="2400" b="1" dirty="0"/>
              <a:t>manažéra kybernetickej bezpečnosti</a:t>
            </a:r>
            <a:r>
              <a:rPr lang="sk-SK" sz="2400" dirty="0"/>
              <a:t>, ktorý je pri návrhu, prijímaní a presadzovaní bezpečnostných opatrení nezávislý od štruktúry riadenia prevádzky a vývoja služieb informačných technológií a ktorý spĺňa znalostné štandardy pre výkon roly manažéra kybernetickej bezpečnosti,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b) </a:t>
            </a:r>
            <a:r>
              <a:rPr lang="sk-SK" sz="2400" b="1" dirty="0"/>
              <a:t>detekciu </a:t>
            </a:r>
            <a:r>
              <a:rPr lang="sk-SK" sz="2400" dirty="0"/>
              <a:t>kybernetických bezpečnostných incidentov,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c) </a:t>
            </a:r>
            <a:r>
              <a:rPr lang="sk-SK" sz="2400" b="1" dirty="0"/>
              <a:t>evidenciu</a:t>
            </a:r>
            <a:r>
              <a:rPr lang="sk-SK" sz="2400" dirty="0"/>
              <a:t> kybernetických bezpečnostných incidentov,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d) </a:t>
            </a:r>
            <a:r>
              <a:rPr lang="sk-SK" sz="2400" b="1" dirty="0"/>
              <a:t>postupy riešenia </a:t>
            </a:r>
            <a:r>
              <a:rPr lang="sk-SK" sz="2400" dirty="0"/>
              <a:t>a riešenie kybernetických bezpečnostných incidentov,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e) </a:t>
            </a:r>
            <a:r>
              <a:rPr lang="sk-SK" sz="2400" b="1" dirty="0"/>
              <a:t>určenie kontaktnej osoby </a:t>
            </a:r>
            <a:r>
              <a:rPr lang="sk-SK" sz="2400" dirty="0"/>
              <a:t>pre prijímanie a evidenciu hlásení, </a:t>
            </a:r>
          </a:p>
        </p:txBody>
      </p:sp>
      <p:sp>
        <p:nvSpPr>
          <p:cNvPr id="3" name="Zástupný objekt pre číslo snímky 3">
            <a:extLst>
              <a:ext uri="{FF2B5EF4-FFF2-40B4-BE49-F238E27FC236}">
                <a16:creationId xmlns:a16="http://schemas.microsoft.com/office/drawing/2014/main" id="{B1A40D5F-CF93-E3C2-9546-C3E6FB143421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20671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C3FC5-88CE-5059-0278-77DD776E2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2">
            <a:extLst>
              <a:ext uri="{FF2B5EF4-FFF2-40B4-BE49-F238E27FC236}">
                <a16:creationId xmlns:a16="http://schemas.microsoft.com/office/drawing/2014/main" id="{2CD501B4-D7BE-4BF7-1A6A-B8B9E1885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9033218" cy="1339658"/>
          </a:xfrm>
        </p:spPr>
        <p:txBody>
          <a:bodyPr/>
          <a:lstStyle/>
          <a:p>
            <a:r>
              <a:rPr lang="sk-SK" dirty="0"/>
              <a:t>Minimálne bezpečnostné opatrenia (II.)</a:t>
            </a:r>
            <a:endParaRPr lang="sk-SK" b="1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D846EBD8-74F7-E132-5EFB-D04F07E8C0E8}"/>
              </a:ext>
            </a:extLst>
          </p:cNvPr>
          <p:cNvSpPr txBox="1"/>
          <p:nvPr/>
        </p:nvSpPr>
        <p:spPr>
          <a:xfrm>
            <a:off x="461677" y="1388344"/>
            <a:ext cx="1090905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sk-SK" sz="24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f) </a:t>
            </a:r>
            <a:r>
              <a:rPr lang="sk-SK" sz="2400" b="1" dirty="0"/>
              <a:t>pripojenie do komunikačného systému pre hlásenie a riešenie </a:t>
            </a:r>
            <a:r>
              <a:rPr lang="sk-SK" sz="2400" dirty="0"/>
              <a:t>kybernetických bezpečnostných incidentov a centrálneho systému včasného varovania,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g) </a:t>
            </a:r>
            <a:r>
              <a:rPr lang="sk-SK" sz="2400" b="1" dirty="0"/>
              <a:t>určenie a pridelenie úloh, rolí a zodpovednosti </a:t>
            </a:r>
            <a:r>
              <a:rPr lang="sk-SK" sz="2400" dirty="0"/>
              <a:t>podľa podmienok prevádzkovateľa základnej služby a zabezpečenie primeraného vzdelávania a preškoľovania pre všetky zavedené roly,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h) určenie konkrétnej osoby alebo konkrétnych osôb zodpovedných za </a:t>
            </a:r>
            <a:r>
              <a:rPr lang="sk-SK" sz="2400" b="1" dirty="0"/>
              <a:t>schvaľovanie bezpečnostných opatrení, dohľad, kontrolu </a:t>
            </a:r>
            <a:r>
              <a:rPr lang="sk-SK" sz="2400" dirty="0"/>
              <a:t>a audit, zabezpečenie primeranosti zdrojov na riadenie kybernetickej bezpečnosti a za vzdelávanie,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i) </a:t>
            </a:r>
            <a:r>
              <a:rPr lang="sk-SK" sz="2400" b="1" dirty="0"/>
              <a:t>vzdelávanie a budovanie bezpečnostného povedomia </a:t>
            </a:r>
            <a:r>
              <a:rPr lang="sk-SK" sz="2400" dirty="0"/>
              <a:t>v oblasti kybernetickej bezpečnosti.</a:t>
            </a:r>
          </a:p>
        </p:txBody>
      </p:sp>
      <p:sp>
        <p:nvSpPr>
          <p:cNvPr id="3" name="Zástupný objekt pre číslo snímky 3">
            <a:extLst>
              <a:ext uri="{FF2B5EF4-FFF2-40B4-BE49-F238E27FC236}">
                <a16:creationId xmlns:a16="http://schemas.microsoft.com/office/drawing/2014/main" id="{52F83846-789C-4930-2C88-17CFA927ED49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997559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3C21D-FEFD-5ADD-953A-ABD94BE42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F62B7C0C-33A2-3695-D916-13F4B8DB476A}"/>
              </a:ext>
            </a:extLst>
          </p:cNvPr>
          <p:cNvSpPr txBox="1"/>
          <p:nvPr/>
        </p:nvSpPr>
        <p:spPr>
          <a:xfrm>
            <a:off x="492977" y="1383667"/>
            <a:ext cx="705136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b="1" dirty="0"/>
              <a:t>manažér kybernetickej bezpečnosti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je pri návrhu, prijímaní a presadzovaní bezpečnostných opatrení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nezávislý od štruktúry riadenia prevádzky a vývoja služieb informačných technológií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spĺňa </a:t>
            </a:r>
            <a:r>
              <a:rPr lang="sk-SK" sz="2400" b="1" dirty="0"/>
              <a:t>znalostné štandardy </a:t>
            </a:r>
            <a:r>
              <a:rPr lang="sk-SK" sz="2400" dirty="0"/>
              <a:t>pre výkon roly manažéra kybernetickej bezpečnosti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Vyhláška NBÚ č. 492/2022 Z. z. ktorou sa ustanovujú znalostné štandardy v oblasti kybernetickej bezpečnosti – príloha č. 5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sk-SK" sz="2400" dirty="0"/>
          </a:p>
        </p:txBody>
      </p:sp>
      <p:sp>
        <p:nvSpPr>
          <p:cNvPr id="6" name="Nadpis 2">
            <a:extLst>
              <a:ext uri="{FF2B5EF4-FFF2-40B4-BE49-F238E27FC236}">
                <a16:creationId xmlns:a16="http://schemas.microsoft.com/office/drawing/2014/main" id="{FE88D5B5-2710-779F-A8A7-200038691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8585200" cy="695325"/>
          </a:xfrm>
        </p:spPr>
        <p:txBody>
          <a:bodyPr/>
          <a:lstStyle/>
          <a:p>
            <a:r>
              <a:rPr lang="sk-SK" dirty="0"/>
              <a:t>Manažér kybernetickej bezpečnosti</a:t>
            </a:r>
            <a:endParaRPr lang="sk-SK" b="1" dirty="0"/>
          </a:p>
        </p:txBody>
      </p:sp>
      <p:sp>
        <p:nvSpPr>
          <p:cNvPr id="5" name="Zástupný objekt pre číslo snímky 3">
            <a:extLst>
              <a:ext uri="{FF2B5EF4-FFF2-40B4-BE49-F238E27FC236}">
                <a16:creationId xmlns:a16="http://schemas.microsoft.com/office/drawing/2014/main" id="{CE6BDBB5-D225-1763-D193-1663BF2D3F0B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35</a:t>
            </a:fld>
            <a:endParaRPr lang="sk-SK" dirty="0"/>
          </a:p>
        </p:txBody>
      </p:sp>
      <p:pic>
        <p:nvPicPr>
          <p:cNvPr id="3" name="Obrázok 2" descr="Obrázok, na ktorom je text, snímka obrazovky, písmo, dokument&#10;&#10;Obsah vygenerovaný pomocou AI môže byť nesprávny.">
            <a:extLst>
              <a:ext uri="{FF2B5EF4-FFF2-40B4-BE49-F238E27FC236}">
                <a16:creationId xmlns:a16="http://schemas.microsoft.com/office/drawing/2014/main" id="{E92B58BD-3FE6-C348-859E-240BE5FF7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037" y="1295849"/>
            <a:ext cx="4114263" cy="506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588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5127BF-64D8-6AB1-485D-5530DF50B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248B7B4-C4A9-ABDD-D96B-6DBE4804F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sk-SK" dirty="0" err="1"/>
              <a:t>ýtus</a:t>
            </a:r>
            <a:r>
              <a:rPr lang="sk-SK" dirty="0"/>
              <a:t> – KB je zodpovednosť len IT a MKB (I.)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81EB9573-5F7F-6ADB-EA51-6AF63E365CB1}"/>
              </a:ext>
            </a:extLst>
          </p:cNvPr>
          <p:cNvSpPr txBox="1"/>
          <p:nvPr/>
        </p:nvSpPr>
        <p:spPr>
          <a:xfrm>
            <a:off x="561420" y="1625802"/>
            <a:ext cx="112842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manažér kybernetickej bezpečnosti a zamestnanci IT nedokážu zabezpečiť všetko sami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právna úprava vyžaduje integráciu kybernetickej bezpečnosti do riadenia organizácie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zodpovednosť – štatutárny orgán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E344D317-FE5C-127B-1E6F-C34CBB13D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60" y="3024695"/>
            <a:ext cx="3141561" cy="3468180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62579330-19D8-666E-EDC2-FF1E382E1903}"/>
              </a:ext>
            </a:extLst>
          </p:cNvPr>
          <p:cNvSpPr txBox="1"/>
          <p:nvPr/>
        </p:nvSpPr>
        <p:spPr>
          <a:xfrm>
            <a:off x="694211" y="6581001"/>
            <a:ext cx="60980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https://thehackernews.com/2021/06/hackers-breached-colonial-pipeline.html</a:t>
            </a:r>
          </a:p>
        </p:txBody>
      </p:sp>
      <p:pic>
        <p:nvPicPr>
          <p:cNvPr id="19" name="Obrázok 18" descr="Obrázok, na ktorom je text, osoba, muž, vnútri&#10;&#10;Automaticky generovaný popis">
            <a:extLst>
              <a:ext uri="{FF2B5EF4-FFF2-40B4-BE49-F238E27FC236}">
                <a16:creationId xmlns:a16="http://schemas.microsoft.com/office/drawing/2014/main" id="{B197FAE7-A3A2-A8F5-2D62-AF99CE217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01" y="3024695"/>
            <a:ext cx="2995519" cy="3161497"/>
          </a:xfrm>
          <a:prstGeom prst="rect">
            <a:avLst/>
          </a:prstGeom>
        </p:spPr>
      </p:pic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3188243-398F-B130-5EA9-72301BE9D7F6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16064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4FE59-45D3-9DFC-5586-A8271ECFC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4C325F6-E9FB-9CE5-E646-F661A202A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sk-SK" dirty="0" err="1"/>
              <a:t>ýtus</a:t>
            </a:r>
            <a:r>
              <a:rPr lang="sk-SK" dirty="0"/>
              <a:t> – KB je zodpovednosť len IT a MKB (II.)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9F5E820-D517-B614-741F-AAA1F185F6E5}"/>
              </a:ext>
            </a:extLst>
          </p:cNvPr>
          <p:cNvSpPr txBox="1"/>
          <p:nvPr/>
        </p:nvSpPr>
        <p:spPr>
          <a:xfrm>
            <a:off x="439358" y="1485816"/>
            <a:ext cx="60980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každý zamestnanec nesie svoju mieru zodpovednosti.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prevencia cez pravidelné školenia a budovanie bezpečnostnej kultúry.</a:t>
            </a:r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872CD32E-8E7A-D440-7013-CB672BF881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04" r="2128"/>
          <a:stretch/>
        </p:blipFill>
        <p:spPr>
          <a:xfrm>
            <a:off x="6720898" y="3949079"/>
            <a:ext cx="4699000" cy="2300382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A4022FD2-023C-1981-8624-C36130FE5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898" y="1939143"/>
            <a:ext cx="4666769" cy="1838308"/>
          </a:xfrm>
          <a:prstGeom prst="rect">
            <a:avLst/>
          </a:prstGeom>
        </p:spPr>
      </p:pic>
      <p:sp>
        <p:nvSpPr>
          <p:cNvPr id="21" name="BlokTextu 20">
            <a:extLst>
              <a:ext uri="{FF2B5EF4-FFF2-40B4-BE49-F238E27FC236}">
                <a16:creationId xmlns:a16="http://schemas.microsoft.com/office/drawing/2014/main" id="{A9BAED07-1A3F-8BCA-F3BC-E96C15D8F506}"/>
              </a:ext>
            </a:extLst>
          </p:cNvPr>
          <p:cNvSpPr txBox="1"/>
          <p:nvPr/>
        </p:nvSpPr>
        <p:spPr>
          <a:xfrm>
            <a:off x="1436473" y="6525182"/>
            <a:ext cx="60980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Zdroj</a:t>
            </a:r>
            <a:r>
              <a:rPr lang="en-US" sz="1000" dirty="0"/>
              <a:t>: Verizon: DBIR Data Breach Investigations Report, 2022.</a:t>
            </a:r>
            <a:endParaRPr lang="sk-SK" sz="1000" dirty="0"/>
          </a:p>
        </p:txBody>
      </p:sp>
      <p:pic>
        <p:nvPicPr>
          <p:cNvPr id="25" name="Obrázok 24">
            <a:extLst>
              <a:ext uri="{FF2B5EF4-FFF2-40B4-BE49-F238E27FC236}">
                <a16:creationId xmlns:a16="http://schemas.microsoft.com/office/drawing/2014/main" id="{0AC1E4B7-948D-9E6F-4966-4567CE7C6A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554" y="3544042"/>
            <a:ext cx="4671795" cy="2654529"/>
          </a:xfrm>
          <a:prstGeom prst="rect">
            <a:avLst/>
          </a:prstGeom>
        </p:spPr>
      </p:pic>
      <p:sp>
        <p:nvSpPr>
          <p:cNvPr id="26" name="BlokTextu 25">
            <a:extLst>
              <a:ext uri="{FF2B5EF4-FFF2-40B4-BE49-F238E27FC236}">
                <a16:creationId xmlns:a16="http://schemas.microsoft.com/office/drawing/2014/main" id="{56F51769-D4B0-A36A-E442-5277F43DC56A}"/>
              </a:ext>
            </a:extLst>
          </p:cNvPr>
          <p:cNvSpPr txBox="1"/>
          <p:nvPr/>
        </p:nvSpPr>
        <p:spPr>
          <a:xfrm>
            <a:off x="3139043" y="3055476"/>
            <a:ext cx="876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000" b="1" dirty="0">
                <a:solidFill>
                  <a:srgbClr val="23B552"/>
                </a:solidFill>
                <a:latin typeface="+mj-lt"/>
                <a:cs typeface="Calibri" panose="020F0502020204030204" pitchFamily="34" charset="0"/>
              </a:rPr>
              <a:t>82 %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24676B1-BB2B-0100-A968-E20E6C27F39E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361402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B848B-E1AE-BFD5-F6E5-55B331A31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02AE6791-498E-78EC-2006-94A25555CD31}"/>
              </a:ext>
            </a:extLst>
          </p:cNvPr>
          <p:cNvSpPr txBox="1"/>
          <p:nvPr/>
        </p:nvSpPr>
        <p:spPr>
          <a:xfrm>
            <a:off x="584900" y="1171912"/>
            <a:ext cx="1062192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b="1" dirty="0"/>
              <a:t>Všeobecné bezpečnostné opatrenia:</a:t>
            </a:r>
          </a:p>
          <a:p>
            <a:pPr marL="800100" lvl="1" indent="-342900" algn="just">
              <a:buFont typeface="Wingdings" panose="05000000000000000000" pitchFamily="2" charset="2"/>
              <a:buChar char="§"/>
            </a:pPr>
            <a:r>
              <a:rPr lang="sk-SK" sz="2400" dirty="0"/>
              <a:t>§ 20 ods. 2 </a:t>
            </a:r>
            <a:r>
              <a:rPr lang="sk-SK" sz="2400" dirty="0" err="1"/>
              <a:t>ZoKB</a:t>
            </a:r>
            <a:r>
              <a:rPr lang="sk-SK" sz="2400" dirty="0"/>
              <a:t> - Bezpečnostné </a:t>
            </a:r>
            <a:r>
              <a:rPr lang="it-IT" sz="2400" dirty="0"/>
              <a:t>opatrenia sa prijímajú aspoň pre</a:t>
            </a:r>
            <a:r>
              <a:rPr lang="sk-SK" sz="2400" dirty="0"/>
              <a:t> (</a:t>
            </a:r>
            <a:r>
              <a:rPr lang="sk-SK" sz="2400" b="1" dirty="0"/>
              <a:t>oblasti bezpečnostných opatrení</a:t>
            </a:r>
            <a:r>
              <a:rPr lang="sk-SK" sz="2400" dirty="0"/>
              <a:t>):</a:t>
            </a:r>
          </a:p>
          <a:p>
            <a:pPr algn="just"/>
            <a:endParaRPr lang="sk-SK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/>
              <a:t>a) organizáciu a riadenie informačnej bezpečnosti a kybernetickej bezpečnosti,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/>
              <a:t>b) správu zraniteľností a kybernetických hrozieb,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/>
              <a:t>c) správu aktív a riadenie kybernetických hrozieb a rizík,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/>
              <a:t>d) riadenie udalostí a kybernetických bezpečnostných incidentov,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/>
              <a:t>e) riadenie kontinuity činností, zálohovanie, obnovu systémov po havárii a krízové riadenie,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/>
              <a:t>f) bezpečnosť pri nadobúdaní, vývoji a údržbe siete, informačných systémov, aplikácií a konfigurácií,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/>
              <a:t>g) postupy posudzovania účinnosti opatrení, riadenie súladu a kontrolné činnosti,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/>
              <a:t>h) kryptografické opatrenia a zásady používania kryptografie,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dirty="0"/>
              <a:t>i) bezpečnosť a spôsobilosti ľudských zdrojov,</a:t>
            </a:r>
          </a:p>
        </p:txBody>
      </p:sp>
      <p:sp>
        <p:nvSpPr>
          <p:cNvPr id="6" name="Nadpis 2">
            <a:extLst>
              <a:ext uri="{FF2B5EF4-FFF2-40B4-BE49-F238E27FC236}">
                <a16:creationId xmlns:a16="http://schemas.microsoft.com/office/drawing/2014/main" id="{BE65FB4B-3143-635F-FF14-D2B8AD5F2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6" y="365125"/>
            <a:ext cx="9110491" cy="695325"/>
          </a:xfrm>
        </p:spPr>
        <p:txBody>
          <a:bodyPr/>
          <a:lstStyle/>
          <a:p>
            <a:r>
              <a:rPr lang="sk-SK" dirty="0"/>
              <a:t>Všeobecné bezpečnostné opatrenia (I.)</a:t>
            </a:r>
            <a:endParaRPr lang="sk-SK" b="1" dirty="0"/>
          </a:p>
        </p:txBody>
      </p:sp>
      <p:sp>
        <p:nvSpPr>
          <p:cNvPr id="5" name="Zástupný objekt pre číslo snímky 3">
            <a:extLst>
              <a:ext uri="{FF2B5EF4-FFF2-40B4-BE49-F238E27FC236}">
                <a16:creationId xmlns:a16="http://schemas.microsoft.com/office/drawing/2014/main" id="{72D22F48-2C7F-9B7F-3C2F-E2E31D2C5A30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38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56204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DD587-CF38-9CBB-C632-783CDD69C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04B575C1-4F02-172D-E0C2-53B836880F67}"/>
              </a:ext>
            </a:extLst>
          </p:cNvPr>
          <p:cNvSpPr txBox="1"/>
          <p:nvPr/>
        </p:nvSpPr>
        <p:spPr>
          <a:xfrm>
            <a:off x="492976" y="1383667"/>
            <a:ext cx="1120604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sk-SK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2400" dirty="0"/>
              <a:t>i) bezpečnosť a spôsobilosti ľudských zdrojov,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2400" dirty="0"/>
              <a:t>j) správu identít a prístupov,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2400" dirty="0"/>
              <a:t>k) bezpečnosť pri prevádzke sietí a informačných systémov,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2400" dirty="0"/>
              <a:t>l) ochranu proti škodlivému kódu a nežiaducemu obsahu,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2400" dirty="0"/>
              <a:t>m) systémovú bezpečnosť, sieťovú bezpečnosť a komunikačnú bezpečnosť,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2400" dirty="0"/>
              <a:t>n) monitorovanie, zaznamenávanie a hlásenie udalostí,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2400" dirty="0"/>
              <a:t>o) fyzickú bezpečnosť, bezpečnosť prostredia a správu koncových zariadení,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2400" dirty="0"/>
              <a:t>p) ochranu záznamov, súkromia a označovanie informácií,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2400" dirty="0"/>
              <a:t>q) dodávateľský reťazec,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sz="2400" dirty="0"/>
              <a:t>r) obstarávanie a využívanie certifikovaných produktov IKT, služieb IKT a procesov IKT.</a:t>
            </a:r>
          </a:p>
        </p:txBody>
      </p:sp>
      <p:sp>
        <p:nvSpPr>
          <p:cNvPr id="6" name="Nadpis 2">
            <a:extLst>
              <a:ext uri="{FF2B5EF4-FFF2-40B4-BE49-F238E27FC236}">
                <a16:creationId xmlns:a16="http://schemas.microsoft.com/office/drawing/2014/main" id="{266BE3B6-5A79-F4D2-1C14-781F31A95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7" y="365125"/>
            <a:ext cx="9213522" cy="695325"/>
          </a:xfrm>
        </p:spPr>
        <p:txBody>
          <a:bodyPr/>
          <a:lstStyle/>
          <a:p>
            <a:r>
              <a:rPr lang="sk-SK" dirty="0"/>
              <a:t>Všeobecné bezpečnostné opatrenia (II.)</a:t>
            </a:r>
            <a:endParaRPr lang="sk-SK" b="1" dirty="0"/>
          </a:p>
        </p:txBody>
      </p:sp>
      <p:sp>
        <p:nvSpPr>
          <p:cNvPr id="5" name="Zástupný objekt pre číslo snímky 3">
            <a:extLst>
              <a:ext uri="{FF2B5EF4-FFF2-40B4-BE49-F238E27FC236}">
                <a16:creationId xmlns:a16="http://schemas.microsoft.com/office/drawing/2014/main" id="{895C08AC-33A3-4373-289E-F0349C432628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39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73799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0A240-53D5-1894-5B74-C1AA69C88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5B62869-ACC6-49F4-C51A-4AB3CB836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Subjekty v oblasti kybernetickej bezpečnosti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FBC8A96-D6AC-244E-9FE2-7214C628DF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26" y="1874497"/>
            <a:ext cx="6986068" cy="4511840"/>
          </a:xfrm>
        </p:spPr>
        <p:txBody>
          <a:bodyPr/>
          <a:lstStyle/>
          <a:p>
            <a:pPr marL="342900" indent="-342900" algn="just"/>
            <a:r>
              <a:rPr lang="sk-SK" dirty="0">
                <a:cs typeface="Calibri" panose="020F0502020204030204" pitchFamily="34" charset="0"/>
              </a:rPr>
              <a:t>kybernetická bezpečnosť - ide o prepojenie procesov, ľudí a technológií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sk-SK" sz="2400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Národný bezpečnostný úrad (§ 5 </a:t>
            </a:r>
            <a:r>
              <a:rPr lang="sk-SK" sz="240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ZoKB</a:t>
            </a: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)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Ústredný orgán (§ 9 </a:t>
            </a:r>
            <a:r>
              <a:rPr lang="sk-SK" sz="2400" dirty="0" err="1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ZokB</a:t>
            </a: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)</a:t>
            </a:r>
            <a:endParaRPr lang="sk-SK" dirty="0"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dirty="0">
                <a:cs typeface="Calibri" panose="020F0502020204030204" pitchFamily="34" charset="0"/>
              </a:rPr>
              <a:t>Jednotky CSIRT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Národná jednotka CSIRT (§ 6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r>
              <a:rPr lang="sk-SK" dirty="0">
                <a:cs typeface="Calibri" panose="020F0502020204030204" pitchFamily="34" charset="0"/>
              </a:rPr>
              <a:t>)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Vládna jednotka CSIRT (§ 11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r>
              <a:rPr lang="sk-SK" dirty="0">
                <a:cs typeface="Calibri" panose="020F0502020204030204" pitchFamily="34" charset="0"/>
              </a:rPr>
              <a:t>)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Akreditovaná jednotka CSIRT (§ 14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r>
              <a:rPr lang="sk-SK" dirty="0">
                <a:cs typeface="Calibri" panose="020F0502020204030204" pitchFamily="34" charset="0"/>
              </a:rPr>
              <a:t>)</a:t>
            </a:r>
          </a:p>
          <a:p>
            <a:pPr marL="342900" indent="-342900" algn="just"/>
            <a:r>
              <a:rPr lang="sk-SK" dirty="0">
                <a:cs typeface="Calibri" panose="020F0502020204030204" pitchFamily="34" charset="0"/>
              </a:rPr>
              <a:t>Prevádzkovateľ základnej služby (§ 17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r>
              <a:rPr lang="sk-SK" dirty="0">
                <a:cs typeface="Calibri" panose="020F0502020204030204" pitchFamily="34" charset="0"/>
              </a:rPr>
              <a:t>)</a:t>
            </a:r>
          </a:p>
          <a:p>
            <a:pPr marL="342900" indent="-342900" algn="just"/>
            <a:r>
              <a:rPr lang="sk-SK" dirty="0">
                <a:cs typeface="Calibri" panose="020F0502020204030204" pitchFamily="34" charset="0"/>
              </a:rPr>
              <a:t>Prevádzkovateľ kritickej základnej služby </a:t>
            </a:r>
          </a:p>
          <a:p>
            <a:pPr marL="800100" lvl="1" indent="-342900" algn="just"/>
            <a:endParaRPr lang="sk-SK" dirty="0">
              <a:cs typeface="Calibri" panose="020F0502020204030204" pitchFamily="34" charset="0"/>
            </a:endParaRPr>
          </a:p>
          <a:p>
            <a:pPr marL="800100" lvl="1" indent="-342900" algn="just"/>
            <a:endParaRPr lang="sk-SK" dirty="0"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sk-SK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1D9F8EBC-CEED-96DC-F140-AD45A531AFEC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4</a:t>
            </a:fld>
            <a:endParaRPr lang="sk-SK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69606C9-E891-1EB7-F545-02BA9648AFB8}"/>
              </a:ext>
            </a:extLst>
          </p:cNvPr>
          <p:cNvGrpSpPr/>
          <p:nvPr/>
        </p:nvGrpSpPr>
        <p:grpSpPr>
          <a:xfrm>
            <a:off x="7702294" y="1977778"/>
            <a:ext cx="3956306" cy="4743697"/>
            <a:chOff x="2992994" y="2060398"/>
            <a:chExt cx="4229100" cy="4295952"/>
          </a:xfrm>
        </p:grpSpPr>
        <p:sp>
          <p:nvSpPr>
            <p:cNvPr id="5" name="_s1028">
              <a:extLst>
                <a:ext uri="{FF2B5EF4-FFF2-40B4-BE49-F238E27FC236}">
                  <a16:creationId xmlns:a16="http://schemas.microsoft.com/office/drawing/2014/main" id="{877E3FA4-57B7-D2F0-0DBD-64A37680AC8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992994" y="2060398"/>
              <a:ext cx="4229100" cy="3786187"/>
            </a:xfrm>
            <a:custGeom>
              <a:avLst/>
              <a:gdLst>
                <a:gd name="G0" fmla="+- 10800 0 0"/>
                <a:gd name="G1" fmla="+- 21600 0 10800"/>
                <a:gd name="G2" fmla="*/ 10800 1 2"/>
                <a:gd name="G3" fmla="+- 21600 0 G2"/>
                <a:gd name="G4" fmla="+/ 10800 21600 2"/>
                <a:gd name="G5" fmla="+/ G1 0 2"/>
                <a:gd name="G6" fmla="*/ 21600 21600 10800"/>
                <a:gd name="G7" fmla="*/ G6 1 2"/>
                <a:gd name="G8" fmla="+- 21600 0 G7"/>
                <a:gd name="G9" fmla="*/ 21600 1 2"/>
                <a:gd name="G10" fmla="+- 10800 0 G9"/>
                <a:gd name="G11" fmla="?: G10 G8 0"/>
                <a:gd name="G12" fmla="?: G10 G7 21600"/>
                <a:gd name="T0" fmla="*/ 16200 w 21600"/>
                <a:gd name="T1" fmla="*/ 10800 h 21600"/>
                <a:gd name="T2" fmla="*/ 10800 w 21600"/>
                <a:gd name="T3" fmla="*/ 21600 h 21600"/>
                <a:gd name="T4" fmla="*/ 5400 w 21600"/>
                <a:gd name="T5" fmla="*/ 10800 h 21600"/>
                <a:gd name="T6" fmla="*/ 10800 w 21600"/>
                <a:gd name="T7" fmla="*/ 0 h 21600"/>
                <a:gd name="T8" fmla="*/ 7200 w 21600"/>
                <a:gd name="T9" fmla="*/ 7200 h 21600"/>
                <a:gd name="T10" fmla="*/ 14400 w 21600"/>
                <a:gd name="T11" fmla="*/ 144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00" y="21600"/>
                  </a:lnTo>
                  <a:lnTo>
                    <a:pt x="108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C3A76"/>
            </a:solidFill>
            <a:ln w="9525" algn="in">
              <a:solidFill>
                <a:schemeClr val="tx2"/>
              </a:solidFill>
              <a:miter lim="800000"/>
              <a:headEnd/>
              <a:tailEnd/>
            </a:ln>
            <a:effectLst>
              <a:outerShdw dist="141990" dir="1593903" algn="ctr" rotWithShape="0">
                <a:schemeClr val="accent2"/>
              </a:outerShdw>
            </a:effectLst>
          </p:spPr>
          <p:txBody>
            <a:bodyPr rot="10800000" wrap="none" lIns="0" tIns="0" rIns="0" bIns="0" anchor="ctr"/>
            <a:lstStyle/>
            <a:p>
              <a:pPr algn="ctr">
                <a:defRPr/>
              </a:pPr>
              <a:r>
                <a:rPr lang="en-US" sz="1200">
                  <a:solidFill>
                    <a:srgbClr val="99FF99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BF70F795-B1A7-7EDA-2949-143B830354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3654173">
              <a:off x="5553572" y="3724891"/>
              <a:ext cx="1981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sk-SK" sz="2400" b="1" dirty="0"/>
                <a:t>Procesy</a:t>
              </a:r>
              <a:endParaRPr lang="en-US" sz="2400" b="1" dirty="0"/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D7F4C4A7-689A-5A46-22FF-1C134E7C25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3582904">
              <a:off x="2427322" y="3695537"/>
              <a:ext cx="20574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sk-SK" sz="2400" b="1" dirty="0"/>
                <a:t>Ľudia</a:t>
              </a:r>
              <a:endParaRPr lang="en-US" sz="2400" b="1" dirty="0"/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613D6BAC-45E4-FA82-B120-72E6DB920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9249" y="5899150"/>
              <a:ext cx="3352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sk-SK" sz="2400" b="1" dirty="0"/>
                <a:t>Technológie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4477436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D6065-7BB4-676E-3D70-3D7DBFB6E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id="{D13FF4B6-BB3D-DBAE-887C-FC710728257B}"/>
              </a:ext>
            </a:extLst>
          </p:cNvPr>
          <p:cNvSpPr txBox="1"/>
          <p:nvPr/>
        </p:nvSpPr>
        <p:spPr>
          <a:xfrm>
            <a:off x="584900" y="1299328"/>
            <a:ext cx="11467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400" b="1" dirty="0"/>
              <a:t>Vyhláška NBÚ č. 227/2025 Z. z. o bezpečnostných opatreniach</a:t>
            </a:r>
            <a:endParaRPr lang="sk-SK" sz="2400" dirty="0"/>
          </a:p>
        </p:txBody>
      </p:sp>
      <p:sp>
        <p:nvSpPr>
          <p:cNvPr id="6" name="Nadpis 2">
            <a:extLst>
              <a:ext uri="{FF2B5EF4-FFF2-40B4-BE49-F238E27FC236}">
                <a16:creationId xmlns:a16="http://schemas.microsoft.com/office/drawing/2014/main" id="{E5F9C532-532B-57EF-460D-2D70DDBBA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466" y="365125"/>
            <a:ext cx="9249625" cy="695325"/>
          </a:xfrm>
        </p:spPr>
        <p:txBody>
          <a:bodyPr/>
          <a:lstStyle/>
          <a:p>
            <a:r>
              <a:rPr lang="sk-SK" dirty="0"/>
              <a:t>Všeobecné bezpečnostné opatrenia (III.)</a:t>
            </a:r>
            <a:endParaRPr lang="sk-SK" b="1" dirty="0"/>
          </a:p>
        </p:txBody>
      </p:sp>
      <p:sp>
        <p:nvSpPr>
          <p:cNvPr id="5" name="Zástupný objekt pre číslo snímky 3">
            <a:extLst>
              <a:ext uri="{FF2B5EF4-FFF2-40B4-BE49-F238E27FC236}">
                <a16:creationId xmlns:a16="http://schemas.microsoft.com/office/drawing/2014/main" id="{033C288A-88DB-7FFC-CF42-EBB3593213B9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40</a:t>
            </a:fld>
            <a:endParaRPr lang="sk-SK" dirty="0"/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F7C8D5A9-8C3D-5D19-311E-6400A2F4A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475" y="2087954"/>
            <a:ext cx="7862041" cy="449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318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EBAF2-9799-CDC8-94EB-CD939DAA2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5A763D-3E18-112D-D926-F2168796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709738"/>
            <a:ext cx="7308850" cy="1805249"/>
          </a:xfrm>
        </p:spPr>
        <p:txBody>
          <a:bodyPr anchor="b">
            <a:normAutofit/>
          </a:bodyPr>
          <a:lstStyle/>
          <a:p>
            <a:r>
              <a:rPr lang="sk-SK" dirty="0">
                <a:solidFill>
                  <a:srgbClr val="001351"/>
                </a:solidFill>
              </a:rPr>
              <a:t>Ďakujem za pozornosť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10CE0B44-1F89-06CF-9020-CB88391135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589463"/>
            <a:ext cx="7308850" cy="1500187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*"/>
            </a:pPr>
            <a:r>
              <a:rPr lang="en-US" dirty="0">
                <a:hlinkClick r:id="rId2"/>
              </a:rPr>
              <a:t>p</a:t>
            </a:r>
            <a:r>
              <a:rPr lang="sk-SK" dirty="0" err="1">
                <a:hlinkClick r:id="rId2"/>
              </a:rPr>
              <a:t>avol.sokol</a:t>
            </a:r>
            <a:r>
              <a:rPr lang="en-US" dirty="0">
                <a:hlinkClick r:id="rId2"/>
              </a:rPr>
              <a:t>@upjs.sk</a:t>
            </a:r>
          </a:p>
          <a:p>
            <a:pPr marL="342900" indent="-342900">
              <a:buFont typeface="Webdings" panose="05030102010509060703" pitchFamily="18" charset="2"/>
              <a:buChar char="ü"/>
            </a:pPr>
            <a:r>
              <a:rPr lang="sk-SK" dirty="0">
                <a:hlinkClick r:id="rId2"/>
              </a:rPr>
              <a:t>https://cyberawareness.sk</a:t>
            </a:r>
            <a:endParaRPr lang="en-US" dirty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94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58663-518C-18BA-D67D-BD91D007C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C722301C-146D-5E93-2F85-C59987090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Národná bezpečnostný úrad (I.)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2BEDE1D-B0B6-5359-EE81-5EE2F6C28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655" y="1506645"/>
            <a:ext cx="10918690" cy="505950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sz="24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Národný bezpečnostný úrad - </a:t>
            </a:r>
            <a:r>
              <a:rPr lang="sk-SK" dirty="0">
                <a:cs typeface="Calibri" panose="020F0502020204030204" pitchFamily="34" charset="0"/>
              </a:rPr>
              <a:t>§ 5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endParaRPr lang="sk-SK" dirty="0"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E1868E9A-6102-86FD-0FA2-37629BFF3381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5</a:t>
            </a:fld>
            <a:endParaRPr lang="sk-SK" dirty="0"/>
          </a:p>
        </p:txBody>
      </p:sp>
      <p:pic>
        <p:nvPicPr>
          <p:cNvPr id="23" name="Obrázok 22" descr="Obrázok, na ktorom je text, elektronika, snímka obrazovky, softvér&#10;&#10;Obsah vygenerovaný pomocou AI môže byť nesprávny.">
            <a:extLst>
              <a:ext uri="{FF2B5EF4-FFF2-40B4-BE49-F238E27FC236}">
                <a16:creationId xmlns:a16="http://schemas.microsoft.com/office/drawing/2014/main" id="{544902DE-4B99-AD97-EB2A-88C7C278E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938" y="2130979"/>
            <a:ext cx="9674124" cy="4225371"/>
          </a:xfrm>
          <a:prstGeom prst="rect">
            <a:avLst/>
          </a:prstGeom>
        </p:spPr>
      </p:pic>
      <p:sp>
        <p:nvSpPr>
          <p:cNvPr id="25" name="BlokTextu 24">
            <a:extLst>
              <a:ext uri="{FF2B5EF4-FFF2-40B4-BE49-F238E27FC236}">
                <a16:creationId xmlns:a16="http://schemas.microsoft.com/office/drawing/2014/main" id="{B4B85C11-2DDF-C904-6067-9D5FDB92145C}"/>
              </a:ext>
            </a:extLst>
          </p:cNvPr>
          <p:cNvSpPr txBox="1"/>
          <p:nvPr/>
        </p:nvSpPr>
        <p:spPr>
          <a:xfrm>
            <a:off x="1306630" y="6538912"/>
            <a:ext cx="60976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https://www.nbu.gov.sk/</a:t>
            </a:r>
          </a:p>
        </p:txBody>
      </p:sp>
    </p:spTree>
    <p:extLst>
      <p:ext uri="{BB962C8B-B14F-4D97-AF65-F5344CB8AC3E}">
        <p14:creationId xmlns:p14="http://schemas.microsoft.com/office/powerpoint/2010/main" val="4049265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AC65A-3CCF-C6D6-E0CD-A797E6DFF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5B4890A-54E2-C394-1040-7FBA64A52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Národná bezpečnostný úrad (II.)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914FD1D-3D49-1F8A-7B44-9F39A9341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23" y="1544231"/>
            <a:ext cx="5473999" cy="2710135"/>
          </a:xfrm>
        </p:spPr>
        <p:txBody>
          <a:bodyPr/>
          <a:lstStyle/>
          <a:p>
            <a:pPr marL="342900" indent="-342900" algn="just"/>
            <a:r>
              <a:rPr lang="sk-SK" b="1" dirty="0"/>
              <a:t>Národná stratégiu kybernetickej bezpečnosti</a:t>
            </a:r>
            <a:endParaRPr lang="sk-SK" b="1" dirty="0"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dirty="0">
                <a:cs typeface="Calibri" panose="020F0502020204030204" pitchFamily="34" charset="0"/>
              </a:rPr>
              <a:t>§ 7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r>
              <a:rPr lang="sk-SK" dirty="0">
                <a:cs typeface="Calibri" panose="020F0502020204030204" pitchFamily="34" charset="0"/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sk-SK" dirty="0">
                <a:cs typeface="Calibri" panose="020F0502020204030204" pitchFamily="34" charset="0"/>
              </a:rPr>
              <a:t>výc</a:t>
            </a:r>
            <a:r>
              <a:rPr lang="sk-SK" dirty="0"/>
              <a:t>hodiskový strategický dokument, ktorý komplexne určuje strategický prístup Slovenskej republiky</a:t>
            </a:r>
            <a:endParaRPr lang="sk-SK" dirty="0"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sk-SK" dirty="0"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6D249503-06A0-7265-A461-13C625DD7F4B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6</a:t>
            </a:fld>
            <a:endParaRPr lang="sk-SK" dirty="0"/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65CA973B-B9B3-C674-7A8E-D1D3D4B3DDCC}"/>
              </a:ext>
            </a:extLst>
          </p:cNvPr>
          <p:cNvSpPr txBox="1"/>
          <p:nvPr/>
        </p:nvSpPr>
        <p:spPr>
          <a:xfrm>
            <a:off x="622001" y="6538912"/>
            <a:ext cx="60976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000" dirty="0"/>
              <a:t>Zdroj: https://www.nbu.gov.sk/vlada-sr-prijala-narodnu-strategiu-kybernetickej-bezpecnosti-na-roky-2026-2030/</a:t>
            </a:r>
          </a:p>
        </p:txBody>
      </p:sp>
      <p:pic>
        <p:nvPicPr>
          <p:cNvPr id="5" name="Obrázok 4" descr="Obrázok, na ktorom je text, snímka obrazovky, webová lokalita, online reklama&#10;&#10;Obsah vygenerovaný pomocou AI môže byť nesprávny.">
            <a:extLst>
              <a:ext uri="{FF2B5EF4-FFF2-40B4-BE49-F238E27FC236}">
                <a16:creationId xmlns:a16="http://schemas.microsoft.com/office/drawing/2014/main" id="{0C596B3A-B06F-E592-D346-12BC4E214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475" y="1173466"/>
            <a:ext cx="5222825" cy="510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26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3E3C7-F295-6FA2-91BA-7A9E407A4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D817714D-C65C-8134-8B4F-48CE0DF55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Ústredný orgán (I.)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E2C7E11-FC73-9F86-A480-E63DF1CBE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43" y="1332475"/>
            <a:ext cx="11457705" cy="4096173"/>
          </a:xfrm>
        </p:spPr>
        <p:txBody>
          <a:bodyPr/>
          <a:lstStyle/>
          <a:p>
            <a:pPr marL="342900" indent="-342900" algn="just"/>
            <a:r>
              <a:rPr lang="sk-SK" dirty="0">
                <a:cs typeface="Calibri" panose="020F0502020204030204" pitchFamily="34" charset="0"/>
              </a:rPr>
              <a:t>Ústredný orgán (§ 9 </a:t>
            </a:r>
            <a:r>
              <a:rPr lang="sk-SK" dirty="0" err="1">
                <a:cs typeface="Calibri" panose="020F0502020204030204" pitchFamily="34" charset="0"/>
              </a:rPr>
              <a:t>ZokB</a:t>
            </a:r>
            <a:r>
              <a:rPr lang="sk-SK" dirty="0">
                <a:cs typeface="Calibri" panose="020F0502020204030204" pitchFamily="34" charset="0"/>
              </a:rPr>
              <a:t>) - zodpovedá za zabezpečenie kybernetickej bezpečnosti v sektore tým, že: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plní úlohy jednotky CSIRT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poskytuje NBÚ požadovanú súčinnosť a informácie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spolupracuje s ostatnými ústrednými orgánmi a prevádzkovateľmi základnej služby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buduje bezpečnostné povedomie, koordinovanú spoluprácu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aplikuje bezpečnostné opatrenia a politiku správania sa v kybernetickom priestore,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identifikuje prevádzkovateľa základnej služby </a:t>
            </a:r>
          </a:p>
          <a:p>
            <a:pPr marL="800100" lvl="1" indent="-342900" algn="just"/>
            <a:r>
              <a:rPr lang="sk-SK" dirty="0">
                <a:cs typeface="Calibri" panose="020F0502020204030204" pitchFamily="34" charset="0"/>
              </a:rPr>
              <a:t>spolupracuje so zahraničnou inštitúciou obdobného zamerania.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sk-SK" b="1" dirty="0">
              <a:solidFill>
                <a:schemeClr val="tx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50A1B738-86E8-3801-65E1-AF01ECFE1FC7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7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80046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A6B42-3533-DFA4-121B-239E514D9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168C827E-D3BE-F837-E7AF-19D194B6C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Ústredný orgán (II.)</a:t>
            </a:r>
            <a:endParaRPr lang="sk-SK" b="1" dirty="0"/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83BBB987-F078-725C-D3DF-1E36E3D5C9BD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8</a:t>
            </a:fld>
            <a:endParaRPr lang="sk-SK" dirty="0"/>
          </a:p>
        </p:txBody>
      </p:sp>
      <p:graphicFrame>
        <p:nvGraphicFramePr>
          <p:cNvPr id="7" name="Tabuľka 6">
            <a:extLst>
              <a:ext uri="{FF2B5EF4-FFF2-40B4-BE49-F238E27FC236}">
                <a16:creationId xmlns:a16="http://schemas.microsoft.com/office/drawing/2014/main" id="{957B4B5D-9EAC-1809-AA51-E503DD15F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472452"/>
              </p:ext>
            </p:extLst>
          </p:nvPr>
        </p:nvGraphicFramePr>
        <p:xfrm>
          <a:off x="356133" y="1217466"/>
          <a:ext cx="11100336" cy="5321446"/>
        </p:xfrm>
        <a:graphic>
          <a:graphicData uri="http://schemas.openxmlformats.org/drawingml/2006/table">
            <a:tbl>
              <a:tblPr>
                <a:tableStyleId>{6E25E649-3F16-4E02-A733-19D2CDBF48F0}</a:tableStyleId>
              </a:tblPr>
              <a:tblGrid>
                <a:gridCol w="3700112">
                  <a:extLst>
                    <a:ext uri="{9D8B030D-6E8A-4147-A177-3AD203B41FA5}">
                      <a16:colId xmlns:a16="http://schemas.microsoft.com/office/drawing/2014/main" val="2178547449"/>
                    </a:ext>
                  </a:extLst>
                </a:gridCol>
                <a:gridCol w="3700112">
                  <a:extLst>
                    <a:ext uri="{9D8B030D-6E8A-4147-A177-3AD203B41FA5}">
                      <a16:colId xmlns:a16="http://schemas.microsoft.com/office/drawing/2014/main" val="2360317807"/>
                    </a:ext>
                  </a:extLst>
                </a:gridCol>
                <a:gridCol w="3700112">
                  <a:extLst>
                    <a:ext uri="{9D8B030D-6E8A-4147-A177-3AD203B41FA5}">
                      <a16:colId xmlns:a16="http://schemas.microsoft.com/office/drawing/2014/main" val="1924334438"/>
                    </a:ext>
                  </a:extLst>
                </a:gridCol>
              </a:tblGrid>
              <a:tr h="154689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Sektor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Podsektor / Špecifikácia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Ústredný orgán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4196278401"/>
                  </a:ext>
                </a:extLst>
              </a:tr>
              <a:tr h="154689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Energetika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Elektrina, Plyn, Ropa, Teplo, Vodík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hospodárstva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1345053731"/>
                  </a:ext>
                </a:extLst>
              </a:tr>
              <a:tr h="154689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Doprava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Letecká, Železničná, Vodná, Cestná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dopravy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3065468048"/>
                  </a:ext>
                </a:extLst>
              </a:tr>
              <a:tr h="154689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Bankovníctvo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Úverové inštitúcie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financií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2829739538"/>
                  </a:ext>
                </a:extLst>
              </a:tr>
              <a:tr h="259538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Infraštruktúra fin. trhov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Obchodné miesta, centrálne protistrany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financií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1810460135"/>
                  </a:ext>
                </a:extLst>
              </a:tr>
              <a:tr h="259538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Zdravotníctvo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Poskytovatelia ZS, laboratóriá, výroba liekov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zdravotníctva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3084989440"/>
                  </a:ext>
                </a:extLst>
              </a:tr>
              <a:tr h="259538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Voda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Pitná voda, Odpadová voda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životného prostredia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3002798391"/>
                  </a:ext>
                </a:extLst>
              </a:tr>
              <a:tr h="259538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Digitálna infraštruktúra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en-US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DNS, TLD, Cloud, Data centrá, Dôveryhodné služby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Národný bezpečnostný úrad (NBÚ)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2545262248"/>
                  </a:ext>
                </a:extLst>
              </a:tr>
              <a:tr h="154689">
                <a:tc>
                  <a:txBody>
                    <a:bodyPr/>
                    <a:lstStyle/>
                    <a:p>
                      <a:pPr rtl="0">
                        <a:buNone/>
                      </a:pP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Elektronické komunikácie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dopravy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3861305725"/>
                  </a:ext>
                </a:extLst>
              </a:tr>
              <a:tr h="259538">
                <a:tc>
                  <a:txBody>
                    <a:bodyPr/>
                    <a:lstStyle/>
                    <a:p>
                      <a:pPr rtl="0">
                        <a:buNone/>
                      </a:pP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dirty="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Vládne systémy (Bezpečnosť štátu / Obrana)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v-SE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Min. vnútra SR / Min. obrany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4166538423"/>
                  </a:ext>
                </a:extLst>
              </a:tr>
              <a:tr h="154689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Riadenie služieb IKT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Managed Service Providers (B2B)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Národný bezpečnostný úrad (NBÚ)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602665539"/>
                  </a:ext>
                </a:extLst>
              </a:tr>
              <a:tr h="154689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Verejná správa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Ústredná a regionálna správa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vnútra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4051896819"/>
                  </a:ext>
                </a:extLst>
              </a:tr>
              <a:tr h="154689">
                <a:tc>
                  <a:txBody>
                    <a:bodyPr/>
                    <a:lstStyle/>
                    <a:p>
                      <a:pPr rtl="0">
                        <a:buNone/>
                      </a:pP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Finančná správa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financií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132701869"/>
                  </a:ext>
                </a:extLst>
              </a:tr>
              <a:tr h="259538">
                <a:tc>
                  <a:txBody>
                    <a:bodyPr/>
                    <a:lstStyle/>
                    <a:p>
                      <a:pPr rtl="0">
                        <a:buNone/>
                      </a:pP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Informačné systémy verejnej správy (ISVS)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MIRRI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3106395547"/>
                  </a:ext>
                </a:extLst>
              </a:tr>
              <a:tr h="154689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Vesmír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Pozemná infraštruktúra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vnútra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3496610284"/>
                  </a:ext>
                </a:extLst>
              </a:tr>
              <a:tr h="154689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Poštové služby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Kuriérske a poštové služby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dopravy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2064472779"/>
                  </a:ext>
                </a:extLst>
              </a:tr>
              <a:tr h="259538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Odpadové hospodárstvo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pl-PL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Nakladanie s odpadom (okrem bežného zberu)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životného prostredia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813708195"/>
                  </a:ext>
                </a:extLst>
              </a:tr>
              <a:tr h="259538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Chemický priemysel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Výroba a distribúcia chemických látok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hospodárstva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3337098382"/>
                  </a:ext>
                </a:extLst>
              </a:tr>
              <a:tr h="259538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Potravinárstvo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Výroba, spracovanie a distribúcia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Min. pôdohospodárstva a rozvoja vidieka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1982014658"/>
                  </a:ext>
                </a:extLst>
              </a:tr>
              <a:tr h="154689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Výroba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Zdravotnícke pomôcky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zdravotníctva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560709978"/>
                  </a:ext>
                </a:extLst>
              </a:tr>
              <a:tr h="154689">
                <a:tc>
                  <a:txBody>
                    <a:bodyPr/>
                    <a:lstStyle/>
                    <a:p>
                      <a:pPr rtl="0">
                        <a:buNone/>
                      </a:pP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Elektronika, stroje, vozidlá, optika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Ministerstvo hospodárstva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374333279"/>
                  </a:ext>
                </a:extLst>
              </a:tr>
              <a:tr h="259538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 dirty="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Digitálne služby</a:t>
                      </a:r>
                      <a:endParaRPr lang="sk-SK" sz="1100" dirty="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Online trhoviská, vyhľadávače, soc. siete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dirty="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Národný bezpečnostný úrad (NBÚ)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3949661190"/>
                  </a:ext>
                </a:extLst>
              </a:tr>
              <a:tr h="259538"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b="1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Výskum</a:t>
                      </a:r>
                      <a:endParaRPr lang="sk-SK" sz="1100">
                        <a:solidFill>
                          <a:srgbClr val="1F1F1F"/>
                        </a:solidFill>
                        <a:effectLst/>
                        <a:latin typeface="+mn-lt"/>
                      </a:endParaRP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Výskumné organizácie</a:t>
                      </a:r>
                    </a:p>
                  </a:txBody>
                  <a:tcPr marL="28428" marR="28428" marT="18952" marB="18952" anchor="ctr"/>
                </a:tc>
                <a:tc>
                  <a:txBody>
                    <a:bodyPr/>
                    <a:lstStyle/>
                    <a:p>
                      <a:pPr rtl="0">
                        <a:buNone/>
                      </a:pPr>
                      <a:r>
                        <a:rPr lang="sk-SK" sz="1100" dirty="0">
                          <a:solidFill>
                            <a:srgbClr val="1F1F1F"/>
                          </a:solidFill>
                          <a:effectLst/>
                          <a:latin typeface="+mn-lt"/>
                        </a:rPr>
                        <a:t>Min. školstva, výskumu, vývoja a mládeže SR</a:t>
                      </a:r>
                    </a:p>
                  </a:txBody>
                  <a:tcPr marL="28428" marR="28428" marT="18952" marB="18952" anchor="ctr"/>
                </a:tc>
                <a:extLst>
                  <a:ext uri="{0D108BD9-81ED-4DB2-BD59-A6C34878D82A}">
                    <a16:rowId xmlns:a16="http://schemas.microsoft.com/office/drawing/2014/main" val="2349265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0037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87CBE-EAB4-A0AD-D1FE-DC970B845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10D15928-F8CA-1EC7-5F49-D166E2DC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Jednotky CSIRT (I.)</a:t>
            </a:r>
            <a:endParaRPr lang="sk-SK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2ACFA50-9A5F-D0A1-8A8C-7C9B08BBF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002" y="1505730"/>
            <a:ext cx="5607974" cy="2974352"/>
          </a:xfrm>
        </p:spPr>
        <p:txBody>
          <a:bodyPr/>
          <a:lstStyle/>
          <a:p>
            <a:pPr marL="342900" indent="-342900" algn="just"/>
            <a:r>
              <a:rPr lang="sk-SK" b="1" dirty="0">
                <a:ea typeface="Calibri" panose="020F0502020204030204" pitchFamily="34" charset="0"/>
                <a:cs typeface="Times New Roman" panose="02020603050405020304" pitchFamily="18" charset="0"/>
              </a:rPr>
              <a:t>CSIRT</a:t>
            </a: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sk-SK" dirty="0" err="1"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dirty="0" err="1">
                <a:ea typeface="Calibri" panose="020F0502020204030204" pitchFamily="34" charset="0"/>
                <a:cs typeface="Times New Roman" panose="02020603050405020304" pitchFamily="18" charset="0"/>
              </a:rPr>
              <a:t>security</a:t>
            </a: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 incident </a:t>
            </a:r>
            <a:r>
              <a:rPr lang="sk-SK" dirty="0" err="1">
                <a:ea typeface="Calibri" panose="020F0502020204030204" pitchFamily="34" charset="0"/>
                <a:cs typeface="Times New Roman" panose="02020603050405020304" pitchFamily="18" charset="0"/>
              </a:rPr>
              <a:t>response</a:t>
            </a:r>
            <a:r>
              <a:rPr lang="sk-SK" dirty="0">
                <a:ea typeface="Calibri" panose="020F0502020204030204" pitchFamily="34" charset="0"/>
                <a:cs typeface="Times New Roman" panose="02020603050405020304" pitchFamily="18" charset="0"/>
              </a:rPr>
              <a:t> team) – tím na riešenie počítačových bezpečnostných incidentov</a:t>
            </a:r>
          </a:p>
          <a:p>
            <a:pPr marL="800100" lvl="1" indent="-342900">
              <a:lnSpc>
                <a:spcPct val="150000"/>
              </a:lnSpc>
            </a:pPr>
            <a:r>
              <a:rPr lang="sk-SK" dirty="0"/>
              <a:t>Činnosti CSIRT/CERT tímov</a:t>
            </a:r>
          </a:p>
          <a:p>
            <a:pPr marL="1257300" lvl="2" indent="-342900">
              <a:lnSpc>
                <a:spcPct val="150000"/>
              </a:lnSpc>
            </a:pPr>
            <a:r>
              <a:rPr lang="sk-SK" sz="2400" dirty="0"/>
              <a:t>reaktívne činnosti</a:t>
            </a:r>
          </a:p>
          <a:p>
            <a:pPr marL="1257300" lvl="2" indent="-342900">
              <a:lnSpc>
                <a:spcPct val="150000"/>
              </a:lnSpc>
            </a:pPr>
            <a:r>
              <a:rPr lang="sk-SK" sz="2400" dirty="0"/>
              <a:t>proaktívne činnosti</a:t>
            </a:r>
          </a:p>
          <a:p>
            <a:pPr marL="800100" lvl="1" indent="-342900">
              <a:lnSpc>
                <a:spcPct val="150000"/>
              </a:lnSpc>
            </a:pPr>
            <a:r>
              <a:rPr lang="sk-SK" dirty="0"/>
              <a:t>Medzinárodné zoskupenia - TF-CSIRT, FIRST, CSIRT </a:t>
            </a:r>
            <a:r>
              <a:rPr lang="sk-SK" dirty="0" err="1"/>
              <a:t>network</a:t>
            </a:r>
            <a:r>
              <a:rPr lang="sk-SK" dirty="0"/>
              <a:t>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sk-SK" b="1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3">
            <a:extLst>
              <a:ext uri="{FF2B5EF4-FFF2-40B4-BE49-F238E27FC236}">
                <a16:creationId xmlns:a16="http://schemas.microsoft.com/office/drawing/2014/main" id="{015BA206-C3D1-1044-90F7-14BAE1E9CAFA}"/>
              </a:ext>
            </a:extLst>
          </p:cNvPr>
          <p:cNvSpPr txBox="1">
            <a:spLocks/>
          </p:cNvSpPr>
          <p:nvPr/>
        </p:nvSpPr>
        <p:spPr>
          <a:xfrm>
            <a:off x="11658600" y="6356350"/>
            <a:ext cx="533400" cy="365125"/>
          </a:xfrm>
        </p:spPr>
        <p:txBody>
          <a:bodyPr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0461D4-7FB7-4FFB-A16F-C1B7C1B88A3C}" type="slidenum">
              <a:rPr lang="sk-SK" smtClean="0"/>
              <a:pPr/>
              <a:t>9</a:t>
            </a:fld>
            <a:endParaRPr lang="sk-SK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46665863-4985-2A45-ED5A-62019E0E72DD}"/>
              </a:ext>
            </a:extLst>
          </p:cNvPr>
          <p:cNvGrpSpPr/>
          <p:nvPr/>
        </p:nvGrpSpPr>
        <p:grpSpPr>
          <a:xfrm>
            <a:off x="6329397" y="1540510"/>
            <a:ext cx="5737145" cy="2707450"/>
            <a:chOff x="0" y="247470"/>
            <a:chExt cx="12192000" cy="600075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217953AD-3CE2-D5C0-92CD-DE913C9BF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7470"/>
              <a:ext cx="12192000" cy="6000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Grafický objekt 6" descr="Notebook obrys">
              <a:extLst>
                <a:ext uri="{FF2B5EF4-FFF2-40B4-BE49-F238E27FC236}">
                  <a16:creationId xmlns:a16="http://schemas.microsoft.com/office/drawing/2014/main" id="{634D8D0F-3E73-0D42-885E-761B08A800D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90021" y="4705710"/>
              <a:ext cx="914400" cy="914400"/>
            </a:xfrm>
            <a:prstGeom prst="rect">
              <a:avLst/>
            </a:prstGeom>
          </p:spPr>
        </p:pic>
        <p:pic>
          <p:nvPicPr>
            <p:cNvPr id="8" name="Grafický objekt 7" descr="Smartfón výplň plnou farbou">
              <a:extLst>
                <a:ext uri="{FF2B5EF4-FFF2-40B4-BE49-F238E27FC236}">
                  <a16:creationId xmlns:a16="http://schemas.microsoft.com/office/drawing/2014/main" id="{184AA6E9-B021-8B4C-0B4C-3B00A16610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51471" y="965693"/>
              <a:ext cx="682420" cy="682420"/>
            </a:xfrm>
            <a:prstGeom prst="rect">
              <a:avLst/>
            </a:prstGeom>
          </p:spPr>
        </p:pic>
        <p:pic>
          <p:nvPicPr>
            <p:cNvPr id="9" name="Grafický objekt 8" descr="Počítač výplň plnou farbou">
              <a:extLst>
                <a:ext uri="{FF2B5EF4-FFF2-40B4-BE49-F238E27FC236}">
                  <a16:creationId xmlns:a16="http://schemas.microsoft.com/office/drawing/2014/main" id="{5A77C416-4F21-F5A3-E7B9-E8DE3A49C62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439400" y="2043994"/>
              <a:ext cx="914400" cy="914400"/>
            </a:xfrm>
            <a:prstGeom prst="rect">
              <a:avLst/>
            </a:prstGeom>
          </p:spPr>
        </p:pic>
        <p:pic>
          <p:nvPicPr>
            <p:cNvPr id="10" name="Grafický objekt 9" descr="Brainstorming výplň plnou farbou">
              <a:extLst>
                <a:ext uri="{FF2B5EF4-FFF2-40B4-BE49-F238E27FC236}">
                  <a16:creationId xmlns:a16="http://schemas.microsoft.com/office/drawing/2014/main" id="{4564A211-C639-990C-EB6A-464D97FF150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38600" y="1483245"/>
              <a:ext cx="759149" cy="759149"/>
            </a:xfrm>
            <a:prstGeom prst="rect">
              <a:avLst/>
            </a:prstGeom>
          </p:spPr>
        </p:pic>
        <p:pic>
          <p:nvPicPr>
            <p:cNvPr id="11" name="Grafický objekt 10" descr="Procesor výplň plnou farbou">
              <a:extLst>
                <a:ext uri="{FF2B5EF4-FFF2-40B4-BE49-F238E27FC236}">
                  <a16:creationId xmlns:a16="http://schemas.microsoft.com/office/drawing/2014/main" id="{2722AFB9-0279-DDDF-5EB6-32A13E9224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78340" y="4495436"/>
              <a:ext cx="682420" cy="682420"/>
            </a:xfrm>
            <a:prstGeom prst="rect">
              <a:avLst/>
            </a:prstGeom>
          </p:spPr>
        </p:pic>
        <p:pic>
          <p:nvPicPr>
            <p:cNvPr id="12" name="Grafický objekt 11" descr="Dom výplň plnou farbou">
              <a:extLst>
                <a:ext uri="{FF2B5EF4-FFF2-40B4-BE49-F238E27FC236}">
                  <a16:creationId xmlns:a16="http://schemas.microsoft.com/office/drawing/2014/main" id="{B6AE9ABC-A37B-C735-B1DD-CB0B7B83AB1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987647" y="3817189"/>
              <a:ext cx="914400" cy="914400"/>
            </a:xfrm>
            <a:prstGeom prst="rect">
              <a:avLst/>
            </a:prstGeom>
          </p:spPr>
        </p:pic>
        <p:pic>
          <p:nvPicPr>
            <p:cNvPr id="13" name="Grafický objekt 12" descr="Práca z domáceho Wi-Fi výplň plnou farbou">
              <a:extLst>
                <a:ext uri="{FF2B5EF4-FFF2-40B4-BE49-F238E27FC236}">
                  <a16:creationId xmlns:a16="http://schemas.microsoft.com/office/drawing/2014/main" id="{46F5FB06-BDCD-FF6E-3C6B-87C61A3C32B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356083" y="2814600"/>
              <a:ext cx="610472" cy="610472"/>
            </a:xfrm>
            <a:prstGeom prst="rect">
              <a:avLst/>
            </a:prstGeom>
          </p:spPr>
        </p:pic>
        <p:pic>
          <p:nvPicPr>
            <p:cNvPr id="14" name="Grafický objekt 13" descr="Profesor žena výplň plnou farbou">
              <a:extLst>
                <a:ext uri="{FF2B5EF4-FFF2-40B4-BE49-F238E27FC236}">
                  <a16:creationId xmlns:a16="http://schemas.microsoft.com/office/drawing/2014/main" id="{1FE813B4-9B10-F068-3F67-7C7F8D687AE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401178" y="1530951"/>
              <a:ext cx="663735" cy="663735"/>
            </a:xfrm>
            <a:prstGeom prst="rect">
              <a:avLst/>
            </a:prstGeom>
          </p:spPr>
        </p:pic>
        <p:pic>
          <p:nvPicPr>
            <p:cNvPr id="15" name="Grafický objekt 14" descr="Programátor muž obrys">
              <a:extLst>
                <a:ext uri="{FF2B5EF4-FFF2-40B4-BE49-F238E27FC236}">
                  <a16:creationId xmlns:a16="http://schemas.microsoft.com/office/drawing/2014/main" id="{B2411888-817F-3EF9-2A1E-CB81737C11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74400" y="5012445"/>
              <a:ext cx="914400" cy="914400"/>
            </a:xfrm>
            <a:prstGeom prst="rect">
              <a:avLst/>
            </a:prstGeom>
          </p:spPr>
        </p:pic>
        <p:pic>
          <p:nvPicPr>
            <p:cNvPr id="16" name="Grafický objekt 15" descr="Vedec muž výplň plnou farbou">
              <a:extLst>
                <a:ext uri="{FF2B5EF4-FFF2-40B4-BE49-F238E27FC236}">
                  <a16:creationId xmlns:a16="http://schemas.microsoft.com/office/drawing/2014/main" id="{3A22CF9A-7BDC-FED1-9194-77EA59A72FE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726758" y="4447380"/>
              <a:ext cx="810883" cy="810883"/>
            </a:xfrm>
            <a:prstGeom prst="rect">
              <a:avLst/>
            </a:prstGeom>
          </p:spPr>
        </p:pic>
        <p:pic>
          <p:nvPicPr>
            <p:cNvPr id="17" name="Grafický objekt 16" descr="Glóbus: Afrika a Európa výplň plnou farbou">
              <a:extLst>
                <a:ext uri="{FF2B5EF4-FFF2-40B4-BE49-F238E27FC236}">
                  <a16:creationId xmlns:a16="http://schemas.microsoft.com/office/drawing/2014/main" id="{AA592C01-77C2-7E52-818C-67731DC5BB5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541887" y="4447380"/>
              <a:ext cx="914400" cy="914400"/>
            </a:xfrm>
            <a:prstGeom prst="rect">
              <a:avLst/>
            </a:prstGeom>
          </p:spPr>
        </p:pic>
        <p:pic>
          <p:nvPicPr>
            <p:cNvPr id="18" name="Grafický objekt 17" descr="Glóbus: Afrika a Európa výplň plnou farbou">
              <a:extLst>
                <a:ext uri="{FF2B5EF4-FFF2-40B4-BE49-F238E27FC236}">
                  <a16:creationId xmlns:a16="http://schemas.microsoft.com/office/drawing/2014/main" id="{A599FE5A-0D1E-6F9B-B436-C6C68FFACC5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36183" y="2782019"/>
              <a:ext cx="1231636" cy="1231636"/>
            </a:xfrm>
            <a:prstGeom prst="rect">
              <a:avLst/>
            </a:prstGeom>
          </p:spPr>
        </p:pic>
        <p:pic>
          <p:nvPicPr>
            <p:cNvPr id="19" name="Grafický objekt 18" descr="Sprievodca nastavením práce na diaľku výplň plnou farbou">
              <a:extLst>
                <a:ext uri="{FF2B5EF4-FFF2-40B4-BE49-F238E27FC236}">
                  <a16:creationId xmlns:a16="http://schemas.microsoft.com/office/drawing/2014/main" id="{F75DF575-FD5D-3862-BC8C-466999E1698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441819" y="3272882"/>
              <a:ext cx="1308362" cy="1308362"/>
            </a:xfrm>
            <a:prstGeom prst="rect">
              <a:avLst/>
            </a:prstGeom>
          </p:spPr>
        </p:pic>
      </p:grpSp>
      <p:pic>
        <p:nvPicPr>
          <p:cNvPr id="20" name="Picture 12" descr="TF-CSIRT - Whats it all about? - Security Distractions">
            <a:extLst>
              <a:ext uri="{FF2B5EF4-FFF2-40B4-BE49-F238E27FC236}">
                <a16:creationId xmlns:a16="http://schemas.microsoft.com/office/drawing/2014/main" id="{2A52C3D3-ED87-579D-E12A-040C9D58F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01" y="4276809"/>
            <a:ext cx="2387192" cy="73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FIRST.Org (@FIRSTdotOrg) | Twitter">
            <a:extLst>
              <a:ext uri="{FF2B5EF4-FFF2-40B4-BE49-F238E27FC236}">
                <a16:creationId xmlns:a16="http://schemas.microsoft.com/office/drawing/2014/main" id="{894E67A5-3603-7441-1D96-6451D0AA2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992" y="4219588"/>
            <a:ext cx="790923" cy="79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462829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6578B964FCBE9438AB520F8F4494DE8" ma:contentTypeVersion="14" ma:contentTypeDescription="Umožňuje vytvoriť nový dokument." ma:contentTypeScope="" ma:versionID="8a024a3a2335b019e6236309d9bae28d">
  <xsd:schema xmlns:xsd="http://www.w3.org/2001/XMLSchema" xmlns:xs="http://www.w3.org/2001/XMLSchema" xmlns:p="http://schemas.microsoft.com/office/2006/metadata/properties" xmlns:ns2="e43f6a51-8160-47b7-9684-358882b461ce" xmlns:ns3="8579d8c0-f4a4-46e1-afa1-8fb8e6f3aea2" targetNamespace="http://schemas.microsoft.com/office/2006/metadata/properties" ma:root="true" ma:fieldsID="e52a03a4667edfa4310a91f303f7d965" ns2:_="" ns3:_="">
    <xsd:import namespace="e43f6a51-8160-47b7-9684-358882b461ce"/>
    <xsd:import namespace="8579d8c0-f4a4-46e1-afa1-8fb8e6f3ae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3f6a51-8160-47b7-9684-358882b461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a" ma:readOnly="false" ma:fieldId="{5cf76f15-5ced-4ddc-b409-7134ff3c332f}" ma:taxonomyMulti="true" ma:sspId="abd44fc1-b512-40ba-a72c-fa16cc8c0a4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79d8c0-f4a4-46e1-afa1-8fb8e6f3aea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273904e-93df-4dfc-8969-da61afed23a3}" ma:internalName="TaxCatchAll" ma:showField="CatchAllData" ma:web="8579d8c0-f4a4-46e1-afa1-8fb8e6f3ae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43f6a51-8160-47b7-9684-358882b461ce">
      <Terms xmlns="http://schemas.microsoft.com/office/infopath/2007/PartnerControls"/>
    </lcf76f155ced4ddcb4097134ff3c332f>
    <TaxCatchAll xmlns="8579d8c0-f4a4-46e1-afa1-8fb8e6f3aea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E81D52-55CE-4801-99D4-FDEF430AEB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3f6a51-8160-47b7-9684-358882b461ce"/>
    <ds:schemaRef ds:uri="8579d8c0-f4a4-46e1-afa1-8fb8e6f3ae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65913F-A975-46EE-AD1F-585D8F37072D}">
  <ds:schemaRefs>
    <ds:schemaRef ds:uri="http://purl.org/dc/elements/1.1/"/>
    <ds:schemaRef ds:uri="8579d8c0-f4a4-46e1-afa1-8fb8e6f3aea2"/>
    <ds:schemaRef ds:uri="http://purl.org/dc/dcmitype/"/>
    <ds:schemaRef ds:uri="http://schemas.microsoft.com/office/2006/documentManagement/types"/>
    <ds:schemaRef ds:uri="http://www.w3.org/XML/1998/namespace"/>
    <ds:schemaRef ds:uri="e43f6a51-8160-47b7-9684-358882b461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56288D3-8BF6-4EDF-B4BA-5D87CC7945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17934</TotalTime>
  <Words>2991</Words>
  <Application>Microsoft Office PowerPoint</Application>
  <PresentationFormat>Širokouhlá</PresentationFormat>
  <Paragraphs>359</Paragraphs>
  <Slides>41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41</vt:i4>
      </vt:variant>
    </vt:vector>
  </HeadingPairs>
  <TitlesOfParts>
    <vt:vector size="42" baseType="lpstr">
      <vt:lpstr>Motív balíka Office</vt:lpstr>
      <vt:lpstr>Subjekty  v kybernetickej bezpečnosti</vt:lpstr>
      <vt:lpstr>Sektory v kybernetickej bezpečnosti (I.)</vt:lpstr>
      <vt:lpstr>Sektory v kybernetickej bezpečnosti (II.)</vt:lpstr>
      <vt:lpstr>Subjekty v oblasti kybernetickej bezpečnosti</vt:lpstr>
      <vt:lpstr>Národná bezpečnostný úrad (I.)</vt:lpstr>
      <vt:lpstr>Národná bezpečnostný úrad (II.)</vt:lpstr>
      <vt:lpstr>Ústredný orgán (I.)</vt:lpstr>
      <vt:lpstr>Ústredný orgán (II.)</vt:lpstr>
      <vt:lpstr>Jednotky CSIRT (I.)</vt:lpstr>
      <vt:lpstr>Jednotky CSIRT (II.)</vt:lpstr>
      <vt:lpstr>Jednotky CSIRT (III.)</vt:lpstr>
      <vt:lpstr>Jednotky CSIRT (IV.)</vt:lpstr>
      <vt:lpstr>Jednotky CSIRT (V.)</vt:lpstr>
      <vt:lpstr>Jednotky CSIRT (VI.)</vt:lpstr>
      <vt:lpstr>Jednotky CSIRT (VII.)</vt:lpstr>
      <vt:lpstr>Jednotky CSIRT (VIII.)</vt:lpstr>
      <vt:lpstr>Jednotky CSIRT (IX.)</vt:lpstr>
      <vt:lpstr>Prevádzkovateľ základnej služby (I.)</vt:lpstr>
      <vt:lpstr>Prevádzkovateľ základnej služby (II.)</vt:lpstr>
      <vt:lpstr>Prevádzkovateľ základnej služby (III.)</vt:lpstr>
      <vt:lpstr>Prevádzkovateľ základnej služby (IV.)</vt:lpstr>
      <vt:lpstr>Prevádzkovateľ základnej služby (V.)</vt:lpstr>
      <vt:lpstr>Prevádzkovateľ základnej služby (VI.)</vt:lpstr>
      <vt:lpstr>Prevádzkovateľ základnej služby (VII.)</vt:lpstr>
      <vt:lpstr>Prevádzkovateľ základnej služby (VIII.)</vt:lpstr>
      <vt:lpstr>Register PZS</vt:lpstr>
      <vt:lpstr>Prechodné ustanovenia k PZS/PKZS</vt:lpstr>
      <vt:lpstr>Bezpečnostné opatrenia (I.)</vt:lpstr>
      <vt:lpstr>Bezpečnostné opatrenia (II.)</vt:lpstr>
      <vt:lpstr>Bezpečnostné opatrenia (III.)</vt:lpstr>
      <vt:lpstr>Bezpečnostné opatrenia (IV.)</vt:lpstr>
      <vt:lpstr>Bezpečnostné opatrenia (V.)</vt:lpstr>
      <vt:lpstr>Minimálne bezpečnostné opatrenia (I.)</vt:lpstr>
      <vt:lpstr>Minimálne bezpečnostné opatrenia (II.)</vt:lpstr>
      <vt:lpstr>Manažér kybernetickej bezpečnosti</vt:lpstr>
      <vt:lpstr>Mýtus – KB je zodpovednosť len IT a MKB (I.)</vt:lpstr>
      <vt:lpstr>Mýtus – KB je zodpovednosť len IT a MKB (II.)</vt:lpstr>
      <vt:lpstr>Všeobecné bezpečnostné opatrenia (I.)</vt:lpstr>
      <vt:lpstr>Všeobecné bezpečnostné opatrenia (II.)</vt:lpstr>
      <vt:lpstr>Všeobecné bezpečnostné opatrenia (III.)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Kristína Basová</dc:creator>
  <cp:lastModifiedBy>Pavol Sokol</cp:lastModifiedBy>
  <cp:revision>25</cp:revision>
  <dcterms:created xsi:type="dcterms:W3CDTF">2025-03-26T10:23:24Z</dcterms:created>
  <dcterms:modified xsi:type="dcterms:W3CDTF">2026-04-04T08:23:50Z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0x01010036578B964FCBE9438AB520F8F4494DE8</vt:lpwstr>
  </property>
  <property fmtid="{D5CDD505-2E9C-101B-9397-08002B2CF9AE}" pid="3" name="MediaServiceImageTags">
    <vt:lpwstr/>
  </property>
</Properties>
</file>