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9"/>
  </p:notesMasterIdLst>
  <p:sldIdLst>
    <p:sldId id="256" r:id="rId5"/>
    <p:sldId id="1173" r:id="rId6"/>
    <p:sldId id="1211" r:id="rId7"/>
    <p:sldId id="1212" r:id="rId8"/>
    <p:sldId id="1210" r:id="rId9"/>
    <p:sldId id="1108" r:id="rId10"/>
    <p:sldId id="1214" r:id="rId11"/>
    <p:sldId id="1215" r:id="rId12"/>
    <p:sldId id="1213" r:id="rId13"/>
    <p:sldId id="1181" r:id="rId14"/>
    <p:sldId id="1139" r:id="rId15"/>
    <p:sldId id="1209" r:id="rId16"/>
    <p:sldId id="1217" r:id="rId17"/>
    <p:sldId id="1218" r:id="rId18"/>
    <p:sldId id="310" r:id="rId19"/>
    <p:sldId id="1221" r:id="rId20"/>
    <p:sldId id="1222" r:id="rId21"/>
    <p:sldId id="1184" r:id="rId22"/>
    <p:sldId id="1220" r:id="rId23"/>
    <p:sldId id="1187" r:id="rId24"/>
    <p:sldId id="1223" r:id="rId25"/>
    <p:sldId id="1202" r:id="rId26"/>
    <p:sldId id="1219" r:id="rId27"/>
    <p:sldId id="1200" r:id="rId28"/>
    <p:sldId id="1188" r:id="rId29"/>
    <p:sldId id="1196" r:id="rId30"/>
    <p:sldId id="1168" r:id="rId31"/>
    <p:sldId id="1225" r:id="rId32"/>
    <p:sldId id="1192" r:id="rId33"/>
    <p:sldId id="1191" r:id="rId34"/>
    <p:sldId id="1185" r:id="rId35"/>
    <p:sldId id="1224" r:id="rId36"/>
    <p:sldId id="1198" r:id="rId37"/>
    <p:sldId id="831" r:id="rId38"/>
    <p:sldId id="296" r:id="rId39"/>
    <p:sldId id="293" r:id="rId40"/>
    <p:sldId id="294" r:id="rId41"/>
    <p:sldId id="1199" r:id="rId42"/>
    <p:sldId id="1207" r:id="rId43"/>
    <p:sldId id="1208" r:id="rId44"/>
    <p:sldId id="1204" r:id="rId45"/>
    <p:sldId id="1205" r:id="rId46"/>
    <p:sldId id="1206" r:id="rId47"/>
    <p:sldId id="305" r:id="rId48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dvolená sekcia" id="{955E41B8-7D4D-46A8-89A0-9C471E7992A2}">
          <p14:sldIdLst>
            <p14:sldId id="256"/>
            <p14:sldId id="1173"/>
            <p14:sldId id="1211"/>
            <p14:sldId id="1212"/>
          </p14:sldIdLst>
        </p14:section>
        <p14:section name="Kybernetická bezpečnosť a hrozba" id="{990896EB-B781-4501-9175-E296B7C503E6}">
          <p14:sldIdLst>
            <p14:sldId id="1210"/>
            <p14:sldId id="1108"/>
            <p14:sldId id="1214"/>
            <p14:sldId id="1215"/>
            <p14:sldId id="1213"/>
            <p14:sldId id="1181"/>
            <p14:sldId id="1139"/>
          </p14:sldIdLst>
        </p14:section>
        <p14:section name="Európska právna úprava" id="{2C67753A-BD9F-4815-8CEA-B06C13737FDE}">
          <p14:sldIdLst>
            <p14:sldId id="1209"/>
            <p14:sldId id="1217"/>
            <p14:sldId id="1218"/>
            <p14:sldId id="310"/>
            <p14:sldId id="1221"/>
            <p14:sldId id="1222"/>
            <p14:sldId id="1184"/>
            <p14:sldId id="1220"/>
            <p14:sldId id="1187"/>
            <p14:sldId id="1223"/>
            <p14:sldId id="1202"/>
            <p14:sldId id="1219"/>
            <p14:sldId id="1200"/>
            <p14:sldId id="1188"/>
            <p14:sldId id="1196"/>
            <p14:sldId id="1168"/>
            <p14:sldId id="1225"/>
            <p14:sldId id="1192"/>
            <p14:sldId id="1191"/>
          </p14:sldIdLst>
        </p14:section>
        <p14:section name="Slovenská právna úprava" id="{044D5445-8A17-4DCA-A85B-95661ECE4E5F}">
          <p14:sldIdLst>
            <p14:sldId id="1185"/>
            <p14:sldId id="1224"/>
            <p14:sldId id="1198"/>
            <p14:sldId id="831"/>
            <p14:sldId id="296"/>
            <p14:sldId id="293"/>
            <p14:sldId id="294"/>
            <p14:sldId id="1199"/>
            <p14:sldId id="1207"/>
            <p14:sldId id="1208"/>
            <p14:sldId id="1204"/>
            <p14:sldId id="1205"/>
            <p14:sldId id="1206"/>
          </p14:sldIdLst>
        </p14:section>
        <p14:section name="Záver" id="{DD1180B9-7EBC-47D9-B904-5B2BC1A92298}">
          <p14:sldIdLst>
            <p14:sldId id="30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3A76"/>
    <a:srgbClr val="001351"/>
    <a:srgbClr val="261E6A"/>
    <a:srgbClr val="ED1C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BE0E2B-6FD1-4890-9F78-7F3EEFC84633}" v="5" dt="2026-04-04T08:23:37.952"/>
  </p1510:revLst>
</p1510:revInfo>
</file>

<file path=ppt/tableStyles.xml><?xml version="1.0" encoding="utf-8"?>
<a:tblStyleLst xmlns:a="http://schemas.openxmlformats.org/drawingml/2006/main" def="{5C22544A-7EE6-4342-B048-85BDC9FD1C3A}">
  <a:tblStyle styleId="{74C1A8A3-306A-4EB7-A6B1-4F7E0EB9C5D6}" styleName="Stredný štýl 3 - zvýraznenie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Svetlý štýl 1 - zvýrazneni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80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6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gina Hučková" userId="S::regina.huckova@upjs.sk::a33dcba1-ac96-4326-8a7c-ba7ff8a42f59" providerId="AD" clId="Web-{7EBE0E2B-6FD1-4890-9F78-7F3EEFC84633}"/>
    <pc:docChg chg="modSld">
      <pc:chgData name="Regina Hučková" userId="S::regina.huckova@upjs.sk::a33dcba1-ac96-4326-8a7c-ba7ff8a42f59" providerId="AD" clId="Web-{7EBE0E2B-6FD1-4890-9F78-7F3EEFC84633}" dt="2026-04-04T08:23:37.952" v="4" actId="20577"/>
      <pc:docMkLst>
        <pc:docMk/>
      </pc:docMkLst>
      <pc:sldChg chg="modSp">
        <pc:chgData name="Regina Hučková" userId="S::regina.huckova@upjs.sk::a33dcba1-ac96-4326-8a7c-ba7ff8a42f59" providerId="AD" clId="Web-{7EBE0E2B-6FD1-4890-9F78-7F3EEFC84633}" dt="2026-04-04T08:23:37.952" v="4" actId="20577"/>
        <pc:sldMkLst>
          <pc:docMk/>
          <pc:sldMk cId="3361926617" sldId="256"/>
        </pc:sldMkLst>
        <pc:spChg chg="mod">
          <ac:chgData name="Regina Hučková" userId="S::regina.huckova@upjs.sk::a33dcba1-ac96-4326-8a7c-ba7ff8a42f59" providerId="AD" clId="Web-{7EBE0E2B-6FD1-4890-9F78-7F3EEFC84633}" dt="2026-04-04T08:23:37.952" v="4" actId="20577"/>
          <ac:spMkLst>
            <pc:docMk/>
            <pc:sldMk cId="3361926617" sldId="256"/>
            <ac:spMk id="3" creationId="{4D8809A4-0D88-49E1-B95B-A31D3DD40804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F41965-5632-43D4-B00B-BA3DDE30B636}" type="doc">
      <dgm:prSet loTypeId="urn:microsoft.com/office/officeart/2005/8/layout/venn1" loCatId="relationship" qsTypeId="urn:microsoft.com/office/officeart/2005/8/quickstyle/simple4" qsCatId="simple" csTypeId="urn:microsoft.com/office/officeart/2005/8/colors/colorful4" csCatId="colorful" phldr="1"/>
      <dgm:spPr/>
    </dgm:pt>
    <dgm:pt modelId="{F974079D-A3CF-4919-88B7-A5DBC4BCC772}">
      <dgm:prSet phldrT="[Text]" custT="1"/>
      <dgm:spPr/>
      <dgm:t>
        <a:bodyPr/>
        <a:lstStyle/>
        <a:p>
          <a:r>
            <a:rPr lang="en-US" sz="2400" b="1"/>
            <a:t>dôvernosť</a:t>
          </a:r>
          <a:endParaRPr lang="sk-SK" sz="2400" b="1"/>
        </a:p>
      </dgm:t>
    </dgm:pt>
    <dgm:pt modelId="{37E6B80B-9E0F-4A0B-A618-85E71CC92A7D}" type="parTrans" cxnId="{09BC81F5-162F-47AF-802F-55C3BB86AC05}">
      <dgm:prSet/>
      <dgm:spPr/>
      <dgm:t>
        <a:bodyPr/>
        <a:lstStyle/>
        <a:p>
          <a:endParaRPr lang="sk-SK" sz="2400" b="1">
            <a:solidFill>
              <a:schemeClr val="bg2"/>
            </a:solidFill>
          </a:endParaRPr>
        </a:p>
      </dgm:t>
    </dgm:pt>
    <dgm:pt modelId="{1893B0ED-7176-4FD5-BBE3-14EAA9F4BE15}" type="sibTrans" cxnId="{09BC81F5-162F-47AF-802F-55C3BB86AC05}">
      <dgm:prSet/>
      <dgm:spPr/>
      <dgm:t>
        <a:bodyPr/>
        <a:lstStyle/>
        <a:p>
          <a:endParaRPr lang="sk-SK" sz="2400" b="1">
            <a:solidFill>
              <a:schemeClr val="bg2"/>
            </a:solidFill>
          </a:endParaRPr>
        </a:p>
      </dgm:t>
    </dgm:pt>
    <dgm:pt modelId="{CBB2DDA0-FE2B-49B0-89E7-3613C5F49A70}">
      <dgm:prSet phldrT="[Text]" custT="1"/>
      <dgm:spPr/>
      <dgm:t>
        <a:bodyPr/>
        <a:lstStyle/>
        <a:p>
          <a:r>
            <a:rPr lang="en-US" sz="2400" b="1"/>
            <a:t>integrita</a:t>
          </a:r>
          <a:endParaRPr lang="sk-SK" sz="2400" b="1"/>
        </a:p>
      </dgm:t>
    </dgm:pt>
    <dgm:pt modelId="{4373AC2F-C64E-49A4-8A16-F577F3D45DD1}" type="parTrans" cxnId="{FD999CDB-51A4-4E50-9026-EBE79F20FC72}">
      <dgm:prSet/>
      <dgm:spPr/>
      <dgm:t>
        <a:bodyPr/>
        <a:lstStyle/>
        <a:p>
          <a:endParaRPr lang="sk-SK" sz="2400" b="1">
            <a:solidFill>
              <a:schemeClr val="bg2"/>
            </a:solidFill>
          </a:endParaRPr>
        </a:p>
      </dgm:t>
    </dgm:pt>
    <dgm:pt modelId="{379C7BA7-DA3E-40C1-BFED-B44D8FC42C13}" type="sibTrans" cxnId="{FD999CDB-51A4-4E50-9026-EBE79F20FC72}">
      <dgm:prSet/>
      <dgm:spPr/>
      <dgm:t>
        <a:bodyPr/>
        <a:lstStyle/>
        <a:p>
          <a:endParaRPr lang="sk-SK" sz="2400" b="1">
            <a:solidFill>
              <a:schemeClr val="bg2"/>
            </a:solidFill>
          </a:endParaRPr>
        </a:p>
      </dgm:t>
    </dgm:pt>
    <dgm:pt modelId="{A802DB1A-1960-41CA-8EC5-EEDF4C891C22}">
      <dgm:prSet phldrT="[Text]" custT="1"/>
      <dgm:spPr/>
      <dgm:t>
        <a:bodyPr/>
        <a:lstStyle/>
        <a:p>
          <a:r>
            <a:rPr lang="en-US" sz="2400" b="1"/>
            <a:t>dostupnosť</a:t>
          </a:r>
          <a:endParaRPr lang="sk-SK" sz="2400" b="1"/>
        </a:p>
      </dgm:t>
    </dgm:pt>
    <dgm:pt modelId="{BB5BE807-4A9F-4169-933D-F1705E7CB699}" type="parTrans" cxnId="{8AA2DD2B-9CD5-4F49-84D4-A4B8CD73F228}">
      <dgm:prSet/>
      <dgm:spPr/>
      <dgm:t>
        <a:bodyPr/>
        <a:lstStyle/>
        <a:p>
          <a:endParaRPr lang="sk-SK" sz="2400" b="1">
            <a:solidFill>
              <a:schemeClr val="bg2"/>
            </a:solidFill>
          </a:endParaRPr>
        </a:p>
      </dgm:t>
    </dgm:pt>
    <dgm:pt modelId="{6FCFFF30-2B58-411B-8CAD-53E9A630F5FF}" type="sibTrans" cxnId="{8AA2DD2B-9CD5-4F49-84D4-A4B8CD73F228}">
      <dgm:prSet/>
      <dgm:spPr/>
      <dgm:t>
        <a:bodyPr/>
        <a:lstStyle/>
        <a:p>
          <a:endParaRPr lang="sk-SK" sz="2400" b="1">
            <a:solidFill>
              <a:schemeClr val="bg2"/>
            </a:solidFill>
          </a:endParaRPr>
        </a:p>
      </dgm:t>
    </dgm:pt>
    <dgm:pt modelId="{B41E7E13-6AAF-4AEE-9E93-4FA4F364F07B}" type="pres">
      <dgm:prSet presAssocID="{D6F41965-5632-43D4-B00B-BA3DDE30B636}" presName="compositeShape" presStyleCnt="0">
        <dgm:presLayoutVars>
          <dgm:chMax val="7"/>
          <dgm:dir/>
          <dgm:resizeHandles val="exact"/>
        </dgm:presLayoutVars>
      </dgm:prSet>
      <dgm:spPr/>
    </dgm:pt>
    <dgm:pt modelId="{1272E6F1-05FB-447C-85B5-1E4ED23C00C3}" type="pres">
      <dgm:prSet presAssocID="{F974079D-A3CF-4919-88B7-A5DBC4BCC772}" presName="circ1" presStyleLbl="vennNode1" presStyleIdx="0" presStyleCnt="3"/>
      <dgm:spPr/>
    </dgm:pt>
    <dgm:pt modelId="{24A3C4A9-6ECF-4075-8396-17023BA7DEF1}" type="pres">
      <dgm:prSet presAssocID="{F974079D-A3CF-4919-88B7-A5DBC4BCC772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A563D81-5309-418B-9189-2317423C8200}" type="pres">
      <dgm:prSet presAssocID="{CBB2DDA0-FE2B-49B0-89E7-3613C5F49A70}" presName="circ2" presStyleLbl="vennNode1" presStyleIdx="1" presStyleCnt="3"/>
      <dgm:spPr/>
    </dgm:pt>
    <dgm:pt modelId="{BA370603-76C1-4FE6-A562-9B8946D3E507}" type="pres">
      <dgm:prSet presAssocID="{CBB2DDA0-FE2B-49B0-89E7-3613C5F49A7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51549E0-6397-4EDE-B4D7-FD0D66C817E2}" type="pres">
      <dgm:prSet presAssocID="{A802DB1A-1960-41CA-8EC5-EEDF4C891C22}" presName="circ3" presStyleLbl="vennNode1" presStyleIdx="2" presStyleCnt="3"/>
      <dgm:spPr/>
    </dgm:pt>
    <dgm:pt modelId="{4E32ADAD-516B-47BD-8315-A86D8BC0801C}" type="pres">
      <dgm:prSet presAssocID="{A802DB1A-1960-41CA-8EC5-EEDF4C891C22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8AA2DD2B-9CD5-4F49-84D4-A4B8CD73F228}" srcId="{D6F41965-5632-43D4-B00B-BA3DDE30B636}" destId="{A802DB1A-1960-41CA-8EC5-EEDF4C891C22}" srcOrd="2" destOrd="0" parTransId="{BB5BE807-4A9F-4169-933D-F1705E7CB699}" sibTransId="{6FCFFF30-2B58-411B-8CAD-53E9A630F5FF}"/>
    <dgm:cxn modelId="{F8A21E3B-4655-4771-B246-A652997B8C4C}" type="presOf" srcId="{A802DB1A-1960-41CA-8EC5-EEDF4C891C22}" destId="{851549E0-6397-4EDE-B4D7-FD0D66C817E2}" srcOrd="0" destOrd="0" presId="urn:microsoft.com/office/officeart/2005/8/layout/venn1"/>
    <dgm:cxn modelId="{D6C35D6F-FC97-4FAF-9339-139BAC70C29F}" type="presOf" srcId="{A802DB1A-1960-41CA-8EC5-EEDF4C891C22}" destId="{4E32ADAD-516B-47BD-8315-A86D8BC0801C}" srcOrd="1" destOrd="0" presId="urn:microsoft.com/office/officeart/2005/8/layout/venn1"/>
    <dgm:cxn modelId="{AC398392-0926-40A6-8483-AD0601268399}" type="presOf" srcId="{CBB2DDA0-FE2B-49B0-89E7-3613C5F49A70}" destId="{BA370603-76C1-4FE6-A562-9B8946D3E507}" srcOrd="1" destOrd="0" presId="urn:microsoft.com/office/officeart/2005/8/layout/venn1"/>
    <dgm:cxn modelId="{23A3BCCE-1F60-41F7-868B-4106C1FA84A1}" type="presOf" srcId="{CBB2DDA0-FE2B-49B0-89E7-3613C5F49A70}" destId="{DA563D81-5309-418B-9189-2317423C8200}" srcOrd="0" destOrd="0" presId="urn:microsoft.com/office/officeart/2005/8/layout/venn1"/>
    <dgm:cxn modelId="{1CE2B6D6-40FA-445C-A35F-F9483E86C893}" type="presOf" srcId="{F974079D-A3CF-4919-88B7-A5DBC4BCC772}" destId="{1272E6F1-05FB-447C-85B5-1E4ED23C00C3}" srcOrd="0" destOrd="0" presId="urn:microsoft.com/office/officeart/2005/8/layout/venn1"/>
    <dgm:cxn modelId="{FD999CDB-51A4-4E50-9026-EBE79F20FC72}" srcId="{D6F41965-5632-43D4-B00B-BA3DDE30B636}" destId="{CBB2DDA0-FE2B-49B0-89E7-3613C5F49A70}" srcOrd="1" destOrd="0" parTransId="{4373AC2F-C64E-49A4-8A16-F577F3D45DD1}" sibTransId="{379C7BA7-DA3E-40C1-BFED-B44D8FC42C13}"/>
    <dgm:cxn modelId="{4665EDDF-680A-417B-969D-DA94A1888A20}" type="presOf" srcId="{D6F41965-5632-43D4-B00B-BA3DDE30B636}" destId="{B41E7E13-6AAF-4AEE-9E93-4FA4F364F07B}" srcOrd="0" destOrd="0" presId="urn:microsoft.com/office/officeart/2005/8/layout/venn1"/>
    <dgm:cxn modelId="{089BA1E8-A9B2-4090-BD10-9DDAF40960DF}" type="presOf" srcId="{F974079D-A3CF-4919-88B7-A5DBC4BCC772}" destId="{24A3C4A9-6ECF-4075-8396-17023BA7DEF1}" srcOrd="1" destOrd="0" presId="urn:microsoft.com/office/officeart/2005/8/layout/venn1"/>
    <dgm:cxn modelId="{09BC81F5-162F-47AF-802F-55C3BB86AC05}" srcId="{D6F41965-5632-43D4-B00B-BA3DDE30B636}" destId="{F974079D-A3CF-4919-88B7-A5DBC4BCC772}" srcOrd="0" destOrd="0" parTransId="{37E6B80B-9E0F-4A0B-A618-85E71CC92A7D}" sibTransId="{1893B0ED-7176-4FD5-BBE3-14EAA9F4BE15}"/>
    <dgm:cxn modelId="{80E88D84-52A9-4708-B375-727F9E99D4A2}" type="presParOf" srcId="{B41E7E13-6AAF-4AEE-9E93-4FA4F364F07B}" destId="{1272E6F1-05FB-447C-85B5-1E4ED23C00C3}" srcOrd="0" destOrd="0" presId="urn:microsoft.com/office/officeart/2005/8/layout/venn1"/>
    <dgm:cxn modelId="{BA6E2A24-CE05-4BD6-9144-9FD87AF0D1B8}" type="presParOf" srcId="{B41E7E13-6AAF-4AEE-9E93-4FA4F364F07B}" destId="{24A3C4A9-6ECF-4075-8396-17023BA7DEF1}" srcOrd="1" destOrd="0" presId="urn:microsoft.com/office/officeart/2005/8/layout/venn1"/>
    <dgm:cxn modelId="{A2AD7A2E-399F-4F44-BE7C-1F233AB5281F}" type="presParOf" srcId="{B41E7E13-6AAF-4AEE-9E93-4FA4F364F07B}" destId="{DA563D81-5309-418B-9189-2317423C8200}" srcOrd="2" destOrd="0" presId="urn:microsoft.com/office/officeart/2005/8/layout/venn1"/>
    <dgm:cxn modelId="{0835B203-A0D3-49C1-AC51-73D5B4DE8C32}" type="presParOf" srcId="{B41E7E13-6AAF-4AEE-9E93-4FA4F364F07B}" destId="{BA370603-76C1-4FE6-A562-9B8946D3E507}" srcOrd="3" destOrd="0" presId="urn:microsoft.com/office/officeart/2005/8/layout/venn1"/>
    <dgm:cxn modelId="{FD75CCE3-766A-4667-8EDD-DCB0630A90B7}" type="presParOf" srcId="{B41E7E13-6AAF-4AEE-9E93-4FA4F364F07B}" destId="{851549E0-6397-4EDE-B4D7-FD0D66C817E2}" srcOrd="4" destOrd="0" presId="urn:microsoft.com/office/officeart/2005/8/layout/venn1"/>
    <dgm:cxn modelId="{3BDB3B6C-6FC9-4C35-B80E-682ABE8F397E}" type="presParOf" srcId="{B41E7E13-6AAF-4AEE-9E93-4FA4F364F07B}" destId="{4E32ADAD-516B-47BD-8315-A86D8BC0801C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72E6F1-05FB-447C-85B5-1E4ED23C00C3}">
      <dsp:nvSpPr>
        <dsp:cNvPr id="0" name=""/>
        <dsp:cNvSpPr/>
      </dsp:nvSpPr>
      <dsp:spPr>
        <a:xfrm>
          <a:off x="948664" y="52411"/>
          <a:ext cx="2515758" cy="2515758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dôvernosť</a:t>
          </a:r>
          <a:endParaRPr lang="sk-SK" sz="2400" b="1" kern="1200"/>
        </a:p>
      </dsp:txBody>
      <dsp:txXfrm>
        <a:off x="1284098" y="492669"/>
        <a:ext cx="1844889" cy="1132091"/>
      </dsp:txXfrm>
    </dsp:sp>
    <dsp:sp modelId="{DA563D81-5309-418B-9189-2317423C8200}">
      <dsp:nvSpPr>
        <dsp:cNvPr id="0" name=""/>
        <dsp:cNvSpPr/>
      </dsp:nvSpPr>
      <dsp:spPr>
        <a:xfrm>
          <a:off x="1856433" y="1624760"/>
          <a:ext cx="2515758" cy="2515758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4900445"/>
                <a:satOff val="-20388"/>
                <a:lumOff val="4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4900445"/>
                <a:satOff val="-20388"/>
                <a:lumOff val="4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4900445"/>
                <a:satOff val="-20388"/>
                <a:lumOff val="4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integrita</a:t>
          </a:r>
          <a:endParaRPr lang="sk-SK" sz="2400" b="1" kern="1200"/>
        </a:p>
      </dsp:txBody>
      <dsp:txXfrm>
        <a:off x="2625836" y="2274664"/>
        <a:ext cx="1509454" cy="1383666"/>
      </dsp:txXfrm>
    </dsp:sp>
    <dsp:sp modelId="{851549E0-6397-4EDE-B4D7-FD0D66C817E2}">
      <dsp:nvSpPr>
        <dsp:cNvPr id="0" name=""/>
        <dsp:cNvSpPr/>
      </dsp:nvSpPr>
      <dsp:spPr>
        <a:xfrm>
          <a:off x="40895" y="1624760"/>
          <a:ext cx="2515758" cy="2515758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dostupnosť</a:t>
          </a:r>
          <a:endParaRPr lang="sk-SK" sz="2400" b="1" kern="1200"/>
        </a:p>
      </dsp:txBody>
      <dsp:txXfrm>
        <a:off x="277795" y="2274664"/>
        <a:ext cx="1509454" cy="13836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928455-33D0-42D4-ADAF-4B131F0087BE}" type="datetimeFigureOut">
              <a:rPr lang="sk-SK" smtClean="0"/>
              <a:t>4. 4. 2026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D336E0-5F89-4E9B-A4F6-2E27AF0536F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69163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id="{6B6273A0-CB70-4DCA-951C-22AD261EE3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" t="3160" b="1256"/>
          <a:stretch/>
        </p:blipFill>
        <p:spPr>
          <a:xfrm>
            <a:off x="-62144" y="-1"/>
            <a:ext cx="12254144" cy="685800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80D75A8-EF0D-42B5-81F7-D4A43EF185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69328" y="1258349"/>
            <a:ext cx="6498672" cy="2483140"/>
          </a:xfrm>
          <a:prstGeom prst="rect">
            <a:avLst/>
          </a:prstGeom>
        </p:spPr>
        <p:txBody>
          <a:bodyPr anchor="ctr"/>
          <a:lstStyle>
            <a:lvl1pPr algn="l"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3ABE9D2-FE45-4FE8-B47F-3EB3F43AC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69328" y="3602038"/>
            <a:ext cx="6498672" cy="181632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sp>
        <p:nvSpPr>
          <p:cNvPr id="8" name="Obdĺžnik 7">
            <a:extLst>
              <a:ext uri="{FF2B5EF4-FFF2-40B4-BE49-F238E27FC236}">
                <a16:creationId xmlns:a16="http://schemas.microsoft.com/office/drawing/2014/main" id="{EFF887D1-0431-4C78-9187-5B6065D6682B}"/>
              </a:ext>
            </a:extLst>
          </p:cNvPr>
          <p:cNvSpPr/>
          <p:nvPr userDrawn="1"/>
        </p:nvSpPr>
        <p:spPr>
          <a:xfrm>
            <a:off x="-62143" y="1981200"/>
            <a:ext cx="3110143" cy="4876801"/>
          </a:xfrm>
          <a:prstGeom prst="rect">
            <a:avLst/>
          </a:prstGeom>
          <a:solidFill>
            <a:srgbClr val="261E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54C3F28A-1442-4C09-8E32-BD6FEABBE4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14" y="136525"/>
            <a:ext cx="865118" cy="1450975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2E80317B-0BE1-46DE-8263-05FCE35834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80" y="2549742"/>
            <a:ext cx="1685737" cy="501578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3605952B-999F-4F9D-80B8-2604E7C82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6" r="8926"/>
          <a:stretch/>
        </p:blipFill>
        <p:spPr>
          <a:xfrm>
            <a:off x="361012" y="2970671"/>
            <a:ext cx="2263831" cy="3459663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FEEE7A2F-219E-470D-A67D-66895767F22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80" y="518488"/>
            <a:ext cx="1027112" cy="47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842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942FF7-8883-4060-95CE-32B9E9452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1D3D348F-6490-4DC6-9D8C-499B44C384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27CD6ED8-14C5-462F-BE67-151286900A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618464D2-C39F-489E-A00F-EF03F2434D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6A5E-9D4C-4127-90A7-1BD5D0739A7B}" type="datetimeFigureOut">
              <a:rPr lang="sk-SK" smtClean="0"/>
              <a:t>4. 4. 2026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CC9E08B-92ED-4575-9BEE-F543A3AED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826A2B09-9E54-48A5-8655-FE3447E27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588BC-2533-4897-92E7-D7A69BDBDAE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71390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A5AD31-D522-4507-BFC4-01AB8BC8F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id="{3FF362AA-1EEC-48D4-95A8-468325BE14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DCFFE48-041F-4F41-BCAE-DE58D8B270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6A5E-9D4C-4127-90A7-1BD5D0739A7B}" type="datetimeFigureOut">
              <a:rPr lang="sk-SK" smtClean="0"/>
              <a:t>4. 4. 2026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708DEAA-9ED1-4C10-B975-FB25852CA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23117498-756C-41B1-BB89-F288EE1E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588BC-2533-4897-92E7-D7A69BDBDAE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048799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F75EF934-91ED-4009-B390-909E3F82AD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id="{DACDA43E-7592-489D-B2BB-9DFDCE9A97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BBFAA0F-D23A-4004-81E8-90D0D3D703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6A5E-9D4C-4127-90A7-1BD5D0739A7B}" type="datetimeFigureOut">
              <a:rPr lang="sk-SK" smtClean="0"/>
              <a:t>4. 4. 2026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5D72AA85-E512-400E-9A69-8EBC45393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586D43B1-D95B-459D-8400-5EA2CC670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588BC-2533-4897-92E7-D7A69BDBDAE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87511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číslo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461D4-7FB7-4FFB-A16F-C1B7C1B88A3C}" type="slidenum">
              <a:rPr lang="sk-SK" smtClean="0"/>
              <a:t>‹#›</a:t>
            </a:fld>
            <a:endParaRPr lang="sk-SK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C9D5B256-7180-7276-842E-12556B890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963" y="200834"/>
            <a:ext cx="9573670" cy="7635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k-SK"/>
              <a:t>Kliknutím upravte štýl predlohy nadpisu</a:t>
            </a:r>
          </a:p>
        </p:txBody>
      </p:sp>
    </p:spTree>
    <p:extLst>
      <p:ext uri="{BB962C8B-B14F-4D97-AF65-F5344CB8AC3E}">
        <p14:creationId xmlns:p14="http://schemas.microsoft.com/office/powerpoint/2010/main" val="33785067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FEA8ED40-AC7F-D093-EBB8-0C168209105F}"/>
              </a:ext>
            </a:extLst>
          </p:cNvPr>
          <p:cNvGrpSpPr/>
          <p:nvPr userDrawn="1"/>
        </p:nvGrpSpPr>
        <p:grpSpPr>
          <a:xfrm>
            <a:off x="-3957" y="0"/>
            <a:ext cx="1079145" cy="6857999"/>
            <a:chOff x="-3957" y="0"/>
            <a:chExt cx="1079145" cy="6857999"/>
          </a:xfrm>
        </p:grpSpPr>
        <p:sp>
          <p:nvSpPr>
            <p:cNvPr id="3" name="Pravouhlý trojuholník 2">
              <a:extLst>
                <a:ext uri="{FF2B5EF4-FFF2-40B4-BE49-F238E27FC236}">
                  <a16:creationId xmlns:a16="http://schemas.microsoft.com/office/drawing/2014/main" id="{4D5E8E8A-1C0B-64B9-A789-D9239A171E05}"/>
                </a:ext>
              </a:extLst>
            </p:cNvPr>
            <p:cNvSpPr/>
            <p:nvPr userDrawn="1"/>
          </p:nvSpPr>
          <p:spPr>
            <a:xfrm rot="5400000">
              <a:off x="-12557" y="5039017"/>
              <a:ext cx="1082468" cy="1063298"/>
            </a:xfrm>
            <a:prstGeom prst="rtTriangle">
              <a:avLst/>
            </a:prstGeom>
            <a:solidFill>
              <a:srgbClr val="0B83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4" name="Pravouhlý trojuholník 3">
              <a:extLst>
                <a:ext uri="{FF2B5EF4-FFF2-40B4-BE49-F238E27FC236}">
                  <a16:creationId xmlns:a16="http://schemas.microsoft.com/office/drawing/2014/main" id="{904654EF-B067-149C-043F-E6E7CC334AEC}"/>
                </a:ext>
              </a:extLst>
            </p:cNvPr>
            <p:cNvSpPr/>
            <p:nvPr userDrawn="1"/>
          </p:nvSpPr>
          <p:spPr>
            <a:xfrm rot="5400000">
              <a:off x="2717" y="1981526"/>
              <a:ext cx="1069753" cy="1075189"/>
            </a:xfrm>
            <a:prstGeom prst="rtTriangle">
              <a:avLst/>
            </a:prstGeom>
            <a:solidFill>
              <a:srgbClr val="0B83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5" name="Obdĺžnik 4">
              <a:extLst>
                <a:ext uri="{FF2B5EF4-FFF2-40B4-BE49-F238E27FC236}">
                  <a16:creationId xmlns:a16="http://schemas.microsoft.com/office/drawing/2014/main" id="{6622F646-2BE1-3F5A-A784-62F9E4C947E9}"/>
                </a:ext>
              </a:extLst>
            </p:cNvPr>
            <p:cNvSpPr/>
            <p:nvPr userDrawn="1"/>
          </p:nvSpPr>
          <p:spPr>
            <a:xfrm>
              <a:off x="1" y="0"/>
              <a:ext cx="1070247" cy="992123"/>
            </a:xfrm>
            <a:prstGeom prst="rect">
              <a:avLst/>
            </a:prstGeom>
            <a:solidFill>
              <a:srgbClr val="135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6" name="Ovál 5">
              <a:extLst>
                <a:ext uri="{FF2B5EF4-FFF2-40B4-BE49-F238E27FC236}">
                  <a16:creationId xmlns:a16="http://schemas.microsoft.com/office/drawing/2014/main" id="{7B73DBA2-C3B7-14CB-6F70-23BFD63284B0}"/>
                </a:ext>
              </a:extLst>
            </p:cNvPr>
            <p:cNvSpPr/>
            <p:nvPr userDrawn="1"/>
          </p:nvSpPr>
          <p:spPr>
            <a:xfrm>
              <a:off x="0" y="0"/>
              <a:ext cx="1063298" cy="976959"/>
            </a:xfrm>
            <a:prstGeom prst="ellipse">
              <a:avLst/>
            </a:prstGeom>
            <a:solidFill>
              <a:srgbClr val="0B83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7" name="Obdĺžnik 6">
              <a:extLst>
                <a:ext uri="{FF2B5EF4-FFF2-40B4-BE49-F238E27FC236}">
                  <a16:creationId xmlns:a16="http://schemas.microsoft.com/office/drawing/2014/main" id="{69F178B5-577D-AD48-7D18-50D6B7C6D5DF}"/>
                </a:ext>
              </a:extLst>
            </p:cNvPr>
            <p:cNvSpPr/>
            <p:nvPr userDrawn="1"/>
          </p:nvSpPr>
          <p:spPr>
            <a:xfrm>
              <a:off x="0" y="992123"/>
              <a:ext cx="1070248" cy="994570"/>
            </a:xfrm>
            <a:prstGeom prst="rect">
              <a:avLst/>
            </a:prstGeom>
            <a:solidFill>
              <a:srgbClr val="0B83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8" name="Pravouhlý trojuholník 7">
              <a:extLst>
                <a:ext uri="{FF2B5EF4-FFF2-40B4-BE49-F238E27FC236}">
                  <a16:creationId xmlns:a16="http://schemas.microsoft.com/office/drawing/2014/main" id="{792C94BC-1A7E-ED6F-0BBC-977310525C31}"/>
                </a:ext>
              </a:extLst>
            </p:cNvPr>
            <p:cNvSpPr/>
            <p:nvPr userDrawn="1"/>
          </p:nvSpPr>
          <p:spPr>
            <a:xfrm rot="5400000" flipH="1" flipV="1">
              <a:off x="741" y="1983503"/>
              <a:ext cx="1069753" cy="1071234"/>
            </a:xfrm>
            <a:prstGeom prst="rtTriangle">
              <a:avLst/>
            </a:prstGeom>
            <a:solidFill>
              <a:srgbClr val="135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9" name="Obdĺžnik 8">
              <a:extLst>
                <a:ext uri="{FF2B5EF4-FFF2-40B4-BE49-F238E27FC236}">
                  <a16:creationId xmlns:a16="http://schemas.microsoft.com/office/drawing/2014/main" id="{2B645E2E-A7B0-1BDD-4D9C-EE7A83A7C053}"/>
                </a:ext>
              </a:extLst>
            </p:cNvPr>
            <p:cNvSpPr/>
            <p:nvPr userDrawn="1"/>
          </p:nvSpPr>
          <p:spPr>
            <a:xfrm flipV="1">
              <a:off x="-1" y="3045190"/>
              <a:ext cx="1071234" cy="994570"/>
            </a:xfrm>
            <a:prstGeom prst="rect">
              <a:avLst/>
            </a:prstGeom>
            <a:solidFill>
              <a:srgbClr val="135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0" name="Obdĺžnik 9">
              <a:extLst>
                <a:ext uri="{FF2B5EF4-FFF2-40B4-BE49-F238E27FC236}">
                  <a16:creationId xmlns:a16="http://schemas.microsoft.com/office/drawing/2014/main" id="{B2C47A5B-4716-6056-1D00-F79408C4071B}"/>
                </a:ext>
              </a:extLst>
            </p:cNvPr>
            <p:cNvSpPr/>
            <p:nvPr userDrawn="1"/>
          </p:nvSpPr>
          <p:spPr>
            <a:xfrm>
              <a:off x="-2972" y="4025512"/>
              <a:ext cx="1074205" cy="1003920"/>
            </a:xfrm>
            <a:prstGeom prst="rect">
              <a:avLst/>
            </a:prstGeom>
            <a:solidFill>
              <a:srgbClr val="0B83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1" name="Ovál 10">
              <a:extLst>
                <a:ext uri="{FF2B5EF4-FFF2-40B4-BE49-F238E27FC236}">
                  <a16:creationId xmlns:a16="http://schemas.microsoft.com/office/drawing/2014/main" id="{6A9A3197-04CE-7726-A6DB-A3D8889D622D}"/>
                </a:ext>
              </a:extLst>
            </p:cNvPr>
            <p:cNvSpPr/>
            <p:nvPr userDrawn="1"/>
          </p:nvSpPr>
          <p:spPr>
            <a:xfrm>
              <a:off x="6452" y="4036286"/>
              <a:ext cx="1056846" cy="976959"/>
            </a:xfrm>
            <a:prstGeom prst="ellipse">
              <a:avLst/>
            </a:prstGeom>
            <a:solidFill>
              <a:srgbClr val="135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2" name="Pravouhlý trojuholník 11">
              <a:extLst>
                <a:ext uri="{FF2B5EF4-FFF2-40B4-BE49-F238E27FC236}">
                  <a16:creationId xmlns:a16="http://schemas.microsoft.com/office/drawing/2014/main" id="{10DD6615-8CA3-F9CD-E9C8-8CC6A6CABC15}"/>
                </a:ext>
              </a:extLst>
            </p:cNvPr>
            <p:cNvSpPr/>
            <p:nvPr userDrawn="1"/>
          </p:nvSpPr>
          <p:spPr>
            <a:xfrm rot="5400000" flipH="1" flipV="1">
              <a:off x="-1238" y="5008557"/>
              <a:ext cx="1069753" cy="1075189"/>
            </a:xfrm>
            <a:prstGeom prst="rtTriangle">
              <a:avLst/>
            </a:prstGeom>
            <a:solidFill>
              <a:srgbClr val="135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3" name="Obdĺžnik 12">
              <a:extLst>
                <a:ext uri="{FF2B5EF4-FFF2-40B4-BE49-F238E27FC236}">
                  <a16:creationId xmlns:a16="http://schemas.microsoft.com/office/drawing/2014/main" id="{F7B5CE6D-C7E9-9E0A-323B-2DCE3B141BB6}"/>
                </a:ext>
              </a:extLst>
            </p:cNvPr>
            <p:cNvSpPr/>
            <p:nvPr userDrawn="1"/>
          </p:nvSpPr>
          <p:spPr>
            <a:xfrm flipV="1">
              <a:off x="-3957" y="6057972"/>
              <a:ext cx="1074205" cy="800027"/>
            </a:xfrm>
            <a:prstGeom prst="rect">
              <a:avLst/>
            </a:prstGeom>
            <a:solidFill>
              <a:srgbClr val="135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pic>
        <p:nvPicPr>
          <p:cNvPr id="14" name="Obrázok 13">
            <a:extLst>
              <a:ext uri="{FF2B5EF4-FFF2-40B4-BE49-F238E27FC236}">
                <a16:creationId xmlns:a16="http://schemas.microsoft.com/office/drawing/2014/main" id="{0BFF3485-9500-7468-CFD0-D09079AC28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6000"/>
          </a:blip>
          <a:stretch>
            <a:fillRect/>
          </a:stretch>
        </p:blipFill>
        <p:spPr>
          <a:xfrm>
            <a:off x="413437" y="5530596"/>
            <a:ext cx="640733" cy="640733"/>
          </a:xfrm>
          <a:prstGeom prst="rect">
            <a:avLst/>
          </a:prstGeom>
        </p:spPr>
      </p:pic>
      <p:pic>
        <p:nvPicPr>
          <p:cNvPr id="15" name="Obrázok 14" descr="Obrázok, na ktorom je text&#10;&#10;Automaticky generovaný popis">
            <a:extLst>
              <a:ext uri="{FF2B5EF4-FFF2-40B4-BE49-F238E27FC236}">
                <a16:creationId xmlns:a16="http://schemas.microsoft.com/office/drawing/2014/main" id="{1C75A028-38C5-B396-5B5B-C949A6C385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70446" b="-3898"/>
          <a:stretch/>
        </p:blipFill>
        <p:spPr>
          <a:xfrm>
            <a:off x="452152" y="6266846"/>
            <a:ext cx="567236" cy="582986"/>
          </a:xfrm>
          <a:prstGeom prst="rect">
            <a:avLst/>
          </a:prstGeom>
        </p:spPr>
      </p:pic>
      <p:sp>
        <p:nvSpPr>
          <p:cNvPr id="16" name="Nadpis 4">
            <a:extLst>
              <a:ext uri="{FF2B5EF4-FFF2-40B4-BE49-F238E27FC236}">
                <a16:creationId xmlns:a16="http://schemas.microsoft.com/office/drawing/2014/main" id="{45DF1D6F-0559-56DC-A13E-9FD667FCC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963" y="200834"/>
            <a:ext cx="9573670" cy="7635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k-SK"/>
              <a:t>Kliknutím upravte štýl predlohy nadpisu</a:t>
            </a:r>
          </a:p>
        </p:txBody>
      </p:sp>
    </p:spTree>
    <p:extLst>
      <p:ext uri="{BB962C8B-B14F-4D97-AF65-F5344CB8AC3E}">
        <p14:creationId xmlns:p14="http://schemas.microsoft.com/office/powerpoint/2010/main" val="29139599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7AC12E20-0CE8-4952-AC9A-2F9688377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2150" y="902705"/>
            <a:ext cx="10101650" cy="700757"/>
          </a:xfrm>
        </p:spPr>
        <p:txBody>
          <a:bodyPr/>
          <a:lstStyle/>
          <a:p>
            <a:r>
              <a:rPr lang="sk-SK" dirty="0"/>
              <a:t>Upravte štýly predlohy textu</a:t>
            </a:r>
          </a:p>
        </p:txBody>
      </p:sp>
      <p:sp>
        <p:nvSpPr>
          <p:cNvPr id="8" name="Zástupný objekt pre obsah 2">
            <a:extLst>
              <a:ext uri="{FF2B5EF4-FFF2-40B4-BE49-F238E27FC236}">
                <a16:creationId xmlns:a16="http://schemas.microsoft.com/office/drawing/2014/main" id="{6941FCAE-062C-4582-9E17-2459DBE51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2150" y="1750143"/>
            <a:ext cx="10101649" cy="4247434"/>
          </a:xfrm>
        </p:spPr>
        <p:txBody>
          <a:bodyPr/>
          <a:lstStyle/>
          <a:p>
            <a:pPr lvl="0"/>
            <a:r>
              <a:rPr lang="sk-SK" dirty="0"/>
              <a:t>Upraviť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9" name="Zástupný objekt pre číslo snímky 5">
            <a:extLst>
              <a:ext uri="{FF2B5EF4-FFF2-40B4-BE49-F238E27FC236}">
                <a16:creationId xmlns:a16="http://schemas.microsoft.com/office/drawing/2014/main" id="{2AFD0819-B765-49DD-993D-1CA178FF1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1100" y="6421090"/>
            <a:ext cx="2743200" cy="365125"/>
          </a:xfrm>
        </p:spPr>
        <p:txBody>
          <a:bodyPr/>
          <a:lstStyle/>
          <a:p>
            <a:fld id="{4B0461D4-7FB7-4FFB-A16F-C1B7C1B88A3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9637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>
            <a:extLst>
              <a:ext uri="{FF2B5EF4-FFF2-40B4-BE49-F238E27FC236}">
                <a16:creationId xmlns:a16="http://schemas.microsoft.com/office/drawing/2014/main" id="{507E612A-319E-42B3-8BF3-7D04C99037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2" t="845" r="18163" b="1357"/>
          <a:stretch/>
        </p:blipFill>
        <p:spPr>
          <a:xfrm rot="5400000">
            <a:off x="2667000" y="-2667000"/>
            <a:ext cx="6857999" cy="1219200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83C8AA5-DC8C-4450-B3A9-A5776E653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041" y="585927"/>
            <a:ext cx="7622126" cy="1339658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955C7D4-0C37-4DE8-9C93-3550355C9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1951" y="2253101"/>
            <a:ext cx="9055216" cy="26450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k-SK" dirty="0"/>
              <a:t>Upraviť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pic>
        <p:nvPicPr>
          <p:cNvPr id="16" name="Obrázok 15">
            <a:extLst>
              <a:ext uri="{FF2B5EF4-FFF2-40B4-BE49-F238E27FC236}">
                <a16:creationId xmlns:a16="http://schemas.microsoft.com/office/drawing/2014/main" id="{71241583-FD84-408B-A1C4-345A708EA8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167" y="4986965"/>
            <a:ext cx="897783" cy="1505910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A66480D4-8FA9-4EAE-8FF3-27B4463A27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2" b="9038"/>
          <a:stretch/>
        </p:blipFill>
        <p:spPr>
          <a:xfrm>
            <a:off x="2139945" y="5476560"/>
            <a:ext cx="6777429" cy="1016315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D2409EAF-E252-45FE-B876-96D3D2D0B25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546" y="503101"/>
            <a:ext cx="929648" cy="427312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E67B8347-DD39-4EB3-83F0-98A21FC8D76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0" y="306391"/>
            <a:ext cx="857642" cy="88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840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>
            <a:extLst>
              <a:ext uri="{FF2B5EF4-FFF2-40B4-BE49-F238E27FC236}">
                <a16:creationId xmlns:a16="http://schemas.microsoft.com/office/drawing/2014/main" id="{507E612A-319E-42B3-8BF3-7D04C99037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2" t="845" r="18163" b="1357"/>
          <a:stretch/>
        </p:blipFill>
        <p:spPr>
          <a:xfrm rot="5400000">
            <a:off x="2667000" y="-2667000"/>
            <a:ext cx="6857999" cy="1219200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83C8AA5-DC8C-4450-B3A9-A5776E653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8585200" cy="1339658"/>
          </a:xfrm>
          <a:prstGeom prst="rect">
            <a:avLst/>
          </a:prstGeom>
        </p:spPr>
        <p:txBody>
          <a:bodyPr/>
          <a:lstStyle>
            <a:lvl1pPr algn="ctr">
              <a:defRPr b="1"/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955C7D4-0C37-4DE8-9C93-3550355C9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001" y="1938867"/>
            <a:ext cx="10765666" cy="2974352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24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sk-SK" dirty="0"/>
              <a:t>Upraviť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D2409EAF-E252-45FE-B876-96D3D2D0B2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546" y="503101"/>
            <a:ext cx="929648" cy="427312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E67B8347-DD39-4EB3-83F0-98A21FC8D76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0" y="306391"/>
            <a:ext cx="857642" cy="882529"/>
          </a:xfrm>
          <a:prstGeom prst="rect">
            <a:avLst/>
          </a:prstGeom>
        </p:spPr>
      </p:pic>
      <p:sp>
        <p:nvSpPr>
          <p:cNvPr id="7" name="Zástupný objekt pre číslo snímky 3">
            <a:extLst>
              <a:ext uri="{FF2B5EF4-FFF2-40B4-BE49-F238E27FC236}">
                <a16:creationId xmlns:a16="http://schemas.microsoft.com/office/drawing/2014/main" id="{69B38666-4A37-829A-8725-ACBC1F9CD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2066" y="6421090"/>
            <a:ext cx="512233" cy="365125"/>
          </a:xfrm>
          <a:prstGeom prst="rect">
            <a:avLst/>
          </a:prstGeom>
        </p:spPr>
        <p:txBody>
          <a:bodyPr/>
          <a:lstStyle/>
          <a:p>
            <a:fld id="{4B0461D4-7FB7-4FFB-A16F-C1B7C1B88A3C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42752200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ázok 19">
            <a:extLst>
              <a:ext uri="{FF2B5EF4-FFF2-40B4-BE49-F238E27FC236}">
                <a16:creationId xmlns:a16="http://schemas.microsoft.com/office/drawing/2014/main" id="{0AFE80BB-39A5-430F-8B66-6715C8DFE4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88" y="1770374"/>
            <a:ext cx="2921112" cy="489928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6925B6A-558D-41D0-921C-07630D628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1709738"/>
            <a:ext cx="7308850" cy="1805249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rgbClr val="ED1C2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4D4B47A9-13BB-4D64-BEBB-0567724C3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38600" y="4589463"/>
            <a:ext cx="730885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pic>
        <p:nvPicPr>
          <p:cNvPr id="14" name="Obrázok 13">
            <a:extLst>
              <a:ext uri="{FF2B5EF4-FFF2-40B4-BE49-F238E27FC236}">
                <a16:creationId xmlns:a16="http://schemas.microsoft.com/office/drawing/2014/main" id="{53A6F8DF-9A64-4E4E-8ACA-350774DB8AE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59" y="2873042"/>
            <a:ext cx="2395369" cy="863852"/>
          </a:xfrm>
          <a:prstGeom prst="rect">
            <a:avLst/>
          </a:prstGeom>
        </p:spPr>
      </p:pic>
      <p:pic>
        <p:nvPicPr>
          <p:cNvPr id="18" name="Obrázok 17">
            <a:extLst>
              <a:ext uri="{FF2B5EF4-FFF2-40B4-BE49-F238E27FC236}">
                <a16:creationId xmlns:a16="http://schemas.microsoft.com/office/drawing/2014/main" id="{0F61C3BC-8BEE-43B5-8B1A-B4591BFBA5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17" y="3822229"/>
            <a:ext cx="2764102" cy="947535"/>
          </a:xfrm>
          <a:prstGeom prst="rect">
            <a:avLst/>
          </a:prstGeom>
        </p:spPr>
      </p:pic>
      <p:pic>
        <p:nvPicPr>
          <p:cNvPr id="24" name="Obrázok 23">
            <a:extLst>
              <a:ext uri="{FF2B5EF4-FFF2-40B4-BE49-F238E27FC236}">
                <a16:creationId xmlns:a16="http://schemas.microsoft.com/office/drawing/2014/main" id="{13612CDC-A70A-49D4-BA3C-6BAB42BDA27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585" y="396836"/>
            <a:ext cx="1638317" cy="429938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F84734E0-5083-469E-B5DC-7F9743250EF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21" y="4993224"/>
            <a:ext cx="2391893" cy="865108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4E3DF4C9-7F8E-4EA1-A169-062E4B5C08A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37" y="396836"/>
            <a:ext cx="905055" cy="41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0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51BC6A-B3E0-4B68-B7BE-AEE55C1A7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F9C2C15-249B-40F1-A207-C832EA5A85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72E9CE97-C97E-47BF-9F0F-5C72E69532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392D1A87-A082-4EF4-AB65-19CDDDD952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6A5E-9D4C-4127-90A7-1BD5D0739A7B}" type="datetimeFigureOut">
              <a:rPr lang="sk-SK" smtClean="0"/>
              <a:t>4. 4. 2026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65A2E57-8A4E-4122-B1A2-2280F29A9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71371F2A-2F8E-4EA5-BF19-F71BE9564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588BC-2533-4897-92E7-D7A69BDBDAE5}" type="slidenum">
              <a:rPr lang="sk-SK" smtClean="0"/>
              <a:t>‹#›</a:t>
            </a:fld>
            <a:endParaRPr lang="sk-SK"/>
          </a:p>
        </p:txBody>
      </p:sp>
      <p:sp>
        <p:nvSpPr>
          <p:cNvPr id="8" name="Obdĺžnik 7">
            <a:extLst>
              <a:ext uri="{FF2B5EF4-FFF2-40B4-BE49-F238E27FC236}">
                <a16:creationId xmlns:a16="http://schemas.microsoft.com/office/drawing/2014/main" id="{4D879E43-FDF9-4CA3-A1F9-B586EDCC194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1E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C3ED0F57-74A6-438C-83F0-3706008F41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397" y="4525941"/>
            <a:ext cx="1037871" cy="1740716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F6003D6F-B587-4D05-BC14-5BA0FEE170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432" y="3328833"/>
            <a:ext cx="1284739" cy="2150247"/>
          </a:xfrm>
          <a:prstGeom prst="rect">
            <a:avLst/>
          </a:prstGeom>
        </p:spPr>
      </p:pic>
      <p:sp>
        <p:nvSpPr>
          <p:cNvPr id="15" name="Zástupný objekt pre obsah 2">
            <a:extLst>
              <a:ext uri="{FF2B5EF4-FFF2-40B4-BE49-F238E27FC236}">
                <a16:creationId xmlns:a16="http://schemas.microsoft.com/office/drawing/2014/main" id="{A7AEF69B-FFAB-41B0-9DD2-EA62113C55B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726108" y="2304307"/>
            <a:ext cx="8627691" cy="21502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k-SK" dirty="0"/>
              <a:t>Upraviť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pic>
        <p:nvPicPr>
          <p:cNvPr id="20" name="Obrázok 19">
            <a:extLst>
              <a:ext uri="{FF2B5EF4-FFF2-40B4-BE49-F238E27FC236}">
                <a16:creationId xmlns:a16="http://schemas.microsoft.com/office/drawing/2014/main" id="{A88EE303-85AD-4525-B75E-9B0E772F3D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372" y="5588625"/>
            <a:ext cx="2603500" cy="892481"/>
          </a:xfrm>
          <a:prstGeom prst="rect">
            <a:avLst/>
          </a:prstGeom>
        </p:spPr>
      </p:pic>
      <p:pic>
        <p:nvPicPr>
          <p:cNvPr id="22" name="Obrázok 21">
            <a:extLst>
              <a:ext uri="{FF2B5EF4-FFF2-40B4-BE49-F238E27FC236}">
                <a16:creationId xmlns:a16="http://schemas.microsoft.com/office/drawing/2014/main" id="{3E9AC88F-330F-441F-BB9B-38C25ABEAF9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91" y="5676372"/>
            <a:ext cx="2474753" cy="892481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560ADC45-016B-43D3-8AFC-321520A630E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340" y="5705808"/>
            <a:ext cx="2467573" cy="892481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4CF28204-B192-4E47-AA1C-AA43884C9A2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45" y="578444"/>
            <a:ext cx="1056455" cy="485598"/>
          </a:xfrm>
          <a:prstGeom prst="rect">
            <a:avLst/>
          </a:prstGeom>
        </p:spPr>
      </p:pic>
      <p:sp>
        <p:nvSpPr>
          <p:cNvPr id="14" name="Zástupný objekt pre text 13">
            <a:extLst>
              <a:ext uri="{FF2B5EF4-FFF2-40B4-BE49-F238E27FC236}">
                <a16:creationId xmlns:a16="http://schemas.microsoft.com/office/drawing/2014/main" id="{5622E02C-2893-4076-93FE-B88A3298F2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03500" y="838200"/>
            <a:ext cx="8750300" cy="1079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sk-SK" dirty="0"/>
              <a:t>Upraviť štýly predlohy textu</a:t>
            </a:r>
          </a:p>
        </p:txBody>
      </p:sp>
    </p:spTree>
    <p:extLst>
      <p:ext uri="{BB962C8B-B14F-4D97-AF65-F5344CB8AC3E}">
        <p14:creationId xmlns:p14="http://schemas.microsoft.com/office/powerpoint/2010/main" val="2193362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9">
            <a:extLst>
              <a:ext uri="{FF2B5EF4-FFF2-40B4-BE49-F238E27FC236}">
                <a16:creationId xmlns:a16="http://schemas.microsoft.com/office/drawing/2014/main" id="{21C360A7-7BA8-424D-81D6-FAA56A4E4F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2" t="845" r="18163" b="1357"/>
          <a:stretch/>
        </p:blipFill>
        <p:spPr>
          <a:xfrm rot="5400000">
            <a:off x="2667000" y="-2667002"/>
            <a:ext cx="6857999" cy="1219200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53A6BE6-EC82-49A3-9E4F-9AF6F129F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9034" y="365125"/>
            <a:ext cx="8483177" cy="1325563"/>
          </a:xfrm>
          <a:prstGeom prst="rect">
            <a:avLst/>
          </a:prstGeom>
        </p:spPr>
        <p:txBody>
          <a:bodyPr/>
          <a:lstStyle/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CC3099B6-819E-4622-8E34-904FB37AE2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E54A9CCC-769A-40A6-919F-91506D2ADE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3962" y="2505075"/>
            <a:ext cx="5233614" cy="28189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text 4">
            <a:extLst>
              <a:ext uri="{FF2B5EF4-FFF2-40B4-BE49-F238E27FC236}">
                <a16:creationId xmlns:a16="http://schemas.microsoft.com/office/drawing/2014/main" id="{FFFC307E-D745-4676-8578-42598E5B9B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CA759C9E-3EFF-44F2-BEBC-A325E62B44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259388" cy="28189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5C8A87E3-7F37-4768-86A8-355CF90B60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43" y="428626"/>
            <a:ext cx="1035380" cy="475911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AA4A5778-5CE8-451E-8A9A-27B224A18C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2" b="9038"/>
          <a:stretch/>
        </p:blipFill>
        <p:spPr>
          <a:xfrm>
            <a:off x="2190745" y="5582872"/>
            <a:ext cx="6777429" cy="101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906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739C46-D6DD-4274-88B9-4019DB733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0FB2571E-3821-4F63-8B2E-0D772EBE84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6A5E-9D4C-4127-90A7-1BD5D0739A7B}" type="datetimeFigureOut">
              <a:rPr lang="sk-SK" smtClean="0"/>
              <a:t>4. 4. 2026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591B873F-E28E-4C9A-982A-F8D09E7B7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23F7DDAD-D4AA-4D5A-AFF1-B41ACD6D8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588BC-2533-4897-92E7-D7A69BDBDAE5}" type="slidenum">
              <a:rPr lang="sk-SK" smtClean="0"/>
              <a:t>‹#›</a:t>
            </a:fld>
            <a:endParaRPr lang="sk-SK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E83835D3-5B09-4189-84CE-33A6C55EF9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2" t="845" r="18163" b="1357"/>
          <a:stretch/>
        </p:blipFill>
        <p:spPr>
          <a:xfrm rot="5400000">
            <a:off x="2667000" y="-2667002"/>
            <a:ext cx="6857999" cy="1219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910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FC154A5F-0502-4BE3-8B23-C25A8E10A8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6A5E-9D4C-4127-90A7-1BD5D0739A7B}" type="datetimeFigureOut">
              <a:rPr lang="sk-SK" smtClean="0"/>
              <a:t>4. 4. 2026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4EB36392-996A-4BAF-91F1-BDDEF62E5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C91B4724-F16A-4D4C-B22D-F932C709A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588BC-2533-4897-92E7-D7A69BDBDAE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26858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9A10C4-9C33-4547-AEB2-A02688910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9E89FA7-6AEA-40B7-A6A2-D5D478BAB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C6FF5CE3-2468-4813-AD7B-78FF6B04EC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762C775A-99AF-42EF-A228-5360902ABC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6A5E-9D4C-4127-90A7-1BD5D0739A7B}" type="datetimeFigureOut">
              <a:rPr lang="sk-SK" smtClean="0"/>
              <a:t>4. 4. 2026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64C08D83-B07D-4BF2-8DE8-45A2C913E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6222F36D-6CE5-4B2F-9D90-59AFC47BE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588BC-2533-4897-92E7-D7A69BDBDAE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9822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CB1F8871-46C3-4517-BB5F-2A7DD41FDF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" t="3160" r="495" b="1256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569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3" r:id="rId14"/>
    <p:sldLayoutId id="214748366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eur-lex.europa.eu/legal-content/SK/TXT/?uri=CELEX:32016L1148" TargetMode="Externa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eur-lex.europa.eu/eli/dir/2022/2555/oj?locale=sk" TargetMode="Externa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eur-lex.europa.eu/legal-content/SK/TXT/?uri=CELEX:32019R0881" TargetMode="Externa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eur-lex.europa.eu/legal-content/SK/TXT/?uri=CELEX:32025R0038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eur-lex.europa.eu/eli/reg/2024/2847/oj/slk" TargetMode="Externa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hyperlink" Target="https://touchit.sk/ako-ovplyvni-smernica-nis2-moznost-pouzivat-druhotny-softver/698207" TargetMode="External"/><Relationship Id="rId7" Type="http://schemas.openxmlformats.org/officeDocument/2006/relationships/image" Target="../media/image44.png"/><Relationship Id="rId2" Type="http://schemas.openxmlformats.org/officeDocument/2006/relationships/hyperlink" Target="https://zive.aktuality.sk/clanok/zpNPdfB/uroven-kybernetickej-bezpecnosti-na-slovensku-sa-zvysi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hyperlink" Target="https://touchit.sk/je-vasa-firma-pripravena-na-nis2/620047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s://cyberawareness.sk/" TargetMode="Externa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3F64E3-D481-4D22-B8E0-2E608B4ED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62867" y="1937799"/>
            <a:ext cx="8311063" cy="2483140"/>
          </a:xfrm>
        </p:spPr>
        <p:txBody>
          <a:bodyPr/>
          <a:lstStyle/>
          <a:p>
            <a:pPr algn="ctr"/>
            <a:r>
              <a:rPr lang="sk-SK" sz="4400" dirty="0"/>
              <a:t>Úvod do právnej úpravy kybernetickej bezpečnosti</a:t>
            </a:r>
            <a:br>
              <a:rPr lang="sk-SK" sz="3600" dirty="0"/>
            </a:br>
            <a:endParaRPr lang="sk-SK" sz="36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D8809A4-0D88-49E1-B95B-A31D3DD408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3769" y="4984750"/>
            <a:ext cx="6392332" cy="738717"/>
          </a:xfrm>
        </p:spPr>
        <p:txBody>
          <a:bodyPr lIns="91440" tIns="45720" rIns="91440" bIns="45720" anchor="t"/>
          <a:lstStyle/>
          <a:p>
            <a:pPr algn="ctr"/>
            <a:r>
              <a:rPr lang="sk-SK" sz="2000" dirty="0"/>
              <a:t>Pavol Sokol</a:t>
            </a:r>
          </a:p>
          <a:p>
            <a:pPr algn="ctr"/>
            <a:endParaRPr lang="sk-SK" sz="2000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38EBBA16-AAC1-249E-6EBA-5E4001DB5B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790" y="5896502"/>
            <a:ext cx="1158146" cy="522022"/>
          </a:xfrm>
          <a:prstGeom prst="rect">
            <a:avLst/>
          </a:prstGeom>
        </p:spPr>
      </p:pic>
      <p:pic>
        <p:nvPicPr>
          <p:cNvPr id="7" name="Obrázok 6" descr="C:\Users\Pavol Sokol\AppData\Local\Microsoft\Windows\INetCache\Content.Word\logo_CSIRT UPJS-01.png">
            <a:extLst>
              <a:ext uri="{FF2B5EF4-FFF2-40B4-BE49-F238E27FC236}">
                <a16:creationId xmlns:a16="http://schemas.microsoft.com/office/drawing/2014/main" id="{ACC433ED-8ECA-9C34-12A8-952C06C254D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658" y="5970521"/>
            <a:ext cx="1162138" cy="445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1926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BB0A83-47D8-81F2-9056-8922FB7CF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0B6D708C-2297-45AB-DF3C-EE8E5703E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8585200" cy="720725"/>
          </a:xfrm>
        </p:spPr>
        <p:txBody>
          <a:bodyPr/>
          <a:lstStyle/>
          <a:p>
            <a:r>
              <a:rPr lang="sk-SK" b="1" dirty="0"/>
              <a:t>Kybernetická bezpečnosť (I.)</a:t>
            </a:r>
          </a:p>
        </p:txBody>
      </p:sp>
      <p:sp>
        <p:nvSpPr>
          <p:cNvPr id="2" name="Zástupný objekt pre číslo snímky 3">
            <a:extLst>
              <a:ext uri="{FF2B5EF4-FFF2-40B4-BE49-F238E27FC236}">
                <a16:creationId xmlns:a16="http://schemas.microsoft.com/office/drawing/2014/main" id="{544D00AD-C23B-07FD-39AB-14517BA52475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10</a:t>
            </a:fld>
            <a:endParaRPr lang="sk-SK" dirty="0"/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BB917E89-067E-68B3-7628-49473B4803CE}"/>
              </a:ext>
            </a:extLst>
          </p:cNvPr>
          <p:cNvSpPr txBox="1"/>
          <p:nvPr/>
        </p:nvSpPr>
        <p:spPr>
          <a:xfrm>
            <a:off x="445166" y="1241543"/>
            <a:ext cx="11101793" cy="255454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sk-SK" sz="2000" b="1" dirty="0"/>
              <a:t>kybernetická bezpečnosť </a:t>
            </a:r>
          </a:p>
          <a:p>
            <a:pPr marL="914400" lvl="1" indent="-457200" algn="just">
              <a:buFont typeface="Wingdings" panose="05000000000000000000" pitchFamily="2" charset="2"/>
              <a:buChar char="§"/>
            </a:pPr>
            <a:r>
              <a:rPr lang="sk-SK" sz="2000" b="1" dirty="0"/>
              <a:t>sú činnosti </a:t>
            </a:r>
            <a:r>
              <a:rPr lang="sk-SK" sz="2000" dirty="0"/>
              <a:t>potrebné na ochranu sietí a informačných systémov, užívateľov takýchto systémov a iných osôb dotknutých kybernetickými hrozbami (článok 2 ods. 1 Nariadenia 2019/881 (akt o kybernetickej bezpečnosti))</a:t>
            </a:r>
          </a:p>
          <a:p>
            <a:pPr lvl="1" algn="just"/>
            <a:endParaRPr lang="pl-PL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 dirty="0">
                <a:cs typeface="Calibri" panose="020F0502020204030204" pitchFamily="34" charset="0"/>
              </a:rPr>
              <a:t>kybernetická bezpečnosť je neustály proces, nie stav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 dirty="0">
                <a:cs typeface="Calibri" panose="020F0502020204030204" pitchFamily="34" charset="0"/>
              </a:rPr>
              <a:t>ide o prepojenie procesov, ľudí a technológií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sk-SK" sz="2000" dirty="0">
              <a:cs typeface="Calibri" panose="020F0502020204030204" pitchFamily="34" charset="0"/>
            </a:endParaRPr>
          </a:p>
        </p:txBody>
      </p:sp>
      <p:pic>
        <p:nvPicPr>
          <p:cNvPr id="4" name="Obrázok 3" descr="Obrázok, na ktorom je text&#10;&#10;Automaticky generovaný popis">
            <a:extLst>
              <a:ext uri="{FF2B5EF4-FFF2-40B4-BE49-F238E27FC236}">
                <a16:creationId xmlns:a16="http://schemas.microsoft.com/office/drawing/2014/main" id="{BCDD8255-9746-FC49-CCFF-6C36742F6A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4"/>
          <a:stretch/>
        </p:blipFill>
        <p:spPr>
          <a:xfrm>
            <a:off x="7400260" y="2518815"/>
            <a:ext cx="3446185" cy="4170776"/>
          </a:xfrm>
          <a:prstGeom prst="rect">
            <a:avLst/>
          </a:prstGeom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40EFA86B-0620-F34B-AC28-B45D9443695C}"/>
              </a:ext>
            </a:extLst>
          </p:cNvPr>
          <p:cNvGrpSpPr/>
          <p:nvPr/>
        </p:nvGrpSpPr>
        <p:grpSpPr>
          <a:xfrm>
            <a:off x="3111794" y="3622158"/>
            <a:ext cx="2679405" cy="3045342"/>
            <a:chOff x="2992994" y="2060398"/>
            <a:chExt cx="4229100" cy="4295952"/>
          </a:xfrm>
        </p:grpSpPr>
        <p:sp>
          <p:nvSpPr>
            <p:cNvPr id="7" name="_s1028">
              <a:extLst>
                <a:ext uri="{FF2B5EF4-FFF2-40B4-BE49-F238E27FC236}">
                  <a16:creationId xmlns:a16="http://schemas.microsoft.com/office/drawing/2014/main" id="{A013892B-9102-993A-D730-5C47A0E6DAD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2992994" y="2060398"/>
              <a:ext cx="4229100" cy="3786187"/>
            </a:xfrm>
            <a:custGeom>
              <a:avLst/>
              <a:gdLst>
                <a:gd name="G0" fmla="+- 10800 0 0"/>
                <a:gd name="G1" fmla="+- 21600 0 10800"/>
                <a:gd name="G2" fmla="*/ 10800 1 2"/>
                <a:gd name="G3" fmla="+- 21600 0 G2"/>
                <a:gd name="G4" fmla="+/ 10800 21600 2"/>
                <a:gd name="G5" fmla="+/ G1 0 2"/>
                <a:gd name="G6" fmla="*/ 21600 21600 10800"/>
                <a:gd name="G7" fmla="*/ G6 1 2"/>
                <a:gd name="G8" fmla="+- 21600 0 G7"/>
                <a:gd name="G9" fmla="*/ 21600 1 2"/>
                <a:gd name="G10" fmla="+- 10800 0 G9"/>
                <a:gd name="G11" fmla="?: G10 G8 0"/>
                <a:gd name="G12" fmla="?: G10 G7 21600"/>
                <a:gd name="T0" fmla="*/ 16200 w 21600"/>
                <a:gd name="T1" fmla="*/ 10800 h 21600"/>
                <a:gd name="T2" fmla="*/ 10800 w 21600"/>
                <a:gd name="T3" fmla="*/ 21600 h 21600"/>
                <a:gd name="T4" fmla="*/ 5400 w 21600"/>
                <a:gd name="T5" fmla="*/ 10800 h 21600"/>
                <a:gd name="T6" fmla="*/ 10800 w 21600"/>
                <a:gd name="T7" fmla="*/ 0 h 21600"/>
                <a:gd name="T8" fmla="*/ 7200 w 21600"/>
                <a:gd name="T9" fmla="*/ 7200 h 21600"/>
                <a:gd name="T10" fmla="*/ 14400 w 21600"/>
                <a:gd name="T11" fmla="*/ 144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108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C3A76"/>
            </a:solidFill>
            <a:ln w="9525" algn="in">
              <a:solidFill>
                <a:schemeClr val="tx2"/>
              </a:solidFill>
              <a:miter lim="800000"/>
              <a:headEnd/>
              <a:tailEnd/>
            </a:ln>
            <a:effectLst>
              <a:outerShdw dist="141990" dir="1593903" algn="ctr" rotWithShape="0">
                <a:schemeClr val="accent2"/>
              </a:outerShdw>
            </a:effectLst>
          </p:spPr>
          <p:txBody>
            <a:bodyPr rot="10800000" wrap="none" lIns="0" tIns="0" rIns="0" bIns="0" anchor="ctr"/>
            <a:lstStyle/>
            <a:p>
              <a:pPr algn="ctr">
                <a:defRPr/>
              </a:pPr>
              <a:r>
                <a:rPr lang="en-US" sz="1200">
                  <a:solidFill>
                    <a:srgbClr val="99FF99"/>
                  </a:solidFill>
                  <a:latin typeface="Arial" charset="0"/>
                </a:rPr>
                <a:t> </a:t>
              </a:r>
            </a:p>
          </p:txBody>
        </p:sp>
        <p:sp>
          <p:nvSpPr>
            <p:cNvPr id="8" name="Text Box 4">
              <a:extLst>
                <a:ext uri="{FF2B5EF4-FFF2-40B4-BE49-F238E27FC236}">
                  <a16:creationId xmlns:a16="http://schemas.microsoft.com/office/drawing/2014/main" id="{F88D2A3C-71A1-2252-38DF-13999B5FD9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3654173">
              <a:off x="5807579" y="3695536"/>
              <a:ext cx="1981200" cy="457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sk-SK" sz="2400" b="1" dirty="0"/>
                <a:t>Procesy</a:t>
              </a:r>
              <a:endParaRPr lang="en-US" sz="2400" b="1" dirty="0"/>
            </a:p>
          </p:txBody>
        </p:sp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16A4FDFB-AD34-8832-0E1D-DC51449EA0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3582904">
              <a:off x="2427322" y="3695537"/>
              <a:ext cx="20574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sk-SK" sz="2400" b="1" dirty="0"/>
                <a:t>Ľudia</a:t>
              </a:r>
              <a:endParaRPr lang="en-US" sz="2400" b="1" dirty="0"/>
            </a:p>
          </p:txBody>
        </p:sp>
        <p:sp>
          <p:nvSpPr>
            <p:cNvPr id="10" name="Text Box 6">
              <a:extLst>
                <a:ext uri="{FF2B5EF4-FFF2-40B4-BE49-F238E27FC236}">
                  <a16:creationId xmlns:a16="http://schemas.microsoft.com/office/drawing/2014/main" id="{204BDA37-A557-39FE-6495-5496632AF6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9249" y="5899150"/>
              <a:ext cx="3352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sk-SK" sz="2400" b="1" dirty="0"/>
                <a:t>Technológie</a:t>
              </a:r>
              <a:endParaRPr 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977828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179" y="1375586"/>
            <a:ext cx="9851640" cy="5174329"/>
          </a:xfrm>
          <a:prstGeom prst="rect">
            <a:avLst/>
          </a:prstGeom>
        </p:spPr>
      </p:pic>
      <p:sp>
        <p:nvSpPr>
          <p:cNvPr id="7" name="Obdĺžnik 6"/>
          <p:cNvSpPr/>
          <p:nvPr/>
        </p:nvSpPr>
        <p:spPr>
          <a:xfrm>
            <a:off x="3978008" y="1080898"/>
            <a:ext cx="57561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400" b="1" dirty="0">
                <a:ea typeface="Times New Roman" panose="02020603050405020304" pitchFamily="18" charset="0"/>
              </a:rPr>
              <a:t>Procesný diagram PDCA aplikovaný na ISMS</a:t>
            </a:r>
            <a:endParaRPr lang="sk-SK" sz="2400" dirty="0"/>
          </a:p>
        </p:txBody>
      </p:sp>
      <p:sp>
        <p:nvSpPr>
          <p:cNvPr id="3" name="Zástupný objekt pre číslo snímky 3">
            <a:extLst>
              <a:ext uri="{FF2B5EF4-FFF2-40B4-BE49-F238E27FC236}">
                <a16:creationId xmlns:a16="http://schemas.microsoft.com/office/drawing/2014/main" id="{37ED3B4C-15AE-44B7-21F3-D49F7E23F6D3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11</a:t>
            </a:fld>
            <a:endParaRPr lang="sk-SK" dirty="0"/>
          </a:p>
        </p:txBody>
      </p:sp>
      <p:sp>
        <p:nvSpPr>
          <p:cNvPr id="11" name="Nadpis 2">
            <a:extLst>
              <a:ext uri="{FF2B5EF4-FFF2-40B4-BE49-F238E27FC236}">
                <a16:creationId xmlns:a16="http://schemas.microsoft.com/office/drawing/2014/main" id="{5CA3D74B-24D8-5EDB-488F-38B65A7C2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8585200" cy="739775"/>
          </a:xfrm>
        </p:spPr>
        <p:txBody>
          <a:bodyPr/>
          <a:lstStyle/>
          <a:p>
            <a:r>
              <a:rPr lang="sk-SK" dirty="0"/>
              <a:t>Kybernetická bezpečnosť (II.)</a:t>
            </a:r>
          </a:p>
        </p:txBody>
      </p:sp>
    </p:spTree>
    <p:extLst>
      <p:ext uri="{BB962C8B-B14F-4D97-AF65-F5344CB8AC3E}">
        <p14:creationId xmlns:p14="http://schemas.microsoft.com/office/powerpoint/2010/main" val="3605602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8DC22-520D-8D21-30F5-12E2BCB72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43E59553-4B85-9F7A-AD26-0B4BDCB48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8585200" cy="739775"/>
          </a:xfrm>
        </p:spPr>
        <p:txBody>
          <a:bodyPr/>
          <a:lstStyle/>
          <a:p>
            <a:r>
              <a:rPr lang="sk-SK" dirty="0"/>
              <a:t>Princípy právnej úpravy KB (I.)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7963B380-D8F3-7864-4712-C0A1FD5FF314}"/>
              </a:ext>
            </a:extLst>
          </p:cNvPr>
          <p:cNvSpPr txBox="1"/>
          <p:nvPr/>
        </p:nvSpPr>
        <p:spPr>
          <a:xfrm>
            <a:off x="462863" y="1391346"/>
            <a:ext cx="10924804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sk-SK" sz="2000" dirty="0" err="1"/>
              <a:t>Polčák</a:t>
            </a:r>
            <a:r>
              <a:rPr lang="sk-SK" sz="2000" dirty="0"/>
              <a:t>, R. (2015). Kybernetická </a:t>
            </a:r>
            <a:r>
              <a:rPr lang="sk-SK" sz="2000" dirty="0" err="1"/>
              <a:t>bezpečnost</a:t>
            </a:r>
            <a:r>
              <a:rPr lang="sk-SK" sz="2000" dirty="0"/>
              <a:t> </a:t>
            </a:r>
            <a:r>
              <a:rPr lang="sk-SK" sz="2000" dirty="0" err="1"/>
              <a:t>jako</a:t>
            </a:r>
            <a:r>
              <a:rPr lang="sk-SK" sz="2000" dirty="0"/>
              <a:t> </a:t>
            </a:r>
            <a:r>
              <a:rPr lang="sk-SK" sz="2000" dirty="0" err="1"/>
              <a:t>aktuální</a:t>
            </a:r>
            <a:r>
              <a:rPr lang="sk-SK" sz="2000" dirty="0"/>
              <a:t> fenomén českého práva. </a:t>
            </a:r>
            <a:r>
              <a:rPr lang="sk-SK" sz="2000" i="1" dirty="0"/>
              <a:t>Revue pro právo a </a:t>
            </a:r>
            <a:r>
              <a:rPr lang="sk-SK" sz="2000" i="1" dirty="0" err="1"/>
              <a:t>technologie</a:t>
            </a:r>
            <a:r>
              <a:rPr lang="sk-SK" sz="2000" dirty="0"/>
              <a:t>, </a:t>
            </a:r>
            <a:r>
              <a:rPr lang="sk-SK" sz="2000" i="1" dirty="0"/>
              <a:t>6</a:t>
            </a:r>
            <a:r>
              <a:rPr lang="sk-SK" sz="2000" dirty="0"/>
              <a:t>(11), 95-149.</a:t>
            </a:r>
          </a:p>
          <a:p>
            <a:pPr algn="just"/>
            <a:endParaRPr lang="sk-SK" sz="2000" b="1" dirty="0"/>
          </a:p>
          <a:p>
            <a:pPr algn="just"/>
            <a:r>
              <a:rPr lang="sk-SK" sz="2000" b="1" dirty="0"/>
              <a:t>1. Princíp technologickej neutrality</a:t>
            </a:r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sk-SK" sz="2000" dirty="0"/>
              <a:t>všeobecný princíp pre oblasť IT práva</a:t>
            </a:r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sk-SK" sz="2000" dirty="0"/>
              <a:t>právna regulácia je oddelená od konkrétnych technológií a spôsobov prenosu či ukladania informácií; </a:t>
            </a:r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sk-SK" sz="2000" dirty="0"/>
              <a:t>IT/OT/AI sú neutrálne z hľadiska ich použitia.</a:t>
            </a:r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sk-SK" sz="2000" dirty="0"/>
              <a:t>právny rámec nepreferuje ani nevylučuje konkrétnych dodávateľov alebo produkty a je nezávislý od technologického riešenia.</a:t>
            </a:r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endParaRPr lang="sk-SK" sz="2000" dirty="0"/>
          </a:p>
          <a:p>
            <a:pPr algn="just"/>
            <a:r>
              <a:rPr lang="sk-SK" sz="2000" b="1" dirty="0"/>
              <a:t>2. Princíp ochrany informačného sebaurčenia človeka</a:t>
            </a:r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sk-SK" sz="2000" dirty="0"/>
              <a:t>zahŕňa ochranu základných informačných práv, najmä práva na súkromie a ochranu osobných údajov.</a:t>
            </a:r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sk-SK" sz="2000" dirty="0"/>
              <a:t>súčasťou je aj právo na prístup k informáciám a službám informačnej spoločnosti, ktoré sú nevyhnutné pre plnohodnotný život v digitálnej spoločnosti.</a:t>
            </a:r>
          </a:p>
        </p:txBody>
      </p:sp>
      <p:sp>
        <p:nvSpPr>
          <p:cNvPr id="10" name="Zástupný objekt pre číslo snímky 3">
            <a:extLst>
              <a:ext uri="{FF2B5EF4-FFF2-40B4-BE49-F238E27FC236}">
                <a16:creationId xmlns:a16="http://schemas.microsoft.com/office/drawing/2014/main" id="{BA81FC73-D6D4-6758-CBA8-E8EDAF520568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12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055966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57E102-5C49-2BB2-1FDD-0200B0D145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CE32E9C5-286A-B3A5-AE2A-6BFCCF405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8585200" cy="739775"/>
          </a:xfrm>
        </p:spPr>
        <p:txBody>
          <a:bodyPr/>
          <a:lstStyle/>
          <a:p>
            <a:r>
              <a:rPr lang="sk-SK" dirty="0"/>
              <a:t>Princípy právnej úpravy KB (II.)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13933DCC-1187-1448-3777-8CE36684BD63}"/>
              </a:ext>
            </a:extLst>
          </p:cNvPr>
          <p:cNvSpPr txBox="1"/>
          <p:nvPr/>
        </p:nvSpPr>
        <p:spPr>
          <a:xfrm>
            <a:off x="462863" y="1391346"/>
            <a:ext cx="1092480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sk-SK" sz="2000" b="1" dirty="0"/>
              <a:t>3. Princíp ochrany nedistributívnych práv</a:t>
            </a:r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sk-SK" sz="2000" dirty="0"/>
              <a:t>zameriava sa najmä na ochranu národnej bezpečnosti a bezpečnosti informačného prostredia ako celku.</a:t>
            </a:r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sk-SK" sz="2000" dirty="0"/>
              <a:t>ide o ochranu prostredia, v ktorom prebiehajú informačné transakcie, a ktoré má charakter verejného statku.</a:t>
            </a:r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sk-SK" sz="2000" dirty="0"/>
              <a:t>kybernetickú bezpečnosť je chápaná ako predpoklad fungovania vnútorného trhu a spoločnosti ako celku – bezpečné digitálne prostredie je verejný statok</a:t>
            </a:r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sk-SK" sz="2000" dirty="0"/>
              <a:t>povinnosti sú viazané na subjekty zabezpečujúce základné služby</a:t>
            </a:r>
          </a:p>
          <a:p>
            <a:pPr algn="just"/>
            <a:endParaRPr lang="sk-SK" sz="2000" dirty="0"/>
          </a:p>
          <a:p>
            <a:pPr algn="just"/>
            <a:endParaRPr lang="sk-SK" sz="2000" dirty="0"/>
          </a:p>
          <a:p>
            <a:pPr algn="just"/>
            <a:r>
              <a:rPr lang="sk-SK" sz="2000" b="1" dirty="0"/>
              <a:t>4. Princíp minimalizácie štátneho donútenia</a:t>
            </a:r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sk-SK" sz="2000" dirty="0"/>
              <a:t>zásahy štátu do práv a slobôd sú prípustné len v nevyhnutne potrebnom rozsahu v súlade s testom proporcionality.</a:t>
            </a:r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sk-SK" sz="2000" dirty="0"/>
              <a:t>rozlišuje sa medzi „</a:t>
            </a:r>
            <a:r>
              <a:rPr lang="sk-SK" sz="2000" dirty="0" err="1"/>
              <a:t>essential</a:t>
            </a:r>
            <a:r>
              <a:rPr lang="sk-SK" sz="2000" dirty="0"/>
              <a:t>“ a „</a:t>
            </a:r>
            <a:r>
              <a:rPr lang="sk-SK" sz="2000" dirty="0" err="1"/>
              <a:t>important</a:t>
            </a:r>
            <a:r>
              <a:rPr lang="sk-SK" sz="2000" dirty="0"/>
              <a:t> </a:t>
            </a:r>
            <a:r>
              <a:rPr lang="sk-SK" sz="2000" dirty="0" err="1"/>
              <a:t>entities</a:t>
            </a:r>
            <a:r>
              <a:rPr lang="sk-SK" sz="2000" dirty="0"/>
              <a:t>“ a existuje odstupňovaný dohľad</a:t>
            </a:r>
          </a:p>
        </p:txBody>
      </p:sp>
      <p:sp>
        <p:nvSpPr>
          <p:cNvPr id="10" name="Zástupný objekt pre číslo snímky 3">
            <a:extLst>
              <a:ext uri="{FF2B5EF4-FFF2-40B4-BE49-F238E27FC236}">
                <a16:creationId xmlns:a16="http://schemas.microsoft.com/office/drawing/2014/main" id="{F3DB70CC-FA0B-CC68-711D-C276C5844D51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13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544680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B28831-7BA2-81EA-D585-D88FCA0A5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6EBEC6CF-DAB1-ACD8-5B55-259C8293F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8585200" cy="739775"/>
          </a:xfrm>
        </p:spPr>
        <p:txBody>
          <a:bodyPr/>
          <a:lstStyle/>
          <a:p>
            <a:r>
              <a:rPr lang="sk-SK" dirty="0"/>
              <a:t>Princípy právnej úpravy KB (III.)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023A0853-FFFF-C1F2-CAF6-80A40C0222E3}"/>
              </a:ext>
            </a:extLst>
          </p:cNvPr>
          <p:cNvSpPr txBox="1"/>
          <p:nvPr/>
        </p:nvSpPr>
        <p:spPr>
          <a:xfrm>
            <a:off x="462863" y="1391346"/>
            <a:ext cx="1092480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sk-SK" sz="2000" b="1" dirty="0"/>
              <a:t>5. Princíp autonómie vôle regulovaných subjektov (princíp „výsledkovej“ regulácie)</a:t>
            </a:r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sk-SK" sz="2000" dirty="0"/>
              <a:t>právna regulácia stanovuje cieľový stav, nie konkrétne technické alebo organizačné riešenia.</a:t>
            </a:r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sk-SK" sz="2000" dirty="0"/>
              <a:t>regulované subjekty majú slobodu zvoliť si vlastné postupy na dosiahnutie požadovanej úrovne kybernetickej bezpečnosti.</a:t>
            </a:r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sk-SK" sz="2000" dirty="0"/>
              <a:t>risk-</a:t>
            </a:r>
            <a:r>
              <a:rPr lang="sk-SK" sz="2000" dirty="0" err="1"/>
              <a:t>based</a:t>
            </a:r>
            <a:r>
              <a:rPr lang="sk-SK" sz="2000" dirty="0"/>
              <a:t> prístup</a:t>
            </a:r>
          </a:p>
          <a:p>
            <a:pPr algn="just"/>
            <a:endParaRPr lang="sk-SK" sz="2000" b="1" dirty="0"/>
          </a:p>
          <a:p>
            <a:pPr algn="just"/>
            <a:r>
              <a:rPr lang="sk-SK" sz="2000" b="1" dirty="0"/>
              <a:t>6. Princíp bdelosti vo vzťahu k iným štátom a medzinárodnému spoločenstvu (</a:t>
            </a:r>
            <a:r>
              <a:rPr lang="sk-SK" sz="2000" b="1" dirty="0" err="1"/>
              <a:t>due</a:t>
            </a:r>
            <a:r>
              <a:rPr lang="sk-SK" sz="2000" b="1" dirty="0"/>
              <a:t> </a:t>
            </a:r>
            <a:r>
              <a:rPr lang="sk-SK" sz="2000" b="1" dirty="0" err="1"/>
              <a:t>diligence</a:t>
            </a:r>
            <a:r>
              <a:rPr lang="sk-SK" sz="2000" b="1" dirty="0"/>
              <a:t>)</a:t>
            </a:r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sk-SK" sz="2000" dirty="0"/>
              <a:t>štát nesie zodpovednosť za kybernetické bezpečnostné incidenty, ktoré vzniknú na jeho území alebo pod jeho jurisdikciou.</a:t>
            </a:r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sk-SK" sz="2000" dirty="0"/>
              <a:t>princíp vyžaduje aktívne preventívne opatrenia a spoluprácu v rámci medzinárodného spoločenstva.</a:t>
            </a:r>
          </a:p>
        </p:txBody>
      </p:sp>
      <p:sp>
        <p:nvSpPr>
          <p:cNvPr id="10" name="Zástupný objekt pre číslo snímky 3">
            <a:extLst>
              <a:ext uri="{FF2B5EF4-FFF2-40B4-BE49-F238E27FC236}">
                <a16:creationId xmlns:a16="http://schemas.microsoft.com/office/drawing/2014/main" id="{EBD84CB7-FBE0-8BA1-B6D9-FFF2A6DAB6A6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14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255913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D337E-04EF-C63A-5DCE-1667FBFBA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2121C148-0195-ACB0-7EF1-61F75FEE7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Európska právna úprava KB (I.)</a:t>
            </a:r>
            <a:endParaRPr lang="sk-SK" b="1" dirty="0"/>
          </a:p>
        </p:txBody>
      </p:sp>
      <p:sp>
        <p:nvSpPr>
          <p:cNvPr id="2" name="Zástupný objekt pre číslo snímky 3">
            <a:extLst>
              <a:ext uri="{FF2B5EF4-FFF2-40B4-BE49-F238E27FC236}">
                <a16:creationId xmlns:a16="http://schemas.microsoft.com/office/drawing/2014/main" id="{4EB7FEB5-8F90-F8D1-DA0C-44916E2815C4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15</a:t>
            </a:fld>
            <a:endParaRPr lang="sk-SK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FEB901F-07C6-6A10-1190-79A628DCD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163" y="1070344"/>
            <a:ext cx="5776938" cy="578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7F3CC8E0-F822-16CB-2E3A-40697EB14E83}"/>
              </a:ext>
            </a:extLst>
          </p:cNvPr>
          <p:cNvSpPr txBox="1"/>
          <p:nvPr/>
        </p:nvSpPr>
        <p:spPr>
          <a:xfrm>
            <a:off x="389861" y="6538912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000" dirty="0"/>
              <a:t>Zdroj: https://secureframe.com/blog/eu-cybersecurity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507A0980-99E2-DCF4-0F92-D86EE70B1EAC}"/>
              </a:ext>
            </a:extLst>
          </p:cNvPr>
          <p:cNvSpPr txBox="1"/>
          <p:nvPr/>
        </p:nvSpPr>
        <p:spPr>
          <a:xfrm>
            <a:off x="526363" y="1415293"/>
            <a:ext cx="5158301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 dirty="0"/>
              <a:t>kybernetická bezpečnosť je tak vnímaná ako súčasť efektívneho fungovania vnútorného trhu EÚ. </a:t>
            </a:r>
            <a:endParaRPr lang="sk-SK" sz="2400" dirty="0"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 i="1" dirty="0"/>
              <a:t>„...siete a informačné systémy zohrávajú dôležitú úlohu pri uľahčovaní cezhraničného pohybu tovaru, služieb a osôb. Často sú navzájom prepojené a internet má globálny charakter. Vzhľadom na tento skutočne nadnárodný rozmer, narušenie v jednom členskom štáte môže mať vplyv aj na ďalšie členské štáty a EÚ ako celok. Preto je pre riadne fungovanie vnútorného trhu nevyhnutná odolnosť a stabilita sietí a informačných systémov.“ (Smernica NIS)</a:t>
            </a:r>
            <a:endParaRPr lang="pl-PL" sz="2400" dirty="0"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pl-PL" sz="2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4507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2EF5A-B8AE-E491-51B1-9F01F8ECF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E2937BD1-B9DC-14AE-5B64-57F17486C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Európska právna úprava KB (II.)</a:t>
            </a:r>
            <a:endParaRPr lang="sk-SK" b="1" dirty="0"/>
          </a:p>
        </p:txBody>
      </p:sp>
      <p:sp>
        <p:nvSpPr>
          <p:cNvPr id="2" name="Zástupný objekt pre číslo snímky 3">
            <a:extLst>
              <a:ext uri="{FF2B5EF4-FFF2-40B4-BE49-F238E27FC236}">
                <a16:creationId xmlns:a16="http://schemas.microsoft.com/office/drawing/2014/main" id="{1D8DE454-327F-0722-F5C9-D952AAEA9158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16</a:t>
            </a:fld>
            <a:endParaRPr lang="sk-SK" dirty="0"/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D1B25839-6A9D-89F2-3065-F688CED73826}"/>
              </a:ext>
            </a:extLst>
          </p:cNvPr>
          <p:cNvSpPr txBox="1"/>
          <p:nvPr/>
        </p:nvSpPr>
        <p:spPr>
          <a:xfrm>
            <a:off x="389861" y="6538912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000" dirty="0"/>
              <a:t>Zdroj: https://papers.ssrn.com/sol3/papers.cfm?abstract_id=4714393</a:t>
            </a:r>
          </a:p>
        </p:txBody>
      </p:sp>
      <p:pic>
        <p:nvPicPr>
          <p:cNvPr id="7" name="Obrázok 6" descr="Obrázok, na ktorom je text, snímka obrazovky, písmo, diagram&#10;&#10;Obsah vygenerovaný pomocou AI môže byť nesprávny.">
            <a:extLst>
              <a:ext uri="{FF2B5EF4-FFF2-40B4-BE49-F238E27FC236}">
                <a16:creationId xmlns:a16="http://schemas.microsoft.com/office/drawing/2014/main" id="{4FECBE0C-6B0E-FC20-3A05-17DE61E56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321" y="1339394"/>
            <a:ext cx="9899079" cy="434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5914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54C1C9-A6B4-8A4F-DAAA-47B4F9193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803DC993-646E-61B3-9E50-3E72E5B6D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Európska právna úprava KB (III.)</a:t>
            </a:r>
            <a:endParaRPr lang="sk-SK" b="1" dirty="0"/>
          </a:p>
        </p:txBody>
      </p:sp>
      <p:sp>
        <p:nvSpPr>
          <p:cNvPr id="2" name="Zástupný objekt pre číslo snímky 3">
            <a:extLst>
              <a:ext uri="{FF2B5EF4-FFF2-40B4-BE49-F238E27FC236}">
                <a16:creationId xmlns:a16="http://schemas.microsoft.com/office/drawing/2014/main" id="{550AA2FC-F2A6-7944-A7B1-B1C7DD5CACDA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17</a:t>
            </a:fld>
            <a:endParaRPr lang="sk-SK" dirty="0"/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927B0518-71D2-D06F-FAAB-00CC9545FBB9}"/>
              </a:ext>
            </a:extLst>
          </p:cNvPr>
          <p:cNvSpPr txBox="1"/>
          <p:nvPr/>
        </p:nvSpPr>
        <p:spPr>
          <a:xfrm>
            <a:off x="389861" y="6538912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000" dirty="0"/>
              <a:t>Zdroj: https://papers.ssrn.com/sol3/papers.cfm?abstract_id=4714393</a:t>
            </a:r>
          </a:p>
        </p:txBody>
      </p:sp>
      <p:pic>
        <p:nvPicPr>
          <p:cNvPr id="5" name="Obrázok 4" descr="Obrázok, na ktorom je text, diagram, písmo, rad&#10;&#10;Obsah vygenerovaný pomocou AI môže byť nesprávny.">
            <a:extLst>
              <a:ext uri="{FF2B5EF4-FFF2-40B4-BE49-F238E27FC236}">
                <a16:creationId xmlns:a16="http://schemas.microsoft.com/office/drawing/2014/main" id="{79C62300-893A-1653-4090-006E8B0BC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7308" y="1165963"/>
            <a:ext cx="6577105" cy="532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9175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A08DB8-61C1-FE14-61E0-1B9794D10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4002707F-3E44-ED8B-78EC-AB023E184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Európska </a:t>
            </a:r>
            <a:r>
              <a:rPr lang="sk-SK" dirty="0"/>
              <a:t>p</a:t>
            </a:r>
            <a:r>
              <a:rPr lang="sk-SK" b="1" dirty="0"/>
              <a:t>rávna úprava KB </a:t>
            </a:r>
            <a:r>
              <a:rPr lang="sk-SK" dirty="0"/>
              <a:t>(IV.)</a:t>
            </a:r>
            <a:endParaRPr lang="sk-SK" b="1" dirty="0"/>
          </a:p>
        </p:txBody>
      </p:sp>
      <p:sp>
        <p:nvSpPr>
          <p:cNvPr id="2" name="Zástupný objekt pre číslo snímky 3">
            <a:extLst>
              <a:ext uri="{FF2B5EF4-FFF2-40B4-BE49-F238E27FC236}">
                <a16:creationId xmlns:a16="http://schemas.microsoft.com/office/drawing/2014/main" id="{CF48517C-7702-16C7-5A61-E5A08893DC41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18</a:t>
            </a:fld>
            <a:endParaRPr lang="sk-SK" dirty="0"/>
          </a:p>
        </p:txBody>
      </p:sp>
      <p:pic>
        <p:nvPicPr>
          <p:cNvPr id="4" name="Obrázok 3" descr="Obrázok, na ktorom je text, snímka obrazovky, diagram, dizajn&#10;&#10;Obsah vygenerovaný pomocou AI môže byť nesprávny.">
            <a:extLst>
              <a:ext uri="{FF2B5EF4-FFF2-40B4-BE49-F238E27FC236}">
                <a16:creationId xmlns:a16="http://schemas.microsoft.com/office/drawing/2014/main" id="{B81E4734-7B73-C542-713E-7F9D842E73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099" t="15455" r="12413" b="5135"/>
          <a:stretch>
            <a:fillRect/>
          </a:stretch>
        </p:blipFill>
        <p:spPr>
          <a:xfrm>
            <a:off x="2760157" y="1247728"/>
            <a:ext cx="6671686" cy="5245147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3FFF9499-C973-9029-D32A-D6CB9A43398C}"/>
              </a:ext>
            </a:extLst>
          </p:cNvPr>
          <p:cNvSpPr txBox="1"/>
          <p:nvPr/>
        </p:nvSpPr>
        <p:spPr>
          <a:xfrm>
            <a:off x="203033" y="6598364"/>
            <a:ext cx="6097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000" dirty="0"/>
              <a:t>Zdroj: https://www.enisa.europa.eu/publications/2024-report-on-the-state-of-the-cybersecurity-in-the-union</a:t>
            </a:r>
          </a:p>
        </p:txBody>
      </p:sp>
    </p:spTree>
    <p:extLst>
      <p:ext uri="{BB962C8B-B14F-4D97-AF65-F5344CB8AC3E}">
        <p14:creationId xmlns:p14="http://schemas.microsoft.com/office/powerpoint/2010/main" val="8368338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0FC197-CCCE-AA54-B40A-74FD3CD2D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>
            <a:extLst>
              <a:ext uri="{FF2B5EF4-FFF2-40B4-BE49-F238E27FC236}">
                <a16:creationId xmlns:a16="http://schemas.microsoft.com/office/drawing/2014/main" id="{97D37144-7D1C-C883-014C-6F6FA24C3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8585200" cy="714375"/>
          </a:xfrm>
        </p:spPr>
        <p:txBody>
          <a:bodyPr/>
          <a:lstStyle/>
          <a:p>
            <a:r>
              <a:rPr lang="sk-SK" dirty="0"/>
              <a:t>Stratégia kybernetickej bezpečnosti</a:t>
            </a:r>
            <a:endParaRPr lang="sk-SK" b="1" dirty="0"/>
          </a:p>
        </p:txBody>
      </p:sp>
      <p:sp>
        <p:nvSpPr>
          <p:cNvPr id="11" name="Zástupný objekt pre číslo snímky 3">
            <a:extLst>
              <a:ext uri="{FF2B5EF4-FFF2-40B4-BE49-F238E27FC236}">
                <a16:creationId xmlns:a16="http://schemas.microsoft.com/office/drawing/2014/main" id="{FDEF9E24-D7AA-973E-959C-A6E678835CE3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19</a:t>
            </a:fld>
            <a:endParaRPr lang="sk-SK" dirty="0"/>
          </a:p>
        </p:txBody>
      </p:sp>
      <p:pic>
        <p:nvPicPr>
          <p:cNvPr id="4" name="Obrázok 3" descr="Obrázok, na ktorom je text, snímka obrazovky, písmo&#10;&#10;Obsah vygenerovaný pomocou AI môže byť nesprávny.">
            <a:extLst>
              <a:ext uri="{FF2B5EF4-FFF2-40B4-BE49-F238E27FC236}">
                <a16:creationId xmlns:a16="http://schemas.microsoft.com/office/drawing/2014/main" id="{6BE6D88F-E668-4908-1253-0CDF6A7EF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4126" y="1171206"/>
            <a:ext cx="3735169" cy="5185144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4F5D071B-5FE7-CD7E-214D-91970A7DFC2C}"/>
              </a:ext>
            </a:extLst>
          </p:cNvPr>
          <p:cNvSpPr txBox="1"/>
          <p:nvPr/>
        </p:nvSpPr>
        <p:spPr>
          <a:xfrm>
            <a:off x="322705" y="1298250"/>
            <a:ext cx="7543429" cy="532453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sk-SK" sz="2000" b="1" dirty="0"/>
              <a:t>Stratégia kybernetickej bezpečnosti Európskej únie: Otvorený, bezpečný a chránený kybernetický priestor (2013)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 dirty="0"/>
              <a:t>EÚ by mala chrániť online prostredie a pritom poskytovať všetkým najvyššiu možnú slobodu a bezpečnosť.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 dirty="0"/>
              <a:t>riešenie bezpečnostných výziev v kybernetickom priestore je predovšetkým úlohou členských štátov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 dirty="0"/>
              <a:t>stratégia navrhuje konkrétne opatrenia, ktoré môžu prispieť k zvýšeniu celkovej výkonnosti EÚ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 dirty="0"/>
              <a:t>5 strategických priorít: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sk-SK" sz="2000" dirty="0"/>
              <a:t>dosiahnutie kybernetickej odolnosti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sk-SK" sz="2000" dirty="0"/>
              <a:t>radikálne zníženie kybernetickej kriminality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sk-SK" sz="2000" dirty="0"/>
              <a:t>rozvoj politiky a spôsobilostí kybernetickej obrany v súvislosti so spoločnou bezpečnostnou a obrannou politikou (SBOP)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sk-SK" sz="2000" dirty="0"/>
              <a:t>rozvoj priemyselných a technologických zdrojov pre kybernetickú bezpečnosť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sk-SK" sz="2000" dirty="0"/>
              <a:t>vytvorenie koherentnej medzinárodnej politiky kybernetického priestoru Európskej únie a podpora kľúčových hodnôt EÚ</a:t>
            </a:r>
          </a:p>
        </p:txBody>
      </p:sp>
    </p:spTree>
    <p:extLst>
      <p:ext uri="{BB962C8B-B14F-4D97-AF65-F5344CB8AC3E}">
        <p14:creationId xmlns:p14="http://schemas.microsoft.com/office/powerpoint/2010/main" val="3923693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128125-4256-4F1C-A37B-D113BA2BEF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F8E7076F-5597-B99E-49CF-A5F030C09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8585200" cy="720725"/>
          </a:xfrm>
        </p:spPr>
        <p:txBody>
          <a:bodyPr/>
          <a:lstStyle/>
          <a:p>
            <a:r>
              <a:rPr lang="sk-SK" b="1" dirty="0"/>
              <a:t>Svet okolo nás (I.)</a:t>
            </a:r>
          </a:p>
        </p:txBody>
      </p:sp>
      <p:sp>
        <p:nvSpPr>
          <p:cNvPr id="2" name="Zástupný objekt pre číslo snímky 3">
            <a:extLst>
              <a:ext uri="{FF2B5EF4-FFF2-40B4-BE49-F238E27FC236}">
                <a16:creationId xmlns:a16="http://schemas.microsoft.com/office/drawing/2014/main" id="{83BB92AE-EB0E-6100-F025-83B9E7E12F0C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2</a:t>
            </a:fld>
            <a:endParaRPr lang="sk-SK" dirty="0"/>
          </a:p>
        </p:txBody>
      </p:sp>
      <p:sp>
        <p:nvSpPr>
          <p:cNvPr id="8" name="Zaoblený obdĺžnik 8">
            <a:extLst>
              <a:ext uri="{FF2B5EF4-FFF2-40B4-BE49-F238E27FC236}">
                <a16:creationId xmlns:a16="http://schemas.microsoft.com/office/drawing/2014/main" id="{3FA3FBF4-9C06-1232-FD37-8662365CF3EC}"/>
              </a:ext>
            </a:extLst>
          </p:cNvPr>
          <p:cNvSpPr/>
          <p:nvPr/>
        </p:nvSpPr>
        <p:spPr>
          <a:xfrm>
            <a:off x="443242" y="1361657"/>
            <a:ext cx="997952" cy="625642"/>
          </a:xfrm>
          <a:prstGeom prst="roundRect">
            <a:avLst/>
          </a:prstGeom>
          <a:solidFill>
            <a:srgbClr val="303A4C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dirty="0">
                <a:solidFill>
                  <a:schemeClr val="bg1"/>
                </a:solidFill>
              </a:rPr>
              <a:t>2024</a:t>
            </a: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4BD46E89-50F6-8AC6-71E0-F51E788CC6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73" t="11667" r="4613" b="2346"/>
          <a:stretch/>
        </p:blipFill>
        <p:spPr>
          <a:xfrm>
            <a:off x="6912371" y="1385896"/>
            <a:ext cx="5054958" cy="4679171"/>
          </a:xfrm>
          <a:prstGeom prst="rect">
            <a:avLst/>
          </a:prstGeom>
        </p:spPr>
      </p:pic>
      <p:sp>
        <p:nvSpPr>
          <p:cNvPr id="10" name="Obdĺžnik 9">
            <a:extLst>
              <a:ext uri="{FF2B5EF4-FFF2-40B4-BE49-F238E27FC236}">
                <a16:creationId xmlns:a16="http://schemas.microsoft.com/office/drawing/2014/main" id="{D37513E2-EA2D-47F9-4FA1-86C0F926899D}"/>
              </a:ext>
            </a:extLst>
          </p:cNvPr>
          <p:cNvSpPr/>
          <p:nvPr/>
        </p:nvSpPr>
        <p:spPr>
          <a:xfrm>
            <a:off x="512960" y="6457890"/>
            <a:ext cx="112662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000" dirty="0"/>
              <a:t>Zdroj: https://www.nbu.gov.sk/rumunske-nemocnice-napadnute-ransomverom/, https://zive.aktuality.sk/clanok/1CGRx85/hackeri-udreli-na-slovensku-narodnu-kniznicu-nejdu-pristupy-k-zdrojom-ani-kontakty/</a:t>
            </a:r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1FA07033-686D-6CA1-D8D0-9F6239CB6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440" y="1385896"/>
            <a:ext cx="5170685" cy="417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434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EC8F7D-0DD1-B21B-9205-CB08C042A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5C92D708-4431-6743-1B04-C341D669BD1C}"/>
              </a:ext>
            </a:extLst>
          </p:cNvPr>
          <p:cNvSpPr txBox="1"/>
          <p:nvPr/>
        </p:nvSpPr>
        <p:spPr>
          <a:xfrm>
            <a:off x="425301" y="1204129"/>
            <a:ext cx="1096236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sk-SK" sz="2000" b="1" dirty="0"/>
              <a:t>Smernica </a:t>
            </a:r>
            <a:r>
              <a:rPr lang="sk-SK" sz="2000" dirty="0"/>
              <a:t>Európskeho parlamentu a Rady (EÚ) </a:t>
            </a:r>
            <a:r>
              <a:rPr lang="sk-SK" sz="2000" b="1" dirty="0"/>
              <a:t>2016/1148 </a:t>
            </a:r>
            <a:r>
              <a:rPr lang="sk-SK" sz="2000" dirty="0"/>
              <a:t>zo 6. júla 2016 </a:t>
            </a:r>
            <a:r>
              <a:rPr lang="sk-SK" sz="2000" b="1" dirty="0"/>
              <a:t>o opatreniach na zabezpečenie vysokej spoločnej úrovne bezpečnosti sietí a informačných systémov v Únii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sk-SK" sz="2000" dirty="0">
                <a:hlinkClick r:id="rId2"/>
              </a:rPr>
              <a:t>https://eur-lex.europa.eu/legal-content/SK/TXT/?uri=CELEX:32016L1148</a:t>
            </a:r>
            <a:endParaRPr lang="sk-SK" sz="2000" dirty="0"/>
          </a:p>
          <a:p>
            <a:pPr lvl="1" algn="just"/>
            <a:endParaRPr lang="sk-SK" sz="2000" dirty="0"/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sk-SK" sz="2000" dirty="0"/>
              <a:t>prvý komplexný rámec EÚ pre kybernetickú bezpečnosť (2016)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sk-SK" sz="2000" dirty="0"/>
              <a:t>zaviedla povinnosti pre prevádzkovateľov základných služieb a digitálnych služieb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sk-SK" sz="2000" dirty="0"/>
              <a:t>ustanovila CSIRT tímy a mechanizmy spolupráce medzi členskými štátmi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sk-SK" sz="2000" dirty="0"/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sk-SK" sz="2000" dirty="0"/>
              <a:t>cieľom bolo budovať kapacity v oblasti kybernetickej bezpečnosti v celej Únii,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sk-SK" sz="2000" dirty="0"/>
              <a:t>zmierňovať hrozby pre siete a informačné systémy používané na poskytovanie základných služieb v kľúčových odvetviach a zabezpečiť kontinuitu takýchto služieb pri riešení incidentov, a tým prispievať k bezpečnosti Únie a účinnému fungovaniu jej hospodárstva a spoločnosti.</a:t>
            </a:r>
          </a:p>
          <a:p>
            <a:pPr lvl="1" algn="just"/>
            <a:endParaRPr lang="sk-SK" sz="2000" dirty="0"/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endParaRPr lang="sk-SK" sz="2000" dirty="0"/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5DD8B0EF-3443-A75D-FD89-4E056958D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8585200" cy="714375"/>
          </a:xfrm>
        </p:spPr>
        <p:txBody>
          <a:bodyPr/>
          <a:lstStyle/>
          <a:p>
            <a:r>
              <a:rPr lang="sk-SK" dirty="0"/>
              <a:t>Smernica NIS (I.)</a:t>
            </a:r>
            <a:endParaRPr lang="sk-SK" b="1" dirty="0"/>
          </a:p>
        </p:txBody>
      </p:sp>
      <p:sp>
        <p:nvSpPr>
          <p:cNvPr id="11" name="Zástupný objekt pre číslo snímky 3">
            <a:extLst>
              <a:ext uri="{FF2B5EF4-FFF2-40B4-BE49-F238E27FC236}">
                <a16:creationId xmlns:a16="http://schemas.microsoft.com/office/drawing/2014/main" id="{6D495716-F96A-B453-5C5F-58997EAE3E31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20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6800652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00713-CDAC-D32A-DA5D-382D87C05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>
            <a:extLst>
              <a:ext uri="{FF2B5EF4-FFF2-40B4-BE49-F238E27FC236}">
                <a16:creationId xmlns:a16="http://schemas.microsoft.com/office/drawing/2014/main" id="{5D172FE0-7E6E-0895-D315-77B081E73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8585200" cy="714375"/>
          </a:xfrm>
        </p:spPr>
        <p:txBody>
          <a:bodyPr/>
          <a:lstStyle/>
          <a:p>
            <a:r>
              <a:rPr lang="sk-SK" dirty="0"/>
              <a:t>Smernica NIS (II.)</a:t>
            </a:r>
            <a:endParaRPr lang="sk-SK" b="1" dirty="0"/>
          </a:p>
        </p:txBody>
      </p:sp>
      <p:sp>
        <p:nvSpPr>
          <p:cNvPr id="11" name="Zástupný objekt pre číslo snímky 3">
            <a:extLst>
              <a:ext uri="{FF2B5EF4-FFF2-40B4-BE49-F238E27FC236}">
                <a16:creationId xmlns:a16="http://schemas.microsoft.com/office/drawing/2014/main" id="{D075B772-96EE-5A12-1540-DD1A0284BA48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21</a:t>
            </a:fld>
            <a:endParaRPr lang="sk-SK" dirty="0"/>
          </a:p>
        </p:txBody>
      </p:sp>
      <p:pic>
        <p:nvPicPr>
          <p:cNvPr id="6146" name="Picture 2" descr="cetome | Introduction to the NIS Directive">
            <a:extLst>
              <a:ext uri="{FF2B5EF4-FFF2-40B4-BE49-F238E27FC236}">
                <a16:creationId xmlns:a16="http://schemas.microsoft.com/office/drawing/2014/main" id="{15A460CF-A105-7052-E74E-07459DEFF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261" y="1173054"/>
            <a:ext cx="5241849" cy="524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4BBBFB8D-6776-2BAE-3F16-E2D95AA88366}"/>
              </a:ext>
            </a:extLst>
          </p:cNvPr>
          <p:cNvSpPr txBox="1"/>
          <p:nvPr/>
        </p:nvSpPr>
        <p:spPr>
          <a:xfrm>
            <a:off x="623777" y="6475254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000" dirty="0"/>
              <a:t>Zdroj: https://cetome.com/research/nis-directive/introduction</a:t>
            </a:r>
          </a:p>
        </p:txBody>
      </p:sp>
    </p:spTree>
    <p:extLst>
      <p:ext uri="{BB962C8B-B14F-4D97-AF65-F5344CB8AC3E}">
        <p14:creationId xmlns:p14="http://schemas.microsoft.com/office/powerpoint/2010/main" val="527870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ED4D9D-6046-2DBB-B5FF-0F0EFF801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C7F72769-1FB2-57D3-1B89-B674116C1746}"/>
              </a:ext>
            </a:extLst>
          </p:cNvPr>
          <p:cNvSpPr txBox="1"/>
          <p:nvPr/>
        </p:nvSpPr>
        <p:spPr>
          <a:xfrm>
            <a:off x="460743" y="1197041"/>
            <a:ext cx="8428076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sk-SK" sz="2000" b="1" dirty="0"/>
              <a:t>Smernica Európskeho parlamentu a Rady (EÚ) 2022/2555</a:t>
            </a:r>
            <a:r>
              <a:rPr lang="sk-SK" sz="2000" dirty="0"/>
              <a:t> o opatreniach na zabezpečenie vysokej spoločnej úrovne kybernetickej bezpečnosti v Únii, mení a dopĺňa nariadenie (EÚ) č. 910/2014 a smernicu (EÚ) 2018/1972, a zrušuje smernicu (EÚ) 2016/1148 (smernica NIS)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sk-SK" sz="2000" dirty="0">
                <a:hlinkClick r:id="rId2"/>
              </a:rPr>
              <a:t>https://eur-lex.europa.eu/eli/dir/2022/2555/oj?locale=sk</a:t>
            </a:r>
            <a:endParaRPr lang="sk-SK" sz="2000" dirty="0"/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sk-SK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 dirty="0"/>
              <a:t>Povinnosti v oblasti: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sk-SK" sz="2000" dirty="0"/>
              <a:t>riadenia rizík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sk-SK" sz="2000" dirty="0"/>
              <a:t>hlásenia incidentov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sk-SK" sz="2000" dirty="0"/>
              <a:t>zodpovednosti manažmentu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 dirty="0"/>
              <a:t>posilnenie CSIRT a orgánov dohľadu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 dirty="0" err="1"/>
              <a:t>inštitucionalizácia</a:t>
            </a:r>
            <a:r>
              <a:rPr lang="sk-SK" sz="2000" dirty="0"/>
              <a:t> siete </a:t>
            </a:r>
            <a:r>
              <a:rPr lang="sk-SK" sz="2000" b="1" dirty="0"/>
              <a:t>EU-</a:t>
            </a:r>
            <a:r>
              <a:rPr lang="sk-SK" sz="2000" b="1" dirty="0" err="1"/>
              <a:t>CyCLONe</a:t>
            </a:r>
            <a:endParaRPr lang="sk-SK" sz="2000" b="1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 dirty="0"/>
              <a:t>posilnená spolupráca medzi členskými štátmi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sk-SK" sz="2000" b="1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 dirty="0"/>
              <a:t>posun od </a:t>
            </a:r>
            <a:r>
              <a:rPr lang="sk-SK" sz="2000" dirty="0" err="1"/>
              <a:t>diskrečnej</a:t>
            </a:r>
            <a:r>
              <a:rPr lang="sk-SK" sz="2000" dirty="0"/>
              <a:t> harmonizácie k záväzným minimám</a:t>
            </a:r>
          </a:p>
          <a:p>
            <a:endParaRPr lang="sk-SK" sz="2000" b="1" dirty="0"/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sk-SK" sz="2000" b="1" dirty="0"/>
              <a:t>NIS 1 = reaktívna regulácia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sk-SK" sz="2000" b="1" dirty="0"/>
              <a:t>NIS 2 = preventívno-riadiaci rámec</a:t>
            </a:r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3C99AFF2-DF7B-2037-A251-8CC96AF7C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8585200" cy="714375"/>
          </a:xfrm>
        </p:spPr>
        <p:txBody>
          <a:bodyPr/>
          <a:lstStyle/>
          <a:p>
            <a:r>
              <a:rPr lang="sk-SK" dirty="0"/>
              <a:t>Smernica NIS2 (I.)</a:t>
            </a:r>
            <a:endParaRPr lang="sk-SK" b="1" dirty="0"/>
          </a:p>
        </p:txBody>
      </p:sp>
      <p:sp>
        <p:nvSpPr>
          <p:cNvPr id="11" name="Zástupný objekt pre číslo snímky 3">
            <a:extLst>
              <a:ext uri="{FF2B5EF4-FFF2-40B4-BE49-F238E27FC236}">
                <a16:creationId xmlns:a16="http://schemas.microsoft.com/office/drawing/2014/main" id="{096E13EE-938D-1050-78F3-28E51DA6F6E3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22</a:t>
            </a:fld>
            <a:endParaRPr lang="sk-SK" dirty="0"/>
          </a:p>
        </p:txBody>
      </p:sp>
      <p:pic>
        <p:nvPicPr>
          <p:cNvPr id="5" name="Picture 8" descr="Understanding the NIS2 Directive: Boosting Cloud Security and Compliance">
            <a:extLst>
              <a:ext uri="{FF2B5EF4-FFF2-40B4-BE49-F238E27FC236}">
                <a16:creationId xmlns:a16="http://schemas.microsoft.com/office/drawing/2014/main" id="{056D1FFE-0AF2-4B94-6544-6057C194F8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61"/>
          <a:stretch/>
        </p:blipFill>
        <p:spPr bwMode="auto">
          <a:xfrm>
            <a:off x="10412819" y="2111375"/>
            <a:ext cx="1752600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Understanding the NIS2 Directive: Boosting Cloud Security and Compliance">
            <a:extLst>
              <a:ext uri="{FF2B5EF4-FFF2-40B4-BE49-F238E27FC236}">
                <a16:creationId xmlns:a16="http://schemas.microsoft.com/office/drawing/2014/main" id="{A80E535F-102A-9202-58DA-B327EA5026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488"/>
          <a:stretch/>
        </p:blipFill>
        <p:spPr bwMode="auto">
          <a:xfrm>
            <a:off x="7476682" y="2111375"/>
            <a:ext cx="1524000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Understanding the NIS2 Directive: Boosting Cloud Security and Compliance">
            <a:extLst>
              <a:ext uri="{FF2B5EF4-FFF2-40B4-BE49-F238E27FC236}">
                <a16:creationId xmlns:a16="http://schemas.microsoft.com/office/drawing/2014/main" id="{17F60341-ABE2-DCD7-84F0-1C5653E949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2" t="36739" r="55052" b="34782"/>
          <a:stretch/>
        </p:blipFill>
        <p:spPr bwMode="auto">
          <a:xfrm>
            <a:off x="8692338" y="2566954"/>
            <a:ext cx="2028825" cy="124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Understanding the NIS2 Directive: Boosting Cloud Security and Compliance">
            <a:extLst>
              <a:ext uri="{FF2B5EF4-FFF2-40B4-BE49-F238E27FC236}">
                <a16:creationId xmlns:a16="http://schemas.microsoft.com/office/drawing/2014/main" id="{092F92B8-072F-07B2-DA1A-E7B01C425F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49" t="23913" r="20731" b="16305"/>
          <a:stretch/>
        </p:blipFill>
        <p:spPr bwMode="auto">
          <a:xfrm>
            <a:off x="8684032" y="3873500"/>
            <a:ext cx="2438400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2397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7D492F-3B0C-C447-6FAF-CCE2971805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8BBD463B-F4A3-8724-015E-AD93D3DA21BD}"/>
              </a:ext>
            </a:extLst>
          </p:cNvPr>
          <p:cNvSpPr txBox="1"/>
          <p:nvPr/>
        </p:nvSpPr>
        <p:spPr>
          <a:xfrm>
            <a:off x="460743" y="1197041"/>
            <a:ext cx="55501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 dirty="0"/>
              <a:t>výrazné rozšírenie pôsobnosti (18 sektorov)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sk-SK" sz="2000" b="1" dirty="0"/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57055495-E0E7-F957-B2D3-4144D9563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8585200" cy="714375"/>
          </a:xfrm>
        </p:spPr>
        <p:txBody>
          <a:bodyPr/>
          <a:lstStyle/>
          <a:p>
            <a:r>
              <a:rPr lang="sk-SK" dirty="0"/>
              <a:t>Smernica NIS2 (II.)</a:t>
            </a:r>
            <a:endParaRPr lang="sk-SK" b="1" dirty="0"/>
          </a:p>
        </p:txBody>
      </p:sp>
      <p:sp>
        <p:nvSpPr>
          <p:cNvPr id="11" name="Zástupný objekt pre číslo snímky 3">
            <a:extLst>
              <a:ext uri="{FF2B5EF4-FFF2-40B4-BE49-F238E27FC236}">
                <a16:creationId xmlns:a16="http://schemas.microsoft.com/office/drawing/2014/main" id="{6CFA8A2B-422B-AC5F-40D5-DCF05F022BFC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23</a:t>
            </a:fld>
            <a:endParaRPr lang="sk-SK" dirty="0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D3899008-0A6F-C75E-D315-A302766AF45B}"/>
              </a:ext>
            </a:extLst>
          </p:cNvPr>
          <p:cNvSpPr txBox="1"/>
          <p:nvPr/>
        </p:nvSpPr>
        <p:spPr>
          <a:xfrm>
            <a:off x="460742" y="6415801"/>
            <a:ext cx="609463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000" dirty="0"/>
              <a:t>Zdroj: https://www.fieldfisher.com/en-be/locations/belgium/insights/nis2-directive</a:t>
            </a:r>
          </a:p>
        </p:txBody>
      </p:sp>
      <p:pic>
        <p:nvPicPr>
          <p:cNvPr id="3075" name="Picture 3" descr="NIS2 Directive – now is the time to act">
            <a:extLst>
              <a:ext uri="{FF2B5EF4-FFF2-40B4-BE49-F238E27FC236}">
                <a16:creationId xmlns:a16="http://schemas.microsoft.com/office/drawing/2014/main" id="{7BB6847D-08CB-0224-7D62-E6EC364C52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99"/>
          <a:stretch>
            <a:fillRect/>
          </a:stretch>
        </p:blipFill>
        <p:spPr bwMode="auto">
          <a:xfrm>
            <a:off x="1167214" y="2022468"/>
            <a:ext cx="9687453" cy="418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1682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1651B-7859-3E6D-F215-68FAFF2B1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E6B6741A-83FF-373E-54BB-C54983E8B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8585200" cy="714375"/>
          </a:xfrm>
        </p:spPr>
        <p:txBody>
          <a:bodyPr/>
          <a:lstStyle/>
          <a:p>
            <a:r>
              <a:rPr lang="sk-SK" dirty="0"/>
              <a:t>Smernica NIS2 (III.)</a:t>
            </a:r>
            <a:endParaRPr lang="sk-SK" b="1" dirty="0"/>
          </a:p>
        </p:txBody>
      </p:sp>
      <p:sp>
        <p:nvSpPr>
          <p:cNvPr id="2" name="Zástupný objekt pre číslo snímky 3">
            <a:extLst>
              <a:ext uri="{FF2B5EF4-FFF2-40B4-BE49-F238E27FC236}">
                <a16:creationId xmlns:a16="http://schemas.microsoft.com/office/drawing/2014/main" id="{A4976B89-070F-6F81-D5A2-D766E2D13AF9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24</a:t>
            </a:fld>
            <a:endParaRPr lang="sk-SK" dirty="0"/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4338A1ED-D5E0-43E7-5F0D-536F2AAEE474}"/>
              </a:ext>
            </a:extLst>
          </p:cNvPr>
          <p:cNvSpPr txBox="1"/>
          <p:nvPr/>
        </p:nvSpPr>
        <p:spPr>
          <a:xfrm>
            <a:off x="397496" y="1435384"/>
            <a:ext cx="518228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indent="-342900" algn="just">
              <a:buFont typeface="Wingdings" panose="05000000000000000000" pitchFamily="2" charset="2"/>
              <a:buChar char="§"/>
            </a:pPr>
            <a:r>
              <a:rPr lang="sk-SK" sz="20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smernica sa</a:t>
            </a:r>
            <a:r>
              <a:rPr lang="en-US" sz="20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mus</a:t>
            </a:r>
            <a:r>
              <a:rPr lang="sk-SK" sz="20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í transponovať do právneho poriadku (nariadenie platí priamo)</a:t>
            </a:r>
          </a:p>
          <a:p>
            <a:pPr marL="342900" lvl="1" indent="-342900" algn="just">
              <a:buFont typeface="Wingdings" panose="05000000000000000000" pitchFamily="2" charset="2"/>
              <a:buChar char="§"/>
            </a:pPr>
            <a:r>
              <a:rPr lang="sk-SK" sz="20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členské štáty mali transponovať smernicu do 17. októbra 2024 (SR – od 1.1.2025)</a:t>
            </a:r>
          </a:p>
          <a:p>
            <a:pPr marL="342900" lvl="1" indent="-342900" algn="just">
              <a:buFont typeface="Wingdings" panose="05000000000000000000" pitchFamily="2" charset="2"/>
              <a:buChar char="§"/>
            </a:pPr>
            <a:r>
              <a:rPr lang="sk-SK" sz="20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implementácia do právnej úpravy </a:t>
            </a:r>
            <a:br>
              <a:rPr lang="sk-SK" sz="20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</a:br>
            <a:r>
              <a:rPr lang="sk-SK" sz="20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v členských štátoch - organizácie sa musia prispôsobiť až po prijatí v danej krajine</a:t>
            </a:r>
          </a:p>
          <a:p>
            <a:pPr marL="0" lvl="1"/>
            <a:endParaRPr lang="sk-SK" sz="2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9EDE2D85-13E4-32E2-6E73-E08BA318AE84}"/>
              </a:ext>
            </a:extLst>
          </p:cNvPr>
          <p:cNvSpPr txBox="1"/>
          <p:nvPr/>
        </p:nvSpPr>
        <p:spPr>
          <a:xfrm>
            <a:off x="5883820" y="5791141"/>
            <a:ext cx="4106862" cy="255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000" dirty="0"/>
              <a:t>Zdroj: https://ecs-org.eu/activities/nis2-directive-transposition-tracker/</a:t>
            </a:r>
          </a:p>
        </p:txBody>
      </p:sp>
      <p:pic>
        <p:nvPicPr>
          <p:cNvPr id="4" name="Obrázok 3" descr="Obrázok, na ktorom je text, mapa&#10;&#10;Obsah vygenerovaný pomocou AI môže byť nesprávny.">
            <a:extLst>
              <a:ext uri="{FF2B5EF4-FFF2-40B4-BE49-F238E27FC236}">
                <a16:creationId xmlns:a16="http://schemas.microsoft.com/office/drawing/2014/main" id="{A9C9F08F-5D84-6242-F444-1EC9292F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3820" y="1549684"/>
            <a:ext cx="5774780" cy="402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4662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E8C409-5A14-D3BF-1B7B-FC0C5FCEF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>
            <a:extLst>
              <a:ext uri="{FF2B5EF4-FFF2-40B4-BE49-F238E27FC236}">
                <a16:creationId xmlns:a16="http://schemas.microsoft.com/office/drawing/2014/main" id="{38DEFE87-8E3A-DEAD-B1ED-464C01896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8585200" cy="714375"/>
          </a:xfrm>
        </p:spPr>
        <p:txBody>
          <a:bodyPr/>
          <a:lstStyle/>
          <a:p>
            <a:r>
              <a:rPr lang="sk-SK" dirty="0"/>
              <a:t>Akt o kybernetickej bezpečnosti (I.)</a:t>
            </a:r>
            <a:endParaRPr lang="sk-SK" b="1" dirty="0"/>
          </a:p>
        </p:txBody>
      </p:sp>
      <p:sp>
        <p:nvSpPr>
          <p:cNvPr id="11" name="Zástupný objekt pre číslo snímky 3">
            <a:extLst>
              <a:ext uri="{FF2B5EF4-FFF2-40B4-BE49-F238E27FC236}">
                <a16:creationId xmlns:a16="http://schemas.microsoft.com/office/drawing/2014/main" id="{9A2F795E-C713-9986-226A-2A20A84B2AB5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25</a:t>
            </a:fld>
            <a:endParaRPr lang="sk-SK" dirty="0"/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6D74528A-54D3-863A-0CFB-EF811F16E7DA}"/>
              </a:ext>
            </a:extLst>
          </p:cNvPr>
          <p:cNvSpPr txBox="1"/>
          <p:nvPr/>
        </p:nvSpPr>
        <p:spPr>
          <a:xfrm>
            <a:off x="1254641" y="6598364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000" dirty="0"/>
              <a:t>Zdroj: https://www.linkedin.com/pulse/navigating-labyrinth-in-depth-analysis-red-cra-ai-act-faenzi-edcdf/</a:t>
            </a:r>
          </a:p>
        </p:txBody>
      </p:sp>
      <p:pic>
        <p:nvPicPr>
          <p:cNvPr id="6" name="Obrázok 5" descr="Obrázok, na ktorom je text, snímka obrazovky, kruh, diagram&#10;&#10;Obsah vygenerovaný pomocou AI môže byť nesprávny.">
            <a:extLst>
              <a:ext uri="{FF2B5EF4-FFF2-40B4-BE49-F238E27FC236}">
                <a16:creationId xmlns:a16="http://schemas.microsoft.com/office/drawing/2014/main" id="{4271BB4E-9155-287C-4A10-544D828D49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856" y="1318768"/>
            <a:ext cx="9030586" cy="5040327"/>
          </a:xfrm>
          <a:prstGeom prst="rect">
            <a:avLst/>
          </a:prstGeom>
        </p:spPr>
      </p:pic>
      <p:pic>
        <p:nvPicPr>
          <p:cNvPr id="7" name="Obrázok 6" descr="Obrázok, na ktorom je text, snímka obrazovky, kruh, diagram&#10;&#10;Obsah vygenerovaný pomocou AI môže byť nesprávny.">
            <a:extLst>
              <a:ext uri="{FF2B5EF4-FFF2-40B4-BE49-F238E27FC236}">
                <a16:creationId xmlns:a16="http://schemas.microsoft.com/office/drawing/2014/main" id="{D13E4A91-DC4E-8C10-C0A1-E11AE4CD94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85" r="12755" b="85873"/>
          <a:stretch>
            <a:fillRect/>
          </a:stretch>
        </p:blipFill>
        <p:spPr>
          <a:xfrm rot="906860">
            <a:off x="2122994" y="2386540"/>
            <a:ext cx="2516562" cy="1053613"/>
          </a:xfrm>
          <a:prstGeom prst="rect">
            <a:avLst/>
          </a:prstGeom>
        </p:spPr>
      </p:pic>
      <p:pic>
        <p:nvPicPr>
          <p:cNvPr id="8" name="Obrázok 7" descr="Obrázok, na ktorom je text, snímka obrazovky, kruh, diagram&#10;&#10;Obsah vygenerovaný pomocou AI môže byť nesprávny.">
            <a:extLst>
              <a:ext uri="{FF2B5EF4-FFF2-40B4-BE49-F238E27FC236}">
                <a16:creationId xmlns:a16="http://schemas.microsoft.com/office/drawing/2014/main" id="{D2882528-9C2F-207D-58E2-BD22B8FE21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85" r="12755" b="85873"/>
          <a:stretch>
            <a:fillRect/>
          </a:stretch>
        </p:blipFill>
        <p:spPr>
          <a:xfrm rot="21377954">
            <a:off x="2541752" y="2037291"/>
            <a:ext cx="2516562" cy="105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301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68ED35-9030-C943-9F2F-1DE340E11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BF46575D-FEE2-41A5-3F74-1099FA597963}"/>
              </a:ext>
            </a:extLst>
          </p:cNvPr>
          <p:cNvSpPr txBox="1"/>
          <p:nvPr/>
        </p:nvSpPr>
        <p:spPr>
          <a:xfrm>
            <a:off x="474921" y="1204129"/>
            <a:ext cx="631574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 b="1" dirty="0"/>
              <a:t>Nariadenie Európskeho parlamentu a Rady (EÚ) 2022/2554</a:t>
            </a:r>
            <a:r>
              <a:rPr lang="sk-SK" sz="2000" dirty="0"/>
              <a:t> o digitálnej prevádzkovej odolnosti finančného sektora (DORA)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 dirty="0"/>
              <a:t>https://eur-lex.europa.eu/legal-content/SK/TXT/?uri=CELEX:32022R2554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sk-SK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sk-SK" sz="2000" b="1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 dirty="0"/>
              <a:t>digitálna prevádzková odolnosť finančného sektora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 dirty="0"/>
              <a:t>riadenie ICT rizík, testovanie, hlásenie incidentov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 dirty="0"/>
              <a:t>dohľad nad tretími stranami (ICT poskytovatelia)</a:t>
            </a:r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10D44D9C-8D3A-7751-3E26-2DD6A10EB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8585200" cy="714375"/>
          </a:xfrm>
        </p:spPr>
        <p:txBody>
          <a:bodyPr/>
          <a:lstStyle/>
          <a:p>
            <a:r>
              <a:rPr lang="sk-SK" dirty="0"/>
              <a:t>Nariadenie DORA</a:t>
            </a:r>
            <a:endParaRPr lang="sk-SK" b="1" dirty="0"/>
          </a:p>
        </p:txBody>
      </p:sp>
      <p:sp>
        <p:nvSpPr>
          <p:cNvPr id="11" name="Zástupný objekt pre číslo snímky 3">
            <a:extLst>
              <a:ext uri="{FF2B5EF4-FFF2-40B4-BE49-F238E27FC236}">
                <a16:creationId xmlns:a16="http://schemas.microsoft.com/office/drawing/2014/main" id="{0202D311-0E4D-83FD-D344-763A4DE10AAD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26</a:t>
            </a:fld>
            <a:endParaRPr lang="sk-SK" dirty="0"/>
          </a:p>
        </p:txBody>
      </p:sp>
      <p:pic>
        <p:nvPicPr>
          <p:cNvPr id="7170" name="Picture 2" descr="NIS2 vs. DORA: Similarities and differences">
            <a:extLst>
              <a:ext uri="{FF2B5EF4-FFF2-40B4-BE49-F238E27FC236}">
                <a16:creationId xmlns:a16="http://schemas.microsoft.com/office/drawing/2014/main" id="{6E4EA591-9DFD-195F-EAF7-315C16708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341" y="1913861"/>
            <a:ext cx="7246642" cy="379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2AF0BAC9-8B60-B988-0553-C5C7EA6E8CE8}"/>
              </a:ext>
            </a:extLst>
          </p:cNvPr>
          <p:cNvSpPr txBox="1"/>
          <p:nvPr/>
        </p:nvSpPr>
        <p:spPr>
          <a:xfrm>
            <a:off x="6325155" y="5785937"/>
            <a:ext cx="632282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000" dirty="0"/>
              <a:t>Zdroj: https://advisera.com/articles/nis2-and-dora-similarities-and-differences/</a:t>
            </a:r>
          </a:p>
        </p:txBody>
      </p:sp>
    </p:spTree>
    <p:extLst>
      <p:ext uri="{BB962C8B-B14F-4D97-AF65-F5344CB8AC3E}">
        <p14:creationId xmlns:p14="http://schemas.microsoft.com/office/powerpoint/2010/main" val="28249464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128125-4256-4F1C-A37B-D113BA2BEF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F8E7076F-5597-B99E-49CF-A5F030C09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8585200" cy="720725"/>
          </a:xfrm>
        </p:spPr>
        <p:txBody>
          <a:bodyPr/>
          <a:lstStyle/>
          <a:p>
            <a:r>
              <a:rPr lang="sk-SK" b="1" dirty="0"/>
              <a:t>Nariadenie GDPR</a:t>
            </a:r>
          </a:p>
        </p:txBody>
      </p:sp>
      <p:sp>
        <p:nvSpPr>
          <p:cNvPr id="2" name="Zástupný objekt pre číslo snímky 3">
            <a:extLst>
              <a:ext uri="{FF2B5EF4-FFF2-40B4-BE49-F238E27FC236}">
                <a16:creationId xmlns:a16="http://schemas.microsoft.com/office/drawing/2014/main" id="{83BB92AE-EB0E-6100-F025-83B9E7E12F0C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27</a:t>
            </a:fld>
            <a:endParaRPr lang="sk-SK" dirty="0"/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B6864456-FB76-EBAA-8E0A-56C5F8D807BC}"/>
              </a:ext>
            </a:extLst>
          </p:cNvPr>
          <p:cNvSpPr txBox="1"/>
          <p:nvPr/>
        </p:nvSpPr>
        <p:spPr>
          <a:xfrm>
            <a:off x="523138" y="1347868"/>
            <a:ext cx="10685015" cy="532453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sk-SK" sz="2000" dirty="0"/>
              <a:t>NARIADENIE EURÓPSKEHO PARLAMENTU A RADY </a:t>
            </a:r>
            <a:r>
              <a:rPr lang="sk-SK" sz="2000" b="1" dirty="0"/>
              <a:t>(EÚ) 2016/679 </a:t>
            </a:r>
            <a:r>
              <a:rPr lang="sk-SK" sz="2000" dirty="0"/>
              <a:t>z 27. apríla 2016 o ochrane fyzických osôb pri spracúvaní osobných údajov a o voľnom pohybe takýchto údajov, ktorým sa zrušuje smernica 95/46/ES (</a:t>
            </a:r>
            <a:r>
              <a:rPr lang="sk-SK" sz="2000" b="1" dirty="0"/>
              <a:t>všeobecné nariadenie o ochrane údajov - GDPR</a:t>
            </a:r>
            <a:r>
              <a:rPr lang="sk-SK" sz="2000" dirty="0"/>
              <a:t>)</a:t>
            </a:r>
            <a:endParaRPr lang="pl-PL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pl-PL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k-SK" sz="2000" b="1" dirty="0"/>
              <a:t>článok 32 – Bezpečnosť spracúvania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k-SK" sz="2000" dirty="0"/>
              <a:t>prevádzkovateľ a sprostredkovateľ sú povinní: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k-SK" sz="2000" dirty="0"/>
              <a:t>posúdiť </a:t>
            </a:r>
            <a:r>
              <a:rPr lang="sk-SK" sz="2000" b="1" dirty="0"/>
              <a:t>riziká pre práva a slobody dotknutých osôb</a:t>
            </a:r>
            <a:endParaRPr lang="sk-SK" sz="20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k-SK" sz="2000" dirty="0"/>
              <a:t>prijať opatrenia primerané: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sk-SK" sz="2000" dirty="0"/>
              <a:t>povahe spracúvania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sk-SK" sz="2000" dirty="0"/>
              <a:t>rozsahu a účelu spracúvania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sk-SK" sz="2000" dirty="0"/>
              <a:t>pravdepodobnosti a závažnosti rizika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k-SK" sz="2000" dirty="0"/>
              <a:t>bezpečnostné opatrenia: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sk-SK" sz="2000" dirty="0" err="1"/>
              <a:t>pseudonymizácia</a:t>
            </a:r>
            <a:r>
              <a:rPr lang="sk-SK" sz="2000" dirty="0"/>
              <a:t> a šifrovanie osobných údajov 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sk-SK" sz="2000" dirty="0"/>
              <a:t>schopnosť zabezpečiť: dôvernosť (</a:t>
            </a:r>
            <a:r>
              <a:rPr lang="sk-SK" sz="2000" dirty="0" err="1"/>
              <a:t>confidentiality</a:t>
            </a:r>
            <a:r>
              <a:rPr lang="sk-SK" sz="2000" dirty="0"/>
              <a:t>) integritu (integrity) dostupnosť (</a:t>
            </a:r>
            <a:r>
              <a:rPr lang="sk-SK" sz="2000" dirty="0" err="1"/>
              <a:t>availability</a:t>
            </a:r>
            <a:r>
              <a:rPr lang="sk-SK" sz="2000" dirty="0"/>
              <a:t>) odolnosť systémov a služieb 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sk-SK" sz="2000" dirty="0"/>
              <a:t>schopnosť obnovy dostupnosti údajov po incidente 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sk-SK" sz="2000" dirty="0"/>
              <a:t>pravidelné testovanie, hodnotenie a posudzovanie účinnosti opatrení</a:t>
            </a:r>
          </a:p>
        </p:txBody>
      </p:sp>
    </p:spTree>
    <p:extLst>
      <p:ext uri="{BB962C8B-B14F-4D97-AF65-F5344CB8AC3E}">
        <p14:creationId xmlns:p14="http://schemas.microsoft.com/office/powerpoint/2010/main" val="18928209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1EB06F-A754-A2FD-E80E-E4BACA5AB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6DDE485D-048C-DB36-AFEC-95A41424FF02}"/>
              </a:ext>
            </a:extLst>
          </p:cNvPr>
          <p:cNvSpPr txBox="1"/>
          <p:nvPr/>
        </p:nvSpPr>
        <p:spPr>
          <a:xfrm>
            <a:off x="432391" y="1381338"/>
            <a:ext cx="1121026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 b="1" dirty="0"/>
              <a:t>Nariadenie Európskeho parlamentu a Rady (EÚ) 2019/881 </a:t>
            </a:r>
            <a:r>
              <a:rPr lang="sk-SK" sz="2000" dirty="0"/>
              <a:t>zo 17. apríla 2019 o agentúre ENISA (Agentúra Európskej únie pre kybernetickú bezpečnosť) a o certifikácii kybernetickej bezpečnosti informačných a komunikačných technológií a o zrušení nariadenia (EÚ) č. 526/2013 </a:t>
            </a:r>
            <a:r>
              <a:rPr lang="sk-SK" sz="2000" b="1" dirty="0"/>
              <a:t>(akt o kybernetickej bezpečnosti – EU </a:t>
            </a:r>
            <a:r>
              <a:rPr lang="sk-SK" sz="2000" b="1" dirty="0" err="1"/>
              <a:t>CyberSecurity</a:t>
            </a:r>
            <a:r>
              <a:rPr lang="sk-SK" sz="2000" b="1" dirty="0"/>
              <a:t> </a:t>
            </a:r>
            <a:r>
              <a:rPr lang="sk-SK" sz="2000" b="1" dirty="0" err="1"/>
              <a:t>Act</a:t>
            </a:r>
            <a:r>
              <a:rPr lang="sk-SK" sz="2000" b="1" dirty="0"/>
              <a:t>) </a:t>
            </a:r>
            <a:endParaRPr lang="sk-SK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 dirty="0">
                <a:hlinkClick r:id="rId2"/>
              </a:rPr>
              <a:t>https://eur-lex.europa.eu/legal-content/SK/TXT/?uri=CELEX:32019R0881</a:t>
            </a:r>
            <a:endParaRPr lang="sk-SK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sk-SK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 dirty="0"/>
              <a:t>posilnil mandát agentúry ENISA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 dirty="0"/>
              <a:t>zaviedol rámec európskej certifikácie kybernetickej bezpečnosti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 dirty="0"/>
              <a:t>zameranie na produkty, služby a procesy IKT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 dirty="0"/>
              <a:t>základ pre dôveryhodnosť digitálneho trhu EÚ</a:t>
            </a:r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67FF1D9F-2EEC-BF52-9D4E-236EF2247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8585200" cy="714375"/>
          </a:xfrm>
        </p:spPr>
        <p:txBody>
          <a:bodyPr/>
          <a:lstStyle/>
          <a:p>
            <a:r>
              <a:rPr lang="sk-SK" dirty="0"/>
              <a:t>Akt o kybernetickej bezpečnosti</a:t>
            </a:r>
            <a:endParaRPr lang="sk-SK" b="1" dirty="0"/>
          </a:p>
        </p:txBody>
      </p:sp>
      <p:sp>
        <p:nvSpPr>
          <p:cNvPr id="11" name="Zástupný objekt pre číslo snímky 3">
            <a:extLst>
              <a:ext uri="{FF2B5EF4-FFF2-40B4-BE49-F238E27FC236}">
                <a16:creationId xmlns:a16="http://schemas.microsoft.com/office/drawing/2014/main" id="{89C85651-ECCA-6CC8-C0A4-C2FAFD420159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28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2294259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2EAACC-9549-6BD5-77AE-3AD39BE14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453F2813-0A59-DD16-5566-EFF4A670C268}"/>
              </a:ext>
            </a:extLst>
          </p:cNvPr>
          <p:cNvSpPr txBox="1"/>
          <p:nvPr/>
        </p:nvSpPr>
        <p:spPr>
          <a:xfrm>
            <a:off x="463583" y="1189952"/>
            <a:ext cx="1098413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 b="1" dirty="0"/>
              <a:t>Nariadenie </a:t>
            </a:r>
            <a:r>
              <a:rPr lang="sk-SK" sz="2000" dirty="0"/>
              <a:t>Európskeho parlamentu a Rady (EÚ) </a:t>
            </a:r>
            <a:r>
              <a:rPr lang="sk-SK" sz="2000" b="1" dirty="0"/>
              <a:t>2025/38 </a:t>
            </a:r>
            <a:r>
              <a:rPr lang="sk-SK" sz="2000" dirty="0"/>
              <a:t>z 19. decembra 2024, ktorým sa stanovujú opatrenia na posilnenie solidarity a kapacít v Únii na odhaľovanie kybernetických hrozieb a incidentov, prípravu a reakciu na </a:t>
            </a:r>
            <a:r>
              <a:rPr lang="sk-SK" sz="2000" dirty="0" err="1"/>
              <a:t>ne</a:t>
            </a:r>
            <a:r>
              <a:rPr lang="sk-SK" sz="2000" dirty="0"/>
              <a:t> a ktorým sa mení nariadenie (EÚ) 2021/694 </a:t>
            </a:r>
            <a:r>
              <a:rPr lang="sk-SK" sz="2000" b="1" dirty="0"/>
              <a:t>(akt o kybernetickej solidarite)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 dirty="0">
                <a:hlinkClick r:id="rId2"/>
              </a:rPr>
              <a:t>https://eur-lex.europa.eu/legal-content/SK/TXT/?uri=CELEX:32025R0038</a:t>
            </a:r>
            <a:endParaRPr lang="sk-SK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sk-SK" sz="2000" b="1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 dirty="0"/>
              <a:t>posilnenie schopností EÚ reagovať na veľké incidenty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 dirty="0"/>
              <a:t>tri piliere: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sk-SK" sz="2000" dirty="0"/>
              <a:t>Európsky systém kybernetických varovaní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sk-SK" sz="2000" dirty="0"/>
              <a:t>mechanizmus kybernetickej núdzovej reakcie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sk-SK" sz="2000" dirty="0"/>
              <a:t>mechanizmus hodnotenia incidentov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 dirty="0"/>
              <a:t>podpora koordinovanej reakcie na krízy</a:t>
            </a:r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C11AC3A9-2F32-B9F5-CB2A-4F1E8DD4A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8585200" cy="714375"/>
          </a:xfrm>
        </p:spPr>
        <p:txBody>
          <a:bodyPr/>
          <a:lstStyle/>
          <a:p>
            <a:r>
              <a:rPr lang="sk-SK" dirty="0"/>
              <a:t>Akt o kybernetickej solidarite</a:t>
            </a:r>
            <a:endParaRPr lang="sk-SK" b="1" dirty="0"/>
          </a:p>
        </p:txBody>
      </p:sp>
      <p:sp>
        <p:nvSpPr>
          <p:cNvPr id="11" name="Zástupný objekt pre číslo snímky 3">
            <a:extLst>
              <a:ext uri="{FF2B5EF4-FFF2-40B4-BE49-F238E27FC236}">
                <a16:creationId xmlns:a16="http://schemas.microsoft.com/office/drawing/2014/main" id="{C13A5531-B177-508B-065F-D0BC31885FFC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29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022944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E9138-7CAB-79DA-B232-6A23C502A6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EAD06283-13AD-7BAC-AE00-564FF6AFB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8585200" cy="720725"/>
          </a:xfrm>
        </p:spPr>
        <p:txBody>
          <a:bodyPr/>
          <a:lstStyle/>
          <a:p>
            <a:r>
              <a:rPr lang="sk-SK" b="1" dirty="0"/>
              <a:t>Svet okolo nás (II.)</a:t>
            </a:r>
          </a:p>
        </p:txBody>
      </p:sp>
      <p:sp>
        <p:nvSpPr>
          <p:cNvPr id="2" name="Zástupný objekt pre číslo snímky 3">
            <a:extLst>
              <a:ext uri="{FF2B5EF4-FFF2-40B4-BE49-F238E27FC236}">
                <a16:creationId xmlns:a16="http://schemas.microsoft.com/office/drawing/2014/main" id="{9F3A8316-479A-6C5B-C77B-6D2151E29FED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3</a:t>
            </a:fld>
            <a:endParaRPr lang="sk-SK" dirty="0"/>
          </a:p>
        </p:txBody>
      </p:sp>
      <p:sp>
        <p:nvSpPr>
          <p:cNvPr id="8" name="Zaoblený obdĺžnik 8">
            <a:extLst>
              <a:ext uri="{FF2B5EF4-FFF2-40B4-BE49-F238E27FC236}">
                <a16:creationId xmlns:a16="http://schemas.microsoft.com/office/drawing/2014/main" id="{8508D77F-8A80-189E-DCD5-7D7907509630}"/>
              </a:ext>
            </a:extLst>
          </p:cNvPr>
          <p:cNvSpPr/>
          <p:nvPr/>
        </p:nvSpPr>
        <p:spPr>
          <a:xfrm>
            <a:off x="443242" y="1361657"/>
            <a:ext cx="997952" cy="625642"/>
          </a:xfrm>
          <a:prstGeom prst="roundRect">
            <a:avLst/>
          </a:prstGeom>
          <a:solidFill>
            <a:srgbClr val="303A4C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dirty="0">
                <a:solidFill>
                  <a:schemeClr val="bg1"/>
                </a:solidFill>
              </a:rPr>
              <a:t>2025</a:t>
            </a:r>
          </a:p>
        </p:txBody>
      </p:sp>
      <p:sp>
        <p:nvSpPr>
          <p:cNvPr id="10" name="Obdĺžnik 9">
            <a:extLst>
              <a:ext uri="{FF2B5EF4-FFF2-40B4-BE49-F238E27FC236}">
                <a16:creationId xmlns:a16="http://schemas.microsoft.com/office/drawing/2014/main" id="{09EB4BCA-A360-11BE-8BAC-EFC89A95CB3C}"/>
              </a:ext>
            </a:extLst>
          </p:cNvPr>
          <p:cNvSpPr/>
          <p:nvPr/>
        </p:nvSpPr>
        <p:spPr>
          <a:xfrm>
            <a:off x="512960" y="6457890"/>
            <a:ext cx="112662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000" dirty="0"/>
              <a:t>Zdroj: https://www.nbu.gov.sk/rumunske-nemocnice-napadnute-ransomverom/, https://zive.aktuality.sk/clanok/1CGRx85/hackeri-udreli-na-slovensku-narodnu-kniznicu-nejdu-pristupy-k-zdrojom-ani-kontakty/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86981188-9F4A-2576-FF0D-9B7F2AAF5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5852" y="1361657"/>
            <a:ext cx="4286609" cy="4772163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435998D0-51F6-A04F-BDA7-8B076DDF2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609" y="1361657"/>
            <a:ext cx="3497673" cy="461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246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28F964-78A0-1D66-F95B-17666BEEC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C6785F3B-4CAC-ECC8-174A-65C137A0CAC6}"/>
              </a:ext>
            </a:extLst>
          </p:cNvPr>
          <p:cNvSpPr txBox="1"/>
          <p:nvPr/>
        </p:nvSpPr>
        <p:spPr>
          <a:xfrm>
            <a:off x="265110" y="1204129"/>
            <a:ext cx="10298616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sk-SK" sz="2000" b="1" dirty="0"/>
              <a:t>Nariadenie </a:t>
            </a:r>
            <a:r>
              <a:rPr lang="sk-SK" sz="2000" dirty="0"/>
              <a:t>Európskeho parlamentu a Rady (EÚ) 2024/2847 z 23. októbra 2024 o horizontálnych požiadavkách kybernetickej bezpečnosti pre produkty s digitálnymi prvkami a o zmene nariadení (EÚ) č. 168/2013 a (EÚ) 2019/1020 a smernice (EÚ) 2020/1828 (</a:t>
            </a:r>
            <a:r>
              <a:rPr lang="sk-SK" sz="2000" b="1" dirty="0"/>
              <a:t>akt o kybernetickej odolnosti – </a:t>
            </a:r>
            <a:r>
              <a:rPr lang="sk-SK" sz="2000" b="1" dirty="0" err="1"/>
              <a:t>Cyber</a:t>
            </a:r>
            <a:r>
              <a:rPr lang="sk-SK" sz="2000" b="1" dirty="0"/>
              <a:t> </a:t>
            </a:r>
            <a:r>
              <a:rPr lang="sk-SK" sz="2000" b="1" dirty="0" err="1"/>
              <a:t>Resilience</a:t>
            </a:r>
            <a:r>
              <a:rPr lang="sk-SK" sz="2000" b="1" dirty="0"/>
              <a:t> </a:t>
            </a:r>
            <a:r>
              <a:rPr lang="sk-SK" sz="2000" b="1" dirty="0" err="1"/>
              <a:t>Act</a:t>
            </a:r>
            <a:r>
              <a:rPr lang="sk-SK" sz="2000" dirty="0"/>
              <a:t>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 dirty="0">
                <a:hlinkClick r:id="rId2"/>
              </a:rPr>
              <a:t>https://eur-lex.europa.eu/eli/reg/2024/2847/oj/slk</a:t>
            </a:r>
            <a:endParaRPr lang="sk-SK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sk-SK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sk-SK" sz="2000" dirty="0"/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sk-SK" sz="2000" dirty="0"/>
              <a:t>zvýšiť kybernetickú bezpečnosť v celej EÚ stanovením povinných požiadaviek na </a:t>
            </a:r>
            <a:r>
              <a:rPr lang="sk-SK" sz="2000" b="1" dirty="0"/>
              <a:t>kybernetickú bezpečnosť produktov s digitálnymi prvkami.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sk-SK" sz="2000" dirty="0"/>
              <a:t>podporovať bezpečné postupy tým, že sa budú výrobcovia nabádať, aby kybernetickú bezpečnosť začlenili do </a:t>
            </a:r>
            <a:r>
              <a:rPr lang="sk-SK" sz="2000" b="1" dirty="0"/>
              <a:t>fáz návrhu a vývoja produktov</a:t>
            </a:r>
            <a:r>
              <a:rPr lang="sk-SK" sz="2000" dirty="0"/>
              <a:t>.</a:t>
            </a:r>
          </a:p>
          <a:p>
            <a:endParaRPr lang="sk-SK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 dirty="0"/>
              <a:t>platí pre hardvér aj softvér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 dirty="0"/>
              <a:t>bezpečnosť „by design“ a „by default“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 dirty="0"/>
              <a:t>povinné riadenie zraniteľností počas životného cyklu produktu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 dirty="0"/>
              <a:t>povinnosť hlásiť: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sk-SK" sz="2000" dirty="0"/>
              <a:t>aktívne zneužívané zraniteľnosti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sk-SK" sz="2000" dirty="0"/>
              <a:t>závažné kybernetické incidenty</a:t>
            </a:r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791ACB6A-9062-B884-0015-FA09AD298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8585200" cy="714375"/>
          </a:xfrm>
        </p:spPr>
        <p:txBody>
          <a:bodyPr/>
          <a:lstStyle/>
          <a:p>
            <a:r>
              <a:rPr lang="sk-SK" dirty="0"/>
              <a:t>Akt o kybernetickej odolnosti</a:t>
            </a:r>
            <a:endParaRPr lang="sk-SK" b="1" dirty="0"/>
          </a:p>
        </p:txBody>
      </p:sp>
      <p:sp>
        <p:nvSpPr>
          <p:cNvPr id="11" name="Zástupný objekt pre číslo snímky 3">
            <a:extLst>
              <a:ext uri="{FF2B5EF4-FFF2-40B4-BE49-F238E27FC236}">
                <a16:creationId xmlns:a16="http://schemas.microsoft.com/office/drawing/2014/main" id="{A0D9793D-2571-06EC-5A07-82AC6129B65B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30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004487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ADF58-151A-9575-C936-BA6BA4079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objekt pre číslo snímky 3">
            <a:extLst>
              <a:ext uri="{FF2B5EF4-FFF2-40B4-BE49-F238E27FC236}">
                <a16:creationId xmlns:a16="http://schemas.microsoft.com/office/drawing/2014/main" id="{9285C468-6B7A-7362-A480-5543AD23254A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31</a:t>
            </a:fld>
            <a:endParaRPr lang="sk-SK" dirty="0"/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0EBD6E1E-DBA0-A7D4-82F4-AB2A08C1898A}"/>
              </a:ext>
            </a:extLst>
          </p:cNvPr>
          <p:cNvSpPr txBox="1"/>
          <p:nvPr/>
        </p:nvSpPr>
        <p:spPr>
          <a:xfrm>
            <a:off x="425617" y="1339519"/>
            <a:ext cx="11411964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000" b="1" dirty="0"/>
              <a:t>Historický vývoj</a:t>
            </a:r>
            <a:endParaRPr lang="pl-PL" sz="2000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pl-PL" sz="2000" dirty="0"/>
              <a:t>zákon č. 215/2002 Z. z. o elektronickom podpise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sk-SK" sz="2000" dirty="0"/>
              <a:t>zákon č. 428/2002 Z. z. o ochrane osobných údajov v znení neskorších predpisov,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sk-SK" sz="2000" dirty="0"/>
              <a:t>zákon č. 610/2003 Z. z. o elektronických komunikáciách v znení neskorších predpisov,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pl-PL" sz="2000" dirty="0"/>
              <a:t>zákon č. 22/2004 Z. z. o elektronickom obchode </a:t>
            </a:r>
            <a:endParaRPr lang="sk-SK" sz="2000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sk-SK" sz="2000" dirty="0"/>
              <a:t>zákon č. 215/2004 Z. z. o ochrane utajovaných skutočností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sk-SK" sz="2000" dirty="0"/>
              <a:t>zákon č. 300/2005 Z. z. trestný zákon v znení neskorších predpisov,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sk-SK" sz="2000" dirty="0"/>
              <a:t>zákon č. 275/2006 Z. z. o informačných systémoch verejnej správy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sk-SK" sz="2000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sk-SK" sz="2000" dirty="0"/>
              <a:t>uznesenie vlády SR č. 570/2008 - Národná stratégia pre informačnú bezpečnosť v SR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sk-SK" sz="2000" dirty="0"/>
              <a:t>uznesenie vlády SR č. 479/2009 – vznik jednotky CSIRT - CSIRT.SK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sk-SK" sz="2000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sk-SK" sz="2000" b="1" dirty="0"/>
              <a:t>Legislatívny zámer zákona o informačnej bezpečnosti </a:t>
            </a:r>
            <a:r>
              <a:rPr lang="sk-SK" sz="2000" dirty="0"/>
              <a:t>(rok 2010)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sk-SK" sz="2000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sk-SK" sz="2000" dirty="0"/>
              <a:t>zákon č. 69/2018 Z. z. o </a:t>
            </a:r>
            <a:r>
              <a:rPr lang="sk-SK" sz="2000" b="1" dirty="0"/>
              <a:t>kybernetickej bezpečnosti</a:t>
            </a:r>
            <a:endParaRPr lang="sk-SK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sk-SK" sz="2000" dirty="0"/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id="{0C3F11F6-D266-BD20-A73C-210E74344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8585200" cy="701675"/>
          </a:xfrm>
        </p:spPr>
        <p:txBody>
          <a:bodyPr/>
          <a:lstStyle/>
          <a:p>
            <a:r>
              <a:rPr lang="sk-SK" b="1" dirty="0"/>
              <a:t>Vývoj právnej úpravy v SR (I.)</a:t>
            </a:r>
          </a:p>
        </p:txBody>
      </p:sp>
    </p:spTree>
    <p:extLst>
      <p:ext uri="{BB962C8B-B14F-4D97-AF65-F5344CB8AC3E}">
        <p14:creationId xmlns:p14="http://schemas.microsoft.com/office/powerpoint/2010/main" val="329735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E47D5-A234-8CD8-D204-B883B1D97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objekt pre číslo snímky 3">
            <a:extLst>
              <a:ext uri="{FF2B5EF4-FFF2-40B4-BE49-F238E27FC236}">
                <a16:creationId xmlns:a16="http://schemas.microsoft.com/office/drawing/2014/main" id="{49CD7D38-5155-2337-B112-E7A7ECE3C5C4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32</a:t>
            </a:fld>
            <a:endParaRPr lang="sk-SK" dirty="0"/>
          </a:p>
        </p:txBody>
      </p:sp>
      <p:pic>
        <p:nvPicPr>
          <p:cNvPr id="11" name="Obrázok 10" descr="Obrázok, na ktorom je text, list, písmo, papier&#10;&#10;Obsah vygenerovaný pomocou AI môže byť nesprávny.">
            <a:extLst>
              <a:ext uri="{FF2B5EF4-FFF2-40B4-BE49-F238E27FC236}">
                <a16:creationId xmlns:a16="http://schemas.microsoft.com/office/drawing/2014/main" id="{C9BAD715-54E0-95A3-5636-4262F2586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3643" y="1303088"/>
            <a:ext cx="3538505" cy="5053262"/>
          </a:xfrm>
          <a:prstGeom prst="rect">
            <a:avLst/>
          </a:prstGeom>
        </p:spPr>
      </p:pic>
      <p:sp>
        <p:nvSpPr>
          <p:cNvPr id="13" name="BlokTextu 12">
            <a:extLst>
              <a:ext uri="{FF2B5EF4-FFF2-40B4-BE49-F238E27FC236}">
                <a16:creationId xmlns:a16="http://schemas.microsoft.com/office/drawing/2014/main" id="{2B642392-A4F6-A166-BEA2-300CECEED3A5}"/>
              </a:ext>
            </a:extLst>
          </p:cNvPr>
          <p:cNvSpPr txBox="1"/>
          <p:nvPr/>
        </p:nvSpPr>
        <p:spPr>
          <a:xfrm>
            <a:off x="425616" y="1339519"/>
            <a:ext cx="7651583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sk-SK" sz="2000" b="1" dirty="0"/>
              <a:t>Legislatívny zámer zákona o informačnej bezpečnosti </a:t>
            </a:r>
            <a:endParaRPr lang="sk-SK" sz="2000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sk-SK" sz="2000" dirty="0"/>
              <a:t>rok 2010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sk-SK" sz="2000" dirty="0"/>
              <a:t>cieľom informačnej bezpečnosti je minimalizovať možnosti uplatnenia sa hrozieb a v prípade vzniknutých následkov minimalizovať ich vplyv, čo je nevyhnutnou podmienkou tak pre verejnú správu, súkromnú sféru a obzvlášť pre kritickú informačnú infraštruktúru SR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sk-SK" sz="2000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sk-SK" sz="2000" dirty="0"/>
              <a:t>Ministerstvo financií je v súčasnosti poverené uznesením vlády č. 570/2008 zosúladiť v spolupráci s Ministerstvom kultúry Slovenskej republiky legislatívnu terminológiu pre oblasť informatizácie spoločnosti, do ktorej spadá aj terminológia informačnej bezpečnosti.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sk-SK" sz="2000" b="1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sk-SK" sz="2000" dirty="0"/>
              <a:t>kategorizácia informačných systémov verejnej správy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sk-SK" sz="2000" dirty="0"/>
              <a:t>jednotka pre riešenie počítačových incidentov (CSIRT.SK) v SR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sk-SK" sz="2000" dirty="0"/>
              <a:t>štandardizácia</a:t>
            </a:r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id="{4835536F-30C3-CF55-BA9C-0212EDE4A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8585200" cy="701675"/>
          </a:xfrm>
        </p:spPr>
        <p:txBody>
          <a:bodyPr/>
          <a:lstStyle/>
          <a:p>
            <a:r>
              <a:rPr lang="sk-SK" b="1" dirty="0"/>
              <a:t>Vývoj právnej úpravy v SR (II.)</a:t>
            </a:r>
          </a:p>
        </p:txBody>
      </p:sp>
    </p:spTree>
    <p:extLst>
      <p:ext uri="{BB962C8B-B14F-4D97-AF65-F5344CB8AC3E}">
        <p14:creationId xmlns:p14="http://schemas.microsoft.com/office/powerpoint/2010/main" val="220959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1C0A0-4D91-79BA-75D5-03F262BCF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AB35506C-4F4C-D604-A522-FF97588C4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8783944" cy="701675"/>
          </a:xfrm>
        </p:spPr>
        <p:txBody>
          <a:bodyPr/>
          <a:lstStyle/>
          <a:p>
            <a:r>
              <a:rPr lang="sk-SK" b="1" dirty="0"/>
              <a:t>Zákon o kybernetickej bezpečnosti (I.)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439B500-63C4-0CB1-912D-2EE36D89D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500" y="1301750"/>
            <a:ext cx="11582699" cy="2974352"/>
          </a:xfrm>
        </p:spPr>
        <p:txBody>
          <a:bodyPr/>
          <a:lstStyle/>
          <a:p>
            <a:pPr marL="285750" indent="-285750"/>
            <a:r>
              <a:rPr lang="sk-SK" sz="2000" dirty="0"/>
              <a:t>Zákon č. 69/2018 Z. z. o </a:t>
            </a:r>
            <a:r>
              <a:rPr lang="sk-SK" sz="2000" b="1" dirty="0"/>
              <a:t>kybernetickej bezpečnosti </a:t>
            </a:r>
            <a:r>
              <a:rPr lang="sk-SK" sz="2000" dirty="0"/>
              <a:t>a o zmene a doplnení niektorých zákonov</a:t>
            </a:r>
          </a:p>
          <a:p>
            <a:pPr marL="285750" indent="-285750"/>
            <a:r>
              <a:rPr lang="sk-SK" sz="2000" dirty="0"/>
              <a:t>Predmet zákona (§1):</a:t>
            </a:r>
          </a:p>
          <a:p>
            <a:pPr marL="285750" indent="-285750"/>
            <a:r>
              <a:rPr lang="sk-SK" sz="2000" dirty="0"/>
              <a:t>podmienky pre riadenie a zabezpečenie kybernetickej bezpečnosti, najmä </a:t>
            </a:r>
          </a:p>
          <a:p>
            <a:pPr marL="742950" lvl="1" indent="-285750"/>
            <a:r>
              <a:rPr lang="sk-SK" sz="2000" dirty="0"/>
              <a:t>postavenie a povinnosti prevádzkovateľa základnej služby, </a:t>
            </a:r>
          </a:p>
          <a:p>
            <a:pPr marL="742950" lvl="1" indent="-285750"/>
            <a:r>
              <a:rPr lang="sk-SK" sz="2000" dirty="0"/>
              <a:t>bezpečnostné opatrenia, </a:t>
            </a:r>
          </a:p>
          <a:p>
            <a:pPr marL="742950" lvl="1" indent="-285750"/>
            <a:r>
              <a:rPr lang="sk-SK" sz="2000" dirty="0"/>
              <a:t>hlásenie kybernetického bezpečnostného incidentu, významnej kybernetickej hrozby, udalosti odvrátenej v poslednej chvíli a zraniteľnosti, </a:t>
            </a:r>
          </a:p>
          <a:p>
            <a:pPr marL="742950" lvl="1" indent="-285750"/>
            <a:r>
              <a:rPr lang="sk-SK" sz="2000" dirty="0"/>
              <a:t>riešenie kybernetického bezpečnostného incidentu, </a:t>
            </a:r>
          </a:p>
          <a:p>
            <a:pPr marL="742950" lvl="1" indent="-285750"/>
            <a:r>
              <a:rPr lang="sk-SK" sz="2000" dirty="0"/>
              <a:t>opatrenia proti produktom IKT, službám IKT alebo procesom IKT ohrozujúcim kybernetickú bezpečnosť a proti škodlivému obsahu, </a:t>
            </a:r>
          </a:p>
          <a:p>
            <a:pPr marL="285750" indent="-285750"/>
            <a:r>
              <a:rPr lang="sk-SK" sz="2000" dirty="0"/>
              <a:t>správu v oblasti kybernetickej bezpečnosti</a:t>
            </a:r>
          </a:p>
          <a:p>
            <a:pPr marL="285750" indent="-285750"/>
            <a:r>
              <a:rPr lang="sk-SK" sz="2000" dirty="0"/>
              <a:t>organizáciu a pôsobnosť jednotiek pre riešenie kybernetických bezpečnostných incidentov (ďalej len „jednotka CSIRT“)</a:t>
            </a:r>
          </a:p>
          <a:p>
            <a:pPr marL="285750" indent="-285750"/>
            <a:r>
              <a:rPr lang="sk-SK" sz="2000" dirty="0"/>
              <a:t>audit kybernetickej bezpečnosti a dohľad nad plnením povinností prevádzkovateľa základnej služby podľa tohto zákona alebo povinností uložených na základe tohto zákona</a:t>
            </a:r>
          </a:p>
        </p:txBody>
      </p:sp>
      <p:sp>
        <p:nvSpPr>
          <p:cNvPr id="2" name="Zástupný objekt pre číslo snímky 3">
            <a:extLst>
              <a:ext uri="{FF2B5EF4-FFF2-40B4-BE49-F238E27FC236}">
                <a16:creationId xmlns:a16="http://schemas.microsoft.com/office/drawing/2014/main" id="{29531D8D-0E1B-6682-0465-F15BFC952AAC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33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825417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E6DAE-AB0D-57BA-7CCF-7DC5B5184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lokTextu 7">
            <a:extLst>
              <a:ext uri="{FF2B5EF4-FFF2-40B4-BE49-F238E27FC236}">
                <a16:creationId xmlns:a16="http://schemas.microsoft.com/office/drawing/2014/main" id="{146947AD-DA94-3A3F-3AF3-FB3D927736E5}"/>
              </a:ext>
            </a:extLst>
          </p:cNvPr>
          <p:cNvSpPr txBox="1"/>
          <p:nvPr/>
        </p:nvSpPr>
        <p:spPr>
          <a:xfrm>
            <a:off x="1105970" y="6457890"/>
            <a:ext cx="109223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000" dirty="0"/>
              <a:t>Zdroj: </a:t>
            </a:r>
            <a:r>
              <a:rPr lang="sk-SK" sz="1000" dirty="0">
                <a:hlinkClick r:id="rId2"/>
              </a:rPr>
              <a:t>https://zive.aktuality.sk/clanok/zpNPdfB/uroven-kybernetickej-bezpecnosti-na-slovensku-sa-zvysi/</a:t>
            </a:r>
            <a:r>
              <a:rPr lang="sk-SK" sz="1000" dirty="0"/>
              <a:t>, </a:t>
            </a:r>
            <a:r>
              <a:rPr lang="sk-SK" sz="1000" dirty="0">
                <a:hlinkClick r:id="rId3"/>
              </a:rPr>
              <a:t>https://touchit.sk/ako-ovplyvni-smernica-nis2-moznost-pouzivat-druhotny-softver/698207</a:t>
            </a:r>
            <a:r>
              <a:rPr lang="sk-SK" sz="1000" dirty="0"/>
              <a:t>, </a:t>
            </a:r>
            <a:r>
              <a:rPr lang="sk-SK" sz="1000" dirty="0">
                <a:hlinkClick r:id="rId4"/>
              </a:rPr>
              <a:t>https://touchit.sk/je-vasa-firma-pripravena-na-nis2/620047</a:t>
            </a:r>
            <a:r>
              <a:rPr lang="sk-SK" sz="1000" dirty="0"/>
              <a:t>, https://zive.aktuality.sk/clanok/JExEku3/prezident-podpisal-novelu-zakona-o-kybernetickej-bezpecnosti-co-sa-meni/ </a:t>
            </a: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3553CE9E-C66B-1382-4499-691BC6B37C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4722" y="171390"/>
            <a:ext cx="4693920" cy="6286500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E9FC4D3C-31A2-DE8E-3533-97CCAB3366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970" y="63500"/>
            <a:ext cx="4957824" cy="6051550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EDA0626A-7E1B-F1FA-B07A-BD0A837AA8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4938" y="84354"/>
            <a:ext cx="4781092" cy="6030696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063565E0-A342-782B-0775-37CD961E2A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3124" y="31750"/>
            <a:ext cx="5542568" cy="5955931"/>
          </a:xfrm>
          <a:prstGeom prst="rect">
            <a:avLst/>
          </a:prstGeom>
        </p:spPr>
      </p:pic>
      <p:sp>
        <p:nvSpPr>
          <p:cNvPr id="9" name="Zástupný objekt pre číslo snímky 3">
            <a:extLst>
              <a:ext uri="{FF2B5EF4-FFF2-40B4-BE49-F238E27FC236}">
                <a16:creationId xmlns:a16="http://schemas.microsoft.com/office/drawing/2014/main" id="{B54DB14C-CCE4-D852-081F-BE9C45629199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34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03038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033F4-F327-4941-A967-7E9141CE9C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5E3CD2CA-9B76-DB18-A091-645E49A95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9113086" cy="1339658"/>
          </a:xfrm>
        </p:spPr>
        <p:txBody>
          <a:bodyPr/>
          <a:lstStyle/>
          <a:p>
            <a:r>
              <a:rPr lang="sk-SK" dirty="0"/>
              <a:t>Zákon o kybernetickej bezpečnosti (III.)</a:t>
            </a:r>
            <a:endParaRPr lang="sk-SK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91332B7-18BE-8F9D-C4A1-57ED81F882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901" y="1475317"/>
            <a:ext cx="6089949" cy="2974352"/>
          </a:xfrm>
        </p:spPr>
        <p:txBody>
          <a:bodyPr/>
          <a:lstStyle/>
          <a:p>
            <a:pPr marL="342900" lvl="1" indent="-342900">
              <a:buFont typeface="Wingdings" panose="05000000000000000000" pitchFamily="2" charset="2"/>
              <a:buChar char="§"/>
            </a:pPr>
            <a:r>
              <a:rPr lang="sk-SK" sz="20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novela zákona č. 69/2018 Z. z. o kybernetickej bezpečnosti</a:t>
            </a:r>
          </a:p>
          <a:p>
            <a:pPr marL="342900" lvl="1" indent="-342900">
              <a:buFont typeface="Wingdings" panose="05000000000000000000" pitchFamily="2" charset="2"/>
              <a:buChar char="§"/>
            </a:pPr>
            <a:endParaRPr lang="pl-PL" sz="2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  <a:p>
            <a:pPr marL="342900" lvl="1" indent="-342900"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rozšírenie povinných subjektov</a:t>
            </a:r>
          </a:p>
          <a:p>
            <a:pPr marL="342900" lvl="1" indent="-342900"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zrušenie dopadových a špecifických kritérií</a:t>
            </a:r>
          </a:p>
          <a:p>
            <a:pPr marL="342900" lvl="1" indent="-342900"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bezpečnosť dodávateľského reťazca</a:t>
            </a:r>
          </a:p>
          <a:p>
            <a:pPr marL="342900" lvl="1" indent="-342900">
              <a:buFont typeface="Wingdings" panose="05000000000000000000" pitchFamily="2" charset="2"/>
              <a:buChar char="§"/>
            </a:pPr>
            <a:endParaRPr lang="pl-PL" sz="2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  <a:p>
            <a:pPr marL="342900" lvl="1" indent="-342900"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neboli novelizované vykonávacie právne predpisy, resp. osobitná právna úprava</a:t>
            </a:r>
          </a:p>
          <a:p>
            <a:pPr marL="342900" lvl="1" indent="-342900">
              <a:buFont typeface="Wingdings" panose="05000000000000000000" pitchFamily="2" charset="2"/>
              <a:buChar char="§"/>
            </a:pPr>
            <a:endParaRPr lang="pl-PL" sz="2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  <a:p>
            <a:pPr marL="342900" lvl="1" indent="-342900">
              <a:buFont typeface="Wingdings" panose="05000000000000000000" pitchFamily="2" charset="2"/>
              <a:buChar char="§"/>
            </a:pPr>
            <a:endParaRPr lang="sk-SK" sz="2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sk-SK" sz="2000" dirty="0"/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022229DF-8FDB-F0CB-A07D-F73F33D7C5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267" b="9713"/>
          <a:stretch/>
        </p:blipFill>
        <p:spPr>
          <a:xfrm>
            <a:off x="6713837" y="1334976"/>
            <a:ext cx="4438650" cy="5021374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B0EA0F24-8789-61B0-F526-789B53498D20}"/>
              </a:ext>
            </a:extLst>
          </p:cNvPr>
          <p:cNvSpPr txBox="1"/>
          <p:nvPr/>
        </p:nvSpPr>
        <p:spPr>
          <a:xfrm>
            <a:off x="198408" y="6581001"/>
            <a:ext cx="92008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000" dirty="0"/>
              <a:t>Zdroj: https://zive.aktuality.sk/clanok/JExEku3/prezident-podpisal-novelu-zakona-o-kybernetickej-bezpecnosti-co-sa-meni/</a:t>
            </a: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1D609EBE-8D26-9DC2-371F-7A7AE9F27495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35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0645273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0DEB57-EAB0-36FD-8D26-697940DF5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3343EEFF-DBBA-18D1-F2B4-3A053D611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6" y="365125"/>
            <a:ext cx="9200879" cy="1339658"/>
          </a:xfrm>
        </p:spPr>
        <p:txBody>
          <a:bodyPr/>
          <a:lstStyle/>
          <a:p>
            <a:r>
              <a:rPr lang="sk-SK" dirty="0"/>
              <a:t>Zákon o kybernetickej bezpečnosti (IV.)</a:t>
            </a:r>
            <a:endParaRPr lang="sk-SK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ADFBF0F-5814-740C-0758-3B7120D952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851" y="1507067"/>
            <a:ext cx="6430732" cy="2974352"/>
          </a:xfrm>
        </p:spPr>
        <p:txBody>
          <a:bodyPr/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sk-SK" sz="20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§ 17 ods. 1 písm. e) zákona o KB - osoba, ktorá spĺňa najmenej podmienky </a:t>
            </a:r>
            <a:r>
              <a:rPr lang="sk-SK" sz="2000" b="1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veľkosti pre stredný podnik</a:t>
            </a:r>
            <a:r>
              <a:rPr lang="sk-SK" sz="20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 a vykonáva činnosť v niektorom zo sektorov podľa prílohy č. 1 alebo prílohy č. 2 zákona o KB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sk-SK" sz="2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odporúčanie Komisie 2003/361/ES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 b="1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viac ako 50 </a:t>
            </a:r>
            <a:r>
              <a:rPr lang="sk-SK" sz="20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zamestnancov a </a:t>
            </a:r>
          </a:p>
          <a:p>
            <a:pPr marL="342900" lvl="1" indent="-342900">
              <a:buFont typeface="Wingdings" panose="05000000000000000000" pitchFamily="2" charset="2"/>
              <a:buChar char="§"/>
            </a:pPr>
            <a:r>
              <a:rPr lang="sk-SK" sz="20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obrat alebo súvaha </a:t>
            </a:r>
            <a:r>
              <a:rPr lang="sk-SK" sz="2000" b="1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nad 10 mil. € 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8293A252-00A8-FBD9-13A3-B7DDD5096084}"/>
              </a:ext>
            </a:extLst>
          </p:cNvPr>
          <p:cNvSpPr txBox="1"/>
          <p:nvPr/>
        </p:nvSpPr>
        <p:spPr>
          <a:xfrm>
            <a:off x="198408" y="6581001"/>
            <a:ext cx="9200880" cy="2589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>
              <a:lnSpc>
                <a:spcPct val="115000"/>
              </a:lnSpc>
              <a:spcAft>
                <a:spcPts val="800"/>
              </a:spcAft>
            </a:pPr>
            <a:r>
              <a:rPr lang="sk-SK" sz="10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Zdroj: https://www.nbu.gov.sk/novela-kyberzakona-je-predo-dvermi-nbu-zverejnil-pomocku-pre-organizacie/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3CE34B02-3432-24E1-ADF0-4D06607DE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2988" y="1507067"/>
            <a:ext cx="4292600" cy="4791860"/>
          </a:xfrm>
          <a:prstGeom prst="rect">
            <a:avLst/>
          </a:prstGeom>
        </p:spPr>
      </p:pic>
      <p:sp>
        <p:nvSpPr>
          <p:cNvPr id="2" name="Zástupný objekt pre číslo snímky 3">
            <a:extLst>
              <a:ext uri="{FF2B5EF4-FFF2-40B4-BE49-F238E27FC236}">
                <a16:creationId xmlns:a16="http://schemas.microsoft.com/office/drawing/2014/main" id="{9D028AB4-20C5-8CBC-9484-D8BF31277D48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36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5519308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17C48B-1542-E04C-3DF0-262F4DD8C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CCC87506-297C-79D4-9E36-B59025867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9141440" cy="1339658"/>
          </a:xfrm>
        </p:spPr>
        <p:txBody>
          <a:bodyPr/>
          <a:lstStyle/>
          <a:p>
            <a:r>
              <a:rPr lang="sk-SK" dirty="0"/>
              <a:t>Zákon o kybernetickej bezpečnosti (V.)</a:t>
            </a:r>
            <a:endParaRPr lang="sk-SK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25C5D81-2DDD-E221-7449-B9E2F22D59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001" y="1413338"/>
            <a:ext cx="10765666" cy="2974352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rozšírenie pôsobnosti na </a:t>
            </a:r>
            <a:r>
              <a:rPr lang="sk-SK" sz="2000" b="1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dodávateľské reťazce</a:t>
            </a:r>
            <a:endParaRPr lang="sk-SK" sz="2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sk-SK" sz="20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§ 17 ods. 1 písm. i) zákona o KB - tretia strana, ktorá má významný vplyv pri zabezpečovaní kybernetickej bezpečnosti, a má uzatvorenú zmluvu s prevádzkovateľom základnej služby, ktorý prevádzkuje kritickú základnú službu</a:t>
            </a:r>
            <a:endParaRPr lang="pl-PL" sz="2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790C0BDC-3C10-2966-778B-4DE31F20C26A}"/>
              </a:ext>
            </a:extLst>
          </p:cNvPr>
          <p:cNvSpPr txBox="1"/>
          <p:nvPr/>
        </p:nvSpPr>
        <p:spPr>
          <a:xfrm>
            <a:off x="156075" y="6461654"/>
            <a:ext cx="9200880" cy="29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>
              <a:lnSpc>
                <a:spcPct val="115000"/>
              </a:lnSpc>
              <a:spcAft>
                <a:spcPts val="800"/>
              </a:spcAft>
            </a:pPr>
            <a:r>
              <a:rPr lang="sk-SK" sz="1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Zdroj: </a:t>
            </a:r>
            <a:r>
              <a:rPr lang="sk-SK" sz="1200" dirty="0"/>
              <a:t>https://thehackernews.com/2021/05/rapid7-source-code-breached-in-codecov.html</a:t>
            </a:r>
            <a:endParaRPr lang="sk-SK" sz="12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E0F0E2CB-DC2C-1FCC-4A80-96EC213A3E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00" t="29686" r="14805" b="23270"/>
          <a:stretch/>
        </p:blipFill>
        <p:spPr>
          <a:xfrm>
            <a:off x="2720479" y="3114404"/>
            <a:ext cx="6235007" cy="2974352"/>
          </a:xfrm>
          <a:prstGeom prst="rect">
            <a:avLst/>
          </a:prstGeom>
        </p:spPr>
      </p:pic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61EC0BBC-3094-379D-48AB-4BF31A592D35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37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8422254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524E1-8080-2615-4211-1EDEDDC62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CE0F3AD-EAB6-95F4-F2E7-70086D115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8771912" cy="701675"/>
          </a:xfrm>
        </p:spPr>
        <p:txBody>
          <a:bodyPr/>
          <a:lstStyle/>
          <a:p>
            <a:r>
              <a:rPr lang="sk-SK" dirty="0"/>
              <a:t>Vykonávacie predpisy k zákonu o KB</a:t>
            </a:r>
            <a:endParaRPr lang="sk-SK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437D680-A54E-D8AD-4C39-FF5514E6B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500" y="1301750"/>
            <a:ext cx="11582699" cy="3853782"/>
          </a:xfrm>
        </p:spPr>
        <p:txBody>
          <a:bodyPr/>
          <a:lstStyle/>
          <a:p>
            <a:pPr marL="0" indent="0">
              <a:buNone/>
            </a:pPr>
            <a:r>
              <a:rPr lang="sk-SK" sz="2000" b="1" dirty="0"/>
              <a:t>Vykonávacie právne predpisy:</a:t>
            </a:r>
          </a:p>
          <a:p>
            <a:pPr lvl="1"/>
            <a:r>
              <a:rPr lang="sk-SK" sz="2000" dirty="0"/>
              <a:t>Vyhláška NBÚ č. </a:t>
            </a:r>
            <a:r>
              <a:rPr lang="sk-SK" sz="2000" b="1" dirty="0"/>
              <a:t>166/2018 Z. z.</a:t>
            </a:r>
            <a:r>
              <a:rPr lang="sk-SK" sz="2000" dirty="0"/>
              <a:t>, o podrobnostiach o technickom, technologickom a personálnom vybavení jednotky pre riešenie kybernetických bezpečnostných incidentov</a:t>
            </a:r>
          </a:p>
          <a:p>
            <a:pPr lvl="1"/>
            <a:r>
              <a:rPr lang="sk-SK" sz="2000" dirty="0"/>
              <a:t>Vyhláška NBÚ č. </a:t>
            </a:r>
            <a:r>
              <a:rPr lang="sk-SK" sz="2000" b="1" dirty="0"/>
              <a:t>492/2022 Z. z.</a:t>
            </a:r>
            <a:r>
              <a:rPr lang="sk-SK" sz="2000" dirty="0"/>
              <a:t>, ktorou sa ustanovujú znalostné štandardy v oblasti kybernetickej bezpečnosti</a:t>
            </a:r>
          </a:p>
          <a:p>
            <a:pPr lvl="1"/>
            <a:r>
              <a:rPr lang="sk-SK" sz="2000" dirty="0"/>
              <a:t>Vyhláška NBÚ č. </a:t>
            </a:r>
            <a:r>
              <a:rPr lang="sk-SK" sz="2000" b="1" dirty="0"/>
              <a:t>493/2022 Z. z.</a:t>
            </a:r>
            <a:r>
              <a:rPr lang="sk-SK" sz="2000" dirty="0"/>
              <a:t>, o audite kybernetickej bezpečnosti</a:t>
            </a:r>
          </a:p>
          <a:p>
            <a:pPr lvl="1"/>
            <a:r>
              <a:rPr lang="sk-SK" sz="2000" dirty="0"/>
              <a:t>Vyhláška NBÚ č. </a:t>
            </a:r>
            <a:r>
              <a:rPr lang="sk-SK" sz="2000" b="1" dirty="0"/>
              <a:t>264/2023 Z. z.</a:t>
            </a:r>
            <a:r>
              <a:rPr lang="sk-SK" sz="2000" dirty="0"/>
              <a:t>, ktorou sa mení a dopĺňa vyhláška NBÚ č. 362/2018 Z. z., ktorou sa ustanovuje obsah bezpečnostných opatrení, obsah a štruktúra bezpečnostnej dokumentácie a rozsah všeobecných bezpečnostných opatrení</a:t>
            </a:r>
          </a:p>
          <a:p>
            <a:pPr lvl="1"/>
            <a:r>
              <a:rPr lang="sk-SK" sz="2000" dirty="0"/>
              <a:t>Vyhláška NBÚ č. </a:t>
            </a:r>
            <a:r>
              <a:rPr lang="sk-SK" sz="2000" b="1" dirty="0"/>
              <a:t>226/2025 Z. z.</a:t>
            </a:r>
            <a:r>
              <a:rPr lang="sk-SK" sz="2000" dirty="0"/>
              <a:t>, ktorou sa ustanovujú podrobnosti o hláseniach</a:t>
            </a:r>
          </a:p>
          <a:p>
            <a:pPr lvl="1"/>
            <a:r>
              <a:rPr lang="sk-SK" sz="2000" dirty="0"/>
              <a:t>Vyhláška NBÚ č. </a:t>
            </a:r>
            <a:r>
              <a:rPr lang="sk-SK" sz="2000" b="1" dirty="0"/>
              <a:t>227/2025 Z. z.</a:t>
            </a:r>
            <a:r>
              <a:rPr lang="sk-SK" sz="2000" dirty="0"/>
              <a:t>, o bezpečnostných opatreniach</a:t>
            </a:r>
          </a:p>
        </p:txBody>
      </p:sp>
      <p:sp>
        <p:nvSpPr>
          <p:cNvPr id="2" name="Zástupný objekt pre číslo snímky 3">
            <a:extLst>
              <a:ext uri="{FF2B5EF4-FFF2-40B4-BE49-F238E27FC236}">
                <a16:creationId xmlns:a16="http://schemas.microsoft.com/office/drawing/2014/main" id="{0865A4E0-BE68-E979-2050-C6CFECED9FE8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38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9903225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02FC28-6752-A256-8293-88F6454AD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C7CEEC8D-BF7B-A93E-D487-F3C819971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8771912" cy="701675"/>
          </a:xfrm>
        </p:spPr>
        <p:txBody>
          <a:bodyPr/>
          <a:lstStyle/>
          <a:p>
            <a:r>
              <a:rPr lang="sk-SK" dirty="0"/>
              <a:t>Zákon o ITVS (I.)</a:t>
            </a:r>
            <a:endParaRPr lang="sk-SK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DB5B3E4-6622-EF59-AE6D-95014C1CA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501" y="1301750"/>
            <a:ext cx="6103978" cy="3853782"/>
          </a:xfrm>
        </p:spPr>
        <p:txBody>
          <a:bodyPr/>
          <a:lstStyle/>
          <a:p>
            <a:r>
              <a:rPr lang="sk-SK" sz="2000" b="1" dirty="0"/>
              <a:t>zákon č. 95/2019 Z. z. o informačných technológiách vo verejnej správe a </a:t>
            </a:r>
            <a:r>
              <a:rPr lang="sk-SK" sz="2000" dirty="0"/>
              <a:t>o zmene a doplnení niektorých zákonov (</a:t>
            </a:r>
            <a:r>
              <a:rPr lang="sk-SK" sz="2000" b="1" dirty="0"/>
              <a:t>zákon o ITVS</a:t>
            </a:r>
            <a:r>
              <a:rPr lang="sk-SK" sz="2000" dirty="0"/>
              <a:t>)</a:t>
            </a:r>
          </a:p>
          <a:p>
            <a:r>
              <a:rPr lang="sk-SK" sz="2000" dirty="0"/>
              <a:t>je sektorová právna úprava (lex </a:t>
            </a:r>
            <a:r>
              <a:rPr lang="sk-SK" sz="2000" dirty="0" err="1"/>
              <a:t>specialis</a:t>
            </a:r>
            <a:r>
              <a:rPr lang="sk-SK" sz="2000" dirty="0"/>
              <a:t>) </a:t>
            </a:r>
          </a:p>
          <a:p>
            <a:r>
              <a:rPr lang="sk-SK" sz="2000" dirty="0"/>
              <a:t>cieľom zákona o ITVS je komplexné a jednotné riadenie IT - od plánovania a organizácie cez implementáciu a prevádzku až po monitoring a hodnotenie </a:t>
            </a:r>
          </a:p>
          <a:p>
            <a:r>
              <a:rPr lang="sk-SK" sz="2000" dirty="0"/>
              <a:t>zákon sa nezameriava výlučne na kybernetickú bezpečnosť, ale na celý životný cyklus riadenia ITVS</a:t>
            </a:r>
          </a:p>
          <a:p>
            <a:r>
              <a:rPr lang="sk-SK" sz="2000" dirty="0"/>
              <a:t>ustanovuje jednotné vedenie a riadenie IT vo verejnej správe</a:t>
            </a:r>
          </a:p>
        </p:txBody>
      </p:sp>
      <p:sp>
        <p:nvSpPr>
          <p:cNvPr id="2" name="Zástupný objekt pre číslo snímky 3">
            <a:extLst>
              <a:ext uri="{FF2B5EF4-FFF2-40B4-BE49-F238E27FC236}">
                <a16:creationId xmlns:a16="http://schemas.microsoft.com/office/drawing/2014/main" id="{B9DE7816-E7FD-69D9-E9A7-FCC8BD219E0D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39</a:t>
            </a:fld>
            <a:endParaRPr lang="sk-SK" dirty="0"/>
          </a:p>
        </p:txBody>
      </p:sp>
      <p:pic>
        <p:nvPicPr>
          <p:cNvPr id="8" name="Obrázok 7" descr="Obrázok, na ktorom je text, snímka obrazovky, písmo, dokument&#10;&#10;Obsah vygenerovaný pomocou AI môže byť nesprávny.">
            <a:extLst>
              <a:ext uri="{FF2B5EF4-FFF2-40B4-BE49-F238E27FC236}">
                <a16:creationId xmlns:a16="http://schemas.microsoft.com/office/drawing/2014/main" id="{3EF591AC-6CBB-D787-FD28-0A3D1972B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5556" y="1301750"/>
            <a:ext cx="4552425" cy="501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545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7AC054-4D31-932A-BD7E-05D1078A1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3">
            <a:extLst>
              <a:ext uri="{FF2B5EF4-FFF2-40B4-BE49-F238E27FC236}">
                <a16:creationId xmlns:a16="http://schemas.microsoft.com/office/drawing/2014/main" id="{94885218-B98D-7468-D4E1-FA696B59093B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4</a:t>
            </a:fld>
            <a:endParaRPr lang="sk-SK" dirty="0"/>
          </a:p>
        </p:txBody>
      </p:sp>
      <p:pic>
        <p:nvPicPr>
          <p:cNvPr id="9" name="Picture 2" descr="VÃ½sledok vyhÄ¾adÃ¡vania obrÃ¡zkov pre dopyt mesto pod kupolou">
            <a:extLst>
              <a:ext uri="{FF2B5EF4-FFF2-40B4-BE49-F238E27FC236}">
                <a16:creationId xmlns:a16="http://schemas.microsoft.com/office/drawing/2014/main" id="{1A8047A4-0EBE-F4E6-931D-9F06CE0E9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dĺžnik 10">
            <a:extLst>
              <a:ext uri="{FF2B5EF4-FFF2-40B4-BE49-F238E27FC236}">
                <a16:creationId xmlns:a16="http://schemas.microsoft.com/office/drawing/2014/main" id="{7426067E-8B0D-F3AB-E8B7-3487FE391342}"/>
              </a:ext>
            </a:extLst>
          </p:cNvPr>
          <p:cNvSpPr/>
          <p:nvPr/>
        </p:nvSpPr>
        <p:spPr>
          <a:xfrm>
            <a:off x="3310465" y="2782669"/>
            <a:ext cx="56368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k-SK" sz="3600" b="1" dirty="0">
                <a:solidFill>
                  <a:schemeClr val="bg1"/>
                </a:solidFill>
              </a:rPr>
              <a:t>Neexistuje 100% bezpečnosť</a:t>
            </a:r>
          </a:p>
        </p:txBody>
      </p:sp>
    </p:spTree>
    <p:extLst>
      <p:ext uri="{BB962C8B-B14F-4D97-AF65-F5344CB8AC3E}">
        <p14:creationId xmlns:p14="http://schemas.microsoft.com/office/powerpoint/2010/main" val="30157411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B0526A-8D12-BA85-88C8-134FF8468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6281D7B5-EED9-BC16-594D-626C2BC0F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8771912" cy="701675"/>
          </a:xfrm>
        </p:spPr>
        <p:txBody>
          <a:bodyPr/>
          <a:lstStyle/>
          <a:p>
            <a:r>
              <a:rPr lang="sk-SK" dirty="0"/>
              <a:t>Zákon o ITVS (II.)</a:t>
            </a:r>
            <a:endParaRPr lang="sk-SK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3F17229-4164-5208-B5EB-859F2612B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501" y="1301750"/>
            <a:ext cx="11058750" cy="3853782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sk-SK" sz="2000" b="1" dirty="0"/>
              <a:t>Vykonávacie právne predpisy:</a:t>
            </a:r>
          </a:p>
          <a:p>
            <a:pPr lvl="1" algn="just">
              <a:lnSpc>
                <a:spcPct val="150000"/>
              </a:lnSpc>
            </a:pPr>
            <a:r>
              <a:rPr lang="sk-SK" sz="2000" dirty="0"/>
              <a:t>Vyhláška ÚPVII </a:t>
            </a:r>
            <a:r>
              <a:rPr lang="sk-SK" sz="2000" b="1" dirty="0"/>
              <a:t>č. 78/2020 Z. z. </a:t>
            </a:r>
            <a:r>
              <a:rPr lang="sk-SK" sz="2000" dirty="0"/>
              <a:t>o štandardoch pre informačné technológie verejnej správy, </a:t>
            </a:r>
          </a:p>
          <a:p>
            <a:pPr lvl="1" algn="just">
              <a:lnSpc>
                <a:spcPct val="150000"/>
              </a:lnSpc>
            </a:pPr>
            <a:r>
              <a:rPr lang="sk-SK" sz="2000" dirty="0"/>
              <a:t>Vyhláška ÚPVII </a:t>
            </a:r>
            <a:r>
              <a:rPr lang="sk-SK" sz="2000" b="1" dirty="0"/>
              <a:t>č. 179/2020 Z. z.</a:t>
            </a:r>
            <a:r>
              <a:rPr lang="sk-SK" sz="2000" dirty="0"/>
              <a:t>, ktorou sa ustanovuje spôsob kategorizácie a obsah bezpečnostných opatrení informačných technológií verejnej správy, </a:t>
            </a:r>
          </a:p>
          <a:p>
            <a:pPr lvl="1" algn="just">
              <a:lnSpc>
                <a:spcPct val="150000"/>
              </a:lnSpc>
            </a:pPr>
            <a:r>
              <a:rPr lang="sk-SK" sz="2000" dirty="0"/>
              <a:t>Vyhláška MIRRI </a:t>
            </a:r>
            <a:r>
              <a:rPr lang="sk-SK" sz="2000" b="1" dirty="0"/>
              <a:t>č. 333/2022 Z. z. </a:t>
            </a:r>
            <a:r>
              <a:rPr lang="sk-SK" sz="2000" dirty="0"/>
              <a:t>o elektronizácii agendy verejnej správy, </a:t>
            </a:r>
          </a:p>
          <a:p>
            <a:pPr lvl="1" algn="just">
              <a:lnSpc>
                <a:spcPct val="150000"/>
              </a:lnSpc>
            </a:pPr>
            <a:r>
              <a:rPr lang="sk-SK" sz="2000" dirty="0"/>
              <a:t>Vyhláška MIRRI </a:t>
            </a:r>
            <a:r>
              <a:rPr lang="sk-SK" sz="2000" b="1" dirty="0"/>
              <a:t>č. 401/2023 Z. z. </a:t>
            </a:r>
            <a:r>
              <a:rPr lang="sk-SK" sz="2000" dirty="0"/>
              <a:t>o riadení projektov a zmenových požiadaviek v prevádzke informačných technológií verejnej správy</a:t>
            </a:r>
          </a:p>
        </p:txBody>
      </p:sp>
      <p:sp>
        <p:nvSpPr>
          <p:cNvPr id="2" name="Zástupný objekt pre číslo snímky 3">
            <a:extLst>
              <a:ext uri="{FF2B5EF4-FFF2-40B4-BE49-F238E27FC236}">
                <a16:creationId xmlns:a16="http://schemas.microsoft.com/office/drawing/2014/main" id="{6641CA14-5076-1324-7795-54EC68AF5156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40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3447083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06C719-FFEA-953A-F4F6-73A38C68D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1D44DF30-E260-B021-F5F3-4A61280FB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8771912" cy="701675"/>
          </a:xfrm>
        </p:spPr>
        <p:txBody>
          <a:bodyPr/>
          <a:lstStyle/>
          <a:p>
            <a:r>
              <a:rPr lang="sk-SK" b="1" dirty="0"/>
              <a:t>Ďalšia právna úprava (I.)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64DB2D1-E552-A306-EA97-1D9D3F7F5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500" y="1301749"/>
            <a:ext cx="6408779" cy="5495999"/>
          </a:xfrm>
        </p:spPr>
        <p:txBody>
          <a:bodyPr/>
          <a:lstStyle/>
          <a:p>
            <a:r>
              <a:rPr lang="sk-SK" sz="2000" b="1" dirty="0"/>
              <a:t>Zákon č. 272/2016 Z. z. </a:t>
            </a:r>
            <a:r>
              <a:rPr lang="sk-SK" sz="2000" dirty="0"/>
              <a:t>o dôveryhodných službách pre elektronické transakcie na vnútornom trhu a o zmene a doplnení niektorých zákonov </a:t>
            </a:r>
            <a:r>
              <a:rPr lang="sk-SK" sz="2000" b="1" dirty="0"/>
              <a:t>(zákon o dôveryhodných službách)</a:t>
            </a:r>
            <a:endParaRPr lang="sk-SK" sz="2000" dirty="0"/>
          </a:p>
          <a:p>
            <a:pPr lvl="1"/>
            <a:r>
              <a:rPr lang="sk-SK" sz="2000" dirty="0"/>
              <a:t>národná úprava dopĺňajúca </a:t>
            </a:r>
            <a:r>
              <a:rPr lang="sk-SK" sz="2000" b="1" dirty="0"/>
              <a:t>nariadenie </a:t>
            </a:r>
            <a:r>
              <a:rPr lang="sk-SK" sz="2000" b="1" dirty="0" err="1"/>
              <a:t>eIDAS</a:t>
            </a:r>
            <a:endParaRPr lang="sk-SK" sz="2000" dirty="0"/>
          </a:p>
          <a:p>
            <a:pPr lvl="1"/>
            <a:r>
              <a:rPr lang="sk-SK" sz="2000" dirty="0"/>
              <a:t>upravuje:</a:t>
            </a:r>
          </a:p>
          <a:p>
            <a:pPr lvl="2"/>
            <a:r>
              <a:rPr lang="sk-SK" dirty="0"/>
              <a:t>podmienky poskytovania dôveryhodných služieb</a:t>
            </a:r>
          </a:p>
          <a:p>
            <a:pPr lvl="2"/>
            <a:r>
              <a:rPr lang="sk-SK" dirty="0"/>
              <a:t>povinnosti poskytovateľov dôveryhodných služieb</a:t>
            </a:r>
          </a:p>
          <a:p>
            <a:pPr lvl="1"/>
            <a:r>
              <a:rPr lang="sk-SK" sz="2000" dirty="0"/>
              <a:t>relevancia pre kybernetickú bezpečnosť:</a:t>
            </a:r>
          </a:p>
          <a:p>
            <a:pPr lvl="2"/>
            <a:r>
              <a:rPr lang="sk-SK" dirty="0"/>
              <a:t>bezpečnosť certifikátov, elektronických podpisov a pečatí</a:t>
            </a:r>
          </a:p>
          <a:p>
            <a:pPr lvl="2"/>
            <a:r>
              <a:rPr lang="sk-SK" dirty="0"/>
              <a:t>dôveryhodnosť a integrita elektronických transakcií</a:t>
            </a:r>
          </a:p>
          <a:p>
            <a:endParaRPr lang="sk-SK" sz="2000" dirty="0"/>
          </a:p>
        </p:txBody>
      </p:sp>
      <p:sp>
        <p:nvSpPr>
          <p:cNvPr id="2" name="Zástupný objekt pre číslo snímky 3">
            <a:extLst>
              <a:ext uri="{FF2B5EF4-FFF2-40B4-BE49-F238E27FC236}">
                <a16:creationId xmlns:a16="http://schemas.microsoft.com/office/drawing/2014/main" id="{EAE9F1A2-520F-67D2-21AF-BE484C5AE227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41</a:t>
            </a:fld>
            <a:endParaRPr lang="sk-SK" dirty="0"/>
          </a:p>
        </p:txBody>
      </p:sp>
      <p:pic>
        <p:nvPicPr>
          <p:cNvPr id="5" name="Obrázok 4" descr="Obrázok, na ktorom je text, snímka obrazovky, písmo, číslo&#10;&#10;Obsah vygenerovaný pomocou AI môže byť nesprávny.">
            <a:extLst>
              <a:ext uri="{FF2B5EF4-FFF2-40B4-BE49-F238E27FC236}">
                <a16:creationId xmlns:a16="http://schemas.microsoft.com/office/drawing/2014/main" id="{44CE7B61-2B16-1D42-8412-F770946DF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2452" y="1301749"/>
            <a:ext cx="4654804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8664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7D9431-7F47-FA7F-A7CA-D9BF786115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003AD090-4A67-E891-A9C7-B17895DC5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8771912" cy="701675"/>
          </a:xfrm>
        </p:spPr>
        <p:txBody>
          <a:bodyPr/>
          <a:lstStyle/>
          <a:p>
            <a:r>
              <a:rPr lang="sk-SK" b="1" dirty="0"/>
              <a:t>Ďalšia právna úprava (II.)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E197F10-6786-988F-FE11-5CC2A217F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500" y="1301749"/>
            <a:ext cx="7216853" cy="5495999"/>
          </a:xfrm>
        </p:spPr>
        <p:txBody>
          <a:bodyPr/>
          <a:lstStyle/>
          <a:p>
            <a:r>
              <a:rPr lang="sk-SK" sz="2000" b="1" dirty="0"/>
              <a:t>Zákon č. 305/2013 Z. z. </a:t>
            </a:r>
            <a:r>
              <a:rPr lang="sk-SK" sz="2000" dirty="0"/>
              <a:t>o elektronickej podobe výkonu pôsobnosti orgánov verejnej moci a o zmene a doplnení niektorých zákonov </a:t>
            </a:r>
            <a:r>
              <a:rPr lang="sk-SK" sz="2000" b="1" dirty="0"/>
              <a:t>(zákon o e-</a:t>
            </a:r>
            <a:r>
              <a:rPr lang="sk-SK" sz="2000" b="1" dirty="0" err="1"/>
              <a:t>Governmente</a:t>
            </a:r>
            <a:r>
              <a:rPr lang="sk-SK" sz="2000" b="1" dirty="0"/>
              <a:t>)</a:t>
            </a:r>
            <a:endParaRPr lang="sk-SK" sz="2000" dirty="0"/>
          </a:p>
          <a:p>
            <a:pPr lvl="1"/>
            <a:r>
              <a:rPr lang="sk-SK" sz="2000" dirty="0"/>
              <a:t>upravuje výkon verejnej moci </a:t>
            </a:r>
            <a:r>
              <a:rPr lang="sk-SK" sz="2000" b="1" dirty="0"/>
              <a:t>elektronickou formou</a:t>
            </a:r>
            <a:endParaRPr lang="sk-SK" sz="2000" dirty="0"/>
          </a:p>
          <a:p>
            <a:pPr lvl="1"/>
            <a:r>
              <a:rPr lang="sk-SK" sz="2000" dirty="0"/>
              <a:t>kľúčové oblasti:</a:t>
            </a:r>
          </a:p>
          <a:p>
            <a:pPr lvl="2"/>
            <a:r>
              <a:rPr lang="sk-SK" dirty="0"/>
              <a:t>elektronické podania a úradné dokumenty</a:t>
            </a:r>
          </a:p>
          <a:p>
            <a:pPr lvl="2"/>
            <a:r>
              <a:rPr lang="sk-SK" dirty="0"/>
              <a:t>elektronické schránky a doručovanie</a:t>
            </a:r>
          </a:p>
          <a:p>
            <a:pPr lvl="2"/>
            <a:r>
              <a:rPr lang="sk-SK" dirty="0"/>
              <a:t>identifikácia, autentifikácia a autorizácia</a:t>
            </a:r>
          </a:p>
          <a:p>
            <a:pPr lvl="2"/>
            <a:r>
              <a:rPr lang="sk-SK" dirty="0"/>
              <a:t>zaručená konverzia</a:t>
            </a:r>
          </a:p>
          <a:p>
            <a:pPr lvl="1"/>
            <a:r>
              <a:rPr lang="sk-SK" sz="2000" dirty="0"/>
              <a:t>parciálna úprava kybernetickej bezpečnosti v prostredí verejnej správy</a:t>
            </a:r>
          </a:p>
        </p:txBody>
      </p:sp>
      <p:sp>
        <p:nvSpPr>
          <p:cNvPr id="2" name="Zástupný objekt pre číslo snímky 3">
            <a:extLst>
              <a:ext uri="{FF2B5EF4-FFF2-40B4-BE49-F238E27FC236}">
                <a16:creationId xmlns:a16="http://schemas.microsoft.com/office/drawing/2014/main" id="{770CFDEA-1A11-5786-E8E1-1F02CFDA2C3A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42</a:t>
            </a:fld>
            <a:endParaRPr lang="sk-SK" dirty="0"/>
          </a:p>
        </p:txBody>
      </p:sp>
      <p:pic>
        <p:nvPicPr>
          <p:cNvPr id="5" name="Obrázok 4" descr="Obrázok, na ktorom je text, snímka obrazovky, písmo, dokument&#10;&#10;Obsah vygenerovaný pomocou AI môže byť nesprávny.">
            <a:extLst>
              <a:ext uri="{FF2B5EF4-FFF2-40B4-BE49-F238E27FC236}">
                <a16:creationId xmlns:a16="http://schemas.microsoft.com/office/drawing/2014/main" id="{E65476DC-E5FB-519B-2377-5A860AD22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4327" y="1301749"/>
            <a:ext cx="4446173" cy="472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677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930D1A-E90E-3A60-DF7D-307A5383F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A6C55CB4-7659-87EA-5E2D-04CAA5DA9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8771912" cy="701675"/>
          </a:xfrm>
        </p:spPr>
        <p:txBody>
          <a:bodyPr/>
          <a:lstStyle/>
          <a:p>
            <a:r>
              <a:rPr lang="sk-SK" b="1" dirty="0"/>
              <a:t>Ďalšia právna úprava (III.)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B64CB86-18EE-373C-5A2D-4BEF6269D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500" y="1301749"/>
            <a:ext cx="6756923" cy="5495999"/>
          </a:xfrm>
        </p:spPr>
        <p:txBody>
          <a:bodyPr/>
          <a:lstStyle/>
          <a:p>
            <a:r>
              <a:rPr lang="sk-SK" sz="2000" b="1" dirty="0"/>
              <a:t>Zákon č. 452/2021 Z. z. o elektronických komunikáciách</a:t>
            </a:r>
            <a:endParaRPr lang="sk-SK" sz="2000" dirty="0"/>
          </a:p>
          <a:p>
            <a:pPr lvl="1"/>
            <a:r>
              <a:rPr lang="sk-SK" sz="2000" dirty="0"/>
              <a:t>regulácia elektronických komunikačných sietí a služieb</a:t>
            </a:r>
          </a:p>
          <a:p>
            <a:pPr lvl="1"/>
            <a:r>
              <a:rPr lang="sk-SK" sz="2000" dirty="0"/>
              <a:t>bezpečnosť a integrita sietí (štvrtá časť zákona)</a:t>
            </a:r>
          </a:p>
          <a:p>
            <a:pPr lvl="1"/>
            <a:r>
              <a:rPr lang="sk-SK" sz="2000" dirty="0"/>
              <a:t>povinnosti podnikov:</a:t>
            </a:r>
          </a:p>
          <a:p>
            <a:pPr lvl="2"/>
            <a:r>
              <a:rPr lang="sk-SK" dirty="0"/>
              <a:t>technické a organizačné opatrenia</a:t>
            </a:r>
          </a:p>
          <a:p>
            <a:pPr lvl="2"/>
            <a:r>
              <a:rPr lang="sk-SK" dirty="0"/>
              <a:t>riešenie bezpečnostných incidentov</a:t>
            </a:r>
          </a:p>
          <a:p>
            <a:pPr lvl="2"/>
            <a:r>
              <a:rPr lang="sk-SK" dirty="0"/>
              <a:t>riadenie kontinuity činností</a:t>
            </a:r>
          </a:p>
          <a:p>
            <a:pPr lvl="2"/>
            <a:r>
              <a:rPr lang="sk-SK" dirty="0"/>
              <a:t>monitoring, audit, testovanie a šifrovanie</a:t>
            </a:r>
          </a:p>
          <a:p>
            <a:pPr lvl="1"/>
            <a:r>
              <a:rPr lang="sk-SK" sz="2000" dirty="0"/>
              <a:t>osobitná úprava ochrany súkromia a osobných údajov</a:t>
            </a:r>
          </a:p>
          <a:p>
            <a:pPr lvl="1"/>
            <a:endParaRPr lang="sk-SK" sz="2000" dirty="0"/>
          </a:p>
          <a:p>
            <a:pPr marL="285750" indent="-285750"/>
            <a:r>
              <a:rPr lang="sk-SK" sz="2000" dirty="0"/>
              <a:t>zákon </a:t>
            </a:r>
            <a:r>
              <a:rPr lang="sk-SK" sz="2000" b="1" dirty="0"/>
              <a:t>č. 18/2018 </a:t>
            </a:r>
            <a:r>
              <a:rPr lang="sk-SK" sz="2000" dirty="0"/>
              <a:t>Z. z. o </a:t>
            </a:r>
            <a:r>
              <a:rPr lang="sk-SK" sz="2000" b="1" dirty="0"/>
              <a:t>ochrane osobných údajov </a:t>
            </a:r>
            <a:r>
              <a:rPr lang="sk-SK" sz="2000" dirty="0"/>
              <a:t>a o zmene a doplnení niektorých zákonov</a:t>
            </a:r>
          </a:p>
          <a:p>
            <a:pPr marL="285750" indent="-285750"/>
            <a:r>
              <a:rPr lang="sk-SK" sz="2000" dirty="0"/>
              <a:t>zákon </a:t>
            </a:r>
            <a:r>
              <a:rPr lang="sk-SK" sz="2000" b="1" dirty="0"/>
              <a:t>č. 367/2024 </a:t>
            </a:r>
            <a:r>
              <a:rPr lang="sk-SK" sz="2000" dirty="0"/>
              <a:t>Z. z. </a:t>
            </a:r>
            <a:r>
              <a:rPr lang="sk-SK" sz="2000" b="1" dirty="0"/>
              <a:t>o kritickej infraštruktúre </a:t>
            </a:r>
            <a:r>
              <a:rPr lang="sk-SK" sz="2000" dirty="0"/>
              <a:t>a o zmene a doplnení niektorých zákonov</a:t>
            </a:r>
          </a:p>
          <a:p>
            <a:pPr marL="285750" indent="-285750"/>
            <a:r>
              <a:rPr lang="sk-SK" sz="2000" dirty="0"/>
              <a:t>zákon č. 215/2004 Z. z. o </a:t>
            </a:r>
            <a:r>
              <a:rPr lang="sk-SK" sz="2000" b="1" dirty="0"/>
              <a:t>ochrane utajovaných skutočností </a:t>
            </a:r>
            <a:r>
              <a:rPr lang="sk-SK" sz="2000" dirty="0"/>
              <a:t>a </a:t>
            </a:r>
            <a:r>
              <a:rPr lang="pl-PL" sz="2000" b="1" dirty="0"/>
              <a:t>o zmene a doplnení niektorých zákonov</a:t>
            </a:r>
            <a:endParaRPr lang="sk-SK" sz="2000" b="1" dirty="0"/>
          </a:p>
        </p:txBody>
      </p:sp>
      <p:sp>
        <p:nvSpPr>
          <p:cNvPr id="2" name="Zástupný objekt pre číslo snímky 3">
            <a:extLst>
              <a:ext uri="{FF2B5EF4-FFF2-40B4-BE49-F238E27FC236}">
                <a16:creationId xmlns:a16="http://schemas.microsoft.com/office/drawing/2014/main" id="{DE203C02-02B8-6A61-8DD3-25F008817DB5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43</a:t>
            </a:fld>
            <a:endParaRPr lang="sk-SK" dirty="0"/>
          </a:p>
        </p:txBody>
      </p:sp>
      <p:pic>
        <p:nvPicPr>
          <p:cNvPr id="8" name="Obrázok 7" descr="Obrázok, na ktorom je text, snímka obrazovky, písmo, dokument&#10;&#10;Obsah vygenerovaný pomocou AI môže byť nesprávny.">
            <a:extLst>
              <a:ext uri="{FF2B5EF4-FFF2-40B4-BE49-F238E27FC236}">
                <a16:creationId xmlns:a16="http://schemas.microsoft.com/office/drawing/2014/main" id="{865DBF0E-A0FB-8B23-B38A-EF4E15EF4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8423" y="1301749"/>
            <a:ext cx="4707314" cy="483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2416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EBAF2-9799-CDC8-94EB-CD939DAA2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5A763D-3E18-112D-D926-F21687967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1709738"/>
            <a:ext cx="7308850" cy="1805249"/>
          </a:xfrm>
        </p:spPr>
        <p:txBody>
          <a:bodyPr anchor="b">
            <a:normAutofit/>
          </a:bodyPr>
          <a:lstStyle/>
          <a:p>
            <a:r>
              <a:rPr lang="sk-SK" dirty="0">
                <a:solidFill>
                  <a:srgbClr val="001351"/>
                </a:solidFill>
              </a:rPr>
              <a:t>Ďakujem za pozornosť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10CE0B44-1F89-06CF-9020-CB88391135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38600" y="4589463"/>
            <a:ext cx="7308850" cy="1500187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*"/>
            </a:pPr>
            <a:r>
              <a:rPr lang="en-US" dirty="0">
                <a:hlinkClick r:id="rId2"/>
              </a:rPr>
              <a:t>p</a:t>
            </a:r>
            <a:r>
              <a:rPr lang="sk-SK" dirty="0" err="1">
                <a:hlinkClick r:id="rId2"/>
              </a:rPr>
              <a:t>avol.sokol</a:t>
            </a:r>
            <a:r>
              <a:rPr lang="en-US" dirty="0">
                <a:hlinkClick r:id="rId2"/>
              </a:rPr>
              <a:t>@upjs.sk</a:t>
            </a:r>
          </a:p>
          <a:p>
            <a:pPr marL="342900" indent="-342900">
              <a:buFont typeface="Webdings" panose="05030102010509060703" pitchFamily="18" charset="2"/>
              <a:buChar char="ü"/>
            </a:pPr>
            <a:r>
              <a:rPr lang="sk-SK" dirty="0">
                <a:hlinkClick r:id="rId2"/>
              </a:rPr>
              <a:t>https://cyberawareness.sk</a:t>
            </a:r>
            <a:endParaRPr lang="en-US" dirty="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194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46652-DB3A-43FE-153A-DDFE3865D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3">
            <a:extLst>
              <a:ext uri="{FF2B5EF4-FFF2-40B4-BE49-F238E27FC236}">
                <a16:creationId xmlns:a16="http://schemas.microsoft.com/office/drawing/2014/main" id="{0B6F17FB-3686-2588-146B-CE8A98FA7FEC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5</a:t>
            </a:fld>
            <a:endParaRPr lang="sk-SK" dirty="0"/>
          </a:p>
        </p:txBody>
      </p:sp>
      <p:pic>
        <p:nvPicPr>
          <p:cNvPr id="7" name="Picture 7" descr="Question mark">
            <a:extLst>
              <a:ext uri="{FF2B5EF4-FFF2-40B4-BE49-F238E27FC236}">
                <a16:creationId xmlns:a16="http://schemas.microsoft.com/office/drawing/2014/main" id="{423C00C8-CA6D-F919-764B-88467A04BE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70" r="29379" b="2402"/>
          <a:stretch/>
        </p:blipFill>
        <p:spPr>
          <a:xfrm>
            <a:off x="8669079" y="-1388"/>
            <a:ext cx="3522921" cy="6419042"/>
          </a:xfrm>
          <a:prstGeom prst="rect">
            <a:avLst/>
          </a:prstGeom>
        </p:spPr>
      </p:pic>
      <p:sp>
        <p:nvSpPr>
          <p:cNvPr id="8" name="TextBox 12">
            <a:extLst>
              <a:ext uri="{FF2B5EF4-FFF2-40B4-BE49-F238E27FC236}">
                <a16:creationId xmlns:a16="http://schemas.microsoft.com/office/drawing/2014/main" id="{B298BEBD-6200-0642-0CE6-FF60B919A1C4}"/>
              </a:ext>
            </a:extLst>
          </p:cNvPr>
          <p:cNvSpPr txBox="1"/>
          <p:nvPr/>
        </p:nvSpPr>
        <p:spPr>
          <a:xfrm>
            <a:off x="398415" y="3760969"/>
            <a:ext cx="8551415" cy="215443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sk-SK" sz="2000" i="1" dirty="0"/>
              <a:t>stav, v ktorom sú siete a informačné systémy </a:t>
            </a:r>
            <a:r>
              <a:rPr lang="sk-SK" sz="2000" b="1" i="1" dirty="0"/>
              <a:t>schopné odolávať na určitom stupni </a:t>
            </a:r>
            <a:r>
              <a:rPr lang="sk-SK" sz="2000" i="1" dirty="0"/>
              <a:t>spoľahlivosti akémukoľvek konaniu, ktoré ohrozuje </a:t>
            </a:r>
            <a:r>
              <a:rPr lang="sk-SK" sz="2000" b="1" i="1" dirty="0"/>
              <a:t>dostupnosť, pravosť, integritu alebo dôvernosť </a:t>
            </a:r>
            <a:r>
              <a:rPr lang="sk-SK" sz="2000" i="1" dirty="0"/>
              <a:t>uchovávaných, prenášaných alebo spracúvaných </a:t>
            </a:r>
            <a:r>
              <a:rPr lang="sk-SK" sz="2000" b="1" i="1" dirty="0"/>
              <a:t>údajov</a:t>
            </a:r>
            <a:r>
              <a:rPr lang="sk-SK" sz="2000" i="1" dirty="0"/>
              <a:t> alebo súvisiacich služieb poskytovaných alebo prístupných prostredníctvom týchto sietí a informačných systémov </a:t>
            </a:r>
          </a:p>
          <a:p>
            <a:pPr algn="just"/>
            <a:endParaRPr lang="sk-SK" sz="2000" i="1" dirty="0"/>
          </a:p>
          <a:p>
            <a:pPr algn="just"/>
            <a:r>
              <a:rPr lang="sk-SK" sz="1400" i="1" dirty="0"/>
              <a:t>(§ 3 ods. 1 písm. h) zákona č. 69/2018 Z. z. o kybernetickej bezpečnosti (</a:t>
            </a:r>
            <a:r>
              <a:rPr lang="sk-SK" sz="1400" i="1" dirty="0" err="1"/>
              <a:t>ZoKB</a:t>
            </a:r>
            <a:r>
              <a:rPr lang="sk-SK" sz="1400" i="1" dirty="0"/>
              <a:t>))</a:t>
            </a:r>
            <a:endParaRPr lang="sk-SK" sz="2000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32C2504-2B9E-3C02-D46E-125AEF580658}"/>
              </a:ext>
            </a:extLst>
          </p:cNvPr>
          <p:cNvSpPr txBox="1">
            <a:spLocks/>
          </p:cNvSpPr>
          <p:nvPr/>
        </p:nvSpPr>
        <p:spPr>
          <a:xfrm>
            <a:off x="398415" y="1393298"/>
            <a:ext cx="7427148" cy="175432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sk-SK" sz="5400" b="1" dirty="0">
                <a:solidFill>
                  <a:srgbClr val="191919"/>
                </a:solidFill>
                <a:latin typeface="Poppins" pitchFamily="2" charset="77"/>
                <a:ea typeface="+mn-ea"/>
                <a:cs typeface="Poppins" pitchFamily="2" charset="77"/>
              </a:rPr>
              <a:t>Čo je kybernetická bezpečnosť?</a:t>
            </a:r>
            <a:endParaRPr lang="en-ID" sz="5400" b="1" dirty="0">
              <a:solidFill>
                <a:srgbClr val="191919"/>
              </a:solidFill>
              <a:latin typeface="Poppins" pitchFamily="2" charset="77"/>
              <a:ea typeface="+mn-ea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00155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objekt pre obsah 2">
            <a:extLst>
              <a:ext uri="{FF2B5EF4-FFF2-40B4-BE49-F238E27FC236}">
                <a16:creationId xmlns:a16="http://schemas.microsoft.com/office/drawing/2014/main" id="{8C19314E-B6F1-4D0C-889D-48A96F5AD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017" y="1457604"/>
            <a:ext cx="6642399" cy="4898746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en-US" sz="2200" b="1" dirty="0" err="1">
                <a:solidFill>
                  <a:schemeClr val="accent4"/>
                </a:solidFill>
              </a:rPr>
              <a:t>dôvernosť</a:t>
            </a:r>
            <a:endParaRPr lang="en-US" sz="2200" b="1" dirty="0">
              <a:solidFill>
                <a:schemeClr val="accent4"/>
              </a:solidFill>
            </a:endParaRPr>
          </a:p>
          <a:p>
            <a:pPr lvl="1" algn="just"/>
            <a:r>
              <a:rPr lang="sk-SK" sz="2200" dirty="0"/>
              <a:t>záruka, že údaj alebo informácia nie je prezradená neoprávneným subjektom alebo procesom (§3 ods. 1 písm. e) </a:t>
            </a:r>
            <a:r>
              <a:rPr lang="sk-SK" sz="2200" dirty="0" err="1"/>
              <a:t>ZoKB</a:t>
            </a:r>
            <a:r>
              <a:rPr lang="sk-SK" sz="2200" dirty="0"/>
              <a:t>)</a:t>
            </a:r>
          </a:p>
          <a:p>
            <a:pPr marL="457200" lvl="1" indent="0" algn="just">
              <a:buNone/>
            </a:pPr>
            <a:endParaRPr lang="en-US" sz="2200" dirty="0"/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2200" b="1" dirty="0" err="1">
                <a:solidFill>
                  <a:srgbClr val="92D050"/>
                </a:solidFill>
              </a:rPr>
              <a:t>integrita</a:t>
            </a:r>
            <a:endParaRPr lang="en-US" sz="2200" b="1" dirty="0">
              <a:solidFill>
                <a:srgbClr val="92D050"/>
              </a:solidFill>
            </a:endParaRPr>
          </a:p>
          <a:p>
            <a:pPr lvl="1" algn="just"/>
            <a:r>
              <a:rPr lang="sk-SK" sz="2200" dirty="0"/>
              <a:t>záruka, že bezchybnosť, úplnosť alebo správnosť údaja neboli narušené (§3 ods. 1 písm. g) </a:t>
            </a:r>
            <a:r>
              <a:rPr lang="sk-SK" sz="2200" dirty="0" err="1"/>
              <a:t>ZoKB</a:t>
            </a:r>
            <a:r>
              <a:rPr lang="sk-SK" sz="2200" dirty="0"/>
              <a:t>)</a:t>
            </a:r>
          </a:p>
          <a:p>
            <a:pPr lvl="1" algn="just"/>
            <a:endParaRPr lang="en-US" sz="2200" dirty="0"/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2200" b="1" dirty="0" err="1">
                <a:solidFill>
                  <a:schemeClr val="accent5"/>
                </a:solidFill>
              </a:rPr>
              <a:t>Dostupnosť</a:t>
            </a:r>
            <a:endParaRPr lang="sk-SK" sz="2200" b="1" dirty="0">
              <a:solidFill>
                <a:schemeClr val="accent5"/>
              </a:solidFill>
            </a:endParaRPr>
          </a:p>
          <a:p>
            <a:pPr lvl="1" algn="just"/>
            <a:r>
              <a:rPr lang="sk-SK" sz="2200" dirty="0"/>
              <a:t>záruka, že údaj alebo poskytovaná služba sú pre používateľa, informačný systém, sieť alebo zariadenie prístupné vo chvíli, keď sú potrebné a požadované (§3 ods. 1 písm. f) </a:t>
            </a:r>
            <a:r>
              <a:rPr lang="sk-SK" sz="2200" dirty="0" err="1"/>
              <a:t>ZoKB</a:t>
            </a:r>
            <a:r>
              <a:rPr lang="sk-SK" sz="2200" dirty="0"/>
              <a:t>)</a:t>
            </a:r>
            <a:endParaRPr lang="en-US" sz="2200" b="1" dirty="0">
              <a:solidFill>
                <a:schemeClr val="accent5"/>
              </a:solidFill>
            </a:endParaRPr>
          </a:p>
          <a:p>
            <a:pPr algn="just">
              <a:buFont typeface="Wingdings" panose="05000000000000000000" pitchFamily="2" charset="2"/>
              <a:buChar char="§"/>
            </a:pPr>
            <a:endParaRPr lang="sk-SK" sz="2200" dirty="0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9275A825-FACE-4C43-AB3F-97DF7AF0B31B}"/>
              </a:ext>
            </a:extLst>
          </p:cNvPr>
          <p:cNvGraphicFramePr/>
          <p:nvPr/>
        </p:nvGraphicFramePr>
        <p:xfrm>
          <a:off x="7433733" y="1826870"/>
          <a:ext cx="4413087" cy="41929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Zástupný objekt pre číslo snímky 3">
            <a:extLst>
              <a:ext uri="{FF2B5EF4-FFF2-40B4-BE49-F238E27FC236}">
                <a16:creationId xmlns:a16="http://schemas.microsoft.com/office/drawing/2014/main" id="{3F13A7D0-EF7E-FB30-03C5-787C0635E39B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6</a:t>
            </a:fld>
            <a:endParaRPr lang="sk-SK" dirty="0"/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BD4389DB-B1E0-80B5-BBF7-BB624AEC6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8585200" cy="720725"/>
          </a:xfrm>
        </p:spPr>
        <p:txBody>
          <a:bodyPr/>
          <a:lstStyle/>
          <a:p>
            <a:r>
              <a:rPr lang="sk-SK" b="1" dirty="0"/>
              <a:t>Kybernetická bezpečnosť (II.)</a:t>
            </a:r>
          </a:p>
        </p:txBody>
      </p:sp>
    </p:spTree>
    <p:extLst>
      <p:ext uri="{BB962C8B-B14F-4D97-AF65-F5344CB8AC3E}">
        <p14:creationId xmlns:p14="http://schemas.microsoft.com/office/powerpoint/2010/main" val="4053683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704D47-CE8B-051C-4CEE-36ED83313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3">
            <a:extLst>
              <a:ext uri="{FF2B5EF4-FFF2-40B4-BE49-F238E27FC236}">
                <a16:creationId xmlns:a16="http://schemas.microsoft.com/office/drawing/2014/main" id="{0CDAA3DB-231A-FF7C-A43C-537128D657B8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7</a:t>
            </a:fld>
            <a:endParaRPr lang="sk-SK" dirty="0"/>
          </a:p>
        </p:txBody>
      </p:sp>
      <p:sp>
        <p:nvSpPr>
          <p:cNvPr id="3" name="Title 8">
            <a:extLst>
              <a:ext uri="{FF2B5EF4-FFF2-40B4-BE49-F238E27FC236}">
                <a16:creationId xmlns:a16="http://schemas.microsoft.com/office/drawing/2014/main" id="{D2E9C9BB-2164-386C-AEC2-35B9CA64EF35}"/>
              </a:ext>
            </a:extLst>
          </p:cNvPr>
          <p:cNvSpPr txBox="1">
            <a:spLocks/>
          </p:cNvSpPr>
          <p:nvPr/>
        </p:nvSpPr>
        <p:spPr>
          <a:xfrm>
            <a:off x="827314" y="1615978"/>
            <a:ext cx="8317380" cy="258532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ID" sz="5400" b="1" dirty="0">
                <a:solidFill>
                  <a:srgbClr val="191919"/>
                </a:solidFill>
                <a:latin typeface="Poppins" pitchFamily="2" charset="77"/>
                <a:ea typeface="+mn-ea"/>
                <a:cs typeface="Poppins" pitchFamily="2" charset="77"/>
              </a:rPr>
              <a:t>ODOLNOS</a:t>
            </a:r>
            <a:r>
              <a:rPr lang="sk-SK" sz="5400" b="1" dirty="0">
                <a:solidFill>
                  <a:srgbClr val="191919"/>
                </a:solidFill>
                <a:latin typeface="Poppins" pitchFamily="2" charset="77"/>
                <a:ea typeface="+mn-ea"/>
                <a:cs typeface="Poppins" pitchFamily="2" charset="77"/>
              </a:rPr>
              <a:t>Ť VOČI KYBERNETICKÝM HROZBÁM</a:t>
            </a:r>
            <a:endParaRPr lang="en-ID" sz="5400" b="1" dirty="0">
              <a:solidFill>
                <a:srgbClr val="191919"/>
              </a:solidFill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5A0F700B-D09A-DA3E-106E-45F8E851959A}"/>
              </a:ext>
            </a:extLst>
          </p:cNvPr>
          <p:cNvSpPr txBox="1"/>
          <p:nvPr/>
        </p:nvSpPr>
        <p:spPr>
          <a:xfrm>
            <a:off x="827314" y="4615316"/>
            <a:ext cx="7804623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k-SK" sz="2400" i="1" dirty="0"/>
              <a:t>„Skutočná odolnosť nespočíva v tom, že zabránime každému útoku, ale v tom, ako rýchlo a efektívne sa dokážeme zotaviť.“</a:t>
            </a:r>
            <a:endParaRPr lang="sk-SK" sz="2400" i="1" dirty="0">
              <a:solidFill>
                <a:srgbClr val="191919"/>
              </a:solidFill>
              <a:latin typeface="Gabarito" pitchFamily="2" charset="77"/>
            </a:endParaRPr>
          </a:p>
        </p:txBody>
      </p:sp>
      <p:pic>
        <p:nvPicPr>
          <p:cNvPr id="5" name="Picture 7" descr="Question mark">
            <a:extLst>
              <a:ext uri="{FF2B5EF4-FFF2-40B4-BE49-F238E27FC236}">
                <a16:creationId xmlns:a16="http://schemas.microsoft.com/office/drawing/2014/main" id="{D68B4874-3D00-400F-D8A8-8F184DE0F1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70" r="29379" b="2402"/>
          <a:stretch/>
        </p:blipFill>
        <p:spPr>
          <a:xfrm>
            <a:off x="8669079" y="-1388"/>
            <a:ext cx="3522921" cy="641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537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8A8D1-1AB5-9A6D-2157-844AE5715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3">
            <a:extLst>
              <a:ext uri="{FF2B5EF4-FFF2-40B4-BE49-F238E27FC236}">
                <a16:creationId xmlns:a16="http://schemas.microsoft.com/office/drawing/2014/main" id="{0AD314D6-2D68-C1D6-7FE9-15C2271BEAF7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8</a:t>
            </a:fld>
            <a:endParaRPr lang="sk-SK" dirty="0"/>
          </a:p>
        </p:txBody>
      </p:sp>
      <p:pic>
        <p:nvPicPr>
          <p:cNvPr id="6" name="Obrázok 5" descr="Obrázok, na ktorom je text, písmo, logo, snímka obrazovky&#10;&#10;Obsah vygenerovaný pomocou AI môže byť nesprávny.">
            <a:extLst>
              <a:ext uri="{FF2B5EF4-FFF2-40B4-BE49-F238E27FC236}">
                <a16:creationId xmlns:a16="http://schemas.microsoft.com/office/drawing/2014/main" id="{1254C086-B2EE-0B6A-B791-7643AA647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695" y="1865690"/>
            <a:ext cx="6736609" cy="4053889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BC55D7A5-91BB-4113-D71D-7935A1E5BFAC}"/>
              </a:ext>
            </a:extLst>
          </p:cNvPr>
          <p:cNvSpPr txBox="1"/>
          <p:nvPr/>
        </p:nvSpPr>
        <p:spPr>
          <a:xfrm>
            <a:off x="543617" y="6556481"/>
            <a:ext cx="744872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000" dirty="0"/>
              <a:t>Zdroj: Vygenerované pomocou AI Google </a:t>
            </a:r>
            <a:r>
              <a:rPr lang="sk-SK" sz="1000" dirty="0" err="1"/>
              <a:t>Gemini</a:t>
            </a:r>
            <a:endParaRPr lang="sk-SK" sz="1000" dirty="0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3827967E-9AC7-76BD-EFA6-1BDDBF95D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8585200" cy="720725"/>
          </a:xfrm>
        </p:spPr>
        <p:txBody>
          <a:bodyPr/>
          <a:lstStyle/>
          <a:p>
            <a:r>
              <a:rPr lang="sk-SK" dirty="0"/>
              <a:t>Kybernetická hrozba (II.)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1169321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B12B20-A200-49A8-BE1B-487021565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0FF750D0-27DB-750E-FFD6-4EAD9469B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8585200" cy="720725"/>
          </a:xfrm>
        </p:spPr>
        <p:txBody>
          <a:bodyPr/>
          <a:lstStyle/>
          <a:p>
            <a:r>
              <a:rPr lang="sk-SK" dirty="0"/>
              <a:t>Kybernetická hrozba (III.)</a:t>
            </a:r>
            <a:endParaRPr lang="sk-SK" b="1" dirty="0"/>
          </a:p>
        </p:txBody>
      </p:sp>
      <p:sp>
        <p:nvSpPr>
          <p:cNvPr id="2" name="Zástupný objekt pre číslo snímky 3">
            <a:extLst>
              <a:ext uri="{FF2B5EF4-FFF2-40B4-BE49-F238E27FC236}">
                <a16:creationId xmlns:a16="http://schemas.microsoft.com/office/drawing/2014/main" id="{43AAC822-17AC-8552-D539-D9E64A47907C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9</a:t>
            </a:fld>
            <a:endParaRPr lang="sk-SK" dirty="0"/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3BC97035-B12B-F417-21A5-67DF667DD548}"/>
              </a:ext>
            </a:extLst>
          </p:cNvPr>
          <p:cNvSpPr txBox="1"/>
          <p:nvPr/>
        </p:nvSpPr>
        <p:spPr>
          <a:xfrm>
            <a:off x="416812" y="1369133"/>
            <a:ext cx="10685015" cy="224676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sk-SK" sz="2000" b="1" dirty="0"/>
              <a:t>kybernetická hrozba</a:t>
            </a:r>
          </a:p>
          <a:p>
            <a:pPr marL="914400" lvl="1" indent="-457200" algn="just">
              <a:buFont typeface="Wingdings" panose="05000000000000000000" pitchFamily="2" charset="2"/>
              <a:buChar char="§"/>
            </a:pPr>
            <a:r>
              <a:rPr lang="sk-SK" sz="2000" dirty="0"/>
              <a:t>je </a:t>
            </a:r>
            <a:r>
              <a:rPr lang="sk-SK" sz="2000" b="1" dirty="0"/>
              <a:t>každá potenciálna okolnosť</a:t>
            </a:r>
            <a:r>
              <a:rPr lang="sk-SK" sz="2000" dirty="0"/>
              <a:t>, </a:t>
            </a:r>
            <a:r>
              <a:rPr lang="sk-SK" sz="2000" b="1" dirty="0"/>
              <a:t>udalosť alebo činnosť</a:t>
            </a:r>
            <a:r>
              <a:rPr lang="sk-SK" sz="2000" dirty="0"/>
              <a:t>, ktorá by mohla poškodiť, narušiť alebo inak </a:t>
            </a:r>
            <a:r>
              <a:rPr lang="sk-SK" sz="2000" b="1" dirty="0"/>
              <a:t>negatívne ovplyvniť </a:t>
            </a:r>
            <a:r>
              <a:rPr lang="sk-SK" sz="2000" dirty="0"/>
              <a:t>siete a informačné systémy, užívateľov takýchto systémov a iné osoby (§ 3 ods. 1 písm. j) zákona č. 69/2018 Z. z. o kybernetickej bezpečnosti – odkazuje sa na Nariadenie 2019/881 (akt o kybernetickej bezpečnosti))</a:t>
            </a:r>
          </a:p>
          <a:p>
            <a:pPr marL="914400" lvl="1" indent="-457200" algn="just">
              <a:buFont typeface="Wingdings" panose="05000000000000000000" pitchFamily="2" charset="2"/>
              <a:buChar char="§"/>
            </a:pPr>
            <a:endParaRPr lang="sk-SK" sz="2000" dirty="0"/>
          </a:p>
          <a:p>
            <a:pPr marL="914400" lvl="1" indent="-457200" algn="just">
              <a:buFont typeface="Wingdings" panose="05000000000000000000" pitchFamily="2" charset="2"/>
              <a:buChar char="§"/>
            </a:pPr>
            <a:endParaRPr lang="pl-PL" sz="2000" dirty="0"/>
          </a:p>
        </p:txBody>
      </p:sp>
      <p:pic>
        <p:nvPicPr>
          <p:cNvPr id="4" name="Picture 4" descr="Image">
            <a:extLst>
              <a:ext uri="{FF2B5EF4-FFF2-40B4-BE49-F238E27FC236}">
                <a16:creationId xmlns:a16="http://schemas.microsoft.com/office/drawing/2014/main" id="{592E8582-4624-ACC4-4516-C6883578C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182" y="3180907"/>
            <a:ext cx="5760994" cy="324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305C2D71-BA15-034D-64E8-E64E81B627A0}"/>
              </a:ext>
            </a:extLst>
          </p:cNvPr>
          <p:cNvSpPr txBox="1"/>
          <p:nvPr/>
        </p:nvSpPr>
        <p:spPr>
          <a:xfrm>
            <a:off x="424404" y="6611779"/>
            <a:ext cx="1071349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000" dirty="0"/>
              <a:t>Zdroj: https://www.enisa.europa.eu/publications/enisa-threat-landscape-2024</a:t>
            </a:r>
          </a:p>
        </p:txBody>
      </p:sp>
    </p:spTree>
    <p:extLst>
      <p:ext uri="{BB962C8B-B14F-4D97-AF65-F5344CB8AC3E}">
        <p14:creationId xmlns:p14="http://schemas.microsoft.com/office/powerpoint/2010/main" val="2807106570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43f6a51-8160-47b7-9684-358882b461ce">
      <Terms xmlns="http://schemas.microsoft.com/office/infopath/2007/PartnerControls"/>
    </lcf76f155ced4ddcb4097134ff3c332f>
    <TaxCatchAll xmlns="8579d8c0-f4a4-46e1-afa1-8fb8e6f3aea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6578B964FCBE9438AB520F8F4494DE8" ma:contentTypeVersion="14" ma:contentTypeDescription="Umožňuje vytvoriť nový dokument." ma:contentTypeScope="" ma:versionID="8a024a3a2335b019e6236309d9bae28d">
  <xsd:schema xmlns:xsd="http://www.w3.org/2001/XMLSchema" xmlns:xs="http://www.w3.org/2001/XMLSchema" xmlns:p="http://schemas.microsoft.com/office/2006/metadata/properties" xmlns:ns2="e43f6a51-8160-47b7-9684-358882b461ce" xmlns:ns3="8579d8c0-f4a4-46e1-afa1-8fb8e6f3aea2" targetNamespace="http://schemas.microsoft.com/office/2006/metadata/properties" ma:root="true" ma:fieldsID="e52a03a4667edfa4310a91f303f7d965" ns2:_="" ns3:_="">
    <xsd:import namespace="e43f6a51-8160-47b7-9684-358882b461ce"/>
    <xsd:import namespace="8579d8c0-f4a4-46e1-afa1-8fb8e6f3aea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3f6a51-8160-47b7-9684-358882b461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Značky obrázka" ma:readOnly="false" ma:fieldId="{5cf76f15-5ced-4ddc-b409-7134ff3c332f}" ma:taxonomyMulti="true" ma:sspId="abd44fc1-b512-40ba-a72c-fa16cc8c0a4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79d8c0-f4a4-46e1-afa1-8fb8e6f3aea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273904e-93df-4dfc-8969-da61afed23a3}" ma:internalName="TaxCatchAll" ma:showField="CatchAllData" ma:web="8579d8c0-f4a4-46e1-afa1-8fb8e6f3aea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065913F-A975-46EE-AD1F-585D8F37072D}">
  <ds:schemaRefs>
    <ds:schemaRef ds:uri="http://purl.org/dc/elements/1.1/"/>
    <ds:schemaRef ds:uri="8579d8c0-f4a4-46e1-afa1-8fb8e6f3aea2"/>
    <ds:schemaRef ds:uri="http://purl.org/dc/dcmitype/"/>
    <ds:schemaRef ds:uri="http://schemas.microsoft.com/office/2006/documentManagement/types"/>
    <ds:schemaRef ds:uri="http://www.w3.org/XML/1998/namespace"/>
    <ds:schemaRef ds:uri="e43f6a51-8160-47b7-9684-358882b461ce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D4E81D52-55CE-4801-99D4-FDEF430AEBC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43f6a51-8160-47b7-9684-358882b461ce"/>
    <ds:schemaRef ds:uri="8579d8c0-f4a4-46e1-afa1-8fb8e6f3aea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56288D3-8BF6-4EDF-B4BA-5D87CC79450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17902</TotalTime>
  <Words>3251</Words>
  <Application>Microsoft Office PowerPoint</Application>
  <PresentationFormat>Širokouhlá</PresentationFormat>
  <Paragraphs>350</Paragraphs>
  <Slides>44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44</vt:i4>
      </vt:variant>
    </vt:vector>
  </HeadingPairs>
  <TitlesOfParts>
    <vt:vector size="45" baseType="lpstr">
      <vt:lpstr>Motív balíka Office</vt:lpstr>
      <vt:lpstr>Úvod do právnej úpravy kybernetickej bezpečnosti </vt:lpstr>
      <vt:lpstr>Svet okolo nás (I.)</vt:lpstr>
      <vt:lpstr>Svet okolo nás (II.)</vt:lpstr>
      <vt:lpstr>Prezentácia programu PowerPoint</vt:lpstr>
      <vt:lpstr>Prezentácia programu PowerPoint</vt:lpstr>
      <vt:lpstr>Kybernetická bezpečnosť (II.)</vt:lpstr>
      <vt:lpstr>Prezentácia programu PowerPoint</vt:lpstr>
      <vt:lpstr>Kybernetická hrozba (II.)</vt:lpstr>
      <vt:lpstr>Kybernetická hrozba (III.)</vt:lpstr>
      <vt:lpstr>Kybernetická bezpečnosť (I.)</vt:lpstr>
      <vt:lpstr>Kybernetická bezpečnosť (II.)</vt:lpstr>
      <vt:lpstr>Princípy právnej úpravy KB (I.)</vt:lpstr>
      <vt:lpstr>Princípy právnej úpravy KB (II.)</vt:lpstr>
      <vt:lpstr>Princípy právnej úpravy KB (III.)</vt:lpstr>
      <vt:lpstr>Európska právna úprava KB (I.)</vt:lpstr>
      <vt:lpstr>Európska právna úprava KB (II.)</vt:lpstr>
      <vt:lpstr>Európska právna úprava KB (III.)</vt:lpstr>
      <vt:lpstr>Európska právna úprava KB (IV.)</vt:lpstr>
      <vt:lpstr>Stratégia kybernetickej bezpečnosti</vt:lpstr>
      <vt:lpstr>Smernica NIS (I.)</vt:lpstr>
      <vt:lpstr>Smernica NIS (II.)</vt:lpstr>
      <vt:lpstr>Smernica NIS2 (I.)</vt:lpstr>
      <vt:lpstr>Smernica NIS2 (II.)</vt:lpstr>
      <vt:lpstr>Smernica NIS2 (III.)</vt:lpstr>
      <vt:lpstr>Akt o kybernetickej bezpečnosti (I.)</vt:lpstr>
      <vt:lpstr>Nariadenie DORA</vt:lpstr>
      <vt:lpstr>Nariadenie GDPR</vt:lpstr>
      <vt:lpstr>Akt o kybernetickej bezpečnosti</vt:lpstr>
      <vt:lpstr>Akt o kybernetickej solidarite</vt:lpstr>
      <vt:lpstr>Akt o kybernetickej odolnosti</vt:lpstr>
      <vt:lpstr>Vývoj právnej úpravy v SR (I.)</vt:lpstr>
      <vt:lpstr>Vývoj právnej úpravy v SR (II.)</vt:lpstr>
      <vt:lpstr>Zákon o kybernetickej bezpečnosti (I.)</vt:lpstr>
      <vt:lpstr>Prezentácia programu PowerPoint</vt:lpstr>
      <vt:lpstr>Zákon o kybernetickej bezpečnosti (III.)</vt:lpstr>
      <vt:lpstr>Zákon o kybernetickej bezpečnosti (IV.)</vt:lpstr>
      <vt:lpstr>Zákon o kybernetickej bezpečnosti (V.)</vt:lpstr>
      <vt:lpstr>Vykonávacie predpisy k zákonu o KB</vt:lpstr>
      <vt:lpstr>Zákon o ITVS (I.)</vt:lpstr>
      <vt:lpstr>Zákon o ITVS (II.)</vt:lpstr>
      <vt:lpstr>Ďalšia právna úprava (I.)</vt:lpstr>
      <vt:lpstr>Ďalšia právna úprava (II.)</vt:lpstr>
      <vt:lpstr>Ďalšia právna úprava (III.)</vt:lpstr>
      <vt:lpstr>Ďakujem za pozornosť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Kristína Basová</dc:creator>
  <cp:lastModifiedBy>Pavol Sokol</cp:lastModifiedBy>
  <cp:revision>25</cp:revision>
  <dcterms:created xsi:type="dcterms:W3CDTF">2025-03-26T10:23:24Z</dcterms:created>
  <dcterms:modified xsi:type="dcterms:W3CDTF">2026-04-04T08:23:43Z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0x01010036578B964FCBE9438AB520F8F4494DE8</vt:lpwstr>
  </property>
  <property fmtid="{D5CDD505-2E9C-101B-9397-08002B2CF9AE}" pid="3" name="MediaServiceImageTags">
    <vt:lpwstr/>
  </property>
</Properties>
</file>