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4"/>
  </p:notesMasterIdLst>
  <p:sldIdLst>
    <p:sldId id="256" r:id="rId5"/>
    <p:sldId id="346" r:id="rId6"/>
    <p:sldId id="313" r:id="rId7"/>
    <p:sldId id="446" r:id="rId8"/>
    <p:sldId id="1152" r:id="rId9"/>
    <p:sldId id="444" r:id="rId10"/>
    <p:sldId id="1144" r:id="rId11"/>
    <p:sldId id="448" r:id="rId12"/>
    <p:sldId id="1106" r:id="rId13"/>
    <p:sldId id="1105" r:id="rId14"/>
    <p:sldId id="1037" r:id="rId15"/>
    <p:sldId id="1046" r:id="rId16"/>
    <p:sldId id="318" r:id="rId17"/>
    <p:sldId id="272" r:id="rId18"/>
    <p:sldId id="1107" r:id="rId19"/>
    <p:sldId id="439" r:id="rId20"/>
    <p:sldId id="1050" r:id="rId21"/>
    <p:sldId id="1048" r:id="rId22"/>
    <p:sldId id="1049" r:id="rId23"/>
    <p:sldId id="1108" r:id="rId24"/>
    <p:sldId id="1038" r:id="rId25"/>
    <p:sldId id="391" r:id="rId26"/>
    <p:sldId id="799" r:id="rId27"/>
    <p:sldId id="800" r:id="rId28"/>
    <p:sldId id="1178" r:id="rId29"/>
    <p:sldId id="426" r:id="rId30"/>
    <p:sldId id="1153" r:id="rId31"/>
    <p:sldId id="811" r:id="rId32"/>
    <p:sldId id="1145" r:id="rId33"/>
    <p:sldId id="812" r:id="rId34"/>
    <p:sldId id="423" r:id="rId35"/>
    <p:sldId id="413" r:id="rId36"/>
    <p:sldId id="1154" r:id="rId37"/>
    <p:sldId id="1156" r:id="rId38"/>
    <p:sldId id="1155" r:id="rId39"/>
    <p:sldId id="1157" r:id="rId40"/>
    <p:sldId id="814" r:id="rId41"/>
    <p:sldId id="815" r:id="rId42"/>
    <p:sldId id="816" r:id="rId43"/>
    <p:sldId id="415" r:id="rId44"/>
    <p:sldId id="813" r:id="rId45"/>
    <p:sldId id="428" r:id="rId46"/>
    <p:sldId id="390" r:id="rId47"/>
    <p:sldId id="1119" r:id="rId48"/>
    <p:sldId id="1121" r:id="rId49"/>
    <p:sldId id="796" r:id="rId50"/>
    <p:sldId id="798" r:id="rId51"/>
    <p:sldId id="1122" r:id="rId52"/>
    <p:sldId id="1123" r:id="rId53"/>
    <p:sldId id="1124" r:id="rId54"/>
    <p:sldId id="1125" r:id="rId55"/>
    <p:sldId id="1126" r:id="rId56"/>
    <p:sldId id="1127" r:id="rId57"/>
    <p:sldId id="1128" r:id="rId58"/>
    <p:sldId id="1129" r:id="rId59"/>
    <p:sldId id="1130" r:id="rId60"/>
    <p:sldId id="786" r:id="rId61"/>
    <p:sldId id="819" r:id="rId62"/>
    <p:sldId id="1009" r:id="rId63"/>
    <p:sldId id="1026" r:id="rId64"/>
    <p:sldId id="1030" r:id="rId65"/>
    <p:sldId id="1031" r:id="rId66"/>
    <p:sldId id="820" r:id="rId67"/>
    <p:sldId id="438" r:id="rId68"/>
    <p:sldId id="1068" r:id="rId69"/>
    <p:sldId id="1069" r:id="rId70"/>
    <p:sldId id="1051" r:id="rId71"/>
    <p:sldId id="1148" r:id="rId72"/>
    <p:sldId id="305" r:id="rId73"/>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dvolená sekcia" id="{955E41B8-7D4D-46A8-89A0-9C471E7992A2}">
          <p14:sldIdLst>
            <p14:sldId id="256"/>
          </p14:sldIdLst>
        </p14:section>
        <p14:section name="Svet okolo nás" id="{E4D1F6FE-B30B-4DA9-AFCD-D2EDDE41551F}">
          <p14:sldIdLst>
            <p14:sldId id="346"/>
            <p14:sldId id="313"/>
            <p14:sldId id="446"/>
            <p14:sldId id="1152"/>
            <p14:sldId id="444"/>
            <p14:sldId id="1144"/>
            <p14:sldId id="448"/>
            <p14:sldId id="1106"/>
            <p14:sldId id="1105"/>
            <p14:sldId id="1037"/>
            <p14:sldId id="1046"/>
          </p14:sldIdLst>
        </p14:section>
        <p14:section name="Úvod do IB a KB" id="{58142B9F-578C-4091-989D-B437CF22F753}">
          <p14:sldIdLst>
            <p14:sldId id="318"/>
            <p14:sldId id="272"/>
            <p14:sldId id="1107"/>
            <p14:sldId id="439"/>
            <p14:sldId id="1050"/>
            <p14:sldId id="1048"/>
            <p14:sldId id="1049"/>
            <p14:sldId id="1108"/>
            <p14:sldId id="1038"/>
            <p14:sldId id="391"/>
          </p14:sldIdLst>
        </p14:section>
        <p14:section name="Model IB a KB" id="{FA14BE7C-1741-4CA2-913E-BAC87557AB81}">
          <p14:sldIdLst>
            <p14:sldId id="799"/>
            <p14:sldId id="800"/>
            <p14:sldId id="1178"/>
            <p14:sldId id="426"/>
            <p14:sldId id="1153"/>
            <p14:sldId id="811"/>
            <p14:sldId id="1145"/>
            <p14:sldId id="812"/>
            <p14:sldId id="423"/>
            <p14:sldId id="413"/>
            <p14:sldId id="1154"/>
            <p14:sldId id="1156"/>
            <p14:sldId id="1155"/>
            <p14:sldId id="1157"/>
            <p14:sldId id="814"/>
            <p14:sldId id="815"/>
            <p14:sldId id="816"/>
            <p14:sldId id="415"/>
            <p14:sldId id="813"/>
            <p14:sldId id="428"/>
            <p14:sldId id="390"/>
            <p14:sldId id="1119"/>
            <p14:sldId id="1121"/>
            <p14:sldId id="796"/>
            <p14:sldId id="798"/>
            <p14:sldId id="1122"/>
            <p14:sldId id="1123"/>
            <p14:sldId id="1124"/>
            <p14:sldId id="1125"/>
            <p14:sldId id="1126"/>
            <p14:sldId id="1127"/>
            <p14:sldId id="1128"/>
            <p14:sldId id="1129"/>
            <p14:sldId id="1130"/>
            <p14:sldId id="786"/>
            <p14:sldId id="819"/>
            <p14:sldId id="1009"/>
            <p14:sldId id="1026"/>
            <p14:sldId id="1030"/>
            <p14:sldId id="1031"/>
            <p14:sldId id="820"/>
            <p14:sldId id="438"/>
            <p14:sldId id="1068"/>
            <p14:sldId id="1069"/>
            <p14:sldId id="1051"/>
            <p14:sldId id="1148"/>
          </p14:sldIdLst>
        </p14:section>
        <p14:section name="Záver" id="{DD1180B9-7EBC-47D9-B904-5B2BC1A92298}">
          <p14:sldIdLst>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A76"/>
    <a:srgbClr val="001351"/>
    <a:srgbClr val="261E6A"/>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52B866-AD75-4347-959A-2EC92417C72A}" v="10" dt="2026-04-04T08:23:24.007"/>
  </p1510:revLst>
</p1510:revInfo>
</file>

<file path=ppt/tableStyles.xml><?xml version="1.0" encoding="utf-8"?>
<a:tblStyleLst xmlns:a="http://schemas.openxmlformats.org/drawingml/2006/main" def="{5C22544A-7EE6-4342-B048-85BDC9FD1C3A}">
  <a:tblStyle styleId="{74C1A8A3-306A-4EB7-A6B1-4F7E0EB9C5D6}" styleName="Stredný štýl 3 - zvýrazneni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B4B98B0-60AC-42C2-AFA5-B58CD77FA1E5}" styleName="Svetlý štýl 1 - zvýrazneni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44" autoAdjust="0"/>
    <p:restoredTop sz="74772" autoAdjust="0"/>
  </p:normalViewPr>
  <p:slideViewPr>
    <p:cSldViewPr snapToGrid="0">
      <p:cViewPr varScale="1">
        <p:scale>
          <a:sx n="56" d="100"/>
          <a:sy n="56" d="100"/>
        </p:scale>
        <p:origin x="795"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gina Hučková" userId="S::regina.huckova@upjs.sk::a33dcba1-ac96-4326-8a7c-ba7ff8a42f59" providerId="AD" clId="Web-{1B52B866-AD75-4347-959A-2EC92417C72A}"/>
    <pc:docChg chg="modSld">
      <pc:chgData name="Regina Hučková" userId="S::regina.huckova@upjs.sk::a33dcba1-ac96-4326-8a7c-ba7ff8a42f59" providerId="AD" clId="Web-{1B52B866-AD75-4347-959A-2EC92417C72A}" dt="2026-04-04T08:23:24.007" v="9" actId="20577"/>
      <pc:docMkLst>
        <pc:docMk/>
      </pc:docMkLst>
      <pc:sldChg chg="modSp">
        <pc:chgData name="Regina Hučková" userId="S::regina.huckova@upjs.sk::a33dcba1-ac96-4326-8a7c-ba7ff8a42f59" providerId="AD" clId="Web-{1B52B866-AD75-4347-959A-2EC92417C72A}" dt="2026-04-04T08:23:24.007" v="9" actId="20577"/>
        <pc:sldMkLst>
          <pc:docMk/>
          <pc:sldMk cId="3361926617" sldId="256"/>
        </pc:sldMkLst>
        <pc:spChg chg="mod">
          <ac:chgData name="Regina Hučková" userId="S::regina.huckova@upjs.sk::a33dcba1-ac96-4326-8a7c-ba7ff8a42f59" providerId="AD" clId="Web-{1B52B866-AD75-4347-959A-2EC92417C72A}" dt="2026-04-04T08:23:24.007" v="9" actId="20577"/>
          <ac:spMkLst>
            <pc:docMk/>
            <pc:sldMk cId="3361926617" sldId="256"/>
            <ac:spMk id="3" creationId="{4D8809A4-0D88-49E1-B95B-A31D3DD4080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41965-5632-43D4-B00B-BA3DDE30B636}" type="doc">
      <dgm:prSet loTypeId="urn:microsoft.com/office/officeart/2005/8/layout/venn1" loCatId="relationship" qsTypeId="urn:microsoft.com/office/officeart/2005/8/quickstyle/simple4" qsCatId="simple" csTypeId="urn:microsoft.com/office/officeart/2005/8/colors/colorful4" csCatId="colorful" phldr="1"/>
      <dgm:spPr/>
    </dgm:pt>
    <dgm:pt modelId="{F974079D-A3CF-4919-88B7-A5DBC4BCC772}">
      <dgm:prSet phldrT="[Text]" custT="1"/>
      <dgm:spPr/>
      <dgm:t>
        <a:bodyPr/>
        <a:lstStyle/>
        <a:p>
          <a:r>
            <a:rPr lang="en-US" sz="2400" b="1"/>
            <a:t>dôvernosť</a:t>
          </a:r>
          <a:endParaRPr lang="sk-SK" sz="2400" b="1"/>
        </a:p>
      </dgm:t>
    </dgm:pt>
    <dgm:pt modelId="{37E6B80B-9E0F-4A0B-A618-85E71CC92A7D}" type="parTrans" cxnId="{09BC81F5-162F-47AF-802F-55C3BB86AC05}">
      <dgm:prSet/>
      <dgm:spPr/>
      <dgm:t>
        <a:bodyPr/>
        <a:lstStyle/>
        <a:p>
          <a:endParaRPr lang="sk-SK" sz="2400" b="1">
            <a:solidFill>
              <a:schemeClr val="bg2"/>
            </a:solidFill>
          </a:endParaRPr>
        </a:p>
      </dgm:t>
    </dgm:pt>
    <dgm:pt modelId="{1893B0ED-7176-4FD5-BBE3-14EAA9F4BE15}" type="sibTrans" cxnId="{09BC81F5-162F-47AF-802F-55C3BB86AC05}">
      <dgm:prSet/>
      <dgm:spPr/>
      <dgm:t>
        <a:bodyPr/>
        <a:lstStyle/>
        <a:p>
          <a:endParaRPr lang="sk-SK" sz="2400" b="1">
            <a:solidFill>
              <a:schemeClr val="bg2"/>
            </a:solidFill>
          </a:endParaRPr>
        </a:p>
      </dgm:t>
    </dgm:pt>
    <dgm:pt modelId="{CBB2DDA0-FE2B-49B0-89E7-3613C5F49A70}">
      <dgm:prSet phldrT="[Text]" custT="1"/>
      <dgm:spPr/>
      <dgm:t>
        <a:bodyPr/>
        <a:lstStyle/>
        <a:p>
          <a:r>
            <a:rPr lang="en-US" sz="2400" b="1"/>
            <a:t>integrita</a:t>
          </a:r>
          <a:endParaRPr lang="sk-SK" sz="2400" b="1"/>
        </a:p>
      </dgm:t>
    </dgm:pt>
    <dgm:pt modelId="{4373AC2F-C64E-49A4-8A16-F577F3D45DD1}" type="parTrans" cxnId="{FD999CDB-51A4-4E50-9026-EBE79F20FC72}">
      <dgm:prSet/>
      <dgm:spPr/>
      <dgm:t>
        <a:bodyPr/>
        <a:lstStyle/>
        <a:p>
          <a:endParaRPr lang="sk-SK" sz="2400" b="1">
            <a:solidFill>
              <a:schemeClr val="bg2"/>
            </a:solidFill>
          </a:endParaRPr>
        </a:p>
      </dgm:t>
    </dgm:pt>
    <dgm:pt modelId="{379C7BA7-DA3E-40C1-BFED-B44D8FC42C13}" type="sibTrans" cxnId="{FD999CDB-51A4-4E50-9026-EBE79F20FC72}">
      <dgm:prSet/>
      <dgm:spPr/>
      <dgm:t>
        <a:bodyPr/>
        <a:lstStyle/>
        <a:p>
          <a:endParaRPr lang="sk-SK" sz="2400" b="1">
            <a:solidFill>
              <a:schemeClr val="bg2"/>
            </a:solidFill>
          </a:endParaRPr>
        </a:p>
      </dgm:t>
    </dgm:pt>
    <dgm:pt modelId="{A802DB1A-1960-41CA-8EC5-EEDF4C891C22}">
      <dgm:prSet phldrT="[Text]" custT="1"/>
      <dgm:spPr/>
      <dgm:t>
        <a:bodyPr/>
        <a:lstStyle/>
        <a:p>
          <a:r>
            <a:rPr lang="en-US" sz="2400" b="1"/>
            <a:t>dostupnosť</a:t>
          </a:r>
          <a:endParaRPr lang="sk-SK" sz="2400" b="1"/>
        </a:p>
      </dgm:t>
    </dgm:pt>
    <dgm:pt modelId="{BB5BE807-4A9F-4169-933D-F1705E7CB699}" type="parTrans" cxnId="{8AA2DD2B-9CD5-4F49-84D4-A4B8CD73F228}">
      <dgm:prSet/>
      <dgm:spPr/>
      <dgm:t>
        <a:bodyPr/>
        <a:lstStyle/>
        <a:p>
          <a:endParaRPr lang="sk-SK" sz="2400" b="1">
            <a:solidFill>
              <a:schemeClr val="bg2"/>
            </a:solidFill>
          </a:endParaRPr>
        </a:p>
      </dgm:t>
    </dgm:pt>
    <dgm:pt modelId="{6FCFFF30-2B58-411B-8CAD-53E9A630F5FF}" type="sibTrans" cxnId="{8AA2DD2B-9CD5-4F49-84D4-A4B8CD73F228}">
      <dgm:prSet/>
      <dgm:spPr/>
      <dgm:t>
        <a:bodyPr/>
        <a:lstStyle/>
        <a:p>
          <a:endParaRPr lang="sk-SK" sz="2400" b="1">
            <a:solidFill>
              <a:schemeClr val="bg2"/>
            </a:solidFill>
          </a:endParaRPr>
        </a:p>
      </dgm:t>
    </dgm:pt>
    <dgm:pt modelId="{B41E7E13-6AAF-4AEE-9E93-4FA4F364F07B}" type="pres">
      <dgm:prSet presAssocID="{D6F41965-5632-43D4-B00B-BA3DDE30B636}" presName="compositeShape" presStyleCnt="0">
        <dgm:presLayoutVars>
          <dgm:chMax val="7"/>
          <dgm:dir/>
          <dgm:resizeHandles val="exact"/>
        </dgm:presLayoutVars>
      </dgm:prSet>
      <dgm:spPr/>
    </dgm:pt>
    <dgm:pt modelId="{1272E6F1-05FB-447C-85B5-1E4ED23C00C3}" type="pres">
      <dgm:prSet presAssocID="{F974079D-A3CF-4919-88B7-A5DBC4BCC772}" presName="circ1" presStyleLbl="vennNode1" presStyleIdx="0" presStyleCnt="3"/>
      <dgm:spPr/>
    </dgm:pt>
    <dgm:pt modelId="{24A3C4A9-6ECF-4075-8396-17023BA7DEF1}" type="pres">
      <dgm:prSet presAssocID="{F974079D-A3CF-4919-88B7-A5DBC4BCC772}" presName="circ1Tx" presStyleLbl="revTx" presStyleIdx="0" presStyleCnt="0">
        <dgm:presLayoutVars>
          <dgm:chMax val="0"/>
          <dgm:chPref val="0"/>
          <dgm:bulletEnabled val="1"/>
        </dgm:presLayoutVars>
      </dgm:prSet>
      <dgm:spPr/>
    </dgm:pt>
    <dgm:pt modelId="{DA563D81-5309-418B-9189-2317423C8200}" type="pres">
      <dgm:prSet presAssocID="{CBB2DDA0-FE2B-49B0-89E7-3613C5F49A70}" presName="circ2" presStyleLbl="vennNode1" presStyleIdx="1" presStyleCnt="3"/>
      <dgm:spPr/>
    </dgm:pt>
    <dgm:pt modelId="{BA370603-76C1-4FE6-A562-9B8946D3E507}" type="pres">
      <dgm:prSet presAssocID="{CBB2DDA0-FE2B-49B0-89E7-3613C5F49A70}" presName="circ2Tx" presStyleLbl="revTx" presStyleIdx="0" presStyleCnt="0">
        <dgm:presLayoutVars>
          <dgm:chMax val="0"/>
          <dgm:chPref val="0"/>
          <dgm:bulletEnabled val="1"/>
        </dgm:presLayoutVars>
      </dgm:prSet>
      <dgm:spPr/>
    </dgm:pt>
    <dgm:pt modelId="{851549E0-6397-4EDE-B4D7-FD0D66C817E2}" type="pres">
      <dgm:prSet presAssocID="{A802DB1A-1960-41CA-8EC5-EEDF4C891C22}" presName="circ3" presStyleLbl="vennNode1" presStyleIdx="2" presStyleCnt="3"/>
      <dgm:spPr/>
    </dgm:pt>
    <dgm:pt modelId="{4E32ADAD-516B-47BD-8315-A86D8BC0801C}" type="pres">
      <dgm:prSet presAssocID="{A802DB1A-1960-41CA-8EC5-EEDF4C891C22}" presName="circ3Tx" presStyleLbl="revTx" presStyleIdx="0" presStyleCnt="0">
        <dgm:presLayoutVars>
          <dgm:chMax val="0"/>
          <dgm:chPref val="0"/>
          <dgm:bulletEnabled val="1"/>
        </dgm:presLayoutVars>
      </dgm:prSet>
      <dgm:spPr/>
    </dgm:pt>
  </dgm:ptLst>
  <dgm:cxnLst>
    <dgm:cxn modelId="{8AA2DD2B-9CD5-4F49-84D4-A4B8CD73F228}" srcId="{D6F41965-5632-43D4-B00B-BA3DDE30B636}" destId="{A802DB1A-1960-41CA-8EC5-EEDF4C891C22}" srcOrd="2" destOrd="0" parTransId="{BB5BE807-4A9F-4169-933D-F1705E7CB699}" sibTransId="{6FCFFF30-2B58-411B-8CAD-53E9A630F5FF}"/>
    <dgm:cxn modelId="{F8A21E3B-4655-4771-B246-A652997B8C4C}" type="presOf" srcId="{A802DB1A-1960-41CA-8EC5-EEDF4C891C22}" destId="{851549E0-6397-4EDE-B4D7-FD0D66C817E2}" srcOrd="0" destOrd="0" presId="urn:microsoft.com/office/officeart/2005/8/layout/venn1"/>
    <dgm:cxn modelId="{D6C35D6F-FC97-4FAF-9339-139BAC70C29F}" type="presOf" srcId="{A802DB1A-1960-41CA-8EC5-EEDF4C891C22}" destId="{4E32ADAD-516B-47BD-8315-A86D8BC0801C}" srcOrd="1" destOrd="0" presId="urn:microsoft.com/office/officeart/2005/8/layout/venn1"/>
    <dgm:cxn modelId="{AC398392-0926-40A6-8483-AD0601268399}" type="presOf" srcId="{CBB2DDA0-FE2B-49B0-89E7-3613C5F49A70}" destId="{BA370603-76C1-4FE6-A562-9B8946D3E507}" srcOrd="1" destOrd="0" presId="urn:microsoft.com/office/officeart/2005/8/layout/venn1"/>
    <dgm:cxn modelId="{23A3BCCE-1F60-41F7-868B-4106C1FA84A1}" type="presOf" srcId="{CBB2DDA0-FE2B-49B0-89E7-3613C5F49A70}" destId="{DA563D81-5309-418B-9189-2317423C8200}" srcOrd="0" destOrd="0" presId="urn:microsoft.com/office/officeart/2005/8/layout/venn1"/>
    <dgm:cxn modelId="{1CE2B6D6-40FA-445C-A35F-F9483E86C893}" type="presOf" srcId="{F974079D-A3CF-4919-88B7-A5DBC4BCC772}" destId="{1272E6F1-05FB-447C-85B5-1E4ED23C00C3}" srcOrd="0" destOrd="0" presId="urn:microsoft.com/office/officeart/2005/8/layout/venn1"/>
    <dgm:cxn modelId="{FD999CDB-51A4-4E50-9026-EBE79F20FC72}" srcId="{D6F41965-5632-43D4-B00B-BA3DDE30B636}" destId="{CBB2DDA0-FE2B-49B0-89E7-3613C5F49A70}" srcOrd="1" destOrd="0" parTransId="{4373AC2F-C64E-49A4-8A16-F577F3D45DD1}" sibTransId="{379C7BA7-DA3E-40C1-BFED-B44D8FC42C13}"/>
    <dgm:cxn modelId="{4665EDDF-680A-417B-969D-DA94A1888A20}" type="presOf" srcId="{D6F41965-5632-43D4-B00B-BA3DDE30B636}" destId="{B41E7E13-6AAF-4AEE-9E93-4FA4F364F07B}" srcOrd="0" destOrd="0" presId="urn:microsoft.com/office/officeart/2005/8/layout/venn1"/>
    <dgm:cxn modelId="{089BA1E8-A9B2-4090-BD10-9DDAF40960DF}" type="presOf" srcId="{F974079D-A3CF-4919-88B7-A5DBC4BCC772}" destId="{24A3C4A9-6ECF-4075-8396-17023BA7DEF1}" srcOrd="1" destOrd="0" presId="urn:microsoft.com/office/officeart/2005/8/layout/venn1"/>
    <dgm:cxn modelId="{09BC81F5-162F-47AF-802F-55C3BB86AC05}" srcId="{D6F41965-5632-43D4-B00B-BA3DDE30B636}" destId="{F974079D-A3CF-4919-88B7-A5DBC4BCC772}" srcOrd="0" destOrd="0" parTransId="{37E6B80B-9E0F-4A0B-A618-85E71CC92A7D}" sibTransId="{1893B0ED-7176-4FD5-BBE3-14EAA9F4BE15}"/>
    <dgm:cxn modelId="{80E88D84-52A9-4708-B375-727F9E99D4A2}" type="presParOf" srcId="{B41E7E13-6AAF-4AEE-9E93-4FA4F364F07B}" destId="{1272E6F1-05FB-447C-85B5-1E4ED23C00C3}" srcOrd="0" destOrd="0" presId="urn:microsoft.com/office/officeart/2005/8/layout/venn1"/>
    <dgm:cxn modelId="{BA6E2A24-CE05-4BD6-9144-9FD87AF0D1B8}" type="presParOf" srcId="{B41E7E13-6AAF-4AEE-9E93-4FA4F364F07B}" destId="{24A3C4A9-6ECF-4075-8396-17023BA7DEF1}" srcOrd="1" destOrd="0" presId="urn:microsoft.com/office/officeart/2005/8/layout/venn1"/>
    <dgm:cxn modelId="{A2AD7A2E-399F-4F44-BE7C-1F233AB5281F}" type="presParOf" srcId="{B41E7E13-6AAF-4AEE-9E93-4FA4F364F07B}" destId="{DA563D81-5309-418B-9189-2317423C8200}" srcOrd="2" destOrd="0" presId="urn:microsoft.com/office/officeart/2005/8/layout/venn1"/>
    <dgm:cxn modelId="{0835B203-A0D3-49C1-AC51-73D5B4DE8C32}" type="presParOf" srcId="{B41E7E13-6AAF-4AEE-9E93-4FA4F364F07B}" destId="{BA370603-76C1-4FE6-A562-9B8946D3E507}" srcOrd="3" destOrd="0" presId="urn:microsoft.com/office/officeart/2005/8/layout/venn1"/>
    <dgm:cxn modelId="{FD75CCE3-766A-4667-8EDD-DCB0630A90B7}" type="presParOf" srcId="{B41E7E13-6AAF-4AEE-9E93-4FA4F364F07B}" destId="{851549E0-6397-4EDE-B4D7-FD0D66C817E2}" srcOrd="4" destOrd="0" presId="urn:microsoft.com/office/officeart/2005/8/layout/venn1"/>
    <dgm:cxn modelId="{3BDB3B6C-6FC9-4C35-B80E-682ABE8F397E}" type="presParOf" srcId="{B41E7E13-6AAF-4AEE-9E93-4FA4F364F07B}" destId="{4E32ADAD-516B-47BD-8315-A86D8BC0801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2E6F1-05FB-447C-85B5-1E4ED23C00C3}">
      <dsp:nvSpPr>
        <dsp:cNvPr id="0" name=""/>
        <dsp:cNvSpPr/>
      </dsp:nvSpPr>
      <dsp:spPr>
        <a:xfrm>
          <a:off x="948664" y="52411"/>
          <a:ext cx="2515758" cy="2515758"/>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a:t>dôvernosť</a:t>
          </a:r>
          <a:endParaRPr lang="sk-SK" sz="2400" b="1" kern="1200"/>
        </a:p>
      </dsp:txBody>
      <dsp:txXfrm>
        <a:off x="1284098" y="492669"/>
        <a:ext cx="1844889" cy="1132091"/>
      </dsp:txXfrm>
    </dsp:sp>
    <dsp:sp modelId="{DA563D81-5309-418B-9189-2317423C8200}">
      <dsp:nvSpPr>
        <dsp:cNvPr id="0" name=""/>
        <dsp:cNvSpPr/>
      </dsp:nvSpPr>
      <dsp:spPr>
        <a:xfrm>
          <a:off x="1856433" y="1624760"/>
          <a:ext cx="2515758" cy="2515758"/>
        </a:xfrm>
        <a:prstGeom prst="ellipse">
          <a:avLst/>
        </a:prstGeom>
        <a:gradFill rotWithShape="0">
          <a:gsLst>
            <a:gs pos="0">
              <a:schemeClr val="accent4">
                <a:alpha val="50000"/>
                <a:hueOff val="4900445"/>
                <a:satOff val="-20388"/>
                <a:lumOff val="4804"/>
                <a:alphaOff val="0"/>
                <a:satMod val="103000"/>
                <a:lumMod val="102000"/>
                <a:tint val="94000"/>
              </a:schemeClr>
            </a:gs>
            <a:gs pos="50000">
              <a:schemeClr val="accent4">
                <a:alpha val="50000"/>
                <a:hueOff val="4900445"/>
                <a:satOff val="-20388"/>
                <a:lumOff val="4804"/>
                <a:alphaOff val="0"/>
                <a:satMod val="110000"/>
                <a:lumMod val="100000"/>
                <a:shade val="100000"/>
              </a:schemeClr>
            </a:gs>
            <a:gs pos="100000">
              <a:schemeClr val="accent4">
                <a:alpha val="50000"/>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a:t>integrita</a:t>
          </a:r>
          <a:endParaRPr lang="sk-SK" sz="2400" b="1" kern="1200"/>
        </a:p>
      </dsp:txBody>
      <dsp:txXfrm>
        <a:off x="2625836" y="2274664"/>
        <a:ext cx="1509454" cy="1383666"/>
      </dsp:txXfrm>
    </dsp:sp>
    <dsp:sp modelId="{851549E0-6397-4EDE-B4D7-FD0D66C817E2}">
      <dsp:nvSpPr>
        <dsp:cNvPr id="0" name=""/>
        <dsp:cNvSpPr/>
      </dsp:nvSpPr>
      <dsp:spPr>
        <a:xfrm>
          <a:off x="40895" y="1624760"/>
          <a:ext cx="2515758" cy="2515758"/>
        </a:xfrm>
        <a:prstGeom prst="ellipse">
          <a:avLst/>
        </a:prstGeom>
        <a:gradFill rotWithShape="0">
          <a:gsLst>
            <a:gs pos="0">
              <a:schemeClr val="accent4">
                <a:alpha val="50000"/>
                <a:hueOff val="9800891"/>
                <a:satOff val="-40777"/>
                <a:lumOff val="9608"/>
                <a:alphaOff val="0"/>
                <a:satMod val="103000"/>
                <a:lumMod val="102000"/>
                <a:tint val="94000"/>
              </a:schemeClr>
            </a:gs>
            <a:gs pos="50000">
              <a:schemeClr val="accent4">
                <a:alpha val="50000"/>
                <a:hueOff val="9800891"/>
                <a:satOff val="-40777"/>
                <a:lumOff val="9608"/>
                <a:alphaOff val="0"/>
                <a:satMod val="110000"/>
                <a:lumMod val="100000"/>
                <a:shade val="100000"/>
              </a:schemeClr>
            </a:gs>
            <a:gs pos="100000">
              <a:schemeClr val="accent4">
                <a:alpha val="50000"/>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a:t>dostupnosť</a:t>
          </a:r>
          <a:endParaRPr lang="sk-SK" sz="2400" b="1" kern="1200"/>
        </a:p>
      </dsp:txBody>
      <dsp:txXfrm>
        <a:off x="277795" y="2274664"/>
        <a:ext cx="1509454" cy="138366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928455-33D0-42D4-ADAF-4B131F0087BE}" type="datetimeFigureOut">
              <a:rPr lang="sk-SK" smtClean="0"/>
              <a:t>4. 4. 2026</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D336E0-5F89-4E9B-A4F6-2E27AF0536F6}" type="slidenum">
              <a:rPr lang="sk-SK" smtClean="0"/>
              <a:t>‹#›</a:t>
            </a:fld>
            <a:endParaRPr lang="sk-SK"/>
          </a:p>
        </p:txBody>
      </p:sp>
    </p:spTree>
    <p:extLst>
      <p:ext uri="{BB962C8B-B14F-4D97-AF65-F5344CB8AC3E}">
        <p14:creationId xmlns:p14="http://schemas.microsoft.com/office/powerpoint/2010/main" val="1369163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1</a:t>
            </a:fld>
            <a:endParaRPr lang="sk-SK"/>
          </a:p>
        </p:txBody>
      </p:sp>
    </p:spTree>
    <p:extLst>
      <p:ext uri="{BB962C8B-B14F-4D97-AF65-F5344CB8AC3E}">
        <p14:creationId xmlns:p14="http://schemas.microsoft.com/office/powerpoint/2010/main" val="162304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10</a:t>
            </a:fld>
            <a:endParaRPr lang="sk-SK"/>
          </a:p>
        </p:txBody>
      </p:sp>
    </p:spTree>
    <p:extLst>
      <p:ext uri="{BB962C8B-B14F-4D97-AF65-F5344CB8AC3E}">
        <p14:creationId xmlns:p14="http://schemas.microsoft.com/office/powerpoint/2010/main" val="2792507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11</a:t>
            </a:fld>
            <a:endParaRPr lang="sk-SK"/>
          </a:p>
        </p:txBody>
      </p:sp>
    </p:spTree>
    <p:extLst>
      <p:ext uri="{BB962C8B-B14F-4D97-AF65-F5344CB8AC3E}">
        <p14:creationId xmlns:p14="http://schemas.microsoft.com/office/powerpoint/2010/main" val="352750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12</a:t>
            </a:fld>
            <a:endParaRPr lang="sk-SK"/>
          </a:p>
        </p:txBody>
      </p:sp>
    </p:spTree>
    <p:extLst>
      <p:ext uri="{BB962C8B-B14F-4D97-AF65-F5344CB8AC3E}">
        <p14:creationId xmlns:p14="http://schemas.microsoft.com/office/powerpoint/2010/main" val="3459844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13</a:t>
            </a:fld>
            <a:endParaRPr lang="sk-SK"/>
          </a:p>
        </p:txBody>
      </p:sp>
    </p:spTree>
    <p:extLst>
      <p:ext uri="{BB962C8B-B14F-4D97-AF65-F5344CB8AC3E}">
        <p14:creationId xmlns:p14="http://schemas.microsoft.com/office/powerpoint/2010/main" val="1461078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14</a:t>
            </a:fld>
            <a:endParaRPr lang="sk-SK"/>
          </a:p>
        </p:txBody>
      </p:sp>
    </p:spTree>
    <p:extLst>
      <p:ext uri="{BB962C8B-B14F-4D97-AF65-F5344CB8AC3E}">
        <p14:creationId xmlns:p14="http://schemas.microsoft.com/office/powerpoint/2010/main" val="2290653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110214A7-7E8F-4F11-B275-5CA3A0F55863}" type="slidenum">
              <a:rPr lang="sk-SK" smtClean="0"/>
              <a:t>15</a:t>
            </a:fld>
            <a:endParaRPr lang="sk-SK"/>
          </a:p>
        </p:txBody>
      </p:sp>
    </p:spTree>
    <p:extLst>
      <p:ext uri="{BB962C8B-B14F-4D97-AF65-F5344CB8AC3E}">
        <p14:creationId xmlns:p14="http://schemas.microsoft.com/office/powerpoint/2010/main" val="2071484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16</a:t>
            </a:fld>
            <a:endParaRPr lang="sk-SK"/>
          </a:p>
        </p:txBody>
      </p:sp>
    </p:spTree>
    <p:extLst>
      <p:ext uri="{BB962C8B-B14F-4D97-AF65-F5344CB8AC3E}">
        <p14:creationId xmlns:p14="http://schemas.microsoft.com/office/powerpoint/2010/main" val="203969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17</a:t>
            </a:fld>
            <a:endParaRPr lang="sk-SK"/>
          </a:p>
        </p:txBody>
      </p:sp>
    </p:spTree>
    <p:extLst>
      <p:ext uri="{BB962C8B-B14F-4D97-AF65-F5344CB8AC3E}">
        <p14:creationId xmlns:p14="http://schemas.microsoft.com/office/powerpoint/2010/main" val="1985607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18</a:t>
            </a:fld>
            <a:endParaRPr lang="sk-SK"/>
          </a:p>
        </p:txBody>
      </p:sp>
    </p:spTree>
    <p:extLst>
      <p:ext uri="{BB962C8B-B14F-4D97-AF65-F5344CB8AC3E}">
        <p14:creationId xmlns:p14="http://schemas.microsoft.com/office/powerpoint/2010/main" val="3144847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19</a:t>
            </a:fld>
            <a:endParaRPr lang="sk-SK"/>
          </a:p>
        </p:txBody>
      </p:sp>
    </p:spTree>
    <p:extLst>
      <p:ext uri="{BB962C8B-B14F-4D97-AF65-F5344CB8AC3E}">
        <p14:creationId xmlns:p14="http://schemas.microsoft.com/office/powerpoint/2010/main" val="224284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2</a:t>
            </a:fld>
            <a:endParaRPr lang="sk-SK"/>
          </a:p>
        </p:txBody>
      </p:sp>
    </p:spTree>
    <p:extLst>
      <p:ext uri="{BB962C8B-B14F-4D97-AF65-F5344CB8AC3E}">
        <p14:creationId xmlns:p14="http://schemas.microsoft.com/office/powerpoint/2010/main" val="2892823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20</a:t>
            </a:fld>
            <a:endParaRPr lang="sk-SK"/>
          </a:p>
        </p:txBody>
      </p:sp>
    </p:spTree>
    <p:extLst>
      <p:ext uri="{BB962C8B-B14F-4D97-AF65-F5344CB8AC3E}">
        <p14:creationId xmlns:p14="http://schemas.microsoft.com/office/powerpoint/2010/main" val="3508967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21</a:t>
            </a:fld>
            <a:endParaRPr lang="sk-SK"/>
          </a:p>
        </p:txBody>
      </p:sp>
    </p:spTree>
    <p:extLst>
      <p:ext uri="{BB962C8B-B14F-4D97-AF65-F5344CB8AC3E}">
        <p14:creationId xmlns:p14="http://schemas.microsoft.com/office/powerpoint/2010/main" val="3504671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22</a:t>
            </a:fld>
            <a:endParaRPr lang="sk-SK"/>
          </a:p>
        </p:txBody>
      </p:sp>
    </p:spTree>
    <p:extLst>
      <p:ext uri="{BB962C8B-B14F-4D97-AF65-F5344CB8AC3E}">
        <p14:creationId xmlns:p14="http://schemas.microsoft.com/office/powerpoint/2010/main" val="2123418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23</a:t>
            </a:fld>
            <a:endParaRPr lang="sk-SK"/>
          </a:p>
        </p:txBody>
      </p:sp>
    </p:spTree>
    <p:extLst>
      <p:ext uri="{BB962C8B-B14F-4D97-AF65-F5344CB8AC3E}">
        <p14:creationId xmlns:p14="http://schemas.microsoft.com/office/powerpoint/2010/main" val="1654993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24</a:t>
            </a:fld>
            <a:endParaRPr lang="sk-SK"/>
          </a:p>
        </p:txBody>
      </p:sp>
    </p:spTree>
    <p:extLst>
      <p:ext uri="{BB962C8B-B14F-4D97-AF65-F5344CB8AC3E}">
        <p14:creationId xmlns:p14="http://schemas.microsoft.com/office/powerpoint/2010/main" val="3659148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25</a:t>
            </a:fld>
            <a:endParaRPr lang="sk-SK"/>
          </a:p>
        </p:txBody>
      </p:sp>
    </p:spTree>
    <p:extLst>
      <p:ext uri="{BB962C8B-B14F-4D97-AF65-F5344CB8AC3E}">
        <p14:creationId xmlns:p14="http://schemas.microsoft.com/office/powerpoint/2010/main" val="2534675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26</a:t>
            </a:fld>
            <a:endParaRPr lang="sk-SK"/>
          </a:p>
        </p:txBody>
      </p:sp>
    </p:spTree>
    <p:extLst>
      <p:ext uri="{BB962C8B-B14F-4D97-AF65-F5344CB8AC3E}">
        <p14:creationId xmlns:p14="http://schemas.microsoft.com/office/powerpoint/2010/main" val="845780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27</a:t>
            </a:fld>
            <a:endParaRPr lang="sk-SK"/>
          </a:p>
        </p:txBody>
      </p:sp>
    </p:spTree>
    <p:extLst>
      <p:ext uri="{BB962C8B-B14F-4D97-AF65-F5344CB8AC3E}">
        <p14:creationId xmlns:p14="http://schemas.microsoft.com/office/powerpoint/2010/main" val="2332416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28</a:t>
            </a:fld>
            <a:endParaRPr lang="sk-SK"/>
          </a:p>
        </p:txBody>
      </p:sp>
    </p:spTree>
    <p:extLst>
      <p:ext uri="{BB962C8B-B14F-4D97-AF65-F5344CB8AC3E}">
        <p14:creationId xmlns:p14="http://schemas.microsoft.com/office/powerpoint/2010/main" val="924729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29</a:t>
            </a:fld>
            <a:endParaRPr lang="sk-SK"/>
          </a:p>
        </p:txBody>
      </p:sp>
    </p:spTree>
    <p:extLst>
      <p:ext uri="{BB962C8B-B14F-4D97-AF65-F5344CB8AC3E}">
        <p14:creationId xmlns:p14="http://schemas.microsoft.com/office/powerpoint/2010/main" val="539289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3</a:t>
            </a:fld>
            <a:endParaRPr lang="sk-SK"/>
          </a:p>
        </p:txBody>
      </p:sp>
    </p:spTree>
    <p:extLst>
      <p:ext uri="{BB962C8B-B14F-4D97-AF65-F5344CB8AC3E}">
        <p14:creationId xmlns:p14="http://schemas.microsoft.com/office/powerpoint/2010/main" val="2324246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30</a:t>
            </a:fld>
            <a:endParaRPr lang="sk-SK"/>
          </a:p>
        </p:txBody>
      </p:sp>
    </p:spTree>
    <p:extLst>
      <p:ext uri="{BB962C8B-B14F-4D97-AF65-F5344CB8AC3E}">
        <p14:creationId xmlns:p14="http://schemas.microsoft.com/office/powerpoint/2010/main" val="3342812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31</a:t>
            </a:fld>
            <a:endParaRPr lang="sk-SK"/>
          </a:p>
        </p:txBody>
      </p:sp>
    </p:spTree>
    <p:extLst>
      <p:ext uri="{BB962C8B-B14F-4D97-AF65-F5344CB8AC3E}">
        <p14:creationId xmlns:p14="http://schemas.microsoft.com/office/powerpoint/2010/main" val="1609695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32</a:t>
            </a:fld>
            <a:endParaRPr lang="sk-SK"/>
          </a:p>
        </p:txBody>
      </p:sp>
    </p:spTree>
    <p:extLst>
      <p:ext uri="{BB962C8B-B14F-4D97-AF65-F5344CB8AC3E}">
        <p14:creationId xmlns:p14="http://schemas.microsoft.com/office/powerpoint/2010/main" val="2364886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33</a:t>
            </a:fld>
            <a:endParaRPr lang="sk-SK"/>
          </a:p>
        </p:txBody>
      </p:sp>
    </p:spTree>
    <p:extLst>
      <p:ext uri="{BB962C8B-B14F-4D97-AF65-F5344CB8AC3E}">
        <p14:creationId xmlns:p14="http://schemas.microsoft.com/office/powerpoint/2010/main" val="3271795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34</a:t>
            </a:fld>
            <a:endParaRPr lang="sk-SK"/>
          </a:p>
        </p:txBody>
      </p:sp>
    </p:spTree>
    <p:extLst>
      <p:ext uri="{BB962C8B-B14F-4D97-AF65-F5344CB8AC3E}">
        <p14:creationId xmlns:p14="http://schemas.microsoft.com/office/powerpoint/2010/main" val="3961324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35</a:t>
            </a:fld>
            <a:endParaRPr lang="sk-SK"/>
          </a:p>
        </p:txBody>
      </p:sp>
    </p:spTree>
    <p:extLst>
      <p:ext uri="{BB962C8B-B14F-4D97-AF65-F5344CB8AC3E}">
        <p14:creationId xmlns:p14="http://schemas.microsoft.com/office/powerpoint/2010/main" val="567763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36</a:t>
            </a:fld>
            <a:endParaRPr lang="sk-SK"/>
          </a:p>
        </p:txBody>
      </p:sp>
    </p:spTree>
    <p:extLst>
      <p:ext uri="{BB962C8B-B14F-4D97-AF65-F5344CB8AC3E}">
        <p14:creationId xmlns:p14="http://schemas.microsoft.com/office/powerpoint/2010/main" val="4106242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37</a:t>
            </a:fld>
            <a:endParaRPr lang="sk-SK"/>
          </a:p>
        </p:txBody>
      </p:sp>
    </p:spTree>
    <p:extLst>
      <p:ext uri="{BB962C8B-B14F-4D97-AF65-F5344CB8AC3E}">
        <p14:creationId xmlns:p14="http://schemas.microsoft.com/office/powerpoint/2010/main" val="951383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38</a:t>
            </a:fld>
            <a:endParaRPr lang="sk-SK"/>
          </a:p>
        </p:txBody>
      </p:sp>
    </p:spTree>
    <p:extLst>
      <p:ext uri="{BB962C8B-B14F-4D97-AF65-F5344CB8AC3E}">
        <p14:creationId xmlns:p14="http://schemas.microsoft.com/office/powerpoint/2010/main" val="1380858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39</a:t>
            </a:fld>
            <a:endParaRPr lang="sk-SK"/>
          </a:p>
        </p:txBody>
      </p:sp>
    </p:spTree>
    <p:extLst>
      <p:ext uri="{BB962C8B-B14F-4D97-AF65-F5344CB8AC3E}">
        <p14:creationId xmlns:p14="http://schemas.microsoft.com/office/powerpoint/2010/main" val="869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4</a:t>
            </a:fld>
            <a:endParaRPr lang="sk-SK"/>
          </a:p>
        </p:txBody>
      </p:sp>
    </p:spTree>
    <p:extLst>
      <p:ext uri="{BB962C8B-B14F-4D97-AF65-F5344CB8AC3E}">
        <p14:creationId xmlns:p14="http://schemas.microsoft.com/office/powerpoint/2010/main" val="1112203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40</a:t>
            </a:fld>
            <a:endParaRPr lang="sk-SK"/>
          </a:p>
        </p:txBody>
      </p:sp>
    </p:spTree>
    <p:extLst>
      <p:ext uri="{BB962C8B-B14F-4D97-AF65-F5344CB8AC3E}">
        <p14:creationId xmlns:p14="http://schemas.microsoft.com/office/powerpoint/2010/main" val="35689535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41</a:t>
            </a:fld>
            <a:endParaRPr lang="sk-SK"/>
          </a:p>
        </p:txBody>
      </p:sp>
    </p:spTree>
    <p:extLst>
      <p:ext uri="{BB962C8B-B14F-4D97-AF65-F5344CB8AC3E}">
        <p14:creationId xmlns:p14="http://schemas.microsoft.com/office/powerpoint/2010/main" val="3421476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42</a:t>
            </a:fld>
            <a:endParaRPr lang="sk-SK"/>
          </a:p>
        </p:txBody>
      </p:sp>
    </p:spTree>
    <p:extLst>
      <p:ext uri="{BB962C8B-B14F-4D97-AF65-F5344CB8AC3E}">
        <p14:creationId xmlns:p14="http://schemas.microsoft.com/office/powerpoint/2010/main" val="3230928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43</a:t>
            </a:fld>
            <a:endParaRPr lang="sk-SK"/>
          </a:p>
        </p:txBody>
      </p:sp>
    </p:spTree>
    <p:extLst>
      <p:ext uri="{BB962C8B-B14F-4D97-AF65-F5344CB8AC3E}">
        <p14:creationId xmlns:p14="http://schemas.microsoft.com/office/powerpoint/2010/main" val="2154495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44</a:t>
            </a:fld>
            <a:endParaRPr lang="sk-SK"/>
          </a:p>
        </p:txBody>
      </p:sp>
    </p:spTree>
    <p:extLst>
      <p:ext uri="{BB962C8B-B14F-4D97-AF65-F5344CB8AC3E}">
        <p14:creationId xmlns:p14="http://schemas.microsoft.com/office/powerpoint/2010/main" val="16807168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45</a:t>
            </a:fld>
            <a:endParaRPr lang="sk-SK"/>
          </a:p>
        </p:txBody>
      </p:sp>
    </p:spTree>
    <p:extLst>
      <p:ext uri="{BB962C8B-B14F-4D97-AF65-F5344CB8AC3E}">
        <p14:creationId xmlns:p14="http://schemas.microsoft.com/office/powerpoint/2010/main" val="585163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46</a:t>
            </a:fld>
            <a:endParaRPr lang="sk-SK"/>
          </a:p>
        </p:txBody>
      </p:sp>
    </p:spTree>
    <p:extLst>
      <p:ext uri="{BB962C8B-B14F-4D97-AF65-F5344CB8AC3E}">
        <p14:creationId xmlns:p14="http://schemas.microsoft.com/office/powerpoint/2010/main" val="23705343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47</a:t>
            </a:fld>
            <a:endParaRPr lang="sk-SK"/>
          </a:p>
        </p:txBody>
      </p:sp>
    </p:spTree>
    <p:extLst>
      <p:ext uri="{BB962C8B-B14F-4D97-AF65-F5344CB8AC3E}">
        <p14:creationId xmlns:p14="http://schemas.microsoft.com/office/powerpoint/2010/main" val="27557339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48</a:t>
            </a:fld>
            <a:endParaRPr lang="sk-SK"/>
          </a:p>
        </p:txBody>
      </p:sp>
    </p:spTree>
    <p:extLst>
      <p:ext uri="{BB962C8B-B14F-4D97-AF65-F5344CB8AC3E}">
        <p14:creationId xmlns:p14="http://schemas.microsoft.com/office/powerpoint/2010/main" val="3860537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49</a:t>
            </a:fld>
            <a:endParaRPr lang="sk-SK"/>
          </a:p>
        </p:txBody>
      </p:sp>
    </p:spTree>
    <p:extLst>
      <p:ext uri="{BB962C8B-B14F-4D97-AF65-F5344CB8AC3E}">
        <p14:creationId xmlns:p14="http://schemas.microsoft.com/office/powerpoint/2010/main" val="280264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5</a:t>
            </a:fld>
            <a:endParaRPr lang="sk-SK"/>
          </a:p>
        </p:txBody>
      </p:sp>
    </p:spTree>
    <p:extLst>
      <p:ext uri="{BB962C8B-B14F-4D97-AF65-F5344CB8AC3E}">
        <p14:creationId xmlns:p14="http://schemas.microsoft.com/office/powerpoint/2010/main" val="29109600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50</a:t>
            </a:fld>
            <a:endParaRPr lang="sk-SK"/>
          </a:p>
        </p:txBody>
      </p:sp>
    </p:spTree>
    <p:extLst>
      <p:ext uri="{BB962C8B-B14F-4D97-AF65-F5344CB8AC3E}">
        <p14:creationId xmlns:p14="http://schemas.microsoft.com/office/powerpoint/2010/main" val="17702752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51</a:t>
            </a:fld>
            <a:endParaRPr lang="sk-SK"/>
          </a:p>
        </p:txBody>
      </p:sp>
    </p:spTree>
    <p:extLst>
      <p:ext uri="{BB962C8B-B14F-4D97-AF65-F5344CB8AC3E}">
        <p14:creationId xmlns:p14="http://schemas.microsoft.com/office/powerpoint/2010/main" val="23421583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52</a:t>
            </a:fld>
            <a:endParaRPr lang="sk-SK"/>
          </a:p>
        </p:txBody>
      </p:sp>
    </p:spTree>
    <p:extLst>
      <p:ext uri="{BB962C8B-B14F-4D97-AF65-F5344CB8AC3E}">
        <p14:creationId xmlns:p14="http://schemas.microsoft.com/office/powerpoint/2010/main" val="33276481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53</a:t>
            </a:fld>
            <a:endParaRPr lang="sk-SK"/>
          </a:p>
        </p:txBody>
      </p:sp>
    </p:spTree>
    <p:extLst>
      <p:ext uri="{BB962C8B-B14F-4D97-AF65-F5344CB8AC3E}">
        <p14:creationId xmlns:p14="http://schemas.microsoft.com/office/powerpoint/2010/main" val="5506404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54</a:t>
            </a:fld>
            <a:endParaRPr lang="sk-SK"/>
          </a:p>
        </p:txBody>
      </p:sp>
    </p:spTree>
    <p:extLst>
      <p:ext uri="{BB962C8B-B14F-4D97-AF65-F5344CB8AC3E}">
        <p14:creationId xmlns:p14="http://schemas.microsoft.com/office/powerpoint/2010/main" val="27791226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55</a:t>
            </a:fld>
            <a:endParaRPr lang="sk-SK"/>
          </a:p>
        </p:txBody>
      </p:sp>
    </p:spTree>
    <p:extLst>
      <p:ext uri="{BB962C8B-B14F-4D97-AF65-F5344CB8AC3E}">
        <p14:creationId xmlns:p14="http://schemas.microsoft.com/office/powerpoint/2010/main" val="1817511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56</a:t>
            </a:fld>
            <a:endParaRPr lang="sk-SK"/>
          </a:p>
        </p:txBody>
      </p:sp>
    </p:spTree>
    <p:extLst>
      <p:ext uri="{BB962C8B-B14F-4D97-AF65-F5344CB8AC3E}">
        <p14:creationId xmlns:p14="http://schemas.microsoft.com/office/powerpoint/2010/main" val="11361609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57</a:t>
            </a:fld>
            <a:endParaRPr lang="sk-SK"/>
          </a:p>
        </p:txBody>
      </p:sp>
    </p:spTree>
    <p:extLst>
      <p:ext uri="{BB962C8B-B14F-4D97-AF65-F5344CB8AC3E}">
        <p14:creationId xmlns:p14="http://schemas.microsoft.com/office/powerpoint/2010/main" val="11461954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58</a:t>
            </a:fld>
            <a:endParaRPr lang="sk-SK"/>
          </a:p>
        </p:txBody>
      </p:sp>
    </p:spTree>
    <p:extLst>
      <p:ext uri="{BB962C8B-B14F-4D97-AF65-F5344CB8AC3E}">
        <p14:creationId xmlns:p14="http://schemas.microsoft.com/office/powerpoint/2010/main" val="32709052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59</a:t>
            </a:fld>
            <a:endParaRPr lang="sk-SK"/>
          </a:p>
        </p:txBody>
      </p:sp>
    </p:spTree>
    <p:extLst>
      <p:ext uri="{BB962C8B-B14F-4D97-AF65-F5344CB8AC3E}">
        <p14:creationId xmlns:p14="http://schemas.microsoft.com/office/powerpoint/2010/main" val="1116574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6</a:t>
            </a:fld>
            <a:endParaRPr lang="sk-SK"/>
          </a:p>
        </p:txBody>
      </p:sp>
    </p:spTree>
    <p:extLst>
      <p:ext uri="{BB962C8B-B14F-4D97-AF65-F5344CB8AC3E}">
        <p14:creationId xmlns:p14="http://schemas.microsoft.com/office/powerpoint/2010/main" val="7287805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60</a:t>
            </a:fld>
            <a:endParaRPr lang="sk-SK"/>
          </a:p>
        </p:txBody>
      </p:sp>
    </p:spTree>
    <p:extLst>
      <p:ext uri="{BB962C8B-B14F-4D97-AF65-F5344CB8AC3E}">
        <p14:creationId xmlns:p14="http://schemas.microsoft.com/office/powerpoint/2010/main" val="33419264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61</a:t>
            </a:fld>
            <a:endParaRPr lang="sk-SK"/>
          </a:p>
        </p:txBody>
      </p:sp>
    </p:spTree>
    <p:extLst>
      <p:ext uri="{BB962C8B-B14F-4D97-AF65-F5344CB8AC3E}">
        <p14:creationId xmlns:p14="http://schemas.microsoft.com/office/powerpoint/2010/main" val="13347758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62</a:t>
            </a:fld>
            <a:endParaRPr lang="sk-SK"/>
          </a:p>
        </p:txBody>
      </p:sp>
    </p:spTree>
    <p:extLst>
      <p:ext uri="{BB962C8B-B14F-4D97-AF65-F5344CB8AC3E}">
        <p14:creationId xmlns:p14="http://schemas.microsoft.com/office/powerpoint/2010/main" val="21623858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63</a:t>
            </a:fld>
            <a:endParaRPr lang="sk-SK"/>
          </a:p>
        </p:txBody>
      </p:sp>
    </p:spTree>
    <p:extLst>
      <p:ext uri="{BB962C8B-B14F-4D97-AF65-F5344CB8AC3E}">
        <p14:creationId xmlns:p14="http://schemas.microsoft.com/office/powerpoint/2010/main" val="41796463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64</a:t>
            </a:fld>
            <a:endParaRPr lang="sk-SK"/>
          </a:p>
        </p:txBody>
      </p:sp>
    </p:spTree>
    <p:extLst>
      <p:ext uri="{BB962C8B-B14F-4D97-AF65-F5344CB8AC3E}">
        <p14:creationId xmlns:p14="http://schemas.microsoft.com/office/powerpoint/2010/main" val="30596757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65</a:t>
            </a:fld>
            <a:endParaRPr lang="sk-SK"/>
          </a:p>
        </p:txBody>
      </p:sp>
    </p:spTree>
    <p:extLst>
      <p:ext uri="{BB962C8B-B14F-4D97-AF65-F5344CB8AC3E}">
        <p14:creationId xmlns:p14="http://schemas.microsoft.com/office/powerpoint/2010/main" val="37673992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66</a:t>
            </a:fld>
            <a:endParaRPr lang="sk-SK"/>
          </a:p>
        </p:txBody>
      </p:sp>
    </p:spTree>
    <p:extLst>
      <p:ext uri="{BB962C8B-B14F-4D97-AF65-F5344CB8AC3E}">
        <p14:creationId xmlns:p14="http://schemas.microsoft.com/office/powerpoint/2010/main" val="34884572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Na rozprávke o 3 prasiatkach identifikovať pojmy. </a:t>
            </a:r>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67</a:t>
            </a:fld>
            <a:endParaRPr lang="sk-SK"/>
          </a:p>
        </p:txBody>
      </p:sp>
    </p:spTree>
    <p:extLst>
      <p:ext uri="{BB962C8B-B14F-4D97-AF65-F5344CB8AC3E}">
        <p14:creationId xmlns:p14="http://schemas.microsoft.com/office/powerpoint/2010/main" val="42559371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68</a:t>
            </a:fld>
            <a:endParaRPr lang="sk-SK"/>
          </a:p>
        </p:txBody>
      </p:sp>
    </p:spTree>
    <p:extLst>
      <p:ext uri="{BB962C8B-B14F-4D97-AF65-F5344CB8AC3E}">
        <p14:creationId xmlns:p14="http://schemas.microsoft.com/office/powerpoint/2010/main" val="1751775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7</a:t>
            </a:fld>
            <a:endParaRPr lang="sk-SK"/>
          </a:p>
        </p:txBody>
      </p:sp>
    </p:spTree>
    <p:extLst>
      <p:ext uri="{BB962C8B-B14F-4D97-AF65-F5344CB8AC3E}">
        <p14:creationId xmlns:p14="http://schemas.microsoft.com/office/powerpoint/2010/main" val="1351822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8</a:t>
            </a:fld>
            <a:endParaRPr lang="sk-SK"/>
          </a:p>
        </p:txBody>
      </p:sp>
    </p:spTree>
    <p:extLst>
      <p:ext uri="{BB962C8B-B14F-4D97-AF65-F5344CB8AC3E}">
        <p14:creationId xmlns:p14="http://schemas.microsoft.com/office/powerpoint/2010/main" val="410633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37D336E0-5F89-4E9B-A4F6-2E27AF0536F6}" type="slidenum">
              <a:rPr lang="sk-SK" smtClean="0"/>
              <a:t>9</a:t>
            </a:fld>
            <a:endParaRPr lang="sk-SK"/>
          </a:p>
        </p:txBody>
      </p:sp>
    </p:spTree>
    <p:extLst>
      <p:ext uri="{BB962C8B-B14F-4D97-AF65-F5344CB8AC3E}">
        <p14:creationId xmlns:p14="http://schemas.microsoft.com/office/powerpoint/2010/main" val="4142437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6B6273A0-CB70-4DCA-951C-22AD261EE3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60" t="3160" b="1256"/>
          <a:stretch/>
        </p:blipFill>
        <p:spPr>
          <a:xfrm>
            <a:off x="-62144" y="-1"/>
            <a:ext cx="12254144" cy="6858001"/>
          </a:xfrm>
          <a:prstGeom prst="rect">
            <a:avLst/>
          </a:prstGeom>
        </p:spPr>
      </p:pic>
      <p:sp>
        <p:nvSpPr>
          <p:cNvPr id="2" name="Nadpis 1">
            <a:extLst>
              <a:ext uri="{FF2B5EF4-FFF2-40B4-BE49-F238E27FC236}">
                <a16:creationId xmlns:a16="http://schemas.microsoft.com/office/drawing/2014/main" id="{080D75A8-EF0D-42B5-81F7-D4A43EF18564}"/>
              </a:ext>
            </a:extLst>
          </p:cNvPr>
          <p:cNvSpPr>
            <a:spLocks noGrp="1"/>
          </p:cNvSpPr>
          <p:nvPr>
            <p:ph type="ctrTitle" hasCustomPrompt="1"/>
          </p:nvPr>
        </p:nvSpPr>
        <p:spPr>
          <a:xfrm>
            <a:off x="4169328" y="1258349"/>
            <a:ext cx="6498672" cy="2483140"/>
          </a:xfrm>
          <a:prstGeom prst="rect">
            <a:avLst/>
          </a:prstGeom>
        </p:spPr>
        <p:txBody>
          <a:bodyPr anchor="ctr"/>
          <a:lstStyle>
            <a:lvl1pPr algn="l">
              <a:defRPr sz="4000" b="1">
                <a:latin typeface="Arial" panose="020B0604020202020204" pitchFamily="34" charset="0"/>
                <a:cs typeface="Arial" panose="020B0604020202020204"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53ABE9D2-FE45-4FE8-B47F-3EB3F43ACBF9}"/>
              </a:ext>
            </a:extLst>
          </p:cNvPr>
          <p:cNvSpPr>
            <a:spLocks noGrp="1"/>
          </p:cNvSpPr>
          <p:nvPr>
            <p:ph type="subTitle" idx="1"/>
          </p:nvPr>
        </p:nvSpPr>
        <p:spPr>
          <a:xfrm>
            <a:off x="4169328" y="3602038"/>
            <a:ext cx="6498672" cy="1816322"/>
          </a:xfrm>
          <a:prstGeom prst="rect">
            <a:avLst/>
          </a:prstGeom>
        </p:spPr>
        <p:txBody>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sp>
        <p:nvSpPr>
          <p:cNvPr id="8" name="Obdĺžnik 7">
            <a:extLst>
              <a:ext uri="{FF2B5EF4-FFF2-40B4-BE49-F238E27FC236}">
                <a16:creationId xmlns:a16="http://schemas.microsoft.com/office/drawing/2014/main" id="{EFF887D1-0431-4C78-9187-5B6065D6682B}"/>
              </a:ext>
            </a:extLst>
          </p:cNvPr>
          <p:cNvSpPr/>
          <p:nvPr userDrawn="1"/>
        </p:nvSpPr>
        <p:spPr>
          <a:xfrm>
            <a:off x="-62143" y="1981200"/>
            <a:ext cx="3110143" cy="4876801"/>
          </a:xfrm>
          <a:prstGeom prst="rect">
            <a:avLst/>
          </a:prstGeom>
          <a:solidFill>
            <a:srgbClr val="261E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 name="Obrázok 9">
            <a:extLst>
              <a:ext uri="{FF2B5EF4-FFF2-40B4-BE49-F238E27FC236}">
                <a16:creationId xmlns:a16="http://schemas.microsoft.com/office/drawing/2014/main" id="{54C3F28A-1442-4C09-8E32-BD6FEABBE4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1914" y="136525"/>
            <a:ext cx="865118" cy="1450975"/>
          </a:xfrm>
          <a:prstGeom prst="rect">
            <a:avLst/>
          </a:prstGeom>
        </p:spPr>
      </p:pic>
      <p:pic>
        <p:nvPicPr>
          <p:cNvPr id="14" name="Obrázok 13">
            <a:extLst>
              <a:ext uri="{FF2B5EF4-FFF2-40B4-BE49-F238E27FC236}">
                <a16:creationId xmlns:a16="http://schemas.microsoft.com/office/drawing/2014/main" id="{2E80317B-0BE1-46DE-8263-05FCE35834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680" y="2549742"/>
            <a:ext cx="1685737" cy="501578"/>
          </a:xfrm>
          <a:prstGeom prst="rect">
            <a:avLst/>
          </a:prstGeom>
        </p:spPr>
      </p:pic>
      <p:pic>
        <p:nvPicPr>
          <p:cNvPr id="5" name="Obrázok 4">
            <a:extLst>
              <a:ext uri="{FF2B5EF4-FFF2-40B4-BE49-F238E27FC236}">
                <a16:creationId xmlns:a16="http://schemas.microsoft.com/office/drawing/2014/main" id="{3605952B-999F-4F9D-80B8-2604E7C8260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0146" r="8926"/>
          <a:stretch/>
        </p:blipFill>
        <p:spPr>
          <a:xfrm>
            <a:off x="361012" y="2970671"/>
            <a:ext cx="2263831" cy="3459663"/>
          </a:xfrm>
          <a:prstGeom prst="rect">
            <a:avLst/>
          </a:prstGeom>
        </p:spPr>
      </p:pic>
      <p:pic>
        <p:nvPicPr>
          <p:cNvPr id="6" name="Obrázok 5">
            <a:extLst>
              <a:ext uri="{FF2B5EF4-FFF2-40B4-BE49-F238E27FC236}">
                <a16:creationId xmlns:a16="http://schemas.microsoft.com/office/drawing/2014/main" id="{FEEE7A2F-219E-470D-A67D-66895767F22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3680" y="518488"/>
            <a:ext cx="1027112" cy="472111"/>
          </a:xfrm>
          <a:prstGeom prst="rect">
            <a:avLst/>
          </a:prstGeom>
        </p:spPr>
      </p:pic>
    </p:spTree>
    <p:extLst>
      <p:ext uri="{BB962C8B-B14F-4D97-AF65-F5344CB8AC3E}">
        <p14:creationId xmlns:p14="http://schemas.microsoft.com/office/powerpoint/2010/main" val="659842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942FF7-8883-4060-95CE-32B9E9452E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1D3D348F-6490-4DC6-9D8C-499B44C384B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a:extLst>
              <a:ext uri="{FF2B5EF4-FFF2-40B4-BE49-F238E27FC236}">
                <a16:creationId xmlns:a16="http://schemas.microsoft.com/office/drawing/2014/main" id="{27CD6ED8-14C5-462F-BE67-151286900A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618464D2-C39F-489E-A00F-EF03F2434D28}"/>
              </a:ext>
            </a:extLst>
          </p:cNvPr>
          <p:cNvSpPr>
            <a:spLocks noGrp="1"/>
          </p:cNvSpPr>
          <p:nvPr>
            <p:ph type="dt" sz="half" idx="10"/>
          </p:nvPr>
        </p:nvSpPr>
        <p:spPr>
          <a:xfrm>
            <a:off x="838200" y="6356350"/>
            <a:ext cx="2743200" cy="365125"/>
          </a:xfrm>
          <a:prstGeom prst="rect">
            <a:avLst/>
          </a:prstGeom>
        </p:spPr>
        <p:txBody>
          <a:bodyPr/>
          <a:lstStyle/>
          <a:p>
            <a:fld id="{C75E6A5E-9D4C-4127-90A7-1BD5D0739A7B}" type="datetimeFigureOut">
              <a:rPr lang="sk-SK" smtClean="0"/>
              <a:t>4. 4. 2026</a:t>
            </a:fld>
            <a:endParaRPr lang="sk-SK"/>
          </a:p>
        </p:txBody>
      </p:sp>
      <p:sp>
        <p:nvSpPr>
          <p:cNvPr id="6" name="Zástupný objekt pre pätu 5">
            <a:extLst>
              <a:ext uri="{FF2B5EF4-FFF2-40B4-BE49-F238E27FC236}">
                <a16:creationId xmlns:a16="http://schemas.microsoft.com/office/drawing/2014/main" id="{ACC9E08B-92ED-4575-9BEE-F543A3AEDFA1}"/>
              </a:ext>
            </a:extLst>
          </p:cNvPr>
          <p:cNvSpPr>
            <a:spLocks noGrp="1"/>
          </p:cNvSpPr>
          <p:nvPr>
            <p:ph type="ftr" sz="quarter" idx="11"/>
          </p:nvPr>
        </p:nvSpPr>
        <p:spPr>
          <a:xfrm>
            <a:off x="4038600" y="6356350"/>
            <a:ext cx="4114800" cy="365125"/>
          </a:xfrm>
          <a:prstGeom prst="rect">
            <a:avLst/>
          </a:prstGeom>
        </p:spPr>
        <p:txBody>
          <a:bodyPr/>
          <a:lstStyle/>
          <a:p>
            <a:endParaRPr lang="sk-SK"/>
          </a:p>
        </p:txBody>
      </p:sp>
      <p:sp>
        <p:nvSpPr>
          <p:cNvPr id="7" name="Zástupný objekt pre číslo snímky 6">
            <a:extLst>
              <a:ext uri="{FF2B5EF4-FFF2-40B4-BE49-F238E27FC236}">
                <a16:creationId xmlns:a16="http://schemas.microsoft.com/office/drawing/2014/main" id="{826A2B09-9E54-48A5-8655-FE3447E27EF5}"/>
              </a:ext>
            </a:extLst>
          </p:cNvPr>
          <p:cNvSpPr>
            <a:spLocks noGrp="1"/>
          </p:cNvSpPr>
          <p:nvPr>
            <p:ph type="sldNum" sz="quarter" idx="12"/>
          </p:nvPr>
        </p:nvSpPr>
        <p:spPr>
          <a:xfrm>
            <a:off x="8610600" y="6356350"/>
            <a:ext cx="2743200" cy="365125"/>
          </a:xfrm>
          <a:prstGeom prst="rect">
            <a:avLst/>
          </a:prstGeom>
        </p:spPr>
        <p:txBody>
          <a:bodyPr/>
          <a:lstStyle/>
          <a:p>
            <a:fld id="{1EC588BC-2533-4897-92E7-D7A69BDBDAE5}" type="slidenum">
              <a:rPr lang="sk-SK" smtClean="0"/>
              <a:t>‹#›</a:t>
            </a:fld>
            <a:endParaRPr lang="sk-SK"/>
          </a:p>
        </p:txBody>
      </p:sp>
    </p:spTree>
    <p:extLst>
      <p:ext uri="{BB962C8B-B14F-4D97-AF65-F5344CB8AC3E}">
        <p14:creationId xmlns:p14="http://schemas.microsoft.com/office/powerpoint/2010/main" val="347139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A5AD31-D522-4507-BFC4-01AB8BC8F716}"/>
              </a:ext>
            </a:extLst>
          </p:cNvPr>
          <p:cNvSpPr>
            <a:spLocks noGrp="1"/>
          </p:cNvSpPr>
          <p:nvPr>
            <p:ph type="title"/>
          </p:nvPr>
        </p:nvSpPr>
        <p:spPr>
          <a:xfrm>
            <a:off x="838200" y="365125"/>
            <a:ext cx="10515600" cy="1325563"/>
          </a:xfrm>
          <a:prstGeom prst="rect">
            <a:avLst/>
          </a:prstGeom>
        </p:spPr>
        <p:txBody>
          <a:bodyPr/>
          <a:lstStyle/>
          <a:p>
            <a:r>
              <a:rPr lang="sk-SK"/>
              <a:t>Kliknutím upravte štýl predlohy nadpisu</a:t>
            </a:r>
          </a:p>
        </p:txBody>
      </p:sp>
      <p:sp>
        <p:nvSpPr>
          <p:cNvPr id="3" name="Zástupný objekt pre zvislý text 2">
            <a:extLst>
              <a:ext uri="{FF2B5EF4-FFF2-40B4-BE49-F238E27FC236}">
                <a16:creationId xmlns:a16="http://schemas.microsoft.com/office/drawing/2014/main" id="{3FF362AA-1EEC-48D4-95A8-468325BE1438}"/>
              </a:ext>
            </a:extLst>
          </p:cNvPr>
          <p:cNvSpPr>
            <a:spLocks noGrp="1"/>
          </p:cNvSpPr>
          <p:nvPr>
            <p:ph type="body" orient="vert" idx="1"/>
          </p:nvPr>
        </p:nvSpPr>
        <p:spPr>
          <a:xfrm>
            <a:off x="838200" y="1825625"/>
            <a:ext cx="10515600" cy="4351338"/>
          </a:xfrm>
          <a:prstGeom prst="rect">
            <a:avLst/>
          </a:prstGeo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DCFFE48-041F-4F41-BCAE-DE58D8B27077}"/>
              </a:ext>
            </a:extLst>
          </p:cNvPr>
          <p:cNvSpPr>
            <a:spLocks noGrp="1"/>
          </p:cNvSpPr>
          <p:nvPr>
            <p:ph type="dt" sz="half" idx="10"/>
          </p:nvPr>
        </p:nvSpPr>
        <p:spPr>
          <a:xfrm>
            <a:off x="838200" y="6356350"/>
            <a:ext cx="2743200" cy="365125"/>
          </a:xfrm>
          <a:prstGeom prst="rect">
            <a:avLst/>
          </a:prstGeom>
        </p:spPr>
        <p:txBody>
          <a:bodyPr/>
          <a:lstStyle/>
          <a:p>
            <a:fld id="{C75E6A5E-9D4C-4127-90A7-1BD5D0739A7B}" type="datetimeFigureOut">
              <a:rPr lang="sk-SK" smtClean="0"/>
              <a:t>4. 4. 2026</a:t>
            </a:fld>
            <a:endParaRPr lang="sk-SK"/>
          </a:p>
        </p:txBody>
      </p:sp>
      <p:sp>
        <p:nvSpPr>
          <p:cNvPr id="5" name="Zástupný objekt pre pätu 4">
            <a:extLst>
              <a:ext uri="{FF2B5EF4-FFF2-40B4-BE49-F238E27FC236}">
                <a16:creationId xmlns:a16="http://schemas.microsoft.com/office/drawing/2014/main" id="{F708DEAA-9ED1-4C10-B975-FB25852CA3BD}"/>
              </a:ext>
            </a:extLst>
          </p:cNvPr>
          <p:cNvSpPr>
            <a:spLocks noGrp="1"/>
          </p:cNvSpPr>
          <p:nvPr>
            <p:ph type="ftr" sz="quarter" idx="11"/>
          </p:nvPr>
        </p:nvSpPr>
        <p:spPr>
          <a:xfrm>
            <a:off x="4038600" y="6356350"/>
            <a:ext cx="4114800" cy="365125"/>
          </a:xfrm>
          <a:prstGeom prst="rect">
            <a:avLst/>
          </a:prstGeom>
        </p:spPr>
        <p:txBody>
          <a:bodyPr/>
          <a:lstStyle/>
          <a:p>
            <a:endParaRPr lang="sk-SK"/>
          </a:p>
        </p:txBody>
      </p:sp>
      <p:sp>
        <p:nvSpPr>
          <p:cNvPr id="6" name="Zástupný objekt pre číslo snímky 5">
            <a:extLst>
              <a:ext uri="{FF2B5EF4-FFF2-40B4-BE49-F238E27FC236}">
                <a16:creationId xmlns:a16="http://schemas.microsoft.com/office/drawing/2014/main" id="{23117498-756C-41B1-BB89-F288EE1E5098}"/>
              </a:ext>
            </a:extLst>
          </p:cNvPr>
          <p:cNvSpPr>
            <a:spLocks noGrp="1"/>
          </p:cNvSpPr>
          <p:nvPr>
            <p:ph type="sldNum" sz="quarter" idx="12"/>
          </p:nvPr>
        </p:nvSpPr>
        <p:spPr>
          <a:xfrm>
            <a:off x="8610600" y="6356350"/>
            <a:ext cx="2743200" cy="365125"/>
          </a:xfrm>
          <a:prstGeom prst="rect">
            <a:avLst/>
          </a:prstGeom>
        </p:spPr>
        <p:txBody>
          <a:bodyPr/>
          <a:lstStyle/>
          <a:p>
            <a:fld id="{1EC588BC-2533-4897-92E7-D7A69BDBDAE5}" type="slidenum">
              <a:rPr lang="sk-SK" smtClean="0"/>
              <a:t>‹#›</a:t>
            </a:fld>
            <a:endParaRPr lang="sk-SK"/>
          </a:p>
        </p:txBody>
      </p:sp>
    </p:spTree>
    <p:extLst>
      <p:ext uri="{BB962C8B-B14F-4D97-AF65-F5344CB8AC3E}">
        <p14:creationId xmlns:p14="http://schemas.microsoft.com/office/powerpoint/2010/main" val="3404879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F75EF934-91ED-4009-B390-909E3F82ADE3}"/>
              </a:ext>
            </a:extLst>
          </p:cNvPr>
          <p:cNvSpPr>
            <a:spLocks noGrp="1"/>
          </p:cNvSpPr>
          <p:nvPr>
            <p:ph type="title" orient="vert"/>
          </p:nvPr>
        </p:nvSpPr>
        <p:spPr>
          <a:xfrm>
            <a:off x="8724900" y="365125"/>
            <a:ext cx="2628900" cy="5811838"/>
          </a:xfrm>
          <a:prstGeom prst="rect">
            <a:avLst/>
          </a:prstGeom>
        </p:spPr>
        <p:txBody>
          <a:bodyPr vert="eaVert"/>
          <a:lstStyle/>
          <a:p>
            <a:r>
              <a:rPr lang="sk-SK"/>
              <a:t>Kliknutím upravte štýl predlohy nadpisu</a:t>
            </a:r>
          </a:p>
        </p:txBody>
      </p:sp>
      <p:sp>
        <p:nvSpPr>
          <p:cNvPr id="3" name="Zástupný objekt pre zvislý text 2">
            <a:extLst>
              <a:ext uri="{FF2B5EF4-FFF2-40B4-BE49-F238E27FC236}">
                <a16:creationId xmlns:a16="http://schemas.microsoft.com/office/drawing/2014/main" id="{DACDA43E-7592-489D-B2BB-9DFDCE9A97AE}"/>
              </a:ext>
            </a:extLst>
          </p:cNvPr>
          <p:cNvSpPr>
            <a:spLocks noGrp="1"/>
          </p:cNvSpPr>
          <p:nvPr>
            <p:ph type="body" orient="vert" idx="1"/>
          </p:nvPr>
        </p:nvSpPr>
        <p:spPr>
          <a:xfrm>
            <a:off x="838200" y="365125"/>
            <a:ext cx="7734300" cy="5811838"/>
          </a:xfrm>
          <a:prstGeom prst="rect">
            <a:avLst/>
          </a:prstGeo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BBBFAA0F-D23A-4004-81E8-90D0D3D703E8}"/>
              </a:ext>
            </a:extLst>
          </p:cNvPr>
          <p:cNvSpPr>
            <a:spLocks noGrp="1"/>
          </p:cNvSpPr>
          <p:nvPr>
            <p:ph type="dt" sz="half" idx="10"/>
          </p:nvPr>
        </p:nvSpPr>
        <p:spPr>
          <a:xfrm>
            <a:off x="838200" y="6356350"/>
            <a:ext cx="2743200" cy="365125"/>
          </a:xfrm>
          <a:prstGeom prst="rect">
            <a:avLst/>
          </a:prstGeom>
        </p:spPr>
        <p:txBody>
          <a:bodyPr/>
          <a:lstStyle/>
          <a:p>
            <a:fld id="{C75E6A5E-9D4C-4127-90A7-1BD5D0739A7B}" type="datetimeFigureOut">
              <a:rPr lang="sk-SK" smtClean="0"/>
              <a:t>4. 4. 2026</a:t>
            </a:fld>
            <a:endParaRPr lang="sk-SK"/>
          </a:p>
        </p:txBody>
      </p:sp>
      <p:sp>
        <p:nvSpPr>
          <p:cNvPr id="5" name="Zástupný objekt pre pätu 4">
            <a:extLst>
              <a:ext uri="{FF2B5EF4-FFF2-40B4-BE49-F238E27FC236}">
                <a16:creationId xmlns:a16="http://schemas.microsoft.com/office/drawing/2014/main" id="{5D72AA85-E512-400E-9A69-8EBC45393DB9}"/>
              </a:ext>
            </a:extLst>
          </p:cNvPr>
          <p:cNvSpPr>
            <a:spLocks noGrp="1"/>
          </p:cNvSpPr>
          <p:nvPr>
            <p:ph type="ftr" sz="quarter" idx="11"/>
          </p:nvPr>
        </p:nvSpPr>
        <p:spPr>
          <a:xfrm>
            <a:off x="4038600" y="6356350"/>
            <a:ext cx="4114800" cy="365125"/>
          </a:xfrm>
          <a:prstGeom prst="rect">
            <a:avLst/>
          </a:prstGeom>
        </p:spPr>
        <p:txBody>
          <a:bodyPr/>
          <a:lstStyle/>
          <a:p>
            <a:endParaRPr lang="sk-SK"/>
          </a:p>
        </p:txBody>
      </p:sp>
      <p:sp>
        <p:nvSpPr>
          <p:cNvPr id="6" name="Zástupný objekt pre číslo snímky 5">
            <a:extLst>
              <a:ext uri="{FF2B5EF4-FFF2-40B4-BE49-F238E27FC236}">
                <a16:creationId xmlns:a16="http://schemas.microsoft.com/office/drawing/2014/main" id="{586D43B1-D95B-459D-8400-5EA2CC670B0C}"/>
              </a:ext>
            </a:extLst>
          </p:cNvPr>
          <p:cNvSpPr>
            <a:spLocks noGrp="1"/>
          </p:cNvSpPr>
          <p:nvPr>
            <p:ph type="sldNum" sz="quarter" idx="12"/>
          </p:nvPr>
        </p:nvSpPr>
        <p:spPr>
          <a:xfrm>
            <a:off x="8610600" y="6356350"/>
            <a:ext cx="2743200" cy="365125"/>
          </a:xfrm>
          <a:prstGeom prst="rect">
            <a:avLst/>
          </a:prstGeom>
        </p:spPr>
        <p:txBody>
          <a:bodyPr/>
          <a:lstStyle/>
          <a:p>
            <a:fld id="{1EC588BC-2533-4897-92E7-D7A69BDBDAE5}" type="slidenum">
              <a:rPr lang="sk-SK" smtClean="0"/>
              <a:t>‹#›</a:t>
            </a:fld>
            <a:endParaRPr lang="sk-SK"/>
          </a:p>
        </p:txBody>
      </p:sp>
    </p:spTree>
    <p:extLst>
      <p:ext uri="{BB962C8B-B14F-4D97-AF65-F5344CB8AC3E}">
        <p14:creationId xmlns:p14="http://schemas.microsoft.com/office/powerpoint/2010/main" val="1887511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dpis a obsah" userDrawn="1">
  <p:cSld name="1_Nadpis a obsah">
    <p:spTree>
      <p:nvGrpSpPr>
        <p:cNvPr id="1" name="Shape 51"/>
        <p:cNvGrpSpPr/>
        <p:nvPr/>
      </p:nvGrpSpPr>
      <p:grpSpPr>
        <a:xfrm>
          <a:off x="0" y="0"/>
          <a:ext cx="0" cy="0"/>
          <a:chOff x="0" y="0"/>
          <a:chExt cx="0" cy="0"/>
        </a:xfrm>
      </p:grpSpPr>
      <p:grpSp>
        <p:nvGrpSpPr>
          <p:cNvPr id="19" name="Skupina 18">
            <a:extLst>
              <a:ext uri="{FF2B5EF4-FFF2-40B4-BE49-F238E27FC236}">
                <a16:creationId xmlns:a16="http://schemas.microsoft.com/office/drawing/2014/main" id="{390346AB-651E-4B9F-BC17-D606B89A2DAA}"/>
              </a:ext>
            </a:extLst>
          </p:cNvPr>
          <p:cNvGrpSpPr/>
          <p:nvPr userDrawn="1"/>
        </p:nvGrpSpPr>
        <p:grpSpPr>
          <a:xfrm>
            <a:off x="-3957" y="0"/>
            <a:ext cx="1079145" cy="6857999"/>
            <a:chOff x="-3957" y="0"/>
            <a:chExt cx="1079145" cy="6857999"/>
          </a:xfrm>
        </p:grpSpPr>
        <p:sp>
          <p:nvSpPr>
            <p:cNvPr id="20" name="Pravouhlý trojuholník 19">
              <a:extLst>
                <a:ext uri="{FF2B5EF4-FFF2-40B4-BE49-F238E27FC236}">
                  <a16:creationId xmlns:a16="http://schemas.microsoft.com/office/drawing/2014/main" id="{A0B13A2E-088F-45F7-A84B-12106360262C}"/>
                </a:ext>
              </a:extLst>
            </p:cNvPr>
            <p:cNvSpPr/>
            <p:nvPr userDrawn="1"/>
          </p:nvSpPr>
          <p:spPr>
            <a:xfrm rot="5400000">
              <a:off x="-12557" y="5039017"/>
              <a:ext cx="1082468" cy="1063298"/>
            </a:xfrm>
            <a:prstGeom prst="rtTriangle">
              <a:avLst/>
            </a:prstGeom>
            <a:solidFill>
              <a:srgbClr val="0B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1" name="Pravouhlý trojuholník 20">
              <a:extLst>
                <a:ext uri="{FF2B5EF4-FFF2-40B4-BE49-F238E27FC236}">
                  <a16:creationId xmlns:a16="http://schemas.microsoft.com/office/drawing/2014/main" id="{D5A778B9-9A0A-43DC-A848-40B4766BC749}"/>
                </a:ext>
              </a:extLst>
            </p:cNvPr>
            <p:cNvSpPr/>
            <p:nvPr userDrawn="1"/>
          </p:nvSpPr>
          <p:spPr>
            <a:xfrm rot="5400000">
              <a:off x="2717" y="1981526"/>
              <a:ext cx="1069753" cy="1075189"/>
            </a:xfrm>
            <a:prstGeom prst="rtTriangle">
              <a:avLst/>
            </a:prstGeom>
            <a:solidFill>
              <a:srgbClr val="0B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2" name="Obdĺžnik 21">
              <a:extLst>
                <a:ext uri="{FF2B5EF4-FFF2-40B4-BE49-F238E27FC236}">
                  <a16:creationId xmlns:a16="http://schemas.microsoft.com/office/drawing/2014/main" id="{F210CEAB-53A0-4F3B-AA07-E5D1FFB06E85}"/>
                </a:ext>
              </a:extLst>
            </p:cNvPr>
            <p:cNvSpPr/>
            <p:nvPr userDrawn="1"/>
          </p:nvSpPr>
          <p:spPr>
            <a:xfrm>
              <a:off x="1" y="0"/>
              <a:ext cx="1070247" cy="992123"/>
            </a:xfrm>
            <a:prstGeom prst="rect">
              <a:avLst/>
            </a:prstGeom>
            <a:solidFill>
              <a:srgbClr val="13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Ovál 22">
              <a:extLst>
                <a:ext uri="{FF2B5EF4-FFF2-40B4-BE49-F238E27FC236}">
                  <a16:creationId xmlns:a16="http://schemas.microsoft.com/office/drawing/2014/main" id="{CF1DADBA-D1F8-4308-8AD5-D2341A329AD0}"/>
                </a:ext>
              </a:extLst>
            </p:cNvPr>
            <p:cNvSpPr/>
            <p:nvPr userDrawn="1"/>
          </p:nvSpPr>
          <p:spPr>
            <a:xfrm>
              <a:off x="0" y="0"/>
              <a:ext cx="1063298" cy="976959"/>
            </a:xfrm>
            <a:prstGeom prst="ellipse">
              <a:avLst/>
            </a:prstGeom>
            <a:solidFill>
              <a:srgbClr val="0B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4" name="Obdĺžnik 23">
              <a:extLst>
                <a:ext uri="{FF2B5EF4-FFF2-40B4-BE49-F238E27FC236}">
                  <a16:creationId xmlns:a16="http://schemas.microsoft.com/office/drawing/2014/main" id="{8FFF05E7-C6FB-43CE-83D6-6C38425CE839}"/>
                </a:ext>
              </a:extLst>
            </p:cNvPr>
            <p:cNvSpPr/>
            <p:nvPr userDrawn="1"/>
          </p:nvSpPr>
          <p:spPr>
            <a:xfrm>
              <a:off x="0" y="992123"/>
              <a:ext cx="1070248" cy="994570"/>
            </a:xfrm>
            <a:prstGeom prst="rect">
              <a:avLst/>
            </a:prstGeom>
            <a:solidFill>
              <a:srgbClr val="0B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5" name="Pravouhlý trojuholník 24">
              <a:extLst>
                <a:ext uri="{FF2B5EF4-FFF2-40B4-BE49-F238E27FC236}">
                  <a16:creationId xmlns:a16="http://schemas.microsoft.com/office/drawing/2014/main" id="{F150A0AB-7011-461D-9D0B-F34170EA2935}"/>
                </a:ext>
              </a:extLst>
            </p:cNvPr>
            <p:cNvSpPr/>
            <p:nvPr userDrawn="1"/>
          </p:nvSpPr>
          <p:spPr>
            <a:xfrm rot="5400000" flipH="1" flipV="1">
              <a:off x="741" y="1983503"/>
              <a:ext cx="1069753" cy="1071234"/>
            </a:xfrm>
            <a:prstGeom prst="rtTriangle">
              <a:avLst/>
            </a:prstGeom>
            <a:solidFill>
              <a:srgbClr val="13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6" name="Obdĺžnik 25">
              <a:extLst>
                <a:ext uri="{FF2B5EF4-FFF2-40B4-BE49-F238E27FC236}">
                  <a16:creationId xmlns:a16="http://schemas.microsoft.com/office/drawing/2014/main" id="{B5D4B753-49FF-42F0-A7E1-2393FBE76F77}"/>
                </a:ext>
              </a:extLst>
            </p:cNvPr>
            <p:cNvSpPr/>
            <p:nvPr userDrawn="1"/>
          </p:nvSpPr>
          <p:spPr>
            <a:xfrm flipV="1">
              <a:off x="-1" y="3045190"/>
              <a:ext cx="1071234" cy="994570"/>
            </a:xfrm>
            <a:prstGeom prst="rect">
              <a:avLst/>
            </a:prstGeom>
            <a:solidFill>
              <a:srgbClr val="13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7" name="Obdĺžnik 26">
              <a:extLst>
                <a:ext uri="{FF2B5EF4-FFF2-40B4-BE49-F238E27FC236}">
                  <a16:creationId xmlns:a16="http://schemas.microsoft.com/office/drawing/2014/main" id="{77D44523-5340-4B82-B6FF-7A2C546190CF}"/>
                </a:ext>
              </a:extLst>
            </p:cNvPr>
            <p:cNvSpPr/>
            <p:nvPr userDrawn="1"/>
          </p:nvSpPr>
          <p:spPr>
            <a:xfrm>
              <a:off x="-2972" y="4025512"/>
              <a:ext cx="1074205" cy="1003920"/>
            </a:xfrm>
            <a:prstGeom prst="rect">
              <a:avLst/>
            </a:prstGeom>
            <a:solidFill>
              <a:srgbClr val="0B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8" name="Ovál 27">
              <a:extLst>
                <a:ext uri="{FF2B5EF4-FFF2-40B4-BE49-F238E27FC236}">
                  <a16:creationId xmlns:a16="http://schemas.microsoft.com/office/drawing/2014/main" id="{0629BA8E-6665-41CB-B37A-CF25083D8847}"/>
                </a:ext>
              </a:extLst>
            </p:cNvPr>
            <p:cNvSpPr/>
            <p:nvPr userDrawn="1"/>
          </p:nvSpPr>
          <p:spPr>
            <a:xfrm>
              <a:off x="6452" y="4036286"/>
              <a:ext cx="1056846" cy="976959"/>
            </a:xfrm>
            <a:prstGeom prst="ellipse">
              <a:avLst/>
            </a:prstGeom>
            <a:solidFill>
              <a:srgbClr val="13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9" name="Pravouhlý trojuholník 28">
              <a:extLst>
                <a:ext uri="{FF2B5EF4-FFF2-40B4-BE49-F238E27FC236}">
                  <a16:creationId xmlns:a16="http://schemas.microsoft.com/office/drawing/2014/main" id="{9EE424B0-80E4-49E2-9E63-3A72526C74C9}"/>
                </a:ext>
              </a:extLst>
            </p:cNvPr>
            <p:cNvSpPr/>
            <p:nvPr userDrawn="1"/>
          </p:nvSpPr>
          <p:spPr>
            <a:xfrm rot="5400000" flipH="1" flipV="1">
              <a:off x="-1238" y="5008557"/>
              <a:ext cx="1069753" cy="1075189"/>
            </a:xfrm>
            <a:prstGeom prst="rtTriangle">
              <a:avLst/>
            </a:prstGeom>
            <a:solidFill>
              <a:srgbClr val="13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1" name="Obdĺžnik 30">
              <a:extLst>
                <a:ext uri="{FF2B5EF4-FFF2-40B4-BE49-F238E27FC236}">
                  <a16:creationId xmlns:a16="http://schemas.microsoft.com/office/drawing/2014/main" id="{7AF07F53-051E-4442-B458-16D27199CC54}"/>
                </a:ext>
              </a:extLst>
            </p:cNvPr>
            <p:cNvSpPr/>
            <p:nvPr userDrawn="1"/>
          </p:nvSpPr>
          <p:spPr>
            <a:xfrm flipV="1">
              <a:off x="-3957" y="6057972"/>
              <a:ext cx="1074205" cy="800027"/>
            </a:xfrm>
            <a:prstGeom prst="rect">
              <a:avLst/>
            </a:prstGeom>
            <a:solidFill>
              <a:srgbClr val="13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sp>
        <p:nvSpPr>
          <p:cNvPr id="30" name="Zástupný objekt pre číslo snímky 3">
            <a:extLst>
              <a:ext uri="{FF2B5EF4-FFF2-40B4-BE49-F238E27FC236}">
                <a16:creationId xmlns:a16="http://schemas.microsoft.com/office/drawing/2014/main" id="{71B8747A-3F47-4C4A-BC0F-280D6B102052}"/>
              </a:ext>
            </a:extLst>
          </p:cNvPr>
          <p:cNvSpPr>
            <a:spLocks noGrp="1"/>
          </p:cNvSpPr>
          <p:nvPr>
            <p:ph type="sldNum" idx="10"/>
          </p:nvPr>
        </p:nvSpPr>
        <p:spPr>
          <a:xfrm>
            <a:off x="11296610" y="6217622"/>
            <a:ext cx="731700" cy="524700"/>
          </a:xfrm>
          <a:prstGeom prst="rect">
            <a:avLst/>
          </a:prstGeom>
        </p:spPr>
        <p:txBody>
          <a:bodyPr/>
          <a:lstStyle>
            <a:lvl1pPr>
              <a:defRPr b="1">
                <a:solidFill>
                  <a:schemeClr val="tx1"/>
                </a:solidFill>
              </a:defRPr>
            </a:lvl1pPr>
          </a:lstStyle>
          <a:p>
            <a:fld id="{00000000-1234-1234-1234-123412341234}" type="slidenum">
              <a:rPr lang="en-GB" smtClean="0"/>
              <a:pPr/>
              <a:t>‹#›</a:t>
            </a:fld>
            <a:endParaRPr lang="en-GB"/>
          </a:p>
        </p:txBody>
      </p:sp>
      <p:pic>
        <p:nvPicPr>
          <p:cNvPr id="47" name="Obrázok 46">
            <a:extLst>
              <a:ext uri="{FF2B5EF4-FFF2-40B4-BE49-F238E27FC236}">
                <a16:creationId xmlns:a16="http://schemas.microsoft.com/office/drawing/2014/main" id="{B575574C-27F0-4502-8022-5DAD420249B6}"/>
              </a:ext>
            </a:extLst>
          </p:cNvPr>
          <p:cNvPicPr>
            <a:picLocks noChangeAspect="1"/>
          </p:cNvPicPr>
          <p:nvPr userDrawn="1"/>
        </p:nvPicPr>
        <p:blipFill>
          <a:blip r:embed="rId2">
            <a:alphaModFix amt="66000"/>
          </a:blip>
          <a:stretch>
            <a:fillRect/>
          </a:stretch>
        </p:blipFill>
        <p:spPr>
          <a:xfrm>
            <a:off x="413437" y="5530596"/>
            <a:ext cx="640733" cy="640733"/>
          </a:xfrm>
          <a:prstGeom prst="rect">
            <a:avLst/>
          </a:prstGeom>
        </p:spPr>
      </p:pic>
      <p:pic>
        <p:nvPicPr>
          <p:cNvPr id="48" name="Obrázok 47" descr="Obrázok, na ktorom je text&#10;&#10;Automaticky generovaný popis">
            <a:extLst>
              <a:ext uri="{FF2B5EF4-FFF2-40B4-BE49-F238E27FC236}">
                <a16:creationId xmlns:a16="http://schemas.microsoft.com/office/drawing/2014/main" id="{D2CABE5B-1A2E-4AAB-86D4-7F8DDFBBA41B}"/>
              </a:ext>
            </a:extLst>
          </p:cNvPr>
          <p:cNvPicPr>
            <a:picLocks noChangeAspect="1"/>
          </p:cNvPicPr>
          <p:nvPr userDrawn="1"/>
        </p:nvPicPr>
        <p:blipFill rotWithShape="1">
          <a:blip r:embed="rId3"/>
          <a:srcRect r="70446" b="-3898"/>
          <a:stretch/>
        </p:blipFill>
        <p:spPr>
          <a:xfrm>
            <a:off x="452152" y="6266846"/>
            <a:ext cx="567236" cy="582986"/>
          </a:xfrm>
          <a:prstGeom prst="rect">
            <a:avLst/>
          </a:prstGeom>
        </p:spPr>
      </p:pic>
      <p:sp>
        <p:nvSpPr>
          <p:cNvPr id="49" name="Google Shape;53;p13">
            <a:extLst>
              <a:ext uri="{FF2B5EF4-FFF2-40B4-BE49-F238E27FC236}">
                <a16:creationId xmlns:a16="http://schemas.microsoft.com/office/drawing/2014/main" id="{7311158C-8F8A-4047-8910-B4B6A022E745}"/>
              </a:ext>
            </a:extLst>
          </p:cNvPr>
          <p:cNvSpPr txBox="1">
            <a:spLocks noGrp="1"/>
          </p:cNvSpPr>
          <p:nvPr>
            <p:ph type="body" idx="1"/>
          </p:nvPr>
        </p:nvSpPr>
        <p:spPr>
          <a:xfrm>
            <a:off x="1262963" y="1219466"/>
            <a:ext cx="10515600" cy="4861562"/>
          </a:xfrm>
          <a:prstGeom prst="rect">
            <a:avLst/>
          </a:prstGeom>
          <a:noFill/>
          <a:ln>
            <a:noFill/>
          </a:ln>
        </p:spPr>
        <p:txBody>
          <a:bodyPr spcFirstLastPara="1" wrap="square" lIns="91425" tIns="45700" rIns="91425" bIns="45700" anchor="t" anchorCtr="0"/>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2100"/>
              </a:spcBef>
              <a:spcAft>
                <a:spcPts val="0"/>
              </a:spcAft>
              <a:buClr>
                <a:schemeClr val="dk1"/>
              </a:buClr>
              <a:buSzPts val="1800"/>
              <a:buChar char="○"/>
              <a:defRPr/>
            </a:lvl2pPr>
            <a:lvl3pPr marL="1371600" lvl="2" indent="-342900" algn="l" rtl="0">
              <a:lnSpc>
                <a:spcPct val="90000"/>
              </a:lnSpc>
              <a:spcBef>
                <a:spcPts val="2100"/>
              </a:spcBef>
              <a:spcAft>
                <a:spcPts val="0"/>
              </a:spcAft>
              <a:buClr>
                <a:schemeClr val="dk1"/>
              </a:buClr>
              <a:buSzPts val="1800"/>
              <a:buChar char="■"/>
              <a:defRPr/>
            </a:lvl3pPr>
            <a:lvl4pPr marL="1828800" lvl="3" indent="-342900" algn="l" rtl="0">
              <a:lnSpc>
                <a:spcPct val="90000"/>
              </a:lnSpc>
              <a:spcBef>
                <a:spcPts val="2100"/>
              </a:spcBef>
              <a:spcAft>
                <a:spcPts val="0"/>
              </a:spcAft>
              <a:buClr>
                <a:schemeClr val="dk1"/>
              </a:buClr>
              <a:buSzPts val="1800"/>
              <a:buChar char="●"/>
              <a:defRPr/>
            </a:lvl4pPr>
            <a:lvl5pPr marL="2286000" lvl="4" indent="-342900" algn="l" rtl="0">
              <a:lnSpc>
                <a:spcPct val="9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50" name="Nadpis 4">
            <a:extLst>
              <a:ext uri="{FF2B5EF4-FFF2-40B4-BE49-F238E27FC236}">
                <a16:creationId xmlns:a16="http://schemas.microsoft.com/office/drawing/2014/main" id="{792AE055-4284-4FDF-82B4-B03A88EA40B5}"/>
              </a:ext>
            </a:extLst>
          </p:cNvPr>
          <p:cNvSpPr>
            <a:spLocks noGrp="1"/>
          </p:cNvSpPr>
          <p:nvPr>
            <p:ph type="title"/>
          </p:nvPr>
        </p:nvSpPr>
        <p:spPr>
          <a:xfrm>
            <a:off x="1262963" y="200834"/>
            <a:ext cx="9573670" cy="763500"/>
          </a:xfrm>
        </p:spPr>
        <p:txBody>
          <a:bodyPr/>
          <a:lstStyle>
            <a:lvl1pPr>
              <a:defRPr>
                <a:solidFill>
                  <a:schemeClr val="tx1"/>
                </a:solidFill>
              </a:defRPr>
            </a:lvl1pPr>
          </a:lstStyle>
          <a:p>
            <a:r>
              <a:rPr lang="sk-SK"/>
              <a:t>Kliknutím upravte štýl predlohy nadpisu</a:t>
            </a:r>
          </a:p>
        </p:txBody>
      </p:sp>
    </p:spTree>
    <p:extLst>
      <p:ext uri="{BB962C8B-B14F-4D97-AF65-F5344CB8AC3E}">
        <p14:creationId xmlns:p14="http://schemas.microsoft.com/office/powerpoint/2010/main" val="3217908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rázdna">
    <p:spTree>
      <p:nvGrpSpPr>
        <p:cNvPr id="1" name=""/>
        <p:cNvGrpSpPr/>
        <p:nvPr/>
      </p:nvGrpSpPr>
      <p:grpSpPr>
        <a:xfrm>
          <a:off x="0" y="0"/>
          <a:ext cx="0" cy="0"/>
          <a:chOff x="0" y="0"/>
          <a:chExt cx="0" cy="0"/>
        </a:xfrm>
      </p:grpSpPr>
      <p:sp>
        <p:nvSpPr>
          <p:cNvPr id="4" name="Zástupný objekt pre číslo snímky 3"/>
          <p:cNvSpPr>
            <a:spLocks noGrp="1"/>
          </p:cNvSpPr>
          <p:nvPr>
            <p:ph type="sldNum" sz="quarter" idx="12"/>
          </p:nvPr>
        </p:nvSpPr>
        <p:spPr/>
        <p:txBody>
          <a:bodyPr/>
          <a:lstStyle/>
          <a:p>
            <a:fld id="{4B0461D4-7FB7-4FFB-A16F-C1B7C1B88A3C}" type="slidenum">
              <a:rPr lang="sk-SK" smtClean="0"/>
              <a:t>‹#›</a:t>
            </a:fld>
            <a:endParaRPr lang="sk-SK"/>
          </a:p>
        </p:txBody>
      </p:sp>
      <p:sp>
        <p:nvSpPr>
          <p:cNvPr id="5" name="Nadpis 4">
            <a:extLst>
              <a:ext uri="{FF2B5EF4-FFF2-40B4-BE49-F238E27FC236}">
                <a16:creationId xmlns:a16="http://schemas.microsoft.com/office/drawing/2014/main" id="{C9D5B256-7180-7276-842E-12556B890A23}"/>
              </a:ext>
            </a:extLst>
          </p:cNvPr>
          <p:cNvSpPr>
            <a:spLocks noGrp="1"/>
          </p:cNvSpPr>
          <p:nvPr>
            <p:ph type="title"/>
          </p:nvPr>
        </p:nvSpPr>
        <p:spPr>
          <a:xfrm>
            <a:off x="1262963" y="200834"/>
            <a:ext cx="9573670" cy="763500"/>
          </a:xfrm>
        </p:spPr>
        <p:txBody>
          <a:bodyPr/>
          <a:lstStyle>
            <a:lvl1pPr>
              <a:defRPr>
                <a:solidFill>
                  <a:schemeClr val="tx1"/>
                </a:solidFill>
              </a:defRPr>
            </a:lvl1pPr>
          </a:lstStyle>
          <a:p>
            <a:r>
              <a:rPr lang="sk-SK"/>
              <a:t>Kliknutím upravte štýl predlohy nadpisu</a:t>
            </a:r>
          </a:p>
        </p:txBody>
      </p:sp>
    </p:spTree>
    <p:extLst>
      <p:ext uri="{BB962C8B-B14F-4D97-AF65-F5344CB8AC3E}">
        <p14:creationId xmlns:p14="http://schemas.microsoft.com/office/powerpoint/2010/main" val="3378506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2" name="Skupina 1">
            <a:extLst>
              <a:ext uri="{FF2B5EF4-FFF2-40B4-BE49-F238E27FC236}">
                <a16:creationId xmlns:a16="http://schemas.microsoft.com/office/drawing/2014/main" id="{FEA8ED40-AC7F-D093-EBB8-0C168209105F}"/>
              </a:ext>
            </a:extLst>
          </p:cNvPr>
          <p:cNvGrpSpPr/>
          <p:nvPr userDrawn="1"/>
        </p:nvGrpSpPr>
        <p:grpSpPr>
          <a:xfrm>
            <a:off x="-3957" y="0"/>
            <a:ext cx="1079145" cy="6857999"/>
            <a:chOff x="-3957" y="0"/>
            <a:chExt cx="1079145" cy="6857999"/>
          </a:xfrm>
        </p:grpSpPr>
        <p:sp>
          <p:nvSpPr>
            <p:cNvPr id="3" name="Pravouhlý trojuholník 2">
              <a:extLst>
                <a:ext uri="{FF2B5EF4-FFF2-40B4-BE49-F238E27FC236}">
                  <a16:creationId xmlns:a16="http://schemas.microsoft.com/office/drawing/2014/main" id="{4D5E8E8A-1C0B-64B9-A789-D9239A171E05}"/>
                </a:ext>
              </a:extLst>
            </p:cNvPr>
            <p:cNvSpPr/>
            <p:nvPr userDrawn="1"/>
          </p:nvSpPr>
          <p:spPr>
            <a:xfrm rot="5400000">
              <a:off x="-12557" y="5039017"/>
              <a:ext cx="1082468" cy="1063298"/>
            </a:xfrm>
            <a:prstGeom prst="rtTriangle">
              <a:avLst/>
            </a:prstGeom>
            <a:solidFill>
              <a:srgbClr val="0B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Pravouhlý trojuholník 3">
              <a:extLst>
                <a:ext uri="{FF2B5EF4-FFF2-40B4-BE49-F238E27FC236}">
                  <a16:creationId xmlns:a16="http://schemas.microsoft.com/office/drawing/2014/main" id="{904654EF-B067-149C-043F-E6E7CC334AEC}"/>
                </a:ext>
              </a:extLst>
            </p:cNvPr>
            <p:cNvSpPr/>
            <p:nvPr userDrawn="1"/>
          </p:nvSpPr>
          <p:spPr>
            <a:xfrm rot="5400000">
              <a:off x="2717" y="1981526"/>
              <a:ext cx="1069753" cy="1075189"/>
            </a:xfrm>
            <a:prstGeom prst="rtTriangle">
              <a:avLst/>
            </a:prstGeom>
            <a:solidFill>
              <a:srgbClr val="0B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Obdĺžnik 4">
              <a:extLst>
                <a:ext uri="{FF2B5EF4-FFF2-40B4-BE49-F238E27FC236}">
                  <a16:creationId xmlns:a16="http://schemas.microsoft.com/office/drawing/2014/main" id="{6622F646-2BE1-3F5A-A784-62F9E4C947E9}"/>
                </a:ext>
              </a:extLst>
            </p:cNvPr>
            <p:cNvSpPr/>
            <p:nvPr userDrawn="1"/>
          </p:nvSpPr>
          <p:spPr>
            <a:xfrm>
              <a:off x="1" y="0"/>
              <a:ext cx="1070247" cy="992123"/>
            </a:xfrm>
            <a:prstGeom prst="rect">
              <a:avLst/>
            </a:prstGeom>
            <a:solidFill>
              <a:srgbClr val="13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Ovál 5">
              <a:extLst>
                <a:ext uri="{FF2B5EF4-FFF2-40B4-BE49-F238E27FC236}">
                  <a16:creationId xmlns:a16="http://schemas.microsoft.com/office/drawing/2014/main" id="{7B73DBA2-C3B7-14CB-6F70-23BFD63284B0}"/>
                </a:ext>
              </a:extLst>
            </p:cNvPr>
            <p:cNvSpPr/>
            <p:nvPr userDrawn="1"/>
          </p:nvSpPr>
          <p:spPr>
            <a:xfrm>
              <a:off x="0" y="0"/>
              <a:ext cx="1063298" cy="976959"/>
            </a:xfrm>
            <a:prstGeom prst="ellipse">
              <a:avLst/>
            </a:prstGeom>
            <a:solidFill>
              <a:srgbClr val="0B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a:extLst>
                <a:ext uri="{FF2B5EF4-FFF2-40B4-BE49-F238E27FC236}">
                  <a16:creationId xmlns:a16="http://schemas.microsoft.com/office/drawing/2014/main" id="{69F178B5-577D-AD48-7D18-50D6B7C6D5DF}"/>
                </a:ext>
              </a:extLst>
            </p:cNvPr>
            <p:cNvSpPr/>
            <p:nvPr userDrawn="1"/>
          </p:nvSpPr>
          <p:spPr>
            <a:xfrm>
              <a:off x="0" y="992123"/>
              <a:ext cx="1070248" cy="994570"/>
            </a:xfrm>
            <a:prstGeom prst="rect">
              <a:avLst/>
            </a:prstGeom>
            <a:solidFill>
              <a:srgbClr val="0B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Pravouhlý trojuholník 7">
              <a:extLst>
                <a:ext uri="{FF2B5EF4-FFF2-40B4-BE49-F238E27FC236}">
                  <a16:creationId xmlns:a16="http://schemas.microsoft.com/office/drawing/2014/main" id="{792C94BC-1A7E-ED6F-0BBC-977310525C31}"/>
                </a:ext>
              </a:extLst>
            </p:cNvPr>
            <p:cNvSpPr/>
            <p:nvPr userDrawn="1"/>
          </p:nvSpPr>
          <p:spPr>
            <a:xfrm rot="5400000" flipH="1" flipV="1">
              <a:off x="741" y="1983503"/>
              <a:ext cx="1069753" cy="1071234"/>
            </a:xfrm>
            <a:prstGeom prst="rtTriangle">
              <a:avLst/>
            </a:prstGeom>
            <a:solidFill>
              <a:srgbClr val="13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bdĺžnik 8">
              <a:extLst>
                <a:ext uri="{FF2B5EF4-FFF2-40B4-BE49-F238E27FC236}">
                  <a16:creationId xmlns:a16="http://schemas.microsoft.com/office/drawing/2014/main" id="{2B645E2E-A7B0-1BDD-4D9C-EE7A83A7C053}"/>
                </a:ext>
              </a:extLst>
            </p:cNvPr>
            <p:cNvSpPr/>
            <p:nvPr userDrawn="1"/>
          </p:nvSpPr>
          <p:spPr>
            <a:xfrm flipV="1">
              <a:off x="-1" y="3045190"/>
              <a:ext cx="1071234" cy="994570"/>
            </a:xfrm>
            <a:prstGeom prst="rect">
              <a:avLst/>
            </a:prstGeom>
            <a:solidFill>
              <a:srgbClr val="13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Obdĺžnik 9">
              <a:extLst>
                <a:ext uri="{FF2B5EF4-FFF2-40B4-BE49-F238E27FC236}">
                  <a16:creationId xmlns:a16="http://schemas.microsoft.com/office/drawing/2014/main" id="{B2C47A5B-4716-6056-1D00-F79408C4071B}"/>
                </a:ext>
              </a:extLst>
            </p:cNvPr>
            <p:cNvSpPr/>
            <p:nvPr userDrawn="1"/>
          </p:nvSpPr>
          <p:spPr>
            <a:xfrm>
              <a:off x="-2972" y="4025512"/>
              <a:ext cx="1074205" cy="1003920"/>
            </a:xfrm>
            <a:prstGeom prst="rect">
              <a:avLst/>
            </a:prstGeom>
            <a:solidFill>
              <a:srgbClr val="0B8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0">
              <a:extLst>
                <a:ext uri="{FF2B5EF4-FFF2-40B4-BE49-F238E27FC236}">
                  <a16:creationId xmlns:a16="http://schemas.microsoft.com/office/drawing/2014/main" id="{6A9A3197-04CE-7726-A6DB-A3D8889D622D}"/>
                </a:ext>
              </a:extLst>
            </p:cNvPr>
            <p:cNvSpPr/>
            <p:nvPr userDrawn="1"/>
          </p:nvSpPr>
          <p:spPr>
            <a:xfrm>
              <a:off x="6452" y="4036286"/>
              <a:ext cx="1056846" cy="976959"/>
            </a:xfrm>
            <a:prstGeom prst="ellipse">
              <a:avLst/>
            </a:prstGeom>
            <a:solidFill>
              <a:srgbClr val="13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Pravouhlý trojuholník 11">
              <a:extLst>
                <a:ext uri="{FF2B5EF4-FFF2-40B4-BE49-F238E27FC236}">
                  <a16:creationId xmlns:a16="http://schemas.microsoft.com/office/drawing/2014/main" id="{10DD6615-8CA3-F9CD-E9C8-8CC6A6CABC15}"/>
                </a:ext>
              </a:extLst>
            </p:cNvPr>
            <p:cNvSpPr/>
            <p:nvPr userDrawn="1"/>
          </p:nvSpPr>
          <p:spPr>
            <a:xfrm rot="5400000" flipH="1" flipV="1">
              <a:off x="-1238" y="5008557"/>
              <a:ext cx="1069753" cy="1075189"/>
            </a:xfrm>
            <a:prstGeom prst="rtTriangle">
              <a:avLst/>
            </a:prstGeom>
            <a:solidFill>
              <a:srgbClr val="13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Obdĺžnik 12">
              <a:extLst>
                <a:ext uri="{FF2B5EF4-FFF2-40B4-BE49-F238E27FC236}">
                  <a16:creationId xmlns:a16="http://schemas.microsoft.com/office/drawing/2014/main" id="{F7B5CE6D-C7E9-9E0A-323B-2DCE3B141BB6}"/>
                </a:ext>
              </a:extLst>
            </p:cNvPr>
            <p:cNvSpPr/>
            <p:nvPr userDrawn="1"/>
          </p:nvSpPr>
          <p:spPr>
            <a:xfrm flipV="1">
              <a:off x="-3957" y="6057972"/>
              <a:ext cx="1074205" cy="800027"/>
            </a:xfrm>
            <a:prstGeom prst="rect">
              <a:avLst/>
            </a:prstGeom>
            <a:solidFill>
              <a:srgbClr val="135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pic>
        <p:nvPicPr>
          <p:cNvPr id="14" name="Obrázok 13">
            <a:extLst>
              <a:ext uri="{FF2B5EF4-FFF2-40B4-BE49-F238E27FC236}">
                <a16:creationId xmlns:a16="http://schemas.microsoft.com/office/drawing/2014/main" id="{0BFF3485-9500-7468-CFD0-D09079AC28A3}"/>
              </a:ext>
            </a:extLst>
          </p:cNvPr>
          <p:cNvPicPr>
            <a:picLocks noChangeAspect="1"/>
          </p:cNvPicPr>
          <p:nvPr userDrawn="1"/>
        </p:nvPicPr>
        <p:blipFill>
          <a:blip r:embed="rId2">
            <a:alphaModFix amt="66000"/>
          </a:blip>
          <a:stretch>
            <a:fillRect/>
          </a:stretch>
        </p:blipFill>
        <p:spPr>
          <a:xfrm>
            <a:off x="413437" y="5530596"/>
            <a:ext cx="640733" cy="640733"/>
          </a:xfrm>
          <a:prstGeom prst="rect">
            <a:avLst/>
          </a:prstGeom>
        </p:spPr>
      </p:pic>
      <p:pic>
        <p:nvPicPr>
          <p:cNvPr id="15" name="Obrázok 14" descr="Obrázok, na ktorom je text&#10;&#10;Automaticky generovaný popis">
            <a:extLst>
              <a:ext uri="{FF2B5EF4-FFF2-40B4-BE49-F238E27FC236}">
                <a16:creationId xmlns:a16="http://schemas.microsoft.com/office/drawing/2014/main" id="{1C75A028-38C5-B396-5B5B-C949A6C385BD}"/>
              </a:ext>
            </a:extLst>
          </p:cNvPr>
          <p:cNvPicPr>
            <a:picLocks noChangeAspect="1"/>
          </p:cNvPicPr>
          <p:nvPr userDrawn="1"/>
        </p:nvPicPr>
        <p:blipFill rotWithShape="1">
          <a:blip r:embed="rId3"/>
          <a:srcRect r="70446" b="-3898"/>
          <a:stretch/>
        </p:blipFill>
        <p:spPr>
          <a:xfrm>
            <a:off x="452152" y="6266846"/>
            <a:ext cx="567236" cy="582986"/>
          </a:xfrm>
          <a:prstGeom prst="rect">
            <a:avLst/>
          </a:prstGeom>
        </p:spPr>
      </p:pic>
      <p:sp>
        <p:nvSpPr>
          <p:cNvPr id="16" name="Nadpis 4">
            <a:extLst>
              <a:ext uri="{FF2B5EF4-FFF2-40B4-BE49-F238E27FC236}">
                <a16:creationId xmlns:a16="http://schemas.microsoft.com/office/drawing/2014/main" id="{45DF1D6F-0559-56DC-A13E-9FD667FCC5AD}"/>
              </a:ext>
            </a:extLst>
          </p:cNvPr>
          <p:cNvSpPr>
            <a:spLocks noGrp="1"/>
          </p:cNvSpPr>
          <p:nvPr>
            <p:ph type="title"/>
          </p:nvPr>
        </p:nvSpPr>
        <p:spPr>
          <a:xfrm>
            <a:off x="1262963" y="200834"/>
            <a:ext cx="9573670" cy="763500"/>
          </a:xfrm>
        </p:spPr>
        <p:txBody>
          <a:bodyPr/>
          <a:lstStyle>
            <a:lvl1pPr>
              <a:defRPr>
                <a:solidFill>
                  <a:schemeClr val="tx1"/>
                </a:solidFill>
              </a:defRPr>
            </a:lvl1pPr>
          </a:lstStyle>
          <a:p>
            <a:r>
              <a:rPr lang="sk-SK"/>
              <a:t>Kliknutím upravte štýl predlohy nadpisu</a:t>
            </a:r>
          </a:p>
        </p:txBody>
      </p:sp>
    </p:spTree>
    <p:extLst>
      <p:ext uri="{BB962C8B-B14F-4D97-AF65-F5344CB8AC3E}">
        <p14:creationId xmlns:p14="http://schemas.microsoft.com/office/powerpoint/2010/main" val="2913959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7AC12E20-0CE8-4952-AC9A-2F968837719B}"/>
              </a:ext>
            </a:extLst>
          </p:cNvPr>
          <p:cNvSpPr>
            <a:spLocks noGrp="1"/>
          </p:cNvSpPr>
          <p:nvPr>
            <p:ph type="title"/>
          </p:nvPr>
        </p:nvSpPr>
        <p:spPr>
          <a:xfrm>
            <a:off x="1252150" y="902705"/>
            <a:ext cx="10101650" cy="700757"/>
          </a:xfrm>
        </p:spPr>
        <p:txBody>
          <a:bodyPr/>
          <a:lstStyle/>
          <a:p>
            <a:r>
              <a:rPr lang="sk-SK" dirty="0"/>
              <a:t>Upravte štýly predlohy textu</a:t>
            </a:r>
          </a:p>
        </p:txBody>
      </p:sp>
      <p:sp>
        <p:nvSpPr>
          <p:cNvPr id="8" name="Zástupný objekt pre obsah 2">
            <a:extLst>
              <a:ext uri="{FF2B5EF4-FFF2-40B4-BE49-F238E27FC236}">
                <a16:creationId xmlns:a16="http://schemas.microsoft.com/office/drawing/2014/main" id="{6941FCAE-062C-4582-9E17-2459DBE510E5}"/>
              </a:ext>
            </a:extLst>
          </p:cNvPr>
          <p:cNvSpPr>
            <a:spLocks noGrp="1"/>
          </p:cNvSpPr>
          <p:nvPr>
            <p:ph idx="1"/>
          </p:nvPr>
        </p:nvSpPr>
        <p:spPr>
          <a:xfrm>
            <a:off x="1252150" y="1750143"/>
            <a:ext cx="10101649" cy="4247434"/>
          </a:xfrm>
        </p:spPr>
        <p:txBody>
          <a:bodyPr/>
          <a:lstStyle/>
          <a:p>
            <a:pPr lvl="0"/>
            <a:r>
              <a:rPr lang="sk-SK" dirty="0"/>
              <a:t>Upraviť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p>
        </p:txBody>
      </p:sp>
      <p:sp>
        <p:nvSpPr>
          <p:cNvPr id="9" name="Zástupný objekt pre číslo snímky 5">
            <a:extLst>
              <a:ext uri="{FF2B5EF4-FFF2-40B4-BE49-F238E27FC236}">
                <a16:creationId xmlns:a16="http://schemas.microsoft.com/office/drawing/2014/main" id="{2AFD0819-B765-49DD-993D-1CA178FF1095}"/>
              </a:ext>
            </a:extLst>
          </p:cNvPr>
          <p:cNvSpPr>
            <a:spLocks noGrp="1"/>
          </p:cNvSpPr>
          <p:nvPr>
            <p:ph type="sldNum" sz="quarter" idx="12"/>
          </p:nvPr>
        </p:nvSpPr>
        <p:spPr>
          <a:xfrm>
            <a:off x="8801100" y="6421090"/>
            <a:ext cx="2743200" cy="365125"/>
          </a:xfrm>
        </p:spPr>
        <p:txBody>
          <a:bodyPr/>
          <a:lstStyle/>
          <a:p>
            <a:fld id="{4B0461D4-7FB7-4FFB-A16F-C1B7C1B88A3C}" type="slidenum">
              <a:rPr lang="sk-SK" smtClean="0"/>
              <a:t>‹#›</a:t>
            </a:fld>
            <a:endParaRPr lang="sk-SK"/>
          </a:p>
        </p:txBody>
      </p:sp>
    </p:spTree>
    <p:extLst>
      <p:ext uri="{BB962C8B-B14F-4D97-AF65-F5344CB8AC3E}">
        <p14:creationId xmlns:p14="http://schemas.microsoft.com/office/powerpoint/2010/main" val="409637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pic>
        <p:nvPicPr>
          <p:cNvPr id="8" name="Obrázok 7">
            <a:extLst>
              <a:ext uri="{FF2B5EF4-FFF2-40B4-BE49-F238E27FC236}">
                <a16:creationId xmlns:a16="http://schemas.microsoft.com/office/drawing/2014/main" id="{507E612A-319E-42B3-8BF3-7D04C99037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 t="845" r="18163" b="1357"/>
          <a:stretch/>
        </p:blipFill>
        <p:spPr>
          <a:xfrm rot="5400000">
            <a:off x="2667000" y="-2667000"/>
            <a:ext cx="6857999" cy="12192005"/>
          </a:xfrm>
          <a:prstGeom prst="rect">
            <a:avLst/>
          </a:prstGeom>
        </p:spPr>
      </p:pic>
      <p:sp>
        <p:nvSpPr>
          <p:cNvPr id="2" name="Nadpis 1">
            <a:extLst>
              <a:ext uri="{FF2B5EF4-FFF2-40B4-BE49-F238E27FC236}">
                <a16:creationId xmlns:a16="http://schemas.microsoft.com/office/drawing/2014/main" id="{B83C8AA5-DC8C-4450-B3A9-A5776E653383}"/>
              </a:ext>
            </a:extLst>
          </p:cNvPr>
          <p:cNvSpPr>
            <a:spLocks noGrp="1"/>
          </p:cNvSpPr>
          <p:nvPr>
            <p:ph type="title"/>
          </p:nvPr>
        </p:nvSpPr>
        <p:spPr>
          <a:xfrm>
            <a:off x="3045041" y="585927"/>
            <a:ext cx="7622126" cy="1339658"/>
          </a:xfrm>
          <a:prstGeom prst="rect">
            <a:avLst/>
          </a:prstGeom>
        </p:spPr>
        <p:txBody>
          <a:bodyPr/>
          <a:lstStyle>
            <a:lvl1pPr algn="ctr">
              <a:defRPr/>
            </a:lvl1pPr>
          </a:lstStyle>
          <a:p>
            <a:r>
              <a:rPr lang="sk-SK" dirty="0"/>
              <a:t>Kliknutím upravte štýl predlohy nadpisu</a:t>
            </a:r>
          </a:p>
        </p:txBody>
      </p:sp>
      <p:sp>
        <p:nvSpPr>
          <p:cNvPr id="3" name="Zástupný objekt pre obsah 2">
            <a:extLst>
              <a:ext uri="{FF2B5EF4-FFF2-40B4-BE49-F238E27FC236}">
                <a16:creationId xmlns:a16="http://schemas.microsoft.com/office/drawing/2014/main" id="{0955C7D4-0C37-4DE8-9C93-3550355C96D8}"/>
              </a:ext>
            </a:extLst>
          </p:cNvPr>
          <p:cNvSpPr>
            <a:spLocks noGrp="1"/>
          </p:cNvSpPr>
          <p:nvPr>
            <p:ph idx="1"/>
          </p:nvPr>
        </p:nvSpPr>
        <p:spPr>
          <a:xfrm>
            <a:off x="1611951" y="2253101"/>
            <a:ext cx="9055216" cy="2645096"/>
          </a:xfrm>
          <a:prstGeom prst="rect">
            <a:avLst/>
          </a:prstGeom>
        </p:spPr>
        <p:txBody>
          <a:bodyPr/>
          <a:lstStyle/>
          <a:p>
            <a:pPr lvl="0"/>
            <a:r>
              <a:rPr lang="sk-SK" dirty="0"/>
              <a:t>Upraviť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p>
        </p:txBody>
      </p:sp>
      <p:pic>
        <p:nvPicPr>
          <p:cNvPr id="16" name="Obrázok 15">
            <a:extLst>
              <a:ext uri="{FF2B5EF4-FFF2-40B4-BE49-F238E27FC236}">
                <a16:creationId xmlns:a16="http://schemas.microsoft.com/office/drawing/2014/main" id="{71241583-FD84-408B-A1C4-345A708EA8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7167" y="4986965"/>
            <a:ext cx="897783" cy="1505910"/>
          </a:xfrm>
          <a:prstGeom prst="rect">
            <a:avLst/>
          </a:prstGeom>
        </p:spPr>
      </p:pic>
      <p:pic>
        <p:nvPicPr>
          <p:cNvPr id="5" name="Obrázok 4">
            <a:extLst>
              <a:ext uri="{FF2B5EF4-FFF2-40B4-BE49-F238E27FC236}">
                <a16:creationId xmlns:a16="http://schemas.microsoft.com/office/drawing/2014/main" id="{A66480D4-8FA9-4EAE-8FF3-27B4463A270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472" b="9038"/>
          <a:stretch/>
        </p:blipFill>
        <p:spPr>
          <a:xfrm>
            <a:off x="2139945" y="5476560"/>
            <a:ext cx="6777429" cy="1016315"/>
          </a:xfrm>
          <a:prstGeom prst="rect">
            <a:avLst/>
          </a:prstGeom>
        </p:spPr>
      </p:pic>
      <p:pic>
        <p:nvPicPr>
          <p:cNvPr id="6" name="Obrázok 5">
            <a:extLst>
              <a:ext uri="{FF2B5EF4-FFF2-40B4-BE49-F238E27FC236}">
                <a16:creationId xmlns:a16="http://schemas.microsoft.com/office/drawing/2014/main" id="{D2409EAF-E252-45FE-B876-96D3D2D0B2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8546" y="503101"/>
            <a:ext cx="929648" cy="427312"/>
          </a:xfrm>
          <a:prstGeom prst="rect">
            <a:avLst/>
          </a:prstGeom>
        </p:spPr>
      </p:pic>
      <p:pic>
        <p:nvPicPr>
          <p:cNvPr id="12" name="Obrázok 11">
            <a:extLst>
              <a:ext uri="{FF2B5EF4-FFF2-40B4-BE49-F238E27FC236}">
                <a16:creationId xmlns:a16="http://schemas.microsoft.com/office/drawing/2014/main" id="{E67B8347-DD39-4EB3-83F0-98A21FC8D7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3180" y="306391"/>
            <a:ext cx="857642" cy="882529"/>
          </a:xfrm>
          <a:prstGeom prst="rect">
            <a:avLst/>
          </a:prstGeom>
        </p:spPr>
      </p:pic>
    </p:spTree>
    <p:extLst>
      <p:ext uri="{BB962C8B-B14F-4D97-AF65-F5344CB8AC3E}">
        <p14:creationId xmlns:p14="http://schemas.microsoft.com/office/powerpoint/2010/main" val="1568840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Nadpis a obsah">
    <p:spTree>
      <p:nvGrpSpPr>
        <p:cNvPr id="1" name=""/>
        <p:cNvGrpSpPr/>
        <p:nvPr/>
      </p:nvGrpSpPr>
      <p:grpSpPr>
        <a:xfrm>
          <a:off x="0" y="0"/>
          <a:ext cx="0" cy="0"/>
          <a:chOff x="0" y="0"/>
          <a:chExt cx="0" cy="0"/>
        </a:xfrm>
      </p:grpSpPr>
      <p:pic>
        <p:nvPicPr>
          <p:cNvPr id="8" name="Obrázok 7">
            <a:extLst>
              <a:ext uri="{FF2B5EF4-FFF2-40B4-BE49-F238E27FC236}">
                <a16:creationId xmlns:a16="http://schemas.microsoft.com/office/drawing/2014/main" id="{507E612A-319E-42B3-8BF3-7D04C99037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 t="845" r="18163" b="1357"/>
          <a:stretch/>
        </p:blipFill>
        <p:spPr>
          <a:xfrm rot="5400000">
            <a:off x="2667000" y="-2667000"/>
            <a:ext cx="6857999" cy="12192005"/>
          </a:xfrm>
          <a:prstGeom prst="rect">
            <a:avLst/>
          </a:prstGeom>
        </p:spPr>
      </p:pic>
      <p:sp>
        <p:nvSpPr>
          <p:cNvPr id="2" name="Nadpis 1">
            <a:extLst>
              <a:ext uri="{FF2B5EF4-FFF2-40B4-BE49-F238E27FC236}">
                <a16:creationId xmlns:a16="http://schemas.microsoft.com/office/drawing/2014/main" id="{B83C8AA5-DC8C-4450-B3A9-A5776E653383}"/>
              </a:ext>
            </a:extLst>
          </p:cNvPr>
          <p:cNvSpPr>
            <a:spLocks noGrp="1"/>
          </p:cNvSpPr>
          <p:nvPr>
            <p:ph type="title"/>
          </p:nvPr>
        </p:nvSpPr>
        <p:spPr>
          <a:xfrm>
            <a:off x="2802467" y="365125"/>
            <a:ext cx="8585200" cy="1339658"/>
          </a:xfrm>
          <a:prstGeom prst="rect">
            <a:avLst/>
          </a:prstGeom>
        </p:spPr>
        <p:txBody>
          <a:bodyPr/>
          <a:lstStyle>
            <a:lvl1pPr algn="ctr">
              <a:defRPr b="1"/>
            </a:lvl1pPr>
          </a:lstStyle>
          <a:p>
            <a:r>
              <a:rPr lang="sk-SK" dirty="0"/>
              <a:t>Kliknutím upravte štýl predlohy nadpisu</a:t>
            </a:r>
          </a:p>
        </p:txBody>
      </p:sp>
      <p:sp>
        <p:nvSpPr>
          <p:cNvPr id="3" name="Zástupný objekt pre obsah 2">
            <a:extLst>
              <a:ext uri="{FF2B5EF4-FFF2-40B4-BE49-F238E27FC236}">
                <a16:creationId xmlns:a16="http://schemas.microsoft.com/office/drawing/2014/main" id="{0955C7D4-0C37-4DE8-9C93-3550355C96D8}"/>
              </a:ext>
            </a:extLst>
          </p:cNvPr>
          <p:cNvSpPr>
            <a:spLocks noGrp="1"/>
          </p:cNvSpPr>
          <p:nvPr>
            <p:ph idx="1"/>
          </p:nvPr>
        </p:nvSpPr>
        <p:spPr>
          <a:xfrm>
            <a:off x="622001" y="1938867"/>
            <a:ext cx="10765666" cy="2974352"/>
          </a:xfrm>
          <a:prstGeom prst="rect">
            <a:avLst/>
          </a:prstGeom>
        </p:spPr>
        <p:txBody>
          <a:bodyPr/>
          <a:lstStyle>
            <a:lvl1pPr marL="228600" indent="-228600">
              <a:buFont typeface="Wingdings" panose="05000000000000000000" pitchFamily="2" charset="2"/>
              <a:buChar char="§"/>
              <a:defRPr sz="24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sk-SK" dirty="0"/>
              <a:t>Upraviť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p>
        </p:txBody>
      </p:sp>
      <p:pic>
        <p:nvPicPr>
          <p:cNvPr id="6" name="Obrázok 5">
            <a:extLst>
              <a:ext uri="{FF2B5EF4-FFF2-40B4-BE49-F238E27FC236}">
                <a16:creationId xmlns:a16="http://schemas.microsoft.com/office/drawing/2014/main" id="{D2409EAF-E252-45FE-B876-96D3D2D0B2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8546" y="503101"/>
            <a:ext cx="929648" cy="427312"/>
          </a:xfrm>
          <a:prstGeom prst="rect">
            <a:avLst/>
          </a:prstGeom>
        </p:spPr>
      </p:pic>
      <p:pic>
        <p:nvPicPr>
          <p:cNvPr id="12" name="Obrázok 11">
            <a:extLst>
              <a:ext uri="{FF2B5EF4-FFF2-40B4-BE49-F238E27FC236}">
                <a16:creationId xmlns:a16="http://schemas.microsoft.com/office/drawing/2014/main" id="{E67B8347-DD39-4EB3-83F0-98A21FC8D7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180" y="306391"/>
            <a:ext cx="857642" cy="882529"/>
          </a:xfrm>
          <a:prstGeom prst="rect">
            <a:avLst/>
          </a:prstGeom>
        </p:spPr>
      </p:pic>
      <p:sp>
        <p:nvSpPr>
          <p:cNvPr id="7" name="Zástupný objekt pre číslo snímky 3">
            <a:extLst>
              <a:ext uri="{FF2B5EF4-FFF2-40B4-BE49-F238E27FC236}">
                <a16:creationId xmlns:a16="http://schemas.microsoft.com/office/drawing/2014/main" id="{69B38666-4A37-829A-8725-ACBC1F9CD8D1}"/>
              </a:ext>
            </a:extLst>
          </p:cNvPr>
          <p:cNvSpPr>
            <a:spLocks noGrp="1"/>
          </p:cNvSpPr>
          <p:nvPr>
            <p:ph type="sldNum" sz="quarter" idx="12"/>
          </p:nvPr>
        </p:nvSpPr>
        <p:spPr>
          <a:xfrm>
            <a:off x="11032066" y="6421090"/>
            <a:ext cx="512233" cy="365125"/>
          </a:xfrm>
          <a:prstGeom prst="rect">
            <a:avLst/>
          </a:prstGeom>
        </p:spPr>
        <p:txBody>
          <a:bodyPr/>
          <a:lstStyle/>
          <a:p>
            <a:fld id="{4B0461D4-7FB7-4FFB-A16F-C1B7C1B88A3C}" type="slidenum">
              <a:rPr lang="sk-SK" smtClean="0"/>
              <a:t>‹#›</a:t>
            </a:fld>
            <a:endParaRPr lang="sk-SK" dirty="0"/>
          </a:p>
        </p:txBody>
      </p:sp>
    </p:spTree>
    <p:extLst>
      <p:ext uri="{BB962C8B-B14F-4D97-AF65-F5344CB8AC3E}">
        <p14:creationId xmlns:p14="http://schemas.microsoft.com/office/powerpoint/2010/main" val="414275220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pic>
        <p:nvPicPr>
          <p:cNvPr id="20" name="Obrázok 19">
            <a:extLst>
              <a:ext uri="{FF2B5EF4-FFF2-40B4-BE49-F238E27FC236}">
                <a16:creationId xmlns:a16="http://schemas.microsoft.com/office/drawing/2014/main" id="{0AFE80BB-39A5-430F-8B66-6715C8DFE4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988" y="1770374"/>
            <a:ext cx="2921112" cy="4899284"/>
          </a:xfrm>
          <a:prstGeom prst="rect">
            <a:avLst/>
          </a:prstGeom>
        </p:spPr>
      </p:pic>
      <p:sp>
        <p:nvSpPr>
          <p:cNvPr id="2" name="Nadpis 1">
            <a:extLst>
              <a:ext uri="{FF2B5EF4-FFF2-40B4-BE49-F238E27FC236}">
                <a16:creationId xmlns:a16="http://schemas.microsoft.com/office/drawing/2014/main" id="{76925B6A-558D-41D0-921C-07630D6284A7}"/>
              </a:ext>
            </a:extLst>
          </p:cNvPr>
          <p:cNvSpPr>
            <a:spLocks noGrp="1"/>
          </p:cNvSpPr>
          <p:nvPr>
            <p:ph type="title"/>
          </p:nvPr>
        </p:nvSpPr>
        <p:spPr>
          <a:xfrm>
            <a:off x="4038600" y="1709738"/>
            <a:ext cx="7308850" cy="1805249"/>
          </a:xfrm>
          <a:prstGeom prst="rect">
            <a:avLst/>
          </a:prstGeom>
        </p:spPr>
        <p:txBody>
          <a:bodyPr anchor="b"/>
          <a:lstStyle>
            <a:lvl1pPr>
              <a:defRPr sz="5400">
                <a:solidFill>
                  <a:srgbClr val="ED1C24"/>
                </a:solidFill>
                <a:latin typeface="Arial" panose="020B0604020202020204" pitchFamily="34" charset="0"/>
                <a:cs typeface="Arial" panose="020B0604020202020204" pitchFamily="34" charset="0"/>
              </a:defRPr>
            </a:lvl1pPr>
          </a:lstStyle>
          <a:p>
            <a:r>
              <a:rPr lang="sk-SK" dirty="0"/>
              <a:t>Kliknutím upravte štýl predlohy nadpisu</a:t>
            </a:r>
          </a:p>
        </p:txBody>
      </p:sp>
      <p:sp>
        <p:nvSpPr>
          <p:cNvPr id="3" name="Zástupný objekt pre text 2">
            <a:extLst>
              <a:ext uri="{FF2B5EF4-FFF2-40B4-BE49-F238E27FC236}">
                <a16:creationId xmlns:a16="http://schemas.microsoft.com/office/drawing/2014/main" id="{4D4B47A9-13BB-4D64-BEBB-0567724C33C0}"/>
              </a:ext>
            </a:extLst>
          </p:cNvPr>
          <p:cNvSpPr>
            <a:spLocks noGrp="1"/>
          </p:cNvSpPr>
          <p:nvPr>
            <p:ph type="body" idx="1"/>
          </p:nvPr>
        </p:nvSpPr>
        <p:spPr>
          <a:xfrm>
            <a:off x="4038600" y="4589463"/>
            <a:ext cx="730885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pic>
        <p:nvPicPr>
          <p:cNvPr id="14" name="Obrázok 13">
            <a:extLst>
              <a:ext uri="{FF2B5EF4-FFF2-40B4-BE49-F238E27FC236}">
                <a16:creationId xmlns:a16="http://schemas.microsoft.com/office/drawing/2014/main" id="{53A6F8DF-9A64-4E4E-8ACA-350774DB8A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7859" y="2873042"/>
            <a:ext cx="2395369" cy="863852"/>
          </a:xfrm>
          <a:prstGeom prst="rect">
            <a:avLst/>
          </a:prstGeom>
        </p:spPr>
      </p:pic>
      <p:pic>
        <p:nvPicPr>
          <p:cNvPr id="18" name="Obrázok 17">
            <a:extLst>
              <a:ext uri="{FF2B5EF4-FFF2-40B4-BE49-F238E27FC236}">
                <a16:creationId xmlns:a16="http://schemas.microsoft.com/office/drawing/2014/main" id="{0F61C3BC-8BEE-43B5-8B1A-B4591BFBA5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4517" y="3822229"/>
            <a:ext cx="2764102" cy="947535"/>
          </a:xfrm>
          <a:prstGeom prst="rect">
            <a:avLst/>
          </a:prstGeom>
        </p:spPr>
      </p:pic>
      <p:pic>
        <p:nvPicPr>
          <p:cNvPr id="24" name="Obrázok 23">
            <a:extLst>
              <a:ext uri="{FF2B5EF4-FFF2-40B4-BE49-F238E27FC236}">
                <a16:creationId xmlns:a16="http://schemas.microsoft.com/office/drawing/2014/main" id="{13612CDC-A70A-49D4-BA3C-6BAB42BDA2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79585" y="396836"/>
            <a:ext cx="1638317" cy="429938"/>
          </a:xfrm>
          <a:prstGeom prst="rect">
            <a:avLst/>
          </a:prstGeom>
        </p:spPr>
      </p:pic>
      <p:pic>
        <p:nvPicPr>
          <p:cNvPr id="10" name="Obrázok 9">
            <a:extLst>
              <a:ext uri="{FF2B5EF4-FFF2-40B4-BE49-F238E27FC236}">
                <a16:creationId xmlns:a16="http://schemas.microsoft.com/office/drawing/2014/main" id="{F84734E0-5083-469E-B5DC-7F9743250EF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60621" y="4993224"/>
            <a:ext cx="2391893" cy="865108"/>
          </a:xfrm>
          <a:prstGeom prst="rect">
            <a:avLst/>
          </a:prstGeom>
        </p:spPr>
      </p:pic>
      <p:pic>
        <p:nvPicPr>
          <p:cNvPr id="8" name="Obrázok 7">
            <a:extLst>
              <a:ext uri="{FF2B5EF4-FFF2-40B4-BE49-F238E27FC236}">
                <a16:creationId xmlns:a16="http://schemas.microsoft.com/office/drawing/2014/main" id="{4E3DF4C9-7F8E-4EA1-A169-062E4B5C08A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7637" y="396836"/>
            <a:ext cx="905055" cy="416008"/>
          </a:xfrm>
          <a:prstGeom prst="rect">
            <a:avLst/>
          </a:prstGeom>
        </p:spPr>
      </p:pic>
    </p:spTree>
    <p:extLst>
      <p:ext uri="{BB962C8B-B14F-4D97-AF65-F5344CB8AC3E}">
        <p14:creationId xmlns:p14="http://schemas.microsoft.com/office/powerpoint/2010/main" val="346240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51BC6A-B3E0-4B68-B7BE-AEE55C1A7AF4}"/>
              </a:ext>
            </a:extLst>
          </p:cNvPr>
          <p:cNvSpPr>
            <a:spLocks noGrp="1"/>
          </p:cNvSpPr>
          <p:nvPr>
            <p:ph type="title"/>
          </p:nvPr>
        </p:nvSpPr>
        <p:spPr>
          <a:xfrm>
            <a:off x="838200" y="365125"/>
            <a:ext cx="10515600" cy="1325563"/>
          </a:xfrm>
          <a:prstGeom prst="rect">
            <a:avLst/>
          </a:prstGeom>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AF9C2C15-249B-40F1-A207-C832EA5A8570}"/>
              </a:ext>
            </a:extLst>
          </p:cNvPr>
          <p:cNvSpPr>
            <a:spLocks noGrp="1"/>
          </p:cNvSpPr>
          <p:nvPr>
            <p:ph sz="half" idx="1"/>
          </p:nvPr>
        </p:nvSpPr>
        <p:spPr>
          <a:xfrm>
            <a:off x="838200" y="1825625"/>
            <a:ext cx="5181600" cy="4351338"/>
          </a:xfrm>
          <a:prstGeom prst="rect">
            <a:avLst/>
          </a:prstGeo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72E9CE97-C97E-47BF-9F0F-5C72E6953281}"/>
              </a:ext>
            </a:extLst>
          </p:cNvPr>
          <p:cNvSpPr>
            <a:spLocks noGrp="1"/>
          </p:cNvSpPr>
          <p:nvPr>
            <p:ph sz="half" idx="2"/>
          </p:nvPr>
        </p:nvSpPr>
        <p:spPr>
          <a:xfrm>
            <a:off x="6172200" y="1825625"/>
            <a:ext cx="5181600" cy="4351338"/>
          </a:xfrm>
          <a:prstGeom prst="rect">
            <a:avLst/>
          </a:prstGeo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392D1A87-A082-4EF4-AB65-19CDDDD95204}"/>
              </a:ext>
            </a:extLst>
          </p:cNvPr>
          <p:cNvSpPr>
            <a:spLocks noGrp="1"/>
          </p:cNvSpPr>
          <p:nvPr>
            <p:ph type="dt" sz="half" idx="10"/>
          </p:nvPr>
        </p:nvSpPr>
        <p:spPr>
          <a:xfrm>
            <a:off x="838200" y="6356350"/>
            <a:ext cx="2743200" cy="365125"/>
          </a:xfrm>
          <a:prstGeom prst="rect">
            <a:avLst/>
          </a:prstGeom>
        </p:spPr>
        <p:txBody>
          <a:bodyPr/>
          <a:lstStyle/>
          <a:p>
            <a:fld id="{C75E6A5E-9D4C-4127-90A7-1BD5D0739A7B}" type="datetimeFigureOut">
              <a:rPr lang="sk-SK" smtClean="0"/>
              <a:t>4. 4. 2026</a:t>
            </a:fld>
            <a:endParaRPr lang="sk-SK"/>
          </a:p>
        </p:txBody>
      </p:sp>
      <p:sp>
        <p:nvSpPr>
          <p:cNvPr id="6" name="Zástupný objekt pre pätu 5">
            <a:extLst>
              <a:ext uri="{FF2B5EF4-FFF2-40B4-BE49-F238E27FC236}">
                <a16:creationId xmlns:a16="http://schemas.microsoft.com/office/drawing/2014/main" id="{A65A2E57-8A4E-4122-B1A2-2280F29A9998}"/>
              </a:ext>
            </a:extLst>
          </p:cNvPr>
          <p:cNvSpPr>
            <a:spLocks noGrp="1"/>
          </p:cNvSpPr>
          <p:nvPr>
            <p:ph type="ftr" sz="quarter" idx="11"/>
          </p:nvPr>
        </p:nvSpPr>
        <p:spPr>
          <a:xfrm>
            <a:off x="4038600" y="6356350"/>
            <a:ext cx="4114800" cy="365125"/>
          </a:xfrm>
          <a:prstGeom prst="rect">
            <a:avLst/>
          </a:prstGeom>
        </p:spPr>
        <p:txBody>
          <a:bodyPr/>
          <a:lstStyle/>
          <a:p>
            <a:endParaRPr lang="sk-SK"/>
          </a:p>
        </p:txBody>
      </p:sp>
      <p:sp>
        <p:nvSpPr>
          <p:cNvPr id="7" name="Zástupný objekt pre číslo snímky 6">
            <a:extLst>
              <a:ext uri="{FF2B5EF4-FFF2-40B4-BE49-F238E27FC236}">
                <a16:creationId xmlns:a16="http://schemas.microsoft.com/office/drawing/2014/main" id="{71371F2A-2F8E-4EA5-BF19-F71BE95648CE}"/>
              </a:ext>
            </a:extLst>
          </p:cNvPr>
          <p:cNvSpPr>
            <a:spLocks noGrp="1"/>
          </p:cNvSpPr>
          <p:nvPr>
            <p:ph type="sldNum" sz="quarter" idx="12"/>
          </p:nvPr>
        </p:nvSpPr>
        <p:spPr>
          <a:xfrm>
            <a:off x="8610600" y="6356350"/>
            <a:ext cx="2743200" cy="365125"/>
          </a:xfrm>
          <a:prstGeom prst="rect">
            <a:avLst/>
          </a:prstGeom>
        </p:spPr>
        <p:txBody>
          <a:bodyPr/>
          <a:lstStyle/>
          <a:p>
            <a:fld id="{1EC588BC-2533-4897-92E7-D7A69BDBDAE5}" type="slidenum">
              <a:rPr lang="sk-SK" smtClean="0"/>
              <a:t>‹#›</a:t>
            </a:fld>
            <a:endParaRPr lang="sk-SK"/>
          </a:p>
        </p:txBody>
      </p:sp>
      <p:sp>
        <p:nvSpPr>
          <p:cNvPr id="8" name="Obdĺžnik 7">
            <a:extLst>
              <a:ext uri="{FF2B5EF4-FFF2-40B4-BE49-F238E27FC236}">
                <a16:creationId xmlns:a16="http://schemas.microsoft.com/office/drawing/2014/main" id="{4D879E43-FDF9-4CA3-A1F9-B586EDCC1944}"/>
              </a:ext>
            </a:extLst>
          </p:cNvPr>
          <p:cNvSpPr/>
          <p:nvPr userDrawn="1"/>
        </p:nvSpPr>
        <p:spPr>
          <a:xfrm>
            <a:off x="0" y="0"/>
            <a:ext cx="12192000" cy="6858000"/>
          </a:xfrm>
          <a:prstGeom prst="rect">
            <a:avLst/>
          </a:prstGeom>
          <a:solidFill>
            <a:srgbClr val="261E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 name="Obrázok 9">
            <a:extLst>
              <a:ext uri="{FF2B5EF4-FFF2-40B4-BE49-F238E27FC236}">
                <a16:creationId xmlns:a16="http://schemas.microsoft.com/office/drawing/2014/main" id="{C3ED0F57-74A6-438C-83F0-3706008F41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9397" y="4525941"/>
            <a:ext cx="1037871" cy="1740716"/>
          </a:xfrm>
          <a:prstGeom prst="rect">
            <a:avLst/>
          </a:prstGeom>
        </p:spPr>
      </p:pic>
      <p:pic>
        <p:nvPicPr>
          <p:cNvPr id="12" name="Obrázok 11">
            <a:extLst>
              <a:ext uri="{FF2B5EF4-FFF2-40B4-BE49-F238E27FC236}">
                <a16:creationId xmlns:a16="http://schemas.microsoft.com/office/drawing/2014/main" id="{F6003D6F-B587-4D05-BC14-5BA0FEE170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1432" y="3328833"/>
            <a:ext cx="1284739" cy="2150247"/>
          </a:xfrm>
          <a:prstGeom prst="rect">
            <a:avLst/>
          </a:prstGeom>
        </p:spPr>
      </p:pic>
      <p:sp>
        <p:nvSpPr>
          <p:cNvPr id="15" name="Zástupný objekt pre obsah 2">
            <a:extLst>
              <a:ext uri="{FF2B5EF4-FFF2-40B4-BE49-F238E27FC236}">
                <a16:creationId xmlns:a16="http://schemas.microsoft.com/office/drawing/2014/main" id="{A7AEF69B-FFAB-41B0-9DD2-EA62113C55B5}"/>
              </a:ext>
            </a:extLst>
          </p:cNvPr>
          <p:cNvSpPr>
            <a:spLocks noGrp="1"/>
          </p:cNvSpPr>
          <p:nvPr>
            <p:ph idx="13"/>
          </p:nvPr>
        </p:nvSpPr>
        <p:spPr>
          <a:xfrm>
            <a:off x="2726108" y="2304307"/>
            <a:ext cx="8627691" cy="215024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k-SK" dirty="0"/>
              <a:t>Upraviť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p>
        </p:txBody>
      </p:sp>
      <p:pic>
        <p:nvPicPr>
          <p:cNvPr id="20" name="Obrázok 19">
            <a:extLst>
              <a:ext uri="{FF2B5EF4-FFF2-40B4-BE49-F238E27FC236}">
                <a16:creationId xmlns:a16="http://schemas.microsoft.com/office/drawing/2014/main" id="{A88EE303-85AD-4525-B75E-9B0E772F3D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85372" y="5588625"/>
            <a:ext cx="2603500" cy="892481"/>
          </a:xfrm>
          <a:prstGeom prst="rect">
            <a:avLst/>
          </a:prstGeom>
        </p:spPr>
      </p:pic>
      <p:pic>
        <p:nvPicPr>
          <p:cNvPr id="22" name="Obrázok 21">
            <a:extLst>
              <a:ext uri="{FF2B5EF4-FFF2-40B4-BE49-F238E27FC236}">
                <a16:creationId xmlns:a16="http://schemas.microsoft.com/office/drawing/2014/main" id="{3E9AC88F-330F-441F-BB9B-38C25ABEAF9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6891" y="5676372"/>
            <a:ext cx="2474753" cy="892481"/>
          </a:xfrm>
          <a:prstGeom prst="rect">
            <a:avLst/>
          </a:prstGeom>
        </p:spPr>
      </p:pic>
      <p:pic>
        <p:nvPicPr>
          <p:cNvPr id="11" name="Obrázok 10">
            <a:extLst>
              <a:ext uri="{FF2B5EF4-FFF2-40B4-BE49-F238E27FC236}">
                <a16:creationId xmlns:a16="http://schemas.microsoft.com/office/drawing/2014/main" id="{560ADC45-016B-43D3-8AFC-321520A630E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782340" y="5705808"/>
            <a:ext cx="2467573" cy="892481"/>
          </a:xfrm>
          <a:prstGeom prst="rect">
            <a:avLst/>
          </a:prstGeom>
        </p:spPr>
      </p:pic>
      <p:pic>
        <p:nvPicPr>
          <p:cNvPr id="13" name="Obrázok 12">
            <a:extLst>
              <a:ext uri="{FF2B5EF4-FFF2-40B4-BE49-F238E27FC236}">
                <a16:creationId xmlns:a16="http://schemas.microsoft.com/office/drawing/2014/main" id="{4CF28204-B192-4E47-AA1C-AA43884C9A2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8845" y="578444"/>
            <a:ext cx="1056455" cy="485598"/>
          </a:xfrm>
          <a:prstGeom prst="rect">
            <a:avLst/>
          </a:prstGeom>
        </p:spPr>
      </p:pic>
      <p:sp>
        <p:nvSpPr>
          <p:cNvPr id="14" name="Zástupný objekt pre text 13">
            <a:extLst>
              <a:ext uri="{FF2B5EF4-FFF2-40B4-BE49-F238E27FC236}">
                <a16:creationId xmlns:a16="http://schemas.microsoft.com/office/drawing/2014/main" id="{5622E02C-2893-4076-93FE-B88A3298F20A}"/>
              </a:ext>
            </a:extLst>
          </p:cNvPr>
          <p:cNvSpPr>
            <a:spLocks noGrp="1"/>
          </p:cNvSpPr>
          <p:nvPr>
            <p:ph type="body" sz="quarter" idx="14"/>
          </p:nvPr>
        </p:nvSpPr>
        <p:spPr>
          <a:xfrm>
            <a:off x="2603500" y="838200"/>
            <a:ext cx="8750300" cy="1079500"/>
          </a:xfrm>
          <a:prstGeom prst="rect">
            <a:avLst/>
          </a:prstGeom>
        </p:spPr>
        <p:txBody>
          <a:bodyPr/>
          <a:lstStyle>
            <a:lvl1pPr marL="0" indent="0">
              <a:buNone/>
              <a:defRPr>
                <a:solidFill>
                  <a:schemeClr val="bg1"/>
                </a:solidFill>
              </a:defRPr>
            </a:lvl1pPr>
            <a:lvl2pPr marL="457200" indent="0">
              <a:buNone/>
              <a:defRPr/>
            </a:lvl2pPr>
          </a:lstStyle>
          <a:p>
            <a:pPr lvl="0"/>
            <a:r>
              <a:rPr lang="sk-SK" dirty="0"/>
              <a:t>Upraviť štýly predlohy textu</a:t>
            </a:r>
          </a:p>
        </p:txBody>
      </p:sp>
    </p:spTree>
    <p:extLst>
      <p:ext uri="{BB962C8B-B14F-4D97-AF65-F5344CB8AC3E}">
        <p14:creationId xmlns:p14="http://schemas.microsoft.com/office/powerpoint/2010/main" val="219336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pic>
        <p:nvPicPr>
          <p:cNvPr id="10" name="Obrázok 9">
            <a:extLst>
              <a:ext uri="{FF2B5EF4-FFF2-40B4-BE49-F238E27FC236}">
                <a16:creationId xmlns:a16="http://schemas.microsoft.com/office/drawing/2014/main" id="{21C360A7-7BA8-424D-81D6-FAA56A4E4F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 t="845" r="18163" b="1357"/>
          <a:stretch/>
        </p:blipFill>
        <p:spPr>
          <a:xfrm rot="5400000">
            <a:off x="2667000" y="-2667002"/>
            <a:ext cx="6857999" cy="12192005"/>
          </a:xfrm>
          <a:prstGeom prst="rect">
            <a:avLst/>
          </a:prstGeom>
        </p:spPr>
      </p:pic>
      <p:sp>
        <p:nvSpPr>
          <p:cNvPr id="2" name="Nadpis 1">
            <a:extLst>
              <a:ext uri="{FF2B5EF4-FFF2-40B4-BE49-F238E27FC236}">
                <a16:creationId xmlns:a16="http://schemas.microsoft.com/office/drawing/2014/main" id="{153A6BE6-EC82-49A3-9E4F-9AF6F129F9A5}"/>
              </a:ext>
            </a:extLst>
          </p:cNvPr>
          <p:cNvSpPr>
            <a:spLocks noGrp="1"/>
          </p:cNvSpPr>
          <p:nvPr>
            <p:ph type="title"/>
          </p:nvPr>
        </p:nvSpPr>
        <p:spPr>
          <a:xfrm>
            <a:off x="2869034" y="365125"/>
            <a:ext cx="8483177" cy="1325563"/>
          </a:xfrm>
          <a:prstGeom prst="rect">
            <a:avLst/>
          </a:prstGeom>
        </p:spPr>
        <p:txBody>
          <a:bodyPr/>
          <a:lstStyle/>
          <a:p>
            <a:r>
              <a:rPr lang="sk-SK" dirty="0"/>
              <a:t>Kliknutím upravte štýl predlohy nadpisu</a:t>
            </a:r>
          </a:p>
        </p:txBody>
      </p:sp>
      <p:sp>
        <p:nvSpPr>
          <p:cNvPr id="3" name="Zástupný objekt pre text 2">
            <a:extLst>
              <a:ext uri="{FF2B5EF4-FFF2-40B4-BE49-F238E27FC236}">
                <a16:creationId xmlns:a16="http://schemas.microsoft.com/office/drawing/2014/main" id="{CC3099B6-819E-4622-8E34-904FB37AE2B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a:extLst>
              <a:ext uri="{FF2B5EF4-FFF2-40B4-BE49-F238E27FC236}">
                <a16:creationId xmlns:a16="http://schemas.microsoft.com/office/drawing/2014/main" id="{E54A9CCC-769A-40A6-919F-91506D2ADE50}"/>
              </a:ext>
            </a:extLst>
          </p:cNvPr>
          <p:cNvSpPr>
            <a:spLocks noGrp="1"/>
          </p:cNvSpPr>
          <p:nvPr>
            <p:ph sz="half" idx="2"/>
          </p:nvPr>
        </p:nvSpPr>
        <p:spPr>
          <a:xfrm>
            <a:off x="763962" y="2505075"/>
            <a:ext cx="5233614" cy="2818985"/>
          </a:xfrm>
          <a:prstGeom prst="rect">
            <a:avLst/>
          </a:prstGeo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a:extLst>
              <a:ext uri="{FF2B5EF4-FFF2-40B4-BE49-F238E27FC236}">
                <a16:creationId xmlns:a16="http://schemas.microsoft.com/office/drawing/2014/main" id="{FFFC307E-D745-4676-8578-42598E5B9B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a:extLst>
              <a:ext uri="{FF2B5EF4-FFF2-40B4-BE49-F238E27FC236}">
                <a16:creationId xmlns:a16="http://schemas.microsoft.com/office/drawing/2014/main" id="{CA759C9E-3EFF-44F2-BEBC-A325E62B4415}"/>
              </a:ext>
            </a:extLst>
          </p:cNvPr>
          <p:cNvSpPr>
            <a:spLocks noGrp="1"/>
          </p:cNvSpPr>
          <p:nvPr>
            <p:ph sz="quarter" idx="4"/>
          </p:nvPr>
        </p:nvSpPr>
        <p:spPr>
          <a:xfrm>
            <a:off x="6096000" y="2505075"/>
            <a:ext cx="5259388" cy="2818985"/>
          </a:xfrm>
          <a:prstGeom prst="rect">
            <a:avLst/>
          </a:prstGeo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pic>
        <p:nvPicPr>
          <p:cNvPr id="8" name="Obrázok 7">
            <a:extLst>
              <a:ext uri="{FF2B5EF4-FFF2-40B4-BE49-F238E27FC236}">
                <a16:creationId xmlns:a16="http://schemas.microsoft.com/office/drawing/2014/main" id="{5C8A87E3-7F37-4768-86A8-355CF90B6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643" y="428626"/>
            <a:ext cx="1035380" cy="475911"/>
          </a:xfrm>
          <a:prstGeom prst="rect">
            <a:avLst/>
          </a:prstGeom>
        </p:spPr>
      </p:pic>
      <p:pic>
        <p:nvPicPr>
          <p:cNvPr id="12" name="Obrázok 11">
            <a:extLst>
              <a:ext uri="{FF2B5EF4-FFF2-40B4-BE49-F238E27FC236}">
                <a16:creationId xmlns:a16="http://schemas.microsoft.com/office/drawing/2014/main" id="{AA4A5778-5CE8-451E-8A9A-27B224A18C6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472" b="9038"/>
          <a:stretch/>
        </p:blipFill>
        <p:spPr>
          <a:xfrm>
            <a:off x="2190745" y="5582872"/>
            <a:ext cx="6777429" cy="1016315"/>
          </a:xfrm>
          <a:prstGeom prst="rect">
            <a:avLst/>
          </a:prstGeom>
        </p:spPr>
      </p:pic>
    </p:spTree>
    <p:extLst>
      <p:ext uri="{BB962C8B-B14F-4D97-AF65-F5344CB8AC3E}">
        <p14:creationId xmlns:p14="http://schemas.microsoft.com/office/powerpoint/2010/main" val="2295906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739C46-D6DD-4274-88B9-4019DB733B42}"/>
              </a:ext>
            </a:extLst>
          </p:cNvPr>
          <p:cNvSpPr>
            <a:spLocks noGrp="1"/>
          </p:cNvSpPr>
          <p:nvPr>
            <p:ph type="title"/>
          </p:nvPr>
        </p:nvSpPr>
        <p:spPr>
          <a:xfrm>
            <a:off x="838200" y="365125"/>
            <a:ext cx="10515600" cy="1325563"/>
          </a:xfrm>
          <a:prstGeom prst="rect">
            <a:avLst/>
          </a:prstGeom>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0FB2571E-3821-4F63-8B2E-0D772EBE847F}"/>
              </a:ext>
            </a:extLst>
          </p:cNvPr>
          <p:cNvSpPr>
            <a:spLocks noGrp="1"/>
          </p:cNvSpPr>
          <p:nvPr>
            <p:ph type="dt" sz="half" idx="10"/>
          </p:nvPr>
        </p:nvSpPr>
        <p:spPr>
          <a:xfrm>
            <a:off x="838200" y="6356350"/>
            <a:ext cx="2743200" cy="365125"/>
          </a:xfrm>
          <a:prstGeom prst="rect">
            <a:avLst/>
          </a:prstGeom>
        </p:spPr>
        <p:txBody>
          <a:bodyPr/>
          <a:lstStyle/>
          <a:p>
            <a:fld id="{C75E6A5E-9D4C-4127-90A7-1BD5D0739A7B}" type="datetimeFigureOut">
              <a:rPr lang="sk-SK" smtClean="0"/>
              <a:t>4. 4. 2026</a:t>
            </a:fld>
            <a:endParaRPr lang="sk-SK"/>
          </a:p>
        </p:txBody>
      </p:sp>
      <p:sp>
        <p:nvSpPr>
          <p:cNvPr id="4" name="Zástupný objekt pre pätu 3">
            <a:extLst>
              <a:ext uri="{FF2B5EF4-FFF2-40B4-BE49-F238E27FC236}">
                <a16:creationId xmlns:a16="http://schemas.microsoft.com/office/drawing/2014/main" id="{591B873F-E28E-4C9A-982A-F8D09E7B7C85}"/>
              </a:ext>
            </a:extLst>
          </p:cNvPr>
          <p:cNvSpPr>
            <a:spLocks noGrp="1"/>
          </p:cNvSpPr>
          <p:nvPr>
            <p:ph type="ftr" sz="quarter" idx="11"/>
          </p:nvPr>
        </p:nvSpPr>
        <p:spPr>
          <a:xfrm>
            <a:off x="4038600" y="6356350"/>
            <a:ext cx="4114800" cy="365125"/>
          </a:xfrm>
          <a:prstGeom prst="rect">
            <a:avLst/>
          </a:prstGeom>
        </p:spPr>
        <p:txBody>
          <a:bodyPr/>
          <a:lstStyle/>
          <a:p>
            <a:endParaRPr lang="sk-SK"/>
          </a:p>
        </p:txBody>
      </p:sp>
      <p:sp>
        <p:nvSpPr>
          <p:cNvPr id="5" name="Zástupný objekt pre číslo snímky 4">
            <a:extLst>
              <a:ext uri="{FF2B5EF4-FFF2-40B4-BE49-F238E27FC236}">
                <a16:creationId xmlns:a16="http://schemas.microsoft.com/office/drawing/2014/main" id="{23F7DDAD-D4AA-4D5A-AFF1-B41ACD6D8FA6}"/>
              </a:ext>
            </a:extLst>
          </p:cNvPr>
          <p:cNvSpPr>
            <a:spLocks noGrp="1"/>
          </p:cNvSpPr>
          <p:nvPr>
            <p:ph type="sldNum" sz="quarter" idx="12"/>
          </p:nvPr>
        </p:nvSpPr>
        <p:spPr>
          <a:xfrm>
            <a:off x="8610600" y="6356350"/>
            <a:ext cx="2743200" cy="365125"/>
          </a:xfrm>
          <a:prstGeom prst="rect">
            <a:avLst/>
          </a:prstGeom>
        </p:spPr>
        <p:txBody>
          <a:bodyPr/>
          <a:lstStyle/>
          <a:p>
            <a:fld id="{1EC588BC-2533-4897-92E7-D7A69BDBDAE5}" type="slidenum">
              <a:rPr lang="sk-SK" smtClean="0"/>
              <a:t>‹#›</a:t>
            </a:fld>
            <a:endParaRPr lang="sk-SK"/>
          </a:p>
        </p:txBody>
      </p:sp>
      <p:pic>
        <p:nvPicPr>
          <p:cNvPr id="6" name="Obrázok 5">
            <a:extLst>
              <a:ext uri="{FF2B5EF4-FFF2-40B4-BE49-F238E27FC236}">
                <a16:creationId xmlns:a16="http://schemas.microsoft.com/office/drawing/2014/main" id="{E83835D3-5B09-4189-84CE-33A6C55EF9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 t="845" r="18163" b="1357"/>
          <a:stretch/>
        </p:blipFill>
        <p:spPr>
          <a:xfrm rot="5400000">
            <a:off x="2667000" y="-2667002"/>
            <a:ext cx="6857999" cy="12192005"/>
          </a:xfrm>
          <a:prstGeom prst="rect">
            <a:avLst/>
          </a:prstGeom>
        </p:spPr>
      </p:pic>
    </p:spTree>
    <p:extLst>
      <p:ext uri="{BB962C8B-B14F-4D97-AF65-F5344CB8AC3E}">
        <p14:creationId xmlns:p14="http://schemas.microsoft.com/office/powerpoint/2010/main" val="1533910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FC154A5F-0502-4BE3-8B23-C25A8E10A829}"/>
              </a:ext>
            </a:extLst>
          </p:cNvPr>
          <p:cNvSpPr>
            <a:spLocks noGrp="1"/>
          </p:cNvSpPr>
          <p:nvPr>
            <p:ph type="dt" sz="half" idx="10"/>
          </p:nvPr>
        </p:nvSpPr>
        <p:spPr>
          <a:xfrm>
            <a:off x="838200" y="6356350"/>
            <a:ext cx="2743200" cy="365125"/>
          </a:xfrm>
          <a:prstGeom prst="rect">
            <a:avLst/>
          </a:prstGeom>
        </p:spPr>
        <p:txBody>
          <a:bodyPr/>
          <a:lstStyle/>
          <a:p>
            <a:fld id="{C75E6A5E-9D4C-4127-90A7-1BD5D0739A7B}" type="datetimeFigureOut">
              <a:rPr lang="sk-SK" smtClean="0"/>
              <a:t>4. 4. 2026</a:t>
            </a:fld>
            <a:endParaRPr lang="sk-SK"/>
          </a:p>
        </p:txBody>
      </p:sp>
      <p:sp>
        <p:nvSpPr>
          <p:cNvPr id="3" name="Zástupný objekt pre pätu 2">
            <a:extLst>
              <a:ext uri="{FF2B5EF4-FFF2-40B4-BE49-F238E27FC236}">
                <a16:creationId xmlns:a16="http://schemas.microsoft.com/office/drawing/2014/main" id="{4EB36392-996A-4BAF-91F1-BDDEF62E5EC9}"/>
              </a:ext>
            </a:extLst>
          </p:cNvPr>
          <p:cNvSpPr>
            <a:spLocks noGrp="1"/>
          </p:cNvSpPr>
          <p:nvPr>
            <p:ph type="ftr" sz="quarter" idx="11"/>
          </p:nvPr>
        </p:nvSpPr>
        <p:spPr>
          <a:xfrm>
            <a:off x="4038600" y="6356350"/>
            <a:ext cx="4114800" cy="365125"/>
          </a:xfrm>
          <a:prstGeom prst="rect">
            <a:avLst/>
          </a:prstGeom>
        </p:spPr>
        <p:txBody>
          <a:bodyPr/>
          <a:lstStyle/>
          <a:p>
            <a:endParaRPr lang="sk-SK"/>
          </a:p>
        </p:txBody>
      </p:sp>
      <p:sp>
        <p:nvSpPr>
          <p:cNvPr id="4" name="Zástupný objekt pre číslo snímky 3">
            <a:extLst>
              <a:ext uri="{FF2B5EF4-FFF2-40B4-BE49-F238E27FC236}">
                <a16:creationId xmlns:a16="http://schemas.microsoft.com/office/drawing/2014/main" id="{C91B4724-F16A-4D4C-B22D-F932C709A8F8}"/>
              </a:ext>
            </a:extLst>
          </p:cNvPr>
          <p:cNvSpPr>
            <a:spLocks noGrp="1"/>
          </p:cNvSpPr>
          <p:nvPr>
            <p:ph type="sldNum" sz="quarter" idx="12"/>
          </p:nvPr>
        </p:nvSpPr>
        <p:spPr>
          <a:xfrm>
            <a:off x="8610600" y="6356350"/>
            <a:ext cx="2743200" cy="365125"/>
          </a:xfrm>
          <a:prstGeom prst="rect">
            <a:avLst/>
          </a:prstGeom>
        </p:spPr>
        <p:txBody>
          <a:bodyPr/>
          <a:lstStyle/>
          <a:p>
            <a:fld id="{1EC588BC-2533-4897-92E7-D7A69BDBDAE5}" type="slidenum">
              <a:rPr lang="sk-SK" smtClean="0"/>
              <a:t>‹#›</a:t>
            </a:fld>
            <a:endParaRPr lang="sk-SK"/>
          </a:p>
        </p:txBody>
      </p:sp>
    </p:spTree>
    <p:extLst>
      <p:ext uri="{BB962C8B-B14F-4D97-AF65-F5344CB8AC3E}">
        <p14:creationId xmlns:p14="http://schemas.microsoft.com/office/powerpoint/2010/main" val="362685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9A10C4-9C33-4547-AEB2-A02688910F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09E89FA7-6AEA-40B7-A6A2-D5D478BABB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a:extLst>
              <a:ext uri="{FF2B5EF4-FFF2-40B4-BE49-F238E27FC236}">
                <a16:creationId xmlns:a16="http://schemas.microsoft.com/office/drawing/2014/main" id="{C6FF5CE3-2468-4813-AD7B-78FF6B04EC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762C775A-99AF-42EF-A228-5360902ABC05}"/>
              </a:ext>
            </a:extLst>
          </p:cNvPr>
          <p:cNvSpPr>
            <a:spLocks noGrp="1"/>
          </p:cNvSpPr>
          <p:nvPr>
            <p:ph type="dt" sz="half" idx="10"/>
          </p:nvPr>
        </p:nvSpPr>
        <p:spPr>
          <a:xfrm>
            <a:off x="838200" y="6356350"/>
            <a:ext cx="2743200" cy="365125"/>
          </a:xfrm>
          <a:prstGeom prst="rect">
            <a:avLst/>
          </a:prstGeom>
        </p:spPr>
        <p:txBody>
          <a:bodyPr/>
          <a:lstStyle/>
          <a:p>
            <a:fld id="{C75E6A5E-9D4C-4127-90A7-1BD5D0739A7B}" type="datetimeFigureOut">
              <a:rPr lang="sk-SK" smtClean="0"/>
              <a:t>4. 4. 2026</a:t>
            </a:fld>
            <a:endParaRPr lang="sk-SK"/>
          </a:p>
        </p:txBody>
      </p:sp>
      <p:sp>
        <p:nvSpPr>
          <p:cNvPr id="6" name="Zástupný objekt pre pätu 5">
            <a:extLst>
              <a:ext uri="{FF2B5EF4-FFF2-40B4-BE49-F238E27FC236}">
                <a16:creationId xmlns:a16="http://schemas.microsoft.com/office/drawing/2014/main" id="{64C08D83-B07D-4BF2-8DE8-45A2C913E111}"/>
              </a:ext>
            </a:extLst>
          </p:cNvPr>
          <p:cNvSpPr>
            <a:spLocks noGrp="1"/>
          </p:cNvSpPr>
          <p:nvPr>
            <p:ph type="ftr" sz="quarter" idx="11"/>
          </p:nvPr>
        </p:nvSpPr>
        <p:spPr>
          <a:xfrm>
            <a:off x="4038600" y="6356350"/>
            <a:ext cx="4114800" cy="365125"/>
          </a:xfrm>
          <a:prstGeom prst="rect">
            <a:avLst/>
          </a:prstGeom>
        </p:spPr>
        <p:txBody>
          <a:bodyPr/>
          <a:lstStyle/>
          <a:p>
            <a:endParaRPr lang="sk-SK"/>
          </a:p>
        </p:txBody>
      </p:sp>
      <p:sp>
        <p:nvSpPr>
          <p:cNvPr id="7" name="Zástupný objekt pre číslo snímky 6">
            <a:extLst>
              <a:ext uri="{FF2B5EF4-FFF2-40B4-BE49-F238E27FC236}">
                <a16:creationId xmlns:a16="http://schemas.microsoft.com/office/drawing/2014/main" id="{6222F36D-6CE5-4B2F-9D90-59AFC47BEDED}"/>
              </a:ext>
            </a:extLst>
          </p:cNvPr>
          <p:cNvSpPr>
            <a:spLocks noGrp="1"/>
          </p:cNvSpPr>
          <p:nvPr>
            <p:ph type="sldNum" sz="quarter" idx="12"/>
          </p:nvPr>
        </p:nvSpPr>
        <p:spPr>
          <a:xfrm>
            <a:off x="8610600" y="6356350"/>
            <a:ext cx="2743200" cy="365125"/>
          </a:xfrm>
          <a:prstGeom prst="rect">
            <a:avLst/>
          </a:prstGeom>
        </p:spPr>
        <p:txBody>
          <a:bodyPr/>
          <a:lstStyle/>
          <a:p>
            <a:fld id="{1EC588BC-2533-4897-92E7-D7A69BDBDAE5}" type="slidenum">
              <a:rPr lang="sk-SK" smtClean="0"/>
              <a:t>‹#›</a:t>
            </a:fld>
            <a:endParaRPr lang="sk-SK"/>
          </a:p>
        </p:txBody>
      </p:sp>
    </p:spTree>
    <p:extLst>
      <p:ext uri="{BB962C8B-B14F-4D97-AF65-F5344CB8AC3E}">
        <p14:creationId xmlns:p14="http://schemas.microsoft.com/office/powerpoint/2010/main" val="29982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Obrázok 1">
            <a:extLst>
              <a:ext uri="{FF2B5EF4-FFF2-40B4-BE49-F238E27FC236}">
                <a16:creationId xmlns:a16="http://schemas.microsoft.com/office/drawing/2014/main" id="{CB1F8871-46C3-4517-BB5F-2A7DD41FDFA6}"/>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2259" t="3160" r="495" b="1256"/>
          <a:stretch/>
        </p:blipFill>
        <p:spPr>
          <a:xfrm>
            <a:off x="0" y="-1"/>
            <a:ext cx="12192000" cy="6858001"/>
          </a:xfrm>
          <a:prstGeom prst="rect">
            <a:avLst/>
          </a:prstGeom>
        </p:spPr>
      </p:pic>
    </p:spTree>
    <p:extLst>
      <p:ext uri="{BB962C8B-B14F-4D97-AF65-F5344CB8AC3E}">
        <p14:creationId xmlns:p14="http://schemas.microsoft.com/office/powerpoint/2010/main" val="1099569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mailto:....@yahoo.j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7.emf"/></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www.shodan.io/"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image" Target="../media/image96.png"/><Relationship Id="rId7" Type="http://schemas.openxmlformats.org/officeDocument/2006/relationships/hyperlink" Target="https://inglesdelaselva.wordpress.com/"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2" Type="http://schemas.openxmlformats.org/officeDocument/2006/relationships/hyperlink" Target="https://cyberawareness.sk/"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3F64E3-D481-4D22-B8E0-2E608B4EDA41}"/>
              </a:ext>
            </a:extLst>
          </p:cNvPr>
          <p:cNvSpPr>
            <a:spLocks noGrp="1"/>
          </p:cNvSpPr>
          <p:nvPr>
            <p:ph type="ctrTitle"/>
          </p:nvPr>
        </p:nvSpPr>
        <p:spPr>
          <a:xfrm>
            <a:off x="3462867" y="1937799"/>
            <a:ext cx="8311063" cy="2483140"/>
          </a:xfrm>
        </p:spPr>
        <p:txBody>
          <a:bodyPr/>
          <a:lstStyle/>
          <a:p>
            <a:pPr algn="ctr"/>
            <a:r>
              <a:rPr lang="sk-SK" sz="4400" dirty="0"/>
              <a:t>Úvod do kybernetickej </a:t>
            </a:r>
            <a:br>
              <a:rPr lang="sk-SK" sz="4400" dirty="0"/>
            </a:br>
            <a:r>
              <a:rPr lang="sk-SK" sz="4400" dirty="0"/>
              <a:t>a informačnej bezpečnosti</a:t>
            </a:r>
            <a:br>
              <a:rPr lang="sk-SK" sz="3600" dirty="0"/>
            </a:br>
            <a:br>
              <a:rPr lang="sk-SK" sz="3600" dirty="0"/>
            </a:br>
            <a:r>
              <a:rPr lang="sk-SK" sz="2000" dirty="0"/>
              <a:t> </a:t>
            </a:r>
            <a:endParaRPr lang="sk-SK" sz="3600" dirty="0"/>
          </a:p>
        </p:txBody>
      </p:sp>
      <p:sp>
        <p:nvSpPr>
          <p:cNvPr id="3" name="Podnadpis 2">
            <a:extLst>
              <a:ext uri="{FF2B5EF4-FFF2-40B4-BE49-F238E27FC236}">
                <a16:creationId xmlns:a16="http://schemas.microsoft.com/office/drawing/2014/main" id="{4D8809A4-0D88-49E1-B95B-A31D3DD40804}"/>
              </a:ext>
            </a:extLst>
          </p:cNvPr>
          <p:cNvSpPr>
            <a:spLocks noGrp="1"/>
          </p:cNvSpPr>
          <p:nvPr>
            <p:ph type="subTitle" idx="1"/>
          </p:nvPr>
        </p:nvSpPr>
        <p:spPr>
          <a:xfrm>
            <a:off x="4313769" y="4984750"/>
            <a:ext cx="6392332" cy="738717"/>
          </a:xfrm>
        </p:spPr>
        <p:txBody>
          <a:bodyPr lIns="91440" tIns="45720" rIns="91440" bIns="45720" anchor="t"/>
          <a:lstStyle/>
          <a:p>
            <a:pPr algn="ctr"/>
            <a:r>
              <a:rPr lang="sk-SK" sz="2000">
                <a:latin typeface="Arial"/>
                <a:cs typeface="Arial"/>
              </a:rPr>
              <a:t>Mgr. Monika Rapavá</a:t>
            </a:r>
          </a:p>
        </p:txBody>
      </p:sp>
      <p:pic>
        <p:nvPicPr>
          <p:cNvPr id="6" name="Obrázok 5">
            <a:extLst>
              <a:ext uri="{FF2B5EF4-FFF2-40B4-BE49-F238E27FC236}">
                <a16:creationId xmlns:a16="http://schemas.microsoft.com/office/drawing/2014/main" id="{38EBBA16-AAC1-249E-6EBA-5E4001DB5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021" y="5959478"/>
            <a:ext cx="1491914" cy="685757"/>
          </a:xfrm>
          <a:prstGeom prst="rect">
            <a:avLst/>
          </a:prstGeom>
        </p:spPr>
      </p:pic>
      <p:pic>
        <p:nvPicPr>
          <p:cNvPr id="7" name="Obrázok 6" descr="C:\Users\Pavol Sokol\AppData\Local\Microsoft\Windows\INetCache\Content.Word\logo_CSIRT UPJS-01.png">
            <a:extLst>
              <a:ext uri="{FF2B5EF4-FFF2-40B4-BE49-F238E27FC236}">
                <a16:creationId xmlns:a16="http://schemas.microsoft.com/office/drawing/2014/main" id="{ACC433ED-8ECA-9C34-12A8-952C06C254D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3658" y="5970521"/>
            <a:ext cx="1943030" cy="690936"/>
          </a:xfrm>
          <a:prstGeom prst="rect">
            <a:avLst/>
          </a:prstGeom>
          <a:noFill/>
          <a:ln>
            <a:noFill/>
          </a:ln>
        </p:spPr>
      </p:pic>
      <p:sp>
        <p:nvSpPr>
          <p:cNvPr id="4" name="Zástupný objekt pre pätu 4">
            <a:extLst>
              <a:ext uri="{FF2B5EF4-FFF2-40B4-BE49-F238E27FC236}">
                <a16:creationId xmlns:a16="http://schemas.microsoft.com/office/drawing/2014/main" id="{3E2D8FBD-2807-ADFA-3F7D-D092134717E7}"/>
              </a:ext>
            </a:extLst>
          </p:cNvPr>
          <p:cNvSpPr txBox="1">
            <a:spLocks/>
          </p:cNvSpPr>
          <p:nvPr/>
        </p:nvSpPr>
        <p:spPr>
          <a:xfrm>
            <a:off x="4042312" y="3499659"/>
            <a:ext cx="7152171" cy="921280"/>
          </a:xfrm>
          <a:prstGeom prst="rect">
            <a:avLst/>
          </a:prstGeo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2400" dirty="0" err="1"/>
              <a:t>KOPaHP</a:t>
            </a:r>
            <a:r>
              <a:rPr lang="sk-SK" sz="2400" dirty="0"/>
              <a:t>/</a:t>
            </a:r>
            <a:r>
              <a:rPr lang="sk-SK" sz="2400" dirty="0" err="1"/>
              <a:t>PKBaK</a:t>
            </a:r>
            <a:r>
              <a:rPr lang="sk-SK" sz="2400" dirty="0"/>
              <a:t>/25 – Právo kybernetickej bezpečnosti a </a:t>
            </a:r>
            <a:r>
              <a:rPr lang="sk-SK" sz="2400" dirty="0" err="1"/>
              <a:t>kyberkriminality</a:t>
            </a:r>
            <a:r>
              <a:rPr lang="sk-SK" sz="2400" dirty="0"/>
              <a:t> </a:t>
            </a:r>
          </a:p>
        </p:txBody>
      </p:sp>
    </p:spTree>
    <p:extLst>
      <p:ext uri="{BB962C8B-B14F-4D97-AF65-F5344CB8AC3E}">
        <p14:creationId xmlns:p14="http://schemas.microsoft.com/office/powerpoint/2010/main" val="3361926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ACC5B-0AF3-2880-1B26-54FC868184C8}"/>
            </a:ext>
          </a:extLst>
        </p:cNvPr>
        <p:cNvGrpSpPr/>
        <p:nvPr/>
      </p:nvGrpSpPr>
      <p:grpSpPr>
        <a:xfrm>
          <a:off x="0" y="0"/>
          <a:ext cx="0" cy="0"/>
          <a:chOff x="0" y="0"/>
          <a:chExt cx="0" cy="0"/>
        </a:xfrm>
      </p:grpSpPr>
      <p:sp>
        <p:nvSpPr>
          <p:cNvPr id="6" name="Nadpis 2">
            <a:extLst>
              <a:ext uri="{FF2B5EF4-FFF2-40B4-BE49-F238E27FC236}">
                <a16:creationId xmlns:a16="http://schemas.microsoft.com/office/drawing/2014/main" id="{3410FFF9-B1AD-E56C-35B5-7E6189F40AF7}"/>
              </a:ext>
            </a:extLst>
          </p:cNvPr>
          <p:cNvSpPr>
            <a:spLocks noGrp="1"/>
          </p:cNvSpPr>
          <p:nvPr>
            <p:ph type="title"/>
          </p:nvPr>
        </p:nvSpPr>
        <p:spPr>
          <a:xfrm>
            <a:off x="2802467" y="365125"/>
            <a:ext cx="8585200" cy="714016"/>
          </a:xfrm>
        </p:spPr>
        <p:txBody>
          <a:bodyPr/>
          <a:lstStyle/>
          <a:p>
            <a:r>
              <a:rPr lang="sk-SK" b="1" dirty="0"/>
              <a:t>Svet okolo nás (VII.)</a:t>
            </a:r>
          </a:p>
        </p:txBody>
      </p:sp>
      <p:sp>
        <p:nvSpPr>
          <p:cNvPr id="8" name="Zaoblený obdĺžnik 8">
            <a:extLst>
              <a:ext uri="{FF2B5EF4-FFF2-40B4-BE49-F238E27FC236}">
                <a16:creationId xmlns:a16="http://schemas.microsoft.com/office/drawing/2014/main" id="{1DC59E82-095B-5073-031A-052F7DA1C3B0}"/>
              </a:ext>
            </a:extLst>
          </p:cNvPr>
          <p:cNvSpPr/>
          <p:nvPr/>
        </p:nvSpPr>
        <p:spPr>
          <a:xfrm>
            <a:off x="699955" y="1079141"/>
            <a:ext cx="997952" cy="625642"/>
          </a:xfrm>
          <a:prstGeom prst="roundRect">
            <a:avLst/>
          </a:prstGeom>
          <a:solidFill>
            <a:srgbClr val="0C3A7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sk-SK" sz="2400" b="1">
                <a:solidFill>
                  <a:schemeClr val="bg1"/>
                </a:solidFill>
              </a:rPr>
              <a:t>2025</a:t>
            </a:r>
          </a:p>
        </p:txBody>
      </p:sp>
      <p:sp>
        <p:nvSpPr>
          <p:cNvPr id="10" name="BlokTextu 9">
            <a:extLst>
              <a:ext uri="{FF2B5EF4-FFF2-40B4-BE49-F238E27FC236}">
                <a16:creationId xmlns:a16="http://schemas.microsoft.com/office/drawing/2014/main" id="{38944906-B4BB-7707-0C17-2BB42C0E577C}"/>
              </a:ext>
            </a:extLst>
          </p:cNvPr>
          <p:cNvSpPr txBox="1"/>
          <p:nvPr/>
        </p:nvSpPr>
        <p:spPr>
          <a:xfrm>
            <a:off x="699955" y="6356350"/>
            <a:ext cx="10426820" cy="400110"/>
          </a:xfrm>
          <a:prstGeom prst="rect">
            <a:avLst/>
          </a:prstGeom>
          <a:noFill/>
        </p:spPr>
        <p:txBody>
          <a:bodyPr wrap="square">
            <a:spAutoFit/>
          </a:bodyPr>
          <a:lstStyle/>
          <a:p>
            <a:r>
              <a:rPr lang="sk-SK" sz="1000" spc="100" dirty="0">
                <a:solidFill>
                  <a:schemeClr val="tx1"/>
                </a:solidFill>
                <a:latin typeface="Arial" panose="020B0604020202020204" pitchFamily="34" charset="0"/>
                <a:cs typeface="Arial" panose="020B0604020202020204" pitchFamily="34" charset="0"/>
              </a:rPr>
              <a:t>Zdroj: https://www.trend.sk/spravy/hekeri-utoku-kataster-ziadaju-vysoke-vykupne-stat-nemusi-disponovat-zalohami-dat https://zive.aktuality.sk/clanok/MkBBFdI/kataster-po-mesiaci-stat-prelomil-mlcanie-co-radi-a-slubuje-ludom/</a:t>
            </a:r>
          </a:p>
        </p:txBody>
      </p:sp>
      <p:pic>
        <p:nvPicPr>
          <p:cNvPr id="9" name="Obrázok 8">
            <a:extLst>
              <a:ext uri="{FF2B5EF4-FFF2-40B4-BE49-F238E27FC236}">
                <a16:creationId xmlns:a16="http://schemas.microsoft.com/office/drawing/2014/main" id="{625CA174-18E3-BD98-9464-5552EF8D6454}"/>
              </a:ext>
            </a:extLst>
          </p:cNvPr>
          <p:cNvPicPr>
            <a:picLocks noChangeAspect="1"/>
          </p:cNvPicPr>
          <p:nvPr/>
        </p:nvPicPr>
        <p:blipFill>
          <a:blip r:embed="rId3"/>
          <a:stretch>
            <a:fillRect/>
          </a:stretch>
        </p:blipFill>
        <p:spPr>
          <a:xfrm>
            <a:off x="2025032" y="1318771"/>
            <a:ext cx="4286609" cy="4772163"/>
          </a:xfrm>
          <a:prstGeom prst="rect">
            <a:avLst/>
          </a:prstGeom>
        </p:spPr>
      </p:pic>
      <p:pic>
        <p:nvPicPr>
          <p:cNvPr id="14" name="Obrázok 13">
            <a:extLst>
              <a:ext uri="{FF2B5EF4-FFF2-40B4-BE49-F238E27FC236}">
                <a16:creationId xmlns:a16="http://schemas.microsoft.com/office/drawing/2014/main" id="{2CB0AA8B-B1C9-EC47-307E-677936450FE9}"/>
              </a:ext>
            </a:extLst>
          </p:cNvPr>
          <p:cNvPicPr>
            <a:picLocks noChangeAspect="1"/>
          </p:cNvPicPr>
          <p:nvPr/>
        </p:nvPicPr>
        <p:blipFill>
          <a:blip r:embed="rId4"/>
          <a:stretch>
            <a:fillRect/>
          </a:stretch>
        </p:blipFill>
        <p:spPr>
          <a:xfrm>
            <a:off x="6746993" y="1318771"/>
            <a:ext cx="3497673" cy="4618958"/>
          </a:xfrm>
          <a:prstGeom prst="rect">
            <a:avLst/>
          </a:prstGeom>
        </p:spPr>
      </p:pic>
      <p:sp>
        <p:nvSpPr>
          <p:cNvPr id="2" name="Zástupný objekt pre číslo snímky 3">
            <a:extLst>
              <a:ext uri="{FF2B5EF4-FFF2-40B4-BE49-F238E27FC236}">
                <a16:creationId xmlns:a16="http://schemas.microsoft.com/office/drawing/2014/main" id="{1B497406-AF5A-34F4-5581-2E38220DC672}"/>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10</a:t>
            </a:fld>
            <a:endParaRPr lang="sk-SK" dirty="0"/>
          </a:p>
        </p:txBody>
      </p:sp>
    </p:spTree>
    <p:extLst>
      <p:ext uri="{BB962C8B-B14F-4D97-AF65-F5344CB8AC3E}">
        <p14:creationId xmlns:p14="http://schemas.microsoft.com/office/powerpoint/2010/main" val="3740952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FFD22732-57CE-C13B-ABB7-C572B2F82E61}"/>
              </a:ext>
            </a:extLst>
          </p:cNvPr>
          <p:cNvSpPr>
            <a:spLocks noGrp="1"/>
          </p:cNvSpPr>
          <p:nvPr>
            <p:ph type="title"/>
          </p:nvPr>
        </p:nvSpPr>
        <p:spPr/>
        <p:txBody>
          <a:bodyPr/>
          <a:lstStyle/>
          <a:p>
            <a:endParaRPr lang="sk-SK"/>
          </a:p>
        </p:txBody>
      </p:sp>
      <p:sp>
        <p:nvSpPr>
          <p:cNvPr id="8" name="Zástupný objekt pre obsah 7">
            <a:extLst>
              <a:ext uri="{FF2B5EF4-FFF2-40B4-BE49-F238E27FC236}">
                <a16:creationId xmlns:a16="http://schemas.microsoft.com/office/drawing/2014/main" id="{524FEF6F-3F8B-D8A1-6C63-396D6D1FA0EF}"/>
              </a:ext>
            </a:extLst>
          </p:cNvPr>
          <p:cNvSpPr>
            <a:spLocks noGrp="1"/>
          </p:cNvSpPr>
          <p:nvPr>
            <p:ph idx="1"/>
          </p:nvPr>
        </p:nvSpPr>
        <p:spPr/>
        <p:txBody>
          <a:bodyPr/>
          <a:lstStyle/>
          <a:p>
            <a:endParaRPr lang="sk-SK"/>
          </a:p>
        </p:txBody>
      </p:sp>
      <p:sp>
        <p:nvSpPr>
          <p:cNvPr id="5" name="Zástupný objekt pre číslo snímky 3">
            <a:extLst>
              <a:ext uri="{FF2B5EF4-FFF2-40B4-BE49-F238E27FC236}">
                <a16:creationId xmlns:a16="http://schemas.microsoft.com/office/drawing/2014/main" id="{4E396285-F541-4B25-B872-296321BB523C}"/>
              </a:ext>
            </a:extLst>
          </p:cNvPr>
          <p:cNvSpPr>
            <a:spLocks noGrp="1"/>
          </p:cNvSpPr>
          <p:nvPr>
            <p:ph type="sldNum" sz="quarter" idx="12"/>
          </p:nvPr>
        </p:nvSpPr>
        <p:spPr>
          <a:prstGeom prst="rect">
            <a:avLst/>
          </a:prstGeom>
        </p:spPr>
        <p:txBody>
          <a:bodyPr/>
          <a:lstStyle>
            <a:lvl1pPr>
              <a:defRPr b="1">
                <a:solidFill>
                  <a:schemeClr val="tx1"/>
                </a:solidFill>
              </a:defRPr>
            </a:lvl1pPr>
          </a:lstStyle>
          <a:p>
            <a:fld id="{00000000-1234-1234-1234-123412341234}" type="slidenum">
              <a:rPr lang="en-GB" smtClean="0"/>
              <a:pPr/>
              <a:t>11</a:t>
            </a:fld>
            <a:endParaRPr lang="en-GB"/>
          </a:p>
        </p:txBody>
      </p:sp>
      <p:pic>
        <p:nvPicPr>
          <p:cNvPr id="2" name="Picture 2" descr="VÃ½sledok vyhÄ¾adÃ¡vania obrÃ¡zkov pre dopyt mesto pod kupolou">
            <a:extLst>
              <a:ext uri="{FF2B5EF4-FFF2-40B4-BE49-F238E27FC236}">
                <a16:creationId xmlns:a16="http://schemas.microsoft.com/office/drawing/2014/main" id="{17A277EB-2EAE-9920-86B5-EA066FB84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bdĺžnik 2">
            <a:extLst>
              <a:ext uri="{FF2B5EF4-FFF2-40B4-BE49-F238E27FC236}">
                <a16:creationId xmlns:a16="http://schemas.microsoft.com/office/drawing/2014/main" id="{B6C3DA81-2BAD-58F9-D909-4DA64AA898FE}"/>
              </a:ext>
            </a:extLst>
          </p:cNvPr>
          <p:cNvSpPr/>
          <p:nvPr/>
        </p:nvSpPr>
        <p:spPr>
          <a:xfrm>
            <a:off x="3372612" y="2782669"/>
            <a:ext cx="5580695" cy="646331"/>
          </a:xfrm>
          <a:prstGeom prst="rect">
            <a:avLst/>
          </a:prstGeom>
        </p:spPr>
        <p:txBody>
          <a:bodyPr wrap="none">
            <a:spAutoFit/>
          </a:bodyPr>
          <a:lstStyle/>
          <a:p>
            <a:r>
              <a:rPr lang="sk-SK" sz="3600" b="1">
                <a:solidFill>
                  <a:schemeClr val="bg1"/>
                </a:solidFill>
              </a:rPr>
              <a:t>100% bezpečnosť neexistuje</a:t>
            </a:r>
          </a:p>
        </p:txBody>
      </p:sp>
    </p:spTree>
    <p:extLst>
      <p:ext uri="{BB962C8B-B14F-4D97-AF65-F5344CB8AC3E}">
        <p14:creationId xmlns:p14="http://schemas.microsoft.com/office/powerpoint/2010/main" val="777516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legacyinsurancefl.com/wp-content/uploads/2014/06/False_Sense_of_Security_054.jpg">
            <a:extLst>
              <a:ext uri="{FF2B5EF4-FFF2-40B4-BE49-F238E27FC236}">
                <a16:creationId xmlns:a16="http://schemas.microsoft.com/office/drawing/2014/main" id="{26B0A832-C05C-2ADB-E522-42BF815E76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2" r="84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objekt pre číslo snímky 3">
            <a:extLst>
              <a:ext uri="{FF2B5EF4-FFF2-40B4-BE49-F238E27FC236}">
                <a16:creationId xmlns:a16="http://schemas.microsoft.com/office/drawing/2014/main" id="{4E396285-F541-4B25-B872-296321BB523C}"/>
              </a:ext>
            </a:extLst>
          </p:cNvPr>
          <p:cNvSpPr>
            <a:spLocks noGrp="1"/>
          </p:cNvSpPr>
          <p:nvPr>
            <p:ph type="sldNum" sz="quarter" idx="12"/>
          </p:nvPr>
        </p:nvSpPr>
        <p:spPr>
          <a:prstGeom prst="rect">
            <a:avLst/>
          </a:prstGeom>
        </p:spPr>
        <p:txBody>
          <a:bodyPr/>
          <a:lstStyle>
            <a:lvl1pPr>
              <a:defRPr b="1">
                <a:solidFill>
                  <a:schemeClr val="tx1"/>
                </a:solidFill>
              </a:defRPr>
            </a:lvl1pPr>
          </a:lstStyle>
          <a:p>
            <a:fld id="{00000000-1234-1234-1234-123412341234}" type="slidenum">
              <a:rPr lang="en-GB" smtClean="0"/>
              <a:pPr/>
              <a:t>12</a:t>
            </a:fld>
            <a:endParaRPr lang="en-GB" dirty="0"/>
          </a:p>
        </p:txBody>
      </p:sp>
      <p:sp>
        <p:nvSpPr>
          <p:cNvPr id="6" name="Cloud Callout 2">
            <a:extLst>
              <a:ext uri="{FF2B5EF4-FFF2-40B4-BE49-F238E27FC236}">
                <a16:creationId xmlns:a16="http://schemas.microsoft.com/office/drawing/2014/main" id="{D450F14E-C1DF-9B78-00C0-EB7DE2E1A173}"/>
              </a:ext>
            </a:extLst>
          </p:cNvPr>
          <p:cNvSpPr/>
          <p:nvPr/>
        </p:nvSpPr>
        <p:spPr>
          <a:xfrm>
            <a:off x="7073661" y="1638626"/>
            <a:ext cx="4315030" cy="1893467"/>
          </a:xfrm>
          <a:prstGeom prst="cloudCallou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sk-SK" sz="2800" b="1" dirty="0">
                <a:solidFill>
                  <a:srgbClr val="FF0000"/>
                </a:solidFill>
                <a:latin typeface="Calibri"/>
                <a:cs typeface="Calibri"/>
              </a:rPr>
              <a:t>V tieni ... bezpečnosť neskôr</a:t>
            </a:r>
            <a:endParaRPr lang="en-GB" sz="2800" b="1" dirty="0">
              <a:solidFill>
                <a:srgbClr val="FF0000"/>
              </a:solidFill>
              <a:latin typeface="Calibri"/>
              <a:cs typeface="Calibri"/>
            </a:endParaRPr>
          </a:p>
        </p:txBody>
      </p:sp>
      <p:sp>
        <p:nvSpPr>
          <p:cNvPr id="7" name="BlokTextu 6">
            <a:extLst>
              <a:ext uri="{FF2B5EF4-FFF2-40B4-BE49-F238E27FC236}">
                <a16:creationId xmlns:a16="http://schemas.microsoft.com/office/drawing/2014/main" id="{6FAD4C43-6D07-BFEB-9CFD-8D26AF6D5F12}"/>
              </a:ext>
            </a:extLst>
          </p:cNvPr>
          <p:cNvSpPr txBox="1"/>
          <p:nvPr/>
        </p:nvSpPr>
        <p:spPr>
          <a:xfrm>
            <a:off x="552091" y="6540215"/>
            <a:ext cx="6094324" cy="246221"/>
          </a:xfrm>
          <a:prstGeom prst="rect">
            <a:avLst/>
          </a:prstGeom>
          <a:noFill/>
        </p:spPr>
        <p:txBody>
          <a:bodyPr wrap="square">
            <a:spAutoFit/>
          </a:bodyPr>
          <a:lstStyle/>
          <a:p>
            <a:r>
              <a:rPr lang="sk-SK" sz="1000" dirty="0">
                <a:solidFill>
                  <a:schemeClr val="bg1"/>
                </a:solidFill>
                <a:latin typeface="Calibri" panose="020F0502020204030204" pitchFamily="34" charset="0"/>
                <a:cs typeface="Calibri" panose="020F0502020204030204" pitchFamily="34" charset="0"/>
              </a:rPr>
              <a:t>Zdroj: http://hellinahandbasket.net/?attachment_id=788</a:t>
            </a:r>
          </a:p>
        </p:txBody>
      </p:sp>
    </p:spTree>
    <p:extLst>
      <p:ext uri="{BB962C8B-B14F-4D97-AF65-F5344CB8AC3E}">
        <p14:creationId xmlns:p14="http://schemas.microsoft.com/office/powerpoint/2010/main" val="3243013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type="title"/>
          </p:nvPr>
        </p:nvSpPr>
        <p:spPr/>
        <p:txBody>
          <a:bodyPr>
            <a:normAutofit/>
          </a:bodyPr>
          <a:lstStyle/>
          <a:p>
            <a:r>
              <a:rPr lang="sk-SK" b="1" dirty="0"/>
              <a:t>Čo je informačná bezpečnosť? (I.)</a:t>
            </a:r>
          </a:p>
        </p:txBody>
      </p:sp>
      <p:sp>
        <p:nvSpPr>
          <p:cNvPr id="3" name="Zástupný objekt pre obsah 2">
            <a:extLst>
              <a:ext uri="{FF2B5EF4-FFF2-40B4-BE49-F238E27FC236}">
                <a16:creationId xmlns:a16="http://schemas.microsoft.com/office/drawing/2014/main" id="{AFBD0027-4FC8-45BF-A97A-C560BC6FE57A}"/>
              </a:ext>
            </a:extLst>
          </p:cNvPr>
          <p:cNvSpPr>
            <a:spLocks noGrp="1"/>
          </p:cNvSpPr>
          <p:nvPr>
            <p:ph idx="1"/>
          </p:nvPr>
        </p:nvSpPr>
        <p:spPr>
          <a:xfrm>
            <a:off x="249468" y="1642534"/>
            <a:ext cx="3450466" cy="2974352"/>
          </a:xfrm>
        </p:spPr>
        <p:txBody>
          <a:bodyPr>
            <a:noAutofit/>
          </a:bodyPr>
          <a:lstStyle/>
          <a:p>
            <a:pPr marL="0" indent="0" algn="r">
              <a:buNone/>
            </a:pPr>
            <a:r>
              <a:rPr lang="sk-SK" sz="2800" dirty="0">
                <a:solidFill>
                  <a:schemeClr val="accent2">
                    <a:lumMod val="75000"/>
                  </a:schemeClr>
                </a:solidFill>
              </a:rPr>
              <a:t>Všetky vaše medicínske záznamy sme omylom zaslali úplne cudziemu človeku</a:t>
            </a:r>
            <a:r>
              <a:rPr lang="sk-SK" sz="2800" dirty="0"/>
              <a:t>​</a:t>
            </a:r>
            <a:endParaRPr lang="en-US" sz="2800" dirty="0"/>
          </a:p>
          <a:p>
            <a:pPr marL="0" indent="0" algn="r">
              <a:buNone/>
            </a:pPr>
            <a:endParaRPr lang="en-US" sz="2800" dirty="0"/>
          </a:p>
          <a:p>
            <a:pPr marL="0" indent="0" algn="r">
              <a:buNone/>
            </a:pPr>
            <a:r>
              <a:rPr lang="sk-SK" sz="2800" b="1" dirty="0">
                <a:solidFill>
                  <a:schemeClr val="accent6"/>
                </a:solidFill>
              </a:rPr>
              <a:t>Odkazuje, že ani on bohužiaľ nevie čo s vami vlastne je</a:t>
            </a:r>
            <a:r>
              <a:rPr lang="en-US" sz="2800" b="1" dirty="0">
                <a:solidFill>
                  <a:schemeClr val="accent6"/>
                </a:solidFill>
              </a:rPr>
              <a:t>.</a:t>
            </a:r>
            <a:r>
              <a:rPr lang="sk-SK" sz="2800" b="1" dirty="0">
                <a:solidFill>
                  <a:schemeClr val="accent6"/>
                </a:solidFill>
              </a:rPr>
              <a:t>..​</a:t>
            </a:r>
          </a:p>
        </p:txBody>
      </p:sp>
      <p:pic>
        <p:nvPicPr>
          <p:cNvPr id="4" name="Picture 2">
            <a:extLst>
              <a:ext uri="{FF2B5EF4-FFF2-40B4-BE49-F238E27FC236}">
                <a16:creationId xmlns:a16="http://schemas.microsoft.com/office/drawing/2014/main" id="{9426597C-B42C-43E9-A3EA-B8E154CBC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239" y="1176443"/>
            <a:ext cx="6886787" cy="5165091"/>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objekt pre číslo snímky 3">
            <a:extLst>
              <a:ext uri="{FF2B5EF4-FFF2-40B4-BE49-F238E27FC236}">
                <a16:creationId xmlns:a16="http://schemas.microsoft.com/office/drawing/2014/main" id="{3A66E5C3-0C6F-3BAA-2558-7FC6DBEC405F}"/>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13</a:t>
            </a:fld>
            <a:endParaRPr lang="sk-SK" dirty="0"/>
          </a:p>
        </p:txBody>
      </p:sp>
    </p:spTree>
    <p:extLst>
      <p:ext uri="{BB962C8B-B14F-4D97-AF65-F5344CB8AC3E}">
        <p14:creationId xmlns:p14="http://schemas.microsoft.com/office/powerpoint/2010/main" val="194847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075107A1-1646-3D8E-CADC-F6C19AC5A648}"/>
              </a:ext>
            </a:extLst>
          </p:cNvPr>
          <p:cNvSpPr>
            <a:spLocks noGrp="1"/>
          </p:cNvSpPr>
          <p:nvPr>
            <p:ph type="title"/>
          </p:nvPr>
        </p:nvSpPr>
        <p:spPr/>
        <p:txBody>
          <a:bodyPr>
            <a:normAutofit/>
          </a:bodyPr>
          <a:lstStyle/>
          <a:p>
            <a:r>
              <a:rPr lang="sk-SK" b="1" dirty="0"/>
              <a:t>Čo je informačná bezpečnosť? (II.)</a:t>
            </a:r>
          </a:p>
        </p:txBody>
      </p:sp>
      <p:sp>
        <p:nvSpPr>
          <p:cNvPr id="8" name="Zástupný objekt pre obsah 2">
            <a:extLst>
              <a:ext uri="{FF2B5EF4-FFF2-40B4-BE49-F238E27FC236}">
                <a16:creationId xmlns:a16="http://schemas.microsoft.com/office/drawing/2014/main" id="{2F039571-B69F-4850-8D68-E502187952FD}"/>
              </a:ext>
            </a:extLst>
          </p:cNvPr>
          <p:cNvSpPr>
            <a:spLocks noGrp="1"/>
          </p:cNvSpPr>
          <p:nvPr>
            <p:ph idx="1"/>
          </p:nvPr>
        </p:nvSpPr>
        <p:spPr>
          <a:xfrm>
            <a:off x="622001" y="1938867"/>
            <a:ext cx="3492799" cy="2974352"/>
          </a:xfrm>
        </p:spPr>
        <p:txBody>
          <a:bodyPr>
            <a:noAutofit/>
          </a:bodyPr>
          <a:lstStyle/>
          <a:p>
            <a:pPr marL="0" indent="0" algn="r">
              <a:buNone/>
            </a:pPr>
            <a:r>
              <a:rPr lang="sk-SK" sz="2800" dirty="0">
                <a:solidFill>
                  <a:schemeClr val="accent2">
                    <a:lumMod val="75000"/>
                  </a:schemeClr>
                </a:solidFill>
              </a:rPr>
              <a:t>Vaše medicínske záznamy nám bohužiaľ stále nezaslali naspäť</a:t>
            </a:r>
            <a:r>
              <a:rPr lang="sk-SK" sz="2800" dirty="0">
                <a:solidFill>
                  <a:schemeClr val="accent4"/>
                </a:solidFill>
              </a:rPr>
              <a:t>​</a:t>
            </a:r>
          </a:p>
          <a:p>
            <a:pPr marL="0" indent="0" algn="r">
              <a:buNone/>
            </a:pPr>
            <a:endParaRPr lang="sk-SK" sz="2800" dirty="0">
              <a:solidFill>
                <a:schemeClr val="accent4"/>
              </a:solidFill>
            </a:endParaRPr>
          </a:p>
          <a:p>
            <a:pPr marL="0" indent="0" algn="r">
              <a:buNone/>
            </a:pPr>
            <a:r>
              <a:rPr lang="sk-SK" sz="2800" b="1" dirty="0">
                <a:solidFill>
                  <a:schemeClr val="accent1"/>
                </a:solidFill>
              </a:rPr>
              <a:t>Nepamätáte si náhodou Vašu celú medicínsku históriu?​</a:t>
            </a:r>
          </a:p>
        </p:txBody>
      </p:sp>
      <p:sp>
        <p:nvSpPr>
          <p:cNvPr id="9" name="BlokTextu 8">
            <a:extLst>
              <a:ext uri="{FF2B5EF4-FFF2-40B4-BE49-F238E27FC236}">
                <a16:creationId xmlns:a16="http://schemas.microsoft.com/office/drawing/2014/main" id="{4FB7B348-CCF9-49D9-8D72-8B7D84BBBD13}"/>
              </a:ext>
            </a:extLst>
          </p:cNvPr>
          <p:cNvSpPr txBox="1"/>
          <p:nvPr/>
        </p:nvSpPr>
        <p:spPr>
          <a:xfrm>
            <a:off x="542091" y="6492875"/>
            <a:ext cx="7145418" cy="276999"/>
          </a:xfrm>
          <a:prstGeom prst="rect">
            <a:avLst/>
          </a:prstGeom>
          <a:noFill/>
        </p:spPr>
        <p:txBody>
          <a:bodyPr wrap="none" rtlCol="0">
            <a:spAutoFit/>
          </a:bodyPr>
          <a:lstStyle/>
          <a:p>
            <a:pPr algn="r"/>
            <a:r>
              <a:rPr lang="en-US" sz="1200" spc="100" dirty="0" err="1"/>
              <a:t>Zdroj</a:t>
            </a:r>
            <a:r>
              <a:rPr lang="en-US" sz="1200" spc="100" dirty="0"/>
              <a:t>: https://www.newyorker.com/magazine/2018/11/12/why-doctors-hate-their-computers</a:t>
            </a:r>
            <a:endParaRPr lang="sk-SK" sz="1200" spc="100" dirty="0"/>
          </a:p>
        </p:txBody>
      </p:sp>
      <p:pic>
        <p:nvPicPr>
          <p:cNvPr id="10" name="Picture 4">
            <a:extLst>
              <a:ext uri="{FF2B5EF4-FFF2-40B4-BE49-F238E27FC236}">
                <a16:creationId xmlns:a16="http://schemas.microsoft.com/office/drawing/2014/main" id="{3136FD11-5EB7-4868-8B95-2EE9BBBE8A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471" b="17610"/>
          <a:stretch/>
        </p:blipFill>
        <p:spPr bwMode="auto">
          <a:xfrm>
            <a:off x="4413883" y="1340997"/>
            <a:ext cx="6356079" cy="4856604"/>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jekt pre číslo snímky 3">
            <a:extLst>
              <a:ext uri="{FF2B5EF4-FFF2-40B4-BE49-F238E27FC236}">
                <a16:creationId xmlns:a16="http://schemas.microsoft.com/office/drawing/2014/main" id="{E1775028-16EB-3D6D-0E58-E155A0AEAE8A}"/>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14</a:t>
            </a:fld>
            <a:endParaRPr lang="sk-SK" dirty="0"/>
          </a:p>
        </p:txBody>
      </p:sp>
    </p:spTree>
    <p:extLst>
      <p:ext uri="{BB962C8B-B14F-4D97-AF65-F5344CB8AC3E}">
        <p14:creationId xmlns:p14="http://schemas.microsoft.com/office/powerpoint/2010/main" val="4902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B87E12A7-1C74-EF86-EDAD-F546BEA47B46}"/>
              </a:ext>
            </a:extLst>
          </p:cNvPr>
          <p:cNvSpPr>
            <a:spLocks noGrp="1"/>
          </p:cNvSpPr>
          <p:nvPr>
            <p:ph type="title"/>
          </p:nvPr>
        </p:nvSpPr>
        <p:spPr/>
        <p:txBody>
          <a:bodyPr>
            <a:normAutofit/>
          </a:bodyPr>
          <a:lstStyle/>
          <a:p>
            <a:r>
              <a:rPr lang="sk-SK" b="1" dirty="0"/>
              <a:t>Čo je informačná bezpečnosť? (III.)</a:t>
            </a:r>
          </a:p>
        </p:txBody>
      </p:sp>
      <p:sp>
        <p:nvSpPr>
          <p:cNvPr id="3" name="Zástupný objekt pre obsah 2">
            <a:extLst>
              <a:ext uri="{FF2B5EF4-FFF2-40B4-BE49-F238E27FC236}">
                <a16:creationId xmlns:a16="http://schemas.microsoft.com/office/drawing/2014/main" id="{5B8949C5-E1DC-44D9-8626-8AD9F98465B4}"/>
              </a:ext>
            </a:extLst>
          </p:cNvPr>
          <p:cNvSpPr>
            <a:spLocks noGrp="1"/>
          </p:cNvSpPr>
          <p:nvPr>
            <p:ph idx="1"/>
          </p:nvPr>
        </p:nvSpPr>
        <p:spPr>
          <a:xfrm>
            <a:off x="622001" y="1938867"/>
            <a:ext cx="3585932" cy="2974352"/>
          </a:xfrm>
        </p:spPr>
        <p:txBody>
          <a:bodyPr>
            <a:noAutofit/>
          </a:bodyPr>
          <a:lstStyle/>
          <a:p>
            <a:pPr marL="0" indent="0" algn="r">
              <a:buNone/>
            </a:pPr>
            <a:r>
              <a:rPr lang="sk-SK" sz="2800" dirty="0">
                <a:solidFill>
                  <a:schemeClr val="accent2">
                    <a:lumMod val="75000"/>
                  </a:schemeClr>
                </a:solidFill>
              </a:rPr>
              <a:t>Vážený pane, vaše medicínske záznamy nám konečne zaslali späť a konečne poznáme príčinu vašich problémov</a:t>
            </a:r>
            <a:r>
              <a:rPr lang="sk-SK" sz="2800" dirty="0">
                <a:solidFill>
                  <a:schemeClr val="accent4"/>
                </a:solidFill>
              </a:rPr>
              <a:t>​</a:t>
            </a:r>
          </a:p>
          <a:p>
            <a:pPr marL="0" indent="0" algn="r">
              <a:buNone/>
            </a:pPr>
            <a:endParaRPr lang="sk-SK" sz="2800" dirty="0">
              <a:solidFill>
                <a:schemeClr val="accent4"/>
              </a:solidFill>
            </a:endParaRPr>
          </a:p>
          <a:p>
            <a:pPr marL="0" indent="0" algn="r">
              <a:buNone/>
            </a:pPr>
            <a:r>
              <a:rPr lang="sk-SK" sz="2800" b="1" dirty="0">
                <a:solidFill>
                  <a:schemeClr val="accent5"/>
                </a:solidFill>
              </a:rPr>
              <a:t>Ste tehotný!</a:t>
            </a:r>
          </a:p>
        </p:txBody>
      </p:sp>
      <p:sp>
        <p:nvSpPr>
          <p:cNvPr id="4" name="BlokTextu 3">
            <a:extLst>
              <a:ext uri="{FF2B5EF4-FFF2-40B4-BE49-F238E27FC236}">
                <a16:creationId xmlns:a16="http://schemas.microsoft.com/office/drawing/2014/main" id="{3D0B8069-5FDC-4F64-94AF-A775EF780D8D}"/>
              </a:ext>
            </a:extLst>
          </p:cNvPr>
          <p:cNvSpPr txBox="1"/>
          <p:nvPr/>
        </p:nvSpPr>
        <p:spPr>
          <a:xfrm>
            <a:off x="622001" y="6492875"/>
            <a:ext cx="5837367" cy="276999"/>
          </a:xfrm>
          <a:prstGeom prst="rect">
            <a:avLst/>
          </a:prstGeom>
          <a:noFill/>
        </p:spPr>
        <p:txBody>
          <a:bodyPr wrap="none" rtlCol="0">
            <a:spAutoFit/>
          </a:bodyPr>
          <a:lstStyle/>
          <a:p>
            <a:pPr algn="r"/>
            <a:r>
              <a:rPr lang="en-US" sz="1200" spc="100" dirty="0" err="1"/>
              <a:t>Zdroj</a:t>
            </a:r>
            <a:r>
              <a:rPr lang="en-US" sz="1200" spc="100" dirty="0"/>
              <a:t>: https://dribbble.com/shots/6278477-Composition-with-little-doctors</a:t>
            </a:r>
            <a:endParaRPr lang="sk-SK" sz="1200" spc="100" dirty="0"/>
          </a:p>
        </p:txBody>
      </p:sp>
      <p:pic>
        <p:nvPicPr>
          <p:cNvPr id="6" name="Picture 2">
            <a:extLst>
              <a:ext uri="{FF2B5EF4-FFF2-40B4-BE49-F238E27FC236}">
                <a16:creationId xmlns:a16="http://schemas.microsoft.com/office/drawing/2014/main" id="{BB00DFDC-55F6-4C23-AFFA-85732CCD1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841" y="1217379"/>
            <a:ext cx="6561271" cy="4920953"/>
          </a:xfrm>
          <a:prstGeom prst="rect">
            <a:avLst/>
          </a:prstGeom>
          <a:noFill/>
          <a:extLst>
            <a:ext uri="{909E8E84-426E-40DD-AFC4-6F175D3DCCD1}">
              <a14:hiddenFill xmlns:a14="http://schemas.microsoft.com/office/drawing/2010/main">
                <a:solidFill>
                  <a:srgbClr val="FFFFFF"/>
                </a:solidFill>
              </a14:hiddenFill>
            </a:ext>
          </a:extLst>
        </p:spPr>
      </p:pic>
      <p:sp>
        <p:nvSpPr>
          <p:cNvPr id="9" name="Zástupný objekt pre číslo snímky 3">
            <a:extLst>
              <a:ext uri="{FF2B5EF4-FFF2-40B4-BE49-F238E27FC236}">
                <a16:creationId xmlns:a16="http://schemas.microsoft.com/office/drawing/2014/main" id="{F77B1C63-375B-D4E6-84AA-3BC14947E1AA}"/>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15</a:t>
            </a:fld>
            <a:endParaRPr lang="sk-SK" dirty="0"/>
          </a:p>
        </p:txBody>
      </p:sp>
    </p:spTree>
    <p:extLst>
      <p:ext uri="{BB962C8B-B14F-4D97-AF65-F5344CB8AC3E}">
        <p14:creationId xmlns:p14="http://schemas.microsoft.com/office/powerpoint/2010/main" val="29238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ok 16">
            <a:extLst>
              <a:ext uri="{FF2B5EF4-FFF2-40B4-BE49-F238E27FC236}">
                <a16:creationId xmlns:a16="http://schemas.microsoft.com/office/drawing/2014/main" id="{4E717DB1-A873-B5A5-8A38-265284DFC9A5}"/>
              </a:ext>
            </a:extLst>
          </p:cNvPr>
          <p:cNvPicPr>
            <a:picLocks noChangeAspect="1"/>
          </p:cNvPicPr>
          <p:nvPr/>
        </p:nvPicPr>
        <p:blipFill>
          <a:blip r:embed="rId3"/>
          <a:srcRect t="8445" r="782"/>
          <a:stretch/>
        </p:blipFill>
        <p:spPr>
          <a:xfrm>
            <a:off x="0" y="0"/>
            <a:ext cx="12218157" cy="6858000"/>
          </a:xfrm>
          <a:prstGeom prst="rect">
            <a:avLst/>
          </a:prstGeom>
        </p:spPr>
      </p:pic>
    </p:spTree>
    <p:extLst>
      <p:ext uri="{BB962C8B-B14F-4D97-AF65-F5344CB8AC3E}">
        <p14:creationId xmlns:p14="http://schemas.microsoft.com/office/powerpoint/2010/main" val="4221090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ok 13" descr="Obrázok, na ktorom je monitor, televízor, upevnené, obrazovka&#10;&#10;Automaticky generovaný popis">
            <a:extLst>
              <a:ext uri="{FF2B5EF4-FFF2-40B4-BE49-F238E27FC236}">
                <a16:creationId xmlns:a16="http://schemas.microsoft.com/office/drawing/2014/main" id="{4F07C349-4810-EB58-D22E-8E10BF6CC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39261" y="1621410"/>
            <a:ext cx="5749637" cy="4312228"/>
          </a:xfrm>
          <a:prstGeom prst="rect">
            <a:avLst/>
          </a:prstGeom>
        </p:spPr>
      </p:pic>
      <p:pic>
        <p:nvPicPr>
          <p:cNvPr id="15" name="Obrázok 14" descr="Obrázok, na ktorom je okno, počítač, stôl&#10;&#10;Automaticky generovaný popis">
            <a:extLst>
              <a:ext uri="{FF2B5EF4-FFF2-40B4-BE49-F238E27FC236}">
                <a16:creationId xmlns:a16="http://schemas.microsoft.com/office/drawing/2014/main" id="{54E540D9-BB21-F6F3-42AC-F44EF0AFC2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32837" y="2000114"/>
            <a:ext cx="5130800" cy="3848100"/>
          </a:xfrm>
          <a:prstGeom prst="rect">
            <a:avLst/>
          </a:prstGeom>
        </p:spPr>
      </p:pic>
      <p:sp>
        <p:nvSpPr>
          <p:cNvPr id="2" name="Zástupný objekt pre číslo snímky 3">
            <a:extLst>
              <a:ext uri="{FF2B5EF4-FFF2-40B4-BE49-F238E27FC236}">
                <a16:creationId xmlns:a16="http://schemas.microsoft.com/office/drawing/2014/main" id="{7CAED036-7819-5C1C-113A-5A9F85247E9F}"/>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17</a:t>
            </a:fld>
            <a:endParaRPr lang="sk-SK" dirty="0"/>
          </a:p>
        </p:txBody>
      </p:sp>
    </p:spTree>
    <p:extLst>
      <p:ext uri="{BB962C8B-B14F-4D97-AF65-F5344CB8AC3E}">
        <p14:creationId xmlns:p14="http://schemas.microsoft.com/office/powerpoint/2010/main" val="2509343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Obrázok, na ktorom je monitor, elektronika, zobraziť, obrazovka&#10;&#10;Automaticky generovaný popis">
            <a:extLst>
              <a:ext uri="{FF2B5EF4-FFF2-40B4-BE49-F238E27FC236}">
                <a16:creationId xmlns:a16="http://schemas.microsoft.com/office/drawing/2014/main" id="{D267EE42-55C6-D088-8B97-ECF0C97F1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6148" y="1881072"/>
            <a:ext cx="5451977" cy="4088983"/>
          </a:xfrm>
          <a:prstGeom prst="rect">
            <a:avLst/>
          </a:prstGeom>
        </p:spPr>
      </p:pic>
      <p:pic>
        <p:nvPicPr>
          <p:cNvPr id="3" name="Obrázok 2" descr="Obrázok, na ktorom je monitor, elektronika, zobraziť, obrazovka&#10;&#10;Automaticky generovaný popis">
            <a:extLst>
              <a:ext uri="{FF2B5EF4-FFF2-40B4-BE49-F238E27FC236}">
                <a16:creationId xmlns:a16="http://schemas.microsoft.com/office/drawing/2014/main" id="{49A1780E-C5F4-B006-4B33-73F75585A8EC}"/>
              </a:ext>
            </a:extLst>
          </p:cNvPr>
          <p:cNvPicPr>
            <a:picLocks noChangeAspect="1"/>
          </p:cNvPicPr>
          <p:nvPr/>
        </p:nvPicPr>
        <p:blipFill rotWithShape="1">
          <a:blip r:embed="rId4">
            <a:extLst>
              <a:ext uri="{28A0092B-C50C-407E-A947-70E740481C1C}">
                <a14:useLocalDpi xmlns:a14="http://schemas.microsoft.com/office/drawing/2010/main" val="0"/>
              </a:ext>
            </a:extLst>
          </a:blip>
          <a:srcRect l="32571" t="31930" r="48765" b="25617"/>
          <a:stretch/>
        </p:blipFill>
        <p:spPr>
          <a:xfrm rot="5400000">
            <a:off x="6435967" y="353606"/>
            <a:ext cx="3860200" cy="6585066"/>
          </a:xfrm>
          <a:prstGeom prst="rect">
            <a:avLst/>
          </a:prstGeom>
        </p:spPr>
      </p:pic>
      <p:sp>
        <p:nvSpPr>
          <p:cNvPr id="5" name="Zástupný objekt pre číslo snímky 3">
            <a:extLst>
              <a:ext uri="{FF2B5EF4-FFF2-40B4-BE49-F238E27FC236}">
                <a16:creationId xmlns:a16="http://schemas.microsoft.com/office/drawing/2014/main" id="{5F6BDDF6-0E7A-F05C-0D04-D497B66EC032}"/>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18</a:t>
            </a:fld>
            <a:endParaRPr lang="sk-SK" dirty="0"/>
          </a:p>
        </p:txBody>
      </p:sp>
    </p:spTree>
    <p:extLst>
      <p:ext uri="{BB962C8B-B14F-4D97-AF65-F5344CB8AC3E}">
        <p14:creationId xmlns:p14="http://schemas.microsoft.com/office/powerpoint/2010/main" val="1555934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descr="Obrázok, na ktorom je elektronika, počítač&#10;&#10;Automaticky generovaný popis">
            <a:extLst>
              <a:ext uri="{FF2B5EF4-FFF2-40B4-BE49-F238E27FC236}">
                <a16:creationId xmlns:a16="http://schemas.microsoft.com/office/drawing/2014/main" id="{A7B72A76-C9D4-84DC-D4CE-5C91AAF823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821" y="1927228"/>
            <a:ext cx="5205841" cy="3904381"/>
          </a:xfrm>
          <a:prstGeom prst="rect">
            <a:avLst/>
          </a:prstGeom>
        </p:spPr>
      </p:pic>
      <p:pic>
        <p:nvPicPr>
          <p:cNvPr id="3" name="Obrázok 2" descr="Obrázok, na ktorom je elektronika, počítač&#10;&#10;Automaticky generovaný popis">
            <a:extLst>
              <a:ext uri="{FF2B5EF4-FFF2-40B4-BE49-F238E27FC236}">
                <a16:creationId xmlns:a16="http://schemas.microsoft.com/office/drawing/2014/main" id="{95F93825-A73A-8714-9414-73607802A5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31" t="31210" r="36149" b="32669"/>
          <a:stretch/>
        </p:blipFill>
        <p:spPr>
          <a:xfrm>
            <a:off x="5091294" y="2023996"/>
            <a:ext cx="6064943" cy="3586019"/>
          </a:xfrm>
          <a:prstGeom prst="rect">
            <a:avLst/>
          </a:prstGeom>
        </p:spPr>
      </p:pic>
      <p:sp>
        <p:nvSpPr>
          <p:cNvPr id="5" name="Zástupný objekt pre číslo snímky 3">
            <a:extLst>
              <a:ext uri="{FF2B5EF4-FFF2-40B4-BE49-F238E27FC236}">
                <a16:creationId xmlns:a16="http://schemas.microsoft.com/office/drawing/2014/main" id="{22AB1703-F20B-1133-5EA6-01C503F15E11}"/>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19</a:t>
            </a:fld>
            <a:endParaRPr lang="sk-SK" dirty="0"/>
          </a:p>
        </p:txBody>
      </p:sp>
    </p:spTree>
    <p:extLst>
      <p:ext uri="{BB962C8B-B14F-4D97-AF65-F5344CB8AC3E}">
        <p14:creationId xmlns:p14="http://schemas.microsoft.com/office/powerpoint/2010/main" val="892477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D52E7-CFEA-58AF-6212-EB77518025A2}"/>
            </a:ext>
          </a:extLst>
        </p:cNvPr>
        <p:cNvGrpSpPr/>
        <p:nvPr/>
      </p:nvGrpSpPr>
      <p:grpSpPr>
        <a:xfrm>
          <a:off x="0" y="0"/>
          <a:ext cx="0" cy="0"/>
          <a:chOff x="0" y="0"/>
          <a:chExt cx="0" cy="0"/>
        </a:xfrm>
      </p:grpSpPr>
      <p:sp>
        <p:nvSpPr>
          <p:cNvPr id="14" name="Zástupný objekt pre číslo snímky 3">
            <a:extLst>
              <a:ext uri="{FF2B5EF4-FFF2-40B4-BE49-F238E27FC236}">
                <a16:creationId xmlns:a16="http://schemas.microsoft.com/office/drawing/2014/main" id="{4E8BA823-46CE-B5C2-83D7-9FC5C0C81FD5}"/>
              </a:ext>
            </a:extLst>
          </p:cNvPr>
          <p:cNvSpPr>
            <a:spLocks noGrp="1"/>
          </p:cNvSpPr>
          <p:nvPr>
            <p:ph type="sldNum" idx="10"/>
          </p:nvPr>
        </p:nvSpPr>
        <p:spPr>
          <a:xfrm>
            <a:off x="11296610" y="6217622"/>
            <a:ext cx="731700" cy="524700"/>
          </a:xfrm>
          <a:prstGeom prst="rect">
            <a:avLst/>
          </a:prstGeom>
        </p:spPr>
        <p:txBody>
          <a:bodyPr/>
          <a:lstStyle>
            <a:lvl1pPr>
              <a:defRPr b="1">
                <a:solidFill>
                  <a:schemeClr val="tx1"/>
                </a:solidFill>
              </a:defRPr>
            </a:lvl1pPr>
          </a:lstStyle>
          <a:p>
            <a:fld id="{00000000-1234-1234-1234-123412341234}" type="slidenum">
              <a:rPr lang="en-GB" smtClean="0"/>
              <a:pPr/>
              <a:t>2</a:t>
            </a:fld>
            <a:endParaRPr lang="en-GB" dirty="0"/>
          </a:p>
        </p:txBody>
      </p:sp>
      <p:pic>
        <p:nvPicPr>
          <p:cNvPr id="2" name="T-Pot Attack Map - Google Chrome 2025-03-17 05-57-07">
            <a:hlinkClick r:id="" action="ppaction://media"/>
            <a:extLst>
              <a:ext uri="{FF2B5EF4-FFF2-40B4-BE49-F238E27FC236}">
                <a16:creationId xmlns:a16="http://schemas.microsoft.com/office/drawing/2014/main" id="{946B5E3B-DCE5-B1D0-9789-796B2DA8BD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49245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type="title"/>
          </p:nvPr>
        </p:nvSpPr>
        <p:spPr/>
        <p:txBody>
          <a:bodyPr>
            <a:normAutofit/>
          </a:bodyPr>
          <a:lstStyle/>
          <a:p>
            <a:r>
              <a:rPr lang="sk-SK" b="1" dirty="0"/>
              <a:t>Informačná bezpečnosť (I.)</a:t>
            </a:r>
          </a:p>
        </p:txBody>
      </p:sp>
      <p:sp>
        <p:nvSpPr>
          <p:cNvPr id="8" name="Zástupný objekt pre obsah 2">
            <a:extLst>
              <a:ext uri="{FF2B5EF4-FFF2-40B4-BE49-F238E27FC236}">
                <a16:creationId xmlns:a16="http://schemas.microsoft.com/office/drawing/2014/main" id="{8C19314E-B6F1-4D0C-889D-48A96F5ADB31}"/>
              </a:ext>
            </a:extLst>
          </p:cNvPr>
          <p:cNvSpPr>
            <a:spLocks noGrp="1"/>
          </p:cNvSpPr>
          <p:nvPr>
            <p:ph idx="1"/>
          </p:nvPr>
        </p:nvSpPr>
        <p:spPr>
          <a:xfrm>
            <a:off x="622001" y="1938867"/>
            <a:ext cx="6642399" cy="2974352"/>
          </a:xfrm>
        </p:spPr>
        <p:txBody>
          <a:bodyPr>
            <a:noAutofit/>
          </a:bodyPr>
          <a:lstStyle/>
          <a:p>
            <a:pPr algn="just">
              <a:buFont typeface="Wingdings" panose="05000000000000000000" pitchFamily="2" charset="2"/>
              <a:buChar char="§"/>
            </a:pPr>
            <a:r>
              <a:rPr lang="en-US" b="1" dirty="0" err="1">
                <a:solidFill>
                  <a:schemeClr val="accent4"/>
                </a:solidFill>
              </a:rPr>
              <a:t>dôvernosť</a:t>
            </a:r>
            <a:endParaRPr lang="en-US" b="1" dirty="0">
              <a:solidFill>
                <a:schemeClr val="accent4"/>
              </a:solidFill>
            </a:endParaRPr>
          </a:p>
          <a:p>
            <a:pPr lvl="1" algn="just"/>
            <a:r>
              <a:rPr lang="en-US" dirty="0" err="1"/>
              <a:t>informácie</a:t>
            </a:r>
            <a:r>
              <a:rPr lang="en-US" dirty="0"/>
              <a:t> </a:t>
            </a:r>
            <a:r>
              <a:rPr lang="en-US" dirty="0" err="1"/>
              <a:t>prístupné</a:t>
            </a:r>
            <a:r>
              <a:rPr lang="en-US" dirty="0"/>
              <a:t> </a:t>
            </a:r>
            <a:r>
              <a:rPr lang="en-US" dirty="0" err="1"/>
              <a:t>len</a:t>
            </a:r>
            <a:r>
              <a:rPr lang="en-US" dirty="0"/>
              <a:t> </a:t>
            </a:r>
            <a:r>
              <a:rPr lang="en-US" dirty="0" err="1"/>
              <a:t>osobám</a:t>
            </a:r>
            <a:r>
              <a:rPr lang="en-US" dirty="0"/>
              <a:t>, </a:t>
            </a:r>
            <a:r>
              <a:rPr lang="en-US" dirty="0" err="1"/>
              <a:t>ktoré</a:t>
            </a:r>
            <a:r>
              <a:rPr lang="en-US" dirty="0"/>
              <a:t> </a:t>
            </a:r>
            <a:r>
              <a:rPr lang="en-US" dirty="0" err="1"/>
              <a:t>určíme</a:t>
            </a:r>
            <a:endParaRPr lang="en-US" dirty="0"/>
          </a:p>
          <a:p>
            <a:pPr algn="just">
              <a:buFont typeface="Wingdings" panose="05000000000000000000" pitchFamily="2" charset="2"/>
              <a:buChar char="§"/>
            </a:pPr>
            <a:endParaRPr lang="en-US" dirty="0"/>
          </a:p>
          <a:p>
            <a:pPr algn="just">
              <a:buFont typeface="Wingdings" panose="05000000000000000000" pitchFamily="2" charset="2"/>
              <a:buChar char="§"/>
            </a:pPr>
            <a:r>
              <a:rPr lang="en-US" b="1" dirty="0" err="1">
                <a:solidFill>
                  <a:srgbClr val="92D050"/>
                </a:solidFill>
              </a:rPr>
              <a:t>integrita</a:t>
            </a:r>
            <a:endParaRPr lang="en-US" b="1" dirty="0">
              <a:solidFill>
                <a:srgbClr val="92D050"/>
              </a:solidFill>
            </a:endParaRPr>
          </a:p>
          <a:p>
            <a:pPr lvl="1" algn="just"/>
            <a:r>
              <a:rPr lang="en-US" dirty="0" err="1"/>
              <a:t>informácie</a:t>
            </a:r>
            <a:r>
              <a:rPr lang="en-US" dirty="0"/>
              <a:t> </a:t>
            </a:r>
            <a:r>
              <a:rPr lang="en-US" dirty="0" err="1"/>
              <a:t>sú</a:t>
            </a:r>
            <a:r>
              <a:rPr lang="en-US" dirty="0"/>
              <a:t> </a:t>
            </a:r>
            <a:r>
              <a:rPr lang="en-US" dirty="0" err="1"/>
              <a:t>úplné</a:t>
            </a:r>
            <a:r>
              <a:rPr lang="en-US" dirty="0"/>
              <a:t> a </a:t>
            </a:r>
            <a:r>
              <a:rPr lang="en-US" dirty="0" err="1"/>
              <a:t>neboli</a:t>
            </a:r>
            <a:r>
              <a:rPr lang="en-US" dirty="0"/>
              <a:t> </a:t>
            </a:r>
            <a:r>
              <a:rPr lang="en-US" dirty="0" err="1"/>
              <a:t>nevedomky</a:t>
            </a:r>
            <a:r>
              <a:rPr lang="en-US" dirty="0"/>
              <a:t> </a:t>
            </a:r>
            <a:r>
              <a:rPr lang="en-US" dirty="0" err="1"/>
              <a:t>upravované</a:t>
            </a:r>
            <a:endParaRPr lang="en-US" dirty="0"/>
          </a:p>
          <a:p>
            <a:pPr algn="just">
              <a:buFont typeface="Wingdings" panose="05000000000000000000" pitchFamily="2" charset="2"/>
              <a:buChar char="§"/>
            </a:pPr>
            <a:endParaRPr lang="en-US" dirty="0"/>
          </a:p>
          <a:p>
            <a:pPr algn="just">
              <a:buFont typeface="Wingdings" panose="05000000000000000000" pitchFamily="2" charset="2"/>
              <a:buChar char="§"/>
            </a:pPr>
            <a:r>
              <a:rPr lang="en-US" b="1" dirty="0" err="1">
                <a:solidFill>
                  <a:schemeClr val="accent5"/>
                </a:solidFill>
              </a:rPr>
              <a:t>Dostupnosť</a:t>
            </a:r>
            <a:endParaRPr lang="sk-SK" b="1" dirty="0">
              <a:solidFill>
                <a:schemeClr val="accent5"/>
              </a:solidFill>
            </a:endParaRPr>
          </a:p>
          <a:p>
            <a:pPr lvl="1" algn="just"/>
            <a:r>
              <a:rPr lang="en-US" dirty="0" err="1"/>
              <a:t>informácie</a:t>
            </a:r>
            <a:r>
              <a:rPr lang="en-US" dirty="0"/>
              <a:t> </a:t>
            </a:r>
            <a:r>
              <a:rPr lang="en-US" dirty="0" err="1"/>
              <a:t>prístupné</a:t>
            </a:r>
            <a:r>
              <a:rPr lang="en-US" dirty="0"/>
              <a:t> </a:t>
            </a:r>
            <a:r>
              <a:rPr lang="en-US" dirty="0" err="1"/>
              <a:t>na</a:t>
            </a:r>
            <a:r>
              <a:rPr lang="en-US" dirty="0"/>
              <a:t> </a:t>
            </a:r>
            <a:r>
              <a:rPr lang="en-US" dirty="0" err="1"/>
              <a:t>požiadanie</a:t>
            </a:r>
            <a:r>
              <a:rPr lang="en-US" dirty="0"/>
              <a:t> </a:t>
            </a:r>
            <a:r>
              <a:rPr lang="en-US" dirty="0" err="1"/>
              <a:t>týchto</a:t>
            </a:r>
            <a:r>
              <a:rPr lang="en-US" dirty="0"/>
              <a:t> </a:t>
            </a:r>
            <a:r>
              <a:rPr lang="en-US" dirty="0" err="1"/>
              <a:t>osôb</a:t>
            </a:r>
            <a:r>
              <a:rPr lang="en-US" dirty="0"/>
              <a:t> v tom </a:t>
            </a:r>
            <a:r>
              <a:rPr lang="en-US" dirty="0" err="1"/>
              <a:t>čase</a:t>
            </a:r>
            <a:endParaRPr lang="sk-SK" dirty="0"/>
          </a:p>
          <a:p>
            <a:pPr algn="just">
              <a:buFont typeface="Wingdings" panose="05000000000000000000" pitchFamily="2" charset="2"/>
              <a:buChar char="§"/>
            </a:pPr>
            <a:endParaRPr lang="en-US" b="1" dirty="0">
              <a:solidFill>
                <a:schemeClr val="accent5"/>
              </a:solidFill>
            </a:endParaRPr>
          </a:p>
          <a:p>
            <a:pPr algn="just">
              <a:buFont typeface="Wingdings" panose="05000000000000000000" pitchFamily="2" charset="2"/>
              <a:buChar char="§"/>
            </a:pPr>
            <a:endParaRPr lang="sk-SK" dirty="0"/>
          </a:p>
        </p:txBody>
      </p:sp>
      <p:graphicFrame>
        <p:nvGraphicFramePr>
          <p:cNvPr id="9" name="Diagram 8">
            <a:extLst>
              <a:ext uri="{FF2B5EF4-FFF2-40B4-BE49-F238E27FC236}">
                <a16:creationId xmlns:a16="http://schemas.microsoft.com/office/drawing/2014/main" id="{9275A825-FACE-4C43-AB3F-97DF7AF0B31B}"/>
              </a:ext>
            </a:extLst>
          </p:cNvPr>
          <p:cNvGraphicFramePr/>
          <p:nvPr>
            <p:extLst>
              <p:ext uri="{D42A27DB-BD31-4B8C-83A1-F6EECF244321}">
                <p14:modId xmlns:p14="http://schemas.microsoft.com/office/powerpoint/2010/main" val="1063948815"/>
              </p:ext>
            </p:extLst>
          </p:nvPr>
        </p:nvGraphicFramePr>
        <p:xfrm>
          <a:off x="7433733" y="1826870"/>
          <a:ext cx="4413087" cy="4192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ástupný objekt pre číslo snímky 3">
            <a:extLst>
              <a:ext uri="{FF2B5EF4-FFF2-40B4-BE49-F238E27FC236}">
                <a16:creationId xmlns:a16="http://schemas.microsoft.com/office/drawing/2014/main" id="{3F13A7D0-EF7E-FB30-03C5-787C0635E39B}"/>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20</a:t>
            </a:fld>
            <a:endParaRPr lang="sk-SK" dirty="0"/>
          </a:p>
        </p:txBody>
      </p:sp>
    </p:spTree>
    <p:extLst>
      <p:ext uri="{BB962C8B-B14F-4D97-AF65-F5344CB8AC3E}">
        <p14:creationId xmlns:p14="http://schemas.microsoft.com/office/powerpoint/2010/main" val="405368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500"/>
                                        <p:tgtEl>
                                          <p:spTgt spid="8">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fade">
                                      <p:cBhvr>
                                        <p:cTn id="26"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p:cNvSpPr txBox="1">
            <a:spLocks/>
          </p:cNvSpPr>
          <p:nvPr/>
        </p:nvSpPr>
        <p:spPr>
          <a:xfrm>
            <a:off x="2463800" y="419000"/>
            <a:ext cx="9419185" cy="70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k-SK" b="1" dirty="0"/>
              <a:t>Informačná a kybernetická bezpečnosť (I.)</a:t>
            </a:r>
          </a:p>
        </p:txBody>
      </p:sp>
      <p:pic>
        <p:nvPicPr>
          <p:cNvPr id="2" name="Obrázok 1">
            <a:extLst>
              <a:ext uri="{FF2B5EF4-FFF2-40B4-BE49-F238E27FC236}">
                <a16:creationId xmlns:a16="http://schemas.microsoft.com/office/drawing/2014/main" id="{1C400172-E105-8D54-8E10-A29C2B1C1140}"/>
              </a:ext>
            </a:extLst>
          </p:cNvPr>
          <p:cNvPicPr>
            <a:picLocks noChangeAspect="1"/>
          </p:cNvPicPr>
          <p:nvPr/>
        </p:nvPicPr>
        <p:blipFill rotWithShape="1">
          <a:blip r:embed="rId3"/>
          <a:srcRect l="30632" t="24806" r="32067" b="4961"/>
          <a:stretch/>
        </p:blipFill>
        <p:spPr>
          <a:xfrm>
            <a:off x="1153492" y="1375186"/>
            <a:ext cx="4372375" cy="4866551"/>
          </a:xfrm>
          <a:prstGeom prst="rect">
            <a:avLst/>
          </a:prstGeom>
        </p:spPr>
      </p:pic>
      <p:pic>
        <p:nvPicPr>
          <p:cNvPr id="3" name="Obrázok 2">
            <a:extLst>
              <a:ext uri="{FF2B5EF4-FFF2-40B4-BE49-F238E27FC236}">
                <a16:creationId xmlns:a16="http://schemas.microsoft.com/office/drawing/2014/main" id="{5C3E04A7-8546-BB96-8295-DEFC95BA89A8}"/>
              </a:ext>
            </a:extLst>
          </p:cNvPr>
          <p:cNvPicPr>
            <a:picLocks noChangeAspect="1"/>
          </p:cNvPicPr>
          <p:nvPr/>
        </p:nvPicPr>
        <p:blipFill rotWithShape="1">
          <a:blip r:embed="rId4"/>
          <a:srcRect l="50000" t="19557" r="24919" b="31268"/>
          <a:stretch/>
        </p:blipFill>
        <p:spPr>
          <a:xfrm>
            <a:off x="6259735" y="1413685"/>
            <a:ext cx="4132521" cy="4789552"/>
          </a:xfrm>
          <a:prstGeom prst="rect">
            <a:avLst/>
          </a:prstGeom>
        </p:spPr>
      </p:pic>
      <p:sp>
        <p:nvSpPr>
          <p:cNvPr id="5" name="BlokTextu 4">
            <a:extLst>
              <a:ext uri="{FF2B5EF4-FFF2-40B4-BE49-F238E27FC236}">
                <a16:creationId xmlns:a16="http://schemas.microsoft.com/office/drawing/2014/main" id="{9F823406-3F72-DB45-CC06-DDBD9BDC53BB}"/>
              </a:ext>
            </a:extLst>
          </p:cNvPr>
          <p:cNvSpPr txBox="1"/>
          <p:nvPr/>
        </p:nvSpPr>
        <p:spPr>
          <a:xfrm>
            <a:off x="1066800" y="6555158"/>
            <a:ext cx="8627533" cy="246221"/>
          </a:xfrm>
          <a:prstGeom prst="rect">
            <a:avLst/>
          </a:prstGeom>
          <a:noFill/>
        </p:spPr>
        <p:txBody>
          <a:bodyPr wrap="square">
            <a:spAutoFit/>
          </a:bodyPr>
          <a:lstStyle/>
          <a:p>
            <a:r>
              <a:rPr lang="sk-SK" sz="1000" dirty="0"/>
              <a:t>Zdroj: </a:t>
            </a:r>
            <a:r>
              <a:rPr lang="en-US" sz="1000" dirty="0"/>
              <a:t>Von </a:t>
            </a:r>
            <a:r>
              <a:rPr lang="en-US" sz="1000" dirty="0" err="1"/>
              <a:t>Solms</a:t>
            </a:r>
            <a:r>
              <a:rPr lang="en-US" sz="1000" dirty="0"/>
              <a:t>, Rossouw, and Johan Van Niekerk. "From information security to cyber security." computers &amp; security 38 (2013): 97-102.</a:t>
            </a:r>
            <a:endParaRPr lang="sk-SK" sz="1000" dirty="0"/>
          </a:p>
        </p:txBody>
      </p:sp>
      <p:sp>
        <p:nvSpPr>
          <p:cNvPr id="9" name="Zástupný objekt pre číslo snímky 3">
            <a:extLst>
              <a:ext uri="{FF2B5EF4-FFF2-40B4-BE49-F238E27FC236}">
                <a16:creationId xmlns:a16="http://schemas.microsoft.com/office/drawing/2014/main" id="{C591A1E4-7652-0AA8-ED7C-24533B9B1795}"/>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21</a:t>
            </a:fld>
            <a:endParaRPr lang="sk-SK" dirty="0"/>
          </a:p>
        </p:txBody>
      </p:sp>
    </p:spTree>
    <p:extLst>
      <p:ext uri="{BB962C8B-B14F-4D97-AF65-F5344CB8AC3E}">
        <p14:creationId xmlns:p14="http://schemas.microsoft.com/office/powerpoint/2010/main" val="42326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3721D4AF-1360-F02B-F5FE-60ACB1A9695A}"/>
              </a:ext>
            </a:extLst>
          </p:cNvPr>
          <p:cNvGrpSpPr/>
          <p:nvPr/>
        </p:nvGrpSpPr>
        <p:grpSpPr>
          <a:xfrm>
            <a:off x="1531837" y="1420477"/>
            <a:ext cx="9128325" cy="4890581"/>
            <a:chOff x="409080" y="1191437"/>
            <a:chExt cx="8477251" cy="4890581"/>
          </a:xfrm>
        </p:grpSpPr>
        <p:sp>
          <p:nvSpPr>
            <p:cNvPr id="3" name="Ovál 2">
              <a:extLst>
                <a:ext uri="{FF2B5EF4-FFF2-40B4-BE49-F238E27FC236}">
                  <a16:creationId xmlns:a16="http://schemas.microsoft.com/office/drawing/2014/main" id="{11024D23-5E3D-DF30-9F8D-C47B223E72D1}"/>
                </a:ext>
              </a:extLst>
            </p:cNvPr>
            <p:cNvSpPr/>
            <p:nvPr/>
          </p:nvSpPr>
          <p:spPr>
            <a:xfrm>
              <a:off x="2109821" y="2774507"/>
              <a:ext cx="3329541" cy="330751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Ovál 4">
              <a:extLst>
                <a:ext uri="{FF2B5EF4-FFF2-40B4-BE49-F238E27FC236}">
                  <a16:creationId xmlns:a16="http://schemas.microsoft.com/office/drawing/2014/main" id="{1ACAF961-76B2-7331-D312-D1AEA73A9F22}"/>
                </a:ext>
              </a:extLst>
            </p:cNvPr>
            <p:cNvSpPr/>
            <p:nvPr/>
          </p:nvSpPr>
          <p:spPr>
            <a:xfrm>
              <a:off x="3977819" y="2774506"/>
              <a:ext cx="3396104" cy="330751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BlokTextu 5">
              <a:extLst>
                <a:ext uri="{FF2B5EF4-FFF2-40B4-BE49-F238E27FC236}">
                  <a16:creationId xmlns:a16="http://schemas.microsoft.com/office/drawing/2014/main" id="{AF37C1BA-4E8A-6D75-DE91-F95A89C14A79}"/>
                </a:ext>
              </a:extLst>
            </p:cNvPr>
            <p:cNvSpPr txBox="1"/>
            <p:nvPr/>
          </p:nvSpPr>
          <p:spPr>
            <a:xfrm>
              <a:off x="5376551" y="4046798"/>
              <a:ext cx="2160866" cy="769441"/>
            </a:xfrm>
            <a:prstGeom prst="rect">
              <a:avLst/>
            </a:prstGeom>
            <a:noFill/>
          </p:spPr>
          <p:txBody>
            <a:bodyPr wrap="square" rtlCol="0">
              <a:spAutoFit/>
            </a:bodyPr>
            <a:lstStyle/>
            <a:p>
              <a:pPr algn="ctr"/>
              <a:r>
                <a:rPr lang="sk-SK" sz="2200" b="1" dirty="0">
                  <a:solidFill>
                    <a:srgbClr val="2F528F"/>
                  </a:solidFill>
                </a:rPr>
                <a:t>Kybernetická bezpečnosť</a:t>
              </a:r>
            </a:p>
          </p:txBody>
        </p:sp>
        <p:sp>
          <p:nvSpPr>
            <p:cNvPr id="8" name="BlokTextu 7">
              <a:extLst>
                <a:ext uri="{FF2B5EF4-FFF2-40B4-BE49-F238E27FC236}">
                  <a16:creationId xmlns:a16="http://schemas.microsoft.com/office/drawing/2014/main" id="{CAEBA4AC-E43F-EB31-9AA6-7501CA1389BC}"/>
                </a:ext>
              </a:extLst>
            </p:cNvPr>
            <p:cNvSpPr txBox="1"/>
            <p:nvPr/>
          </p:nvSpPr>
          <p:spPr>
            <a:xfrm>
              <a:off x="3876675" y="4052610"/>
              <a:ext cx="1663369" cy="769441"/>
            </a:xfrm>
            <a:prstGeom prst="rect">
              <a:avLst/>
            </a:prstGeom>
            <a:noFill/>
          </p:spPr>
          <p:txBody>
            <a:bodyPr wrap="square" rtlCol="0">
              <a:spAutoFit/>
            </a:bodyPr>
            <a:lstStyle/>
            <a:p>
              <a:pPr algn="ctr"/>
              <a:r>
                <a:rPr lang="sk-SK" sz="2200" b="1" dirty="0">
                  <a:solidFill>
                    <a:schemeClr val="accent6">
                      <a:lumMod val="75000"/>
                    </a:schemeClr>
                  </a:solidFill>
                </a:rPr>
                <a:t>Bezpečnosť IKT</a:t>
              </a:r>
            </a:p>
          </p:txBody>
        </p:sp>
        <p:sp>
          <p:nvSpPr>
            <p:cNvPr id="9" name="BlokTextu 8">
              <a:extLst>
                <a:ext uri="{FF2B5EF4-FFF2-40B4-BE49-F238E27FC236}">
                  <a16:creationId xmlns:a16="http://schemas.microsoft.com/office/drawing/2014/main" id="{583958A5-B1CF-6AE7-72C4-DF6862B4899D}"/>
                </a:ext>
              </a:extLst>
            </p:cNvPr>
            <p:cNvSpPr txBox="1"/>
            <p:nvPr/>
          </p:nvSpPr>
          <p:spPr>
            <a:xfrm>
              <a:off x="2109359" y="4052609"/>
              <a:ext cx="1666634" cy="769441"/>
            </a:xfrm>
            <a:prstGeom prst="rect">
              <a:avLst/>
            </a:prstGeom>
            <a:noFill/>
          </p:spPr>
          <p:txBody>
            <a:bodyPr wrap="square" rtlCol="0">
              <a:spAutoFit/>
            </a:bodyPr>
            <a:lstStyle/>
            <a:p>
              <a:pPr algn="ctr"/>
              <a:r>
                <a:rPr lang="sk-SK" sz="2200" b="1" dirty="0">
                  <a:solidFill>
                    <a:srgbClr val="FF0000"/>
                  </a:solidFill>
                </a:rPr>
                <a:t>Informačná bezpečnosť</a:t>
              </a:r>
            </a:p>
          </p:txBody>
        </p:sp>
        <p:cxnSp>
          <p:nvCxnSpPr>
            <p:cNvPr id="10" name="Rovná spojovacia šípka 9">
              <a:extLst>
                <a:ext uri="{FF2B5EF4-FFF2-40B4-BE49-F238E27FC236}">
                  <a16:creationId xmlns:a16="http://schemas.microsoft.com/office/drawing/2014/main" id="{790BD0FB-3A26-557C-0747-202F635C0647}"/>
                </a:ext>
              </a:extLst>
            </p:cNvPr>
            <p:cNvCxnSpPr>
              <a:cxnSpLocks/>
              <a:stCxn id="14" idx="2"/>
            </p:cNvCxnSpPr>
            <p:nvPr/>
          </p:nvCxnSpPr>
          <p:spPr>
            <a:xfrm flipH="1">
              <a:off x="6385749" y="2032713"/>
              <a:ext cx="1067489" cy="19417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Rovná spojovacia šípka 10">
              <a:extLst>
                <a:ext uri="{FF2B5EF4-FFF2-40B4-BE49-F238E27FC236}">
                  <a16:creationId xmlns:a16="http://schemas.microsoft.com/office/drawing/2014/main" id="{C4419EC8-3B4B-11B1-89EF-FC3DD06B647F}"/>
                </a:ext>
              </a:extLst>
            </p:cNvPr>
            <p:cNvCxnSpPr>
              <a:cxnSpLocks/>
              <a:stCxn id="13" idx="2"/>
            </p:cNvCxnSpPr>
            <p:nvPr/>
          </p:nvCxnSpPr>
          <p:spPr>
            <a:xfrm>
              <a:off x="1842173" y="2022434"/>
              <a:ext cx="1228198" cy="19520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ovná spojovacia šípka 11">
              <a:extLst>
                <a:ext uri="{FF2B5EF4-FFF2-40B4-BE49-F238E27FC236}">
                  <a16:creationId xmlns:a16="http://schemas.microsoft.com/office/drawing/2014/main" id="{158ABEC3-A1C0-6C0F-93A7-43B77F0BFDFD}"/>
                </a:ext>
              </a:extLst>
            </p:cNvPr>
            <p:cNvCxnSpPr>
              <a:cxnSpLocks/>
            </p:cNvCxnSpPr>
            <p:nvPr/>
          </p:nvCxnSpPr>
          <p:spPr>
            <a:xfrm>
              <a:off x="4630723" y="2038525"/>
              <a:ext cx="77636" cy="193591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BlokTextu 12">
              <a:extLst>
                <a:ext uri="{FF2B5EF4-FFF2-40B4-BE49-F238E27FC236}">
                  <a16:creationId xmlns:a16="http://schemas.microsoft.com/office/drawing/2014/main" id="{9738BCE4-DD88-8E11-EADF-D5D69F06A4DD}"/>
                </a:ext>
              </a:extLst>
            </p:cNvPr>
            <p:cNvSpPr txBox="1"/>
            <p:nvPr/>
          </p:nvSpPr>
          <p:spPr>
            <a:xfrm>
              <a:off x="409080" y="1191437"/>
              <a:ext cx="2866186" cy="830997"/>
            </a:xfrm>
            <a:prstGeom prst="rect">
              <a:avLst/>
            </a:prstGeom>
            <a:noFill/>
          </p:spPr>
          <p:txBody>
            <a:bodyPr wrap="square" rtlCol="0">
              <a:spAutoFit/>
            </a:bodyPr>
            <a:lstStyle/>
            <a:p>
              <a:pPr algn="ctr"/>
              <a:r>
                <a:rPr lang="sk-SK" sz="1600" b="1" dirty="0">
                  <a:solidFill>
                    <a:srgbClr val="FF0000"/>
                  </a:solidFill>
                </a:rPr>
                <a:t>Aktíva v podobe informácií ukladané alebo prenášané </a:t>
              </a:r>
              <a:br>
                <a:rPr lang="sk-SK" sz="1600" b="1" dirty="0">
                  <a:solidFill>
                    <a:srgbClr val="FF0000"/>
                  </a:solidFill>
                </a:rPr>
              </a:br>
              <a:r>
                <a:rPr lang="sk-SK" sz="1600" b="1" dirty="0">
                  <a:solidFill>
                    <a:srgbClr val="FF0000"/>
                  </a:solidFill>
                </a:rPr>
                <a:t>bez použitia IKT</a:t>
              </a:r>
            </a:p>
          </p:txBody>
        </p:sp>
        <p:sp>
          <p:nvSpPr>
            <p:cNvPr id="14" name="BlokTextu 13">
              <a:extLst>
                <a:ext uri="{FF2B5EF4-FFF2-40B4-BE49-F238E27FC236}">
                  <a16:creationId xmlns:a16="http://schemas.microsoft.com/office/drawing/2014/main" id="{4642792F-B1F5-688E-E08B-DD9D7B4E1497}"/>
                </a:ext>
              </a:extLst>
            </p:cNvPr>
            <p:cNvSpPr txBox="1"/>
            <p:nvPr/>
          </p:nvSpPr>
          <p:spPr>
            <a:xfrm>
              <a:off x="6020145" y="1201716"/>
              <a:ext cx="2866186" cy="830997"/>
            </a:xfrm>
            <a:prstGeom prst="rect">
              <a:avLst/>
            </a:prstGeom>
            <a:noFill/>
          </p:spPr>
          <p:txBody>
            <a:bodyPr wrap="square" rtlCol="0">
              <a:spAutoFit/>
            </a:bodyPr>
            <a:lstStyle/>
            <a:p>
              <a:pPr algn="ctr"/>
              <a:r>
                <a:rPr lang="sk-SK" sz="1600" b="1" dirty="0">
                  <a:solidFill>
                    <a:srgbClr val="4472C4"/>
                  </a:solidFill>
                </a:rPr>
                <a:t>Neinformačné aktíva, ktoré sú zraniteľné voči hrozbám prostredníctvom IKT</a:t>
              </a:r>
            </a:p>
          </p:txBody>
        </p:sp>
        <p:sp>
          <p:nvSpPr>
            <p:cNvPr id="15" name="BlokTextu 14">
              <a:extLst>
                <a:ext uri="{FF2B5EF4-FFF2-40B4-BE49-F238E27FC236}">
                  <a16:creationId xmlns:a16="http://schemas.microsoft.com/office/drawing/2014/main" id="{3CEDBF42-1C17-99ED-6755-B61282CD5401}"/>
                </a:ext>
              </a:extLst>
            </p:cNvPr>
            <p:cNvSpPr txBox="1"/>
            <p:nvPr/>
          </p:nvSpPr>
          <p:spPr>
            <a:xfrm>
              <a:off x="3275266" y="1191437"/>
              <a:ext cx="2866186" cy="830997"/>
            </a:xfrm>
            <a:prstGeom prst="rect">
              <a:avLst/>
            </a:prstGeom>
            <a:noFill/>
          </p:spPr>
          <p:txBody>
            <a:bodyPr wrap="square" rtlCol="0">
              <a:spAutoFit/>
            </a:bodyPr>
            <a:lstStyle/>
            <a:p>
              <a:pPr algn="ctr"/>
              <a:r>
                <a:rPr lang="sk-SK" sz="1600" b="1" dirty="0">
                  <a:solidFill>
                    <a:srgbClr val="6D9553"/>
                  </a:solidFill>
                </a:rPr>
                <a:t>Aktíva v podobe informácií ukladané alebo prenášané </a:t>
              </a:r>
              <a:br>
                <a:rPr lang="sk-SK" sz="1600" b="1" dirty="0">
                  <a:solidFill>
                    <a:srgbClr val="6D9553"/>
                  </a:solidFill>
                </a:rPr>
              </a:br>
              <a:r>
                <a:rPr lang="sk-SK" sz="1600" b="1" dirty="0">
                  <a:solidFill>
                    <a:srgbClr val="6D9553"/>
                  </a:solidFill>
                </a:rPr>
                <a:t>s použitím IKT</a:t>
              </a:r>
            </a:p>
          </p:txBody>
        </p:sp>
      </p:grpSp>
      <p:sp>
        <p:nvSpPr>
          <p:cNvPr id="16" name="BlokTextu 15">
            <a:extLst>
              <a:ext uri="{FF2B5EF4-FFF2-40B4-BE49-F238E27FC236}">
                <a16:creationId xmlns:a16="http://schemas.microsoft.com/office/drawing/2014/main" id="{37955131-D324-AE49-E4B3-6FBE28590FF0}"/>
              </a:ext>
            </a:extLst>
          </p:cNvPr>
          <p:cNvSpPr txBox="1"/>
          <p:nvPr/>
        </p:nvSpPr>
        <p:spPr>
          <a:xfrm>
            <a:off x="1492370" y="6611779"/>
            <a:ext cx="7972835" cy="246221"/>
          </a:xfrm>
          <a:prstGeom prst="rect">
            <a:avLst/>
          </a:prstGeom>
          <a:noFill/>
        </p:spPr>
        <p:txBody>
          <a:bodyPr wrap="square">
            <a:spAutoFit/>
          </a:bodyPr>
          <a:lstStyle/>
          <a:p>
            <a:r>
              <a:rPr lang="sk-SK" sz="1000" dirty="0"/>
              <a:t>Zdroj: </a:t>
            </a:r>
            <a:r>
              <a:rPr lang="en-US" sz="1000" dirty="0"/>
              <a:t>Von </a:t>
            </a:r>
            <a:r>
              <a:rPr lang="en-US" sz="1000" dirty="0" err="1"/>
              <a:t>Solms</a:t>
            </a:r>
            <a:r>
              <a:rPr lang="en-US" sz="1000" dirty="0"/>
              <a:t>, Rossouw, and Johan Van Niekerk. "From information security to cyber security." computers &amp; security 38 (2013): 97-102.</a:t>
            </a:r>
            <a:endParaRPr lang="sk-SK" sz="1000" dirty="0"/>
          </a:p>
        </p:txBody>
      </p:sp>
      <p:sp>
        <p:nvSpPr>
          <p:cNvPr id="19" name="Zástupný objekt pre číslo snímky 3">
            <a:extLst>
              <a:ext uri="{FF2B5EF4-FFF2-40B4-BE49-F238E27FC236}">
                <a16:creationId xmlns:a16="http://schemas.microsoft.com/office/drawing/2014/main" id="{3239B76A-52CD-8D44-8C50-FB0CFDB0B812}"/>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22</a:t>
            </a:fld>
            <a:endParaRPr lang="sk-SK" dirty="0"/>
          </a:p>
        </p:txBody>
      </p:sp>
      <p:sp>
        <p:nvSpPr>
          <p:cNvPr id="23" name="Nadpis 1">
            <a:extLst>
              <a:ext uri="{FF2B5EF4-FFF2-40B4-BE49-F238E27FC236}">
                <a16:creationId xmlns:a16="http://schemas.microsoft.com/office/drawing/2014/main" id="{E3C152E6-A8B5-E1B2-0D7D-B3753BFA0EA4}"/>
              </a:ext>
            </a:extLst>
          </p:cNvPr>
          <p:cNvSpPr txBox="1">
            <a:spLocks/>
          </p:cNvSpPr>
          <p:nvPr/>
        </p:nvSpPr>
        <p:spPr>
          <a:xfrm>
            <a:off x="2336800" y="419000"/>
            <a:ext cx="9546185" cy="70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k-SK" b="1" dirty="0"/>
              <a:t>Informačná a kybernetická bezpečnosť (II.)</a:t>
            </a:r>
          </a:p>
        </p:txBody>
      </p:sp>
    </p:spTree>
    <p:extLst>
      <p:ext uri="{BB962C8B-B14F-4D97-AF65-F5344CB8AC3E}">
        <p14:creationId xmlns:p14="http://schemas.microsoft.com/office/powerpoint/2010/main" val="3070581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D93CE6C3-D0F0-E9A2-D9AD-5C9034B79BF2}"/>
              </a:ext>
            </a:extLst>
          </p:cNvPr>
          <p:cNvGrpSpPr/>
          <p:nvPr/>
        </p:nvGrpSpPr>
        <p:grpSpPr>
          <a:xfrm>
            <a:off x="778934" y="1411699"/>
            <a:ext cx="10608733" cy="5051160"/>
            <a:chOff x="669267" y="477759"/>
            <a:chExt cx="5017347" cy="4691426"/>
          </a:xfrm>
        </p:grpSpPr>
        <p:sp>
          <p:nvSpPr>
            <p:cNvPr id="3" name="Obdĺžnik: zaoblené rohy 2">
              <a:extLst>
                <a:ext uri="{FF2B5EF4-FFF2-40B4-BE49-F238E27FC236}">
                  <a16:creationId xmlns:a16="http://schemas.microsoft.com/office/drawing/2014/main" id="{39901A8B-80A3-E967-0505-3B86CC2D755E}"/>
                </a:ext>
              </a:extLst>
            </p:cNvPr>
            <p:cNvSpPr/>
            <p:nvPr/>
          </p:nvSpPr>
          <p:spPr>
            <a:xfrm>
              <a:off x="669267" y="525483"/>
              <a:ext cx="1805486" cy="474342"/>
            </a:xfrm>
            <a:prstGeom prst="round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a:solidFill>
                    <a:schemeClr val="tx1"/>
                  </a:solidFill>
                </a:rPr>
                <a:t>Vlastníci</a:t>
              </a:r>
            </a:p>
          </p:txBody>
        </p:sp>
        <p:sp>
          <p:nvSpPr>
            <p:cNvPr id="5" name="Obdĺžnik: zaoblené rohy 4">
              <a:extLst>
                <a:ext uri="{FF2B5EF4-FFF2-40B4-BE49-F238E27FC236}">
                  <a16:creationId xmlns:a16="http://schemas.microsoft.com/office/drawing/2014/main" id="{D0A9949C-0AA7-51E0-8345-1D8FA40B6820}"/>
                </a:ext>
              </a:extLst>
            </p:cNvPr>
            <p:cNvSpPr/>
            <p:nvPr/>
          </p:nvSpPr>
          <p:spPr>
            <a:xfrm>
              <a:off x="2577564" y="2220569"/>
              <a:ext cx="1660290" cy="474342"/>
            </a:xfrm>
            <a:prstGeom prst="round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a:solidFill>
                    <a:schemeClr val="tx1"/>
                  </a:solidFill>
                </a:rPr>
                <a:t>Zraniteľnosti</a:t>
              </a:r>
            </a:p>
          </p:txBody>
        </p:sp>
        <p:sp>
          <p:nvSpPr>
            <p:cNvPr id="6" name="Obdĺžnik: zaoblené rohy 5">
              <a:extLst>
                <a:ext uri="{FF2B5EF4-FFF2-40B4-BE49-F238E27FC236}">
                  <a16:creationId xmlns:a16="http://schemas.microsoft.com/office/drawing/2014/main" id="{A51D2C4A-0761-4688-D32D-D8AB5A71D8A3}"/>
                </a:ext>
              </a:extLst>
            </p:cNvPr>
            <p:cNvSpPr/>
            <p:nvPr/>
          </p:nvSpPr>
          <p:spPr>
            <a:xfrm>
              <a:off x="1806507" y="1371548"/>
              <a:ext cx="1660290" cy="474342"/>
            </a:xfrm>
            <a:prstGeom prst="round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a:solidFill>
                    <a:schemeClr val="tx1"/>
                  </a:solidFill>
                </a:rPr>
                <a:t>Protiopatrenia</a:t>
              </a:r>
            </a:p>
          </p:txBody>
        </p:sp>
        <p:sp>
          <p:nvSpPr>
            <p:cNvPr id="8" name="Obdĺžnik: zaoblené rohy 7">
              <a:extLst>
                <a:ext uri="{FF2B5EF4-FFF2-40B4-BE49-F238E27FC236}">
                  <a16:creationId xmlns:a16="http://schemas.microsoft.com/office/drawing/2014/main" id="{D5B0AAF5-61F7-3D48-6FD7-E1E8F4256D5B}"/>
                </a:ext>
              </a:extLst>
            </p:cNvPr>
            <p:cNvSpPr/>
            <p:nvPr/>
          </p:nvSpPr>
          <p:spPr>
            <a:xfrm>
              <a:off x="3197587" y="3069590"/>
              <a:ext cx="1660290" cy="474342"/>
            </a:xfrm>
            <a:prstGeom prst="round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a:solidFill>
                    <a:schemeClr val="tx1"/>
                  </a:solidFill>
                </a:rPr>
                <a:t>Risk</a:t>
              </a:r>
            </a:p>
          </p:txBody>
        </p:sp>
        <p:sp>
          <p:nvSpPr>
            <p:cNvPr id="9" name="Obdĺžnik: zaoblené rohy 8">
              <a:extLst>
                <a:ext uri="{FF2B5EF4-FFF2-40B4-BE49-F238E27FC236}">
                  <a16:creationId xmlns:a16="http://schemas.microsoft.com/office/drawing/2014/main" id="{DB3DAC12-0FE5-2982-3CF8-6D75ABD8445B}"/>
                </a:ext>
              </a:extLst>
            </p:cNvPr>
            <p:cNvSpPr/>
            <p:nvPr/>
          </p:nvSpPr>
          <p:spPr>
            <a:xfrm>
              <a:off x="1974653" y="3918611"/>
              <a:ext cx="1660290" cy="474342"/>
            </a:xfrm>
            <a:prstGeom prst="round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a:solidFill>
                    <a:schemeClr val="tx1"/>
                  </a:solidFill>
                </a:rPr>
                <a:t>Hrozby</a:t>
              </a:r>
            </a:p>
          </p:txBody>
        </p:sp>
        <p:sp>
          <p:nvSpPr>
            <p:cNvPr id="10" name="Obdĺžnik: zaoblené rohy 9">
              <a:extLst>
                <a:ext uri="{FF2B5EF4-FFF2-40B4-BE49-F238E27FC236}">
                  <a16:creationId xmlns:a16="http://schemas.microsoft.com/office/drawing/2014/main" id="{20AB9780-2BAB-A2E5-84DB-CFD3E8745AFF}"/>
                </a:ext>
              </a:extLst>
            </p:cNvPr>
            <p:cNvSpPr/>
            <p:nvPr/>
          </p:nvSpPr>
          <p:spPr>
            <a:xfrm>
              <a:off x="669267" y="3162618"/>
              <a:ext cx="1805486" cy="474342"/>
            </a:xfrm>
            <a:prstGeom prst="round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a:solidFill>
                    <a:schemeClr val="tx1"/>
                  </a:solidFill>
                </a:rPr>
                <a:t>Pôvodcovia hrozieb</a:t>
              </a:r>
            </a:p>
          </p:txBody>
        </p:sp>
        <p:sp>
          <p:nvSpPr>
            <p:cNvPr id="11" name="Obdĺžnik: zaoblené rohy 10">
              <a:extLst>
                <a:ext uri="{FF2B5EF4-FFF2-40B4-BE49-F238E27FC236}">
                  <a16:creationId xmlns:a16="http://schemas.microsoft.com/office/drawing/2014/main" id="{3814825C-B254-5B51-0414-990D02262CFA}"/>
                </a:ext>
              </a:extLst>
            </p:cNvPr>
            <p:cNvSpPr/>
            <p:nvPr/>
          </p:nvSpPr>
          <p:spPr>
            <a:xfrm>
              <a:off x="4026324" y="3915732"/>
              <a:ext cx="1660290" cy="474342"/>
            </a:xfrm>
            <a:prstGeom prst="roundRect">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a:solidFill>
                    <a:schemeClr val="tx1"/>
                  </a:solidFill>
                </a:rPr>
                <a:t>Aktíva</a:t>
              </a:r>
            </a:p>
          </p:txBody>
        </p:sp>
        <p:cxnSp>
          <p:nvCxnSpPr>
            <p:cNvPr id="12" name="Spojnica: zakrivená 11">
              <a:extLst>
                <a:ext uri="{FF2B5EF4-FFF2-40B4-BE49-F238E27FC236}">
                  <a16:creationId xmlns:a16="http://schemas.microsoft.com/office/drawing/2014/main" id="{82B0A3C7-B3EC-9C6E-A2E0-7867B54711DF}"/>
                </a:ext>
              </a:extLst>
            </p:cNvPr>
            <p:cNvCxnSpPr>
              <a:cxnSpLocks/>
              <a:endCxn id="6" idx="1"/>
            </p:cNvCxnSpPr>
            <p:nvPr/>
          </p:nvCxnSpPr>
          <p:spPr>
            <a:xfrm rot="16200000" flipH="1">
              <a:off x="1264253" y="1066465"/>
              <a:ext cx="611850" cy="472657"/>
            </a:xfrm>
            <a:prstGeom prst="curvedConnector2">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pojnica: zakrivená 12">
              <a:extLst>
                <a:ext uri="{FF2B5EF4-FFF2-40B4-BE49-F238E27FC236}">
                  <a16:creationId xmlns:a16="http://schemas.microsoft.com/office/drawing/2014/main" id="{615DBECA-9CC4-24FD-95B6-E86605CC5731}"/>
                </a:ext>
              </a:extLst>
            </p:cNvPr>
            <p:cNvCxnSpPr>
              <a:cxnSpLocks/>
              <a:stCxn id="6" idx="3"/>
            </p:cNvCxnSpPr>
            <p:nvPr/>
          </p:nvCxnSpPr>
          <p:spPr>
            <a:xfrm>
              <a:off x="3466797" y="1608719"/>
              <a:ext cx="283082" cy="608894"/>
            </a:xfrm>
            <a:prstGeom prst="curvedConnector2">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pojnica: zalomená 13">
              <a:extLst>
                <a:ext uri="{FF2B5EF4-FFF2-40B4-BE49-F238E27FC236}">
                  <a16:creationId xmlns:a16="http://schemas.microsoft.com/office/drawing/2014/main" id="{4297DB35-48EC-6FBF-E5BF-35150F751BC7}"/>
                </a:ext>
              </a:extLst>
            </p:cNvPr>
            <p:cNvCxnSpPr>
              <a:cxnSpLocks/>
              <a:stCxn id="3" idx="3"/>
            </p:cNvCxnSpPr>
            <p:nvPr/>
          </p:nvCxnSpPr>
          <p:spPr>
            <a:xfrm>
              <a:off x="2474753" y="762654"/>
              <a:ext cx="2869034" cy="3155955"/>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pojnica: zalomená 14">
              <a:extLst>
                <a:ext uri="{FF2B5EF4-FFF2-40B4-BE49-F238E27FC236}">
                  <a16:creationId xmlns:a16="http://schemas.microsoft.com/office/drawing/2014/main" id="{8C362259-43C8-E1AC-2C7C-87324D2F8488}"/>
                </a:ext>
              </a:extLst>
            </p:cNvPr>
            <p:cNvCxnSpPr>
              <a:cxnSpLocks/>
              <a:stCxn id="6" idx="3"/>
            </p:cNvCxnSpPr>
            <p:nvPr/>
          </p:nvCxnSpPr>
          <p:spPr>
            <a:xfrm>
              <a:off x="3466797" y="1608719"/>
              <a:ext cx="1163431" cy="1460871"/>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pojnica: zalomená 15">
              <a:extLst>
                <a:ext uri="{FF2B5EF4-FFF2-40B4-BE49-F238E27FC236}">
                  <a16:creationId xmlns:a16="http://schemas.microsoft.com/office/drawing/2014/main" id="{DD017B6A-9BDE-763B-8B28-64668FDA65C9}"/>
                </a:ext>
              </a:extLst>
            </p:cNvPr>
            <p:cNvCxnSpPr>
              <a:cxnSpLocks/>
            </p:cNvCxnSpPr>
            <p:nvPr/>
          </p:nvCxnSpPr>
          <p:spPr>
            <a:xfrm rot="16200000" flipH="1">
              <a:off x="2456837" y="896197"/>
              <a:ext cx="2191306" cy="2155476"/>
            </a:xfrm>
            <a:prstGeom prst="bentConnector3">
              <a:avLst>
                <a:gd name="adj1" fmla="val -15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pojnica: zalomená 16">
              <a:extLst>
                <a:ext uri="{FF2B5EF4-FFF2-40B4-BE49-F238E27FC236}">
                  <a16:creationId xmlns:a16="http://schemas.microsoft.com/office/drawing/2014/main" id="{E02028F5-F82F-1EC7-9425-3F5B19581666}"/>
                </a:ext>
              </a:extLst>
            </p:cNvPr>
            <p:cNvCxnSpPr>
              <a:cxnSpLocks/>
              <a:endCxn id="5" idx="1"/>
            </p:cNvCxnSpPr>
            <p:nvPr/>
          </p:nvCxnSpPr>
          <p:spPr>
            <a:xfrm>
              <a:off x="896916" y="996868"/>
              <a:ext cx="1680648" cy="1460872"/>
            </a:xfrm>
            <a:prstGeom prst="bentConnector3">
              <a:avLst>
                <a:gd name="adj1" fmla="val -41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pojnica: zakrivená 17">
              <a:extLst>
                <a:ext uri="{FF2B5EF4-FFF2-40B4-BE49-F238E27FC236}">
                  <a16:creationId xmlns:a16="http://schemas.microsoft.com/office/drawing/2014/main" id="{A08C8EED-9CD2-CCCA-9547-4F6C1754FF41}"/>
                </a:ext>
              </a:extLst>
            </p:cNvPr>
            <p:cNvCxnSpPr>
              <a:cxnSpLocks/>
              <a:endCxn id="8" idx="1"/>
            </p:cNvCxnSpPr>
            <p:nvPr/>
          </p:nvCxnSpPr>
          <p:spPr>
            <a:xfrm rot="16200000" flipH="1">
              <a:off x="2771898" y="2881072"/>
              <a:ext cx="632612" cy="218766"/>
            </a:xfrm>
            <a:prstGeom prst="curvedConnector2">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pojnica: zalomená 21">
              <a:extLst>
                <a:ext uri="{FF2B5EF4-FFF2-40B4-BE49-F238E27FC236}">
                  <a16:creationId xmlns:a16="http://schemas.microsoft.com/office/drawing/2014/main" id="{6C23FEEA-C356-8A5B-E178-38CE2DC4E812}"/>
                </a:ext>
              </a:extLst>
            </p:cNvPr>
            <p:cNvCxnSpPr>
              <a:cxnSpLocks/>
              <a:endCxn id="9" idx="1"/>
            </p:cNvCxnSpPr>
            <p:nvPr/>
          </p:nvCxnSpPr>
          <p:spPr>
            <a:xfrm rot="16200000" flipH="1">
              <a:off x="1472286" y="3653415"/>
              <a:ext cx="518824" cy="48591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pojnica: zalomená 22">
              <a:extLst>
                <a:ext uri="{FF2B5EF4-FFF2-40B4-BE49-F238E27FC236}">
                  <a16:creationId xmlns:a16="http://schemas.microsoft.com/office/drawing/2014/main" id="{05AF1953-0A73-A14E-61C3-8A7C680A4A9A}"/>
                </a:ext>
              </a:extLst>
            </p:cNvPr>
            <p:cNvCxnSpPr>
              <a:cxnSpLocks/>
              <a:stCxn id="9" idx="3"/>
              <a:endCxn id="11" idx="1"/>
            </p:cNvCxnSpPr>
            <p:nvPr/>
          </p:nvCxnSpPr>
          <p:spPr>
            <a:xfrm flipV="1">
              <a:off x="3634943" y="4152903"/>
              <a:ext cx="391381" cy="2879"/>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pojnica: zalomená 23">
              <a:extLst>
                <a:ext uri="{FF2B5EF4-FFF2-40B4-BE49-F238E27FC236}">
                  <a16:creationId xmlns:a16="http://schemas.microsoft.com/office/drawing/2014/main" id="{7040E059-9932-F8C5-A282-8A8F5EA553D9}"/>
                </a:ext>
              </a:extLst>
            </p:cNvPr>
            <p:cNvCxnSpPr>
              <a:cxnSpLocks/>
              <a:endCxn id="11" idx="2"/>
            </p:cNvCxnSpPr>
            <p:nvPr/>
          </p:nvCxnSpPr>
          <p:spPr>
            <a:xfrm>
              <a:off x="896916" y="3659558"/>
              <a:ext cx="3959553" cy="730516"/>
            </a:xfrm>
            <a:prstGeom prst="bentConnector4">
              <a:avLst>
                <a:gd name="adj1" fmla="val 322"/>
                <a:gd name="adj2" fmla="val 15770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pojnica: zakrivená 24">
              <a:extLst>
                <a:ext uri="{FF2B5EF4-FFF2-40B4-BE49-F238E27FC236}">
                  <a16:creationId xmlns:a16="http://schemas.microsoft.com/office/drawing/2014/main" id="{38DDF9D1-C3DF-4643-6941-DBC7902EAFDB}"/>
                </a:ext>
              </a:extLst>
            </p:cNvPr>
            <p:cNvCxnSpPr>
              <a:cxnSpLocks/>
            </p:cNvCxnSpPr>
            <p:nvPr/>
          </p:nvCxnSpPr>
          <p:spPr>
            <a:xfrm rot="5400000" flipH="1" flipV="1">
              <a:off x="3461438" y="3733481"/>
              <a:ext cx="461949" cy="114938"/>
            </a:xfrm>
            <a:prstGeom prst="curvedConnector3">
              <a:avLst>
                <a:gd name="adj1" fmla="val 967"/>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pojnica: zakrivená 25">
              <a:extLst>
                <a:ext uri="{FF2B5EF4-FFF2-40B4-BE49-F238E27FC236}">
                  <a16:creationId xmlns:a16="http://schemas.microsoft.com/office/drawing/2014/main" id="{24BEAE49-E5BC-6CC2-D0BF-F27C0ED6D70A}"/>
                </a:ext>
              </a:extLst>
            </p:cNvPr>
            <p:cNvCxnSpPr>
              <a:cxnSpLocks/>
            </p:cNvCxnSpPr>
            <p:nvPr/>
          </p:nvCxnSpPr>
          <p:spPr>
            <a:xfrm rot="16200000" flipH="1">
              <a:off x="3700255" y="3695853"/>
              <a:ext cx="455392" cy="196750"/>
            </a:xfrm>
            <a:prstGeom prst="curvedConnector3">
              <a:avLst>
                <a:gd name="adj1" fmla="val 97896"/>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ovná spojovacia šípka 26">
              <a:extLst>
                <a:ext uri="{FF2B5EF4-FFF2-40B4-BE49-F238E27FC236}">
                  <a16:creationId xmlns:a16="http://schemas.microsoft.com/office/drawing/2014/main" id="{2C1894B3-2E47-A57B-BFF0-B38575E0A62D}"/>
                </a:ext>
              </a:extLst>
            </p:cNvPr>
            <p:cNvCxnSpPr>
              <a:cxnSpLocks/>
            </p:cNvCxnSpPr>
            <p:nvPr/>
          </p:nvCxnSpPr>
          <p:spPr>
            <a:xfrm flipV="1">
              <a:off x="2647916" y="2680733"/>
              <a:ext cx="0" cy="12237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pojnica: zakrivená 27">
              <a:extLst>
                <a:ext uri="{FF2B5EF4-FFF2-40B4-BE49-F238E27FC236}">
                  <a16:creationId xmlns:a16="http://schemas.microsoft.com/office/drawing/2014/main" id="{82BD01A3-EBB3-41FA-4CB9-E754C1F57C62}"/>
                </a:ext>
              </a:extLst>
            </p:cNvPr>
            <p:cNvCxnSpPr>
              <a:cxnSpLocks/>
            </p:cNvCxnSpPr>
            <p:nvPr/>
          </p:nvCxnSpPr>
          <p:spPr>
            <a:xfrm rot="10800000">
              <a:off x="1898211" y="1845890"/>
              <a:ext cx="654093" cy="493264"/>
            </a:xfrm>
            <a:prstGeom prst="curvedConnector3">
              <a:avLst>
                <a:gd name="adj1" fmla="val 98737"/>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BlokTextu 28">
              <a:extLst>
                <a:ext uri="{FF2B5EF4-FFF2-40B4-BE49-F238E27FC236}">
                  <a16:creationId xmlns:a16="http://schemas.microsoft.com/office/drawing/2014/main" id="{66C2FF81-C3C3-1F85-12E0-4F17D2C8E29A}"/>
                </a:ext>
              </a:extLst>
            </p:cNvPr>
            <p:cNvSpPr txBox="1"/>
            <p:nvPr/>
          </p:nvSpPr>
          <p:spPr>
            <a:xfrm>
              <a:off x="1025759" y="4152903"/>
              <a:ext cx="1037934" cy="343029"/>
            </a:xfrm>
            <a:prstGeom prst="rect">
              <a:avLst/>
            </a:prstGeom>
            <a:noFill/>
          </p:spPr>
          <p:txBody>
            <a:bodyPr wrap="square">
              <a:spAutoFit/>
            </a:bodyPr>
            <a:lstStyle/>
            <a:p>
              <a:r>
                <a:rPr lang="sk-SK">
                  <a:solidFill>
                    <a:srgbClr val="4472C4"/>
                  </a:solidFill>
                </a:rPr>
                <a:t>vyvolávajú</a:t>
              </a:r>
            </a:p>
          </p:txBody>
        </p:sp>
        <p:sp>
          <p:nvSpPr>
            <p:cNvPr id="30" name="BlokTextu 29">
              <a:extLst>
                <a:ext uri="{FF2B5EF4-FFF2-40B4-BE49-F238E27FC236}">
                  <a16:creationId xmlns:a16="http://schemas.microsoft.com/office/drawing/2014/main" id="{D1816352-32B5-BB19-3ECC-4D3A279A407B}"/>
                </a:ext>
              </a:extLst>
            </p:cNvPr>
            <p:cNvSpPr txBox="1"/>
            <p:nvPr/>
          </p:nvSpPr>
          <p:spPr>
            <a:xfrm>
              <a:off x="3593860" y="4136519"/>
              <a:ext cx="466543" cy="343029"/>
            </a:xfrm>
            <a:prstGeom prst="rect">
              <a:avLst/>
            </a:prstGeom>
            <a:noFill/>
          </p:spPr>
          <p:txBody>
            <a:bodyPr wrap="square">
              <a:spAutoFit/>
            </a:bodyPr>
            <a:lstStyle/>
            <a:p>
              <a:r>
                <a:rPr lang="sk-SK">
                  <a:solidFill>
                    <a:srgbClr val="4472C4"/>
                  </a:solidFill>
                </a:rPr>
                <a:t>pre</a:t>
              </a:r>
            </a:p>
          </p:txBody>
        </p:sp>
        <p:sp>
          <p:nvSpPr>
            <p:cNvPr id="31" name="BlokTextu 30">
              <a:extLst>
                <a:ext uri="{FF2B5EF4-FFF2-40B4-BE49-F238E27FC236}">
                  <a16:creationId xmlns:a16="http://schemas.microsoft.com/office/drawing/2014/main" id="{B00E25AA-6D02-1DE1-BA39-68A37ED3397B}"/>
                </a:ext>
              </a:extLst>
            </p:cNvPr>
            <p:cNvSpPr txBox="1"/>
            <p:nvPr/>
          </p:nvSpPr>
          <p:spPr>
            <a:xfrm>
              <a:off x="3816743" y="3596656"/>
              <a:ext cx="466543" cy="343029"/>
            </a:xfrm>
            <a:prstGeom prst="rect">
              <a:avLst/>
            </a:prstGeom>
            <a:noFill/>
          </p:spPr>
          <p:txBody>
            <a:bodyPr wrap="square">
              <a:spAutoFit/>
            </a:bodyPr>
            <a:lstStyle/>
            <a:p>
              <a:r>
                <a:rPr lang="sk-SK">
                  <a:solidFill>
                    <a:srgbClr val="4472C4"/>
                  </a:solidFill>
                </a:rPr>
                <a:t>pre</a:t>
              </a:r>
            </a:p>
          </p:txBody>
        </p:sp>
        <p:sp>
          <p:nvSpPr>
            <p:cNvPr id="32" name="BlokTextu 31">
              <a:extLst>
                <a:ext uri="{FF2B5EF4-FFF2-40B4-BE49-F238E27FC236}">
                  <a16:creationId xmlns:a16="http://schemas.microsoft.com/office/drawing/2014/main" id="{05623153-B8B3-6C6F-5A0A-E79CC4A056E1}"/>
                </a:ext>
              </a:extLst>
            </p:cNvPr>
            <p:cNvSpPr txBox="1"/>
            <p:nvPr/>
          </p:nvSpPr>
          <p:spPr>
            <a:xfrm>
              <a:off x="2952118" y="2769832"/>
              <a:ext cx="743213" cy="343029"/>
            </a:xfrm>
            <a:prstGeom prst="rect">
              <a:avLst/>
            </a:prstGeom>
            <a:noFill/>
          </p:spPr>
          <p:txBody>
            <a:bodyPr wrap="square">
              <a:spAutoFit/>
            </a:bodyPr>
            <a:lstStyle/>
            <a:p>
              <a:r>
                <a:rPr lang="sk-SK">
                  <a:solidFill>
                    <a:srgbClr val="4472C4"/>
                  </a:solidFill>
                </a:rPr>
                <a:t>vedú k</a:t>
              </a:r>
            </a:p>
          </p:txBody>
        </p:sp>
        <p:sp>
          <p:nvSpPr>
            <p:cNvPr id="33" name="BlokTextu 32">
              <a:extLst>
                <a:ext uri="{FF2B5EF4-FFF2-40B4-BE49-F238E27FC236}">
                  <a16:creationId xmlns:a16="http://schemas.microsoft.com/office/drawing/2014/main" id="{001D1E73-4535-3D31-88D0-462732031E96}"/>
                </a:ext>
              </a:extLst>
            </p:cNvPr>
            <p:cNvSpPr txBox="1"/>
            <p:nvPr/>
          </p:nvSpPr>
          <p:spPr>
            <a:xfrm>
              <a:off x="2510935" y="477759"/>
              <a:ext cx="743213" cy="343029"/>
            </a:xfrm>
            <a:prstGeom prst="rect">
              <a:avLst/>
            </a:prstGeom>
            <a:noFill/>
          </p:spPr>
          <p:txBody>
            <a:bodyPr wrap="square">
              <a:spAutoFit/>
            </a:bodyPr>
            <a:lstStyle/>
            <a:p>
              <a:r>
                <a:rPr lang="sk-SK">
                  <a:solidFill>
                    <a:srgbClr val="4472C4"/>
                  </a:solidFill>
                </a:rPr>
                <a:t>ci cenia</a:t>
              </a:r>
            </a:p>
          </p:txBody>
        </p:sp>
        <p:sp>
          <p:nvSpPr>
            <p:cNvPr id="34" name="BlokTextu 33">
              <a:extLst>
                <a:ext uri="{FF2B5EF4-FFF2-40B4-BE49-F238E27FC236}">
                  <a16:creationId xmlns:a16="http://schemas.microsoft.com/office/drawing/2014/main" id="{7D2A2E6F-2D20-611E-07FE-526C75054613}"/>
                </a:ext>
              </a:extLst>
            </p:cNvPr>
            <p:cNvSpPr txBox="1"/>
            <p:nvPr/>
          </p:nvSpPr>
          <p:spPr>
            <a:xfrm>
              <a:off x="2585772" y="3481307"/>
              <a:ext cx="1041134" cy="343029"/>
            </a:xfrm>
            <a:prstGeom prst="rect">
              <a:avLst/>
            </a:prstGeom>
            <a:noFill/>
          </p:spPr>
          <p:txBody>
            <a:bodyPr wrap="square">
              <a:spAutoFit/>
            </a:bodyPr>
            <a:lstStyle/>
            <a:p>
              <a:r>
                <a:rPr lang="sk-SK">
                  <a:solidFill>
                    <a:srgbClr val="4472C4"/>
                  </a:solidFill>
                </a:rPr>
                <a:t>využívajú</a:t>
              </a:r>
            </a:p>
          </p:txBody>
        </p:sp>
        <p:sp>
          <p:nvSpPr>
            <p:cNvPr id="35" name="BlokTextu 34">
              <a:extLst>
                <a:ext uri="{FF2B5EF4-FFF2-40B4-BE49-F238E27FC236}">
                  <a16:creationId xmlns:a16="http://schemas.microsoft.com/office/drawing/2014/main" id="{73F4112C-3710-63CA-C884-B48FF27E0BBF}"/>
                </a:ext>
              </a:extLst>
            </p:cNvPr>
            <p:cNvSpPr txBox="1"/>
            <p:nvPr/>
          </p:nvSpPr>
          <p:spPr>
            <a:xfrm>
              <a:off x="2510935" y="855682"/>
              <a:ext cx="1764056" cy="343029"/>
            </a:xfrm>
            <a:prstGeom prst="rect">
              <a:avLst/>
            </a:prstGeom>
            <a:noFill/>
          </p:spPr>
          <p:txBody>
            <a:bodyPr wrap="square">
              <a:spAutoFit/>
            </a:bodyPr>
            <a:lstStyle/>
            <a:p>
              <a:r>
                <a:rPr lang="sk-SK">
                  <a:solidFill>
                    <a:srgbClr val="4472C4"/>
                  </a:solidFill>
                </a:rPr>
                <a:t>chcú minimalizovať</a:t>
              </a:r>
            </a:p>
          </p:txBody>
        </p:sp>
        <p:sp>
          <p:nvSpPr>
            <p:cNvPr id="36" name="BlokTextu 35">
              <a:extLst>
                <a:ext uri="{FF2B5EF4-FFF2-40B4-BE49-F238E27FC236}">
                  <a16:creationId xmlns:a16="http://schemas.microsoft.com/office/drawing/2014/main" id="{A6F20405-999A-668D-F752-612A252F4287}"/>
                </a:ext>
              </a:extLst>
            </p:cNvPr>
            <p:cNvSpPr txBox="1"/>
            <p:nvPr/>
          </p:nvSpPr>
          <p:spPr>
            <a:xfrm>
              <a:off x="1347504" y="1060892"/>
              <a:ext cx="1036879" cy="343029"/>
            </a:xfrm>
            <a:prstGeom prst="rect">
              <a:avLst/>
            </a:prstGeom>
            <a:noFill/>
          </p:spPr>
          <p:txBody>
            <a:bodyPr wrap="square">
              <a:spAutoFit/>
            </a:bodyPr>
            <a:lstStyle/>
            <a:p>
              <a:r>
                <a:rPr lang="sk-SK">
                  <a:solidFill>
                    <a:srgbClr val="4472C4"/>
                  </a:solidFill>
                </a:rPr>
                <a:t>zavádzajú</a:t>
              </a:r>
            </a:p>
          </p:txBody>
        </p:sp>
        <p:sp>
          <p:nvSpPr>
            <p:cNvPr id="37" name="BlokTextu 36">
              <a:extLst>
                <a:ext uri="{FF2B5EF4-FFF2-40B4-BE49-F238E27FC236}">
                  <a16:creationId xmlns:a16="http://schemas.microsoft.com/office/drawing/2014/main" id="{2F3BA540-1C9E-D9DB-C7EB-474941E54D7A}"/>
                </a:ext>
              </a:extLst>
            </p:cNvPr>
            <p:cNvSpPr txBox="1"/>
            <p:nvPr/>
          </p:nvSpPr>
          <p:spPr>
            <a:xfrm>
              <a:off x="863342" y="2428777"/>
              <a:ext cx="1941456" cy="343029"/>
            </a:xfrm>
            <a:prstGeom prst="rect">
              <a:avLst/>
            </a:prstGeom>
            <a:noFill/>
          </p:spPr>
          <p:txBody>
            <a:bodyPr wrap="square">
              <a:spAutoFit/>
            </a:bodyPr>
            <a:lstStyle/>
            <a:p>
              <a:r>
                <a:rPr lang="sk-SK">
                  <a:solidFill>
                    <a:srgbClr val="4472C4"/>
                  </a:solidFill>
                </a:rPr>
                <a:t>si môžu byť vedomí</a:t>
              </a:r>
            </a:p>
          </p:txBody>
        </p:sp>
        <p:sp>
          <p:nvSpPr>
            <p:cNvPr id="38" name="BlokTextu 37">
              <a:extLst>
                <a:ext uri="{FF2B5EF4-FFF2-40B4-BE49-F238E27FC236}">
                  <a16:creationId xmlns:a16="http://schemas.microsoft.com/office/drawing/2014/main" id="{F523A257-C0F0-067E-0C34-4A7BA39AD6AF}"/>
                </a:ext>
              </a:extLst>
            </p:cNvPr>
            <p:cNvSpPr txBox="1"/>
            <p:nvPr/>
          </p:nvSpPr>
          <p:spPr>
            <a:xfrm>
              <a:off x="1584431" y="4826156"/>
              <a:ext cx="3226311" cy="343029"/>
            </a:xfrm>
            <a:prstGeom prst="rect">
              <a:avLst/>
            </a:prstGeom>
            <a:noFill/>
          </p:spPr>
          <p:txBody>
            <a:bodyPr wrap="square">
              <a:spAutoFit/>
            </a:bodyPr>
            <a:lstStyle/>
            <a:p>
              <a:r>
                <a:rPr lang="sk-SK">
                  <a:solidFill>
                    <a:srgbClr val="4472C4"/>
                  </a:solidFill>
                </a:rPr>
                <a:t>chcú zneužiť a/alebo môžu poškodiť</a:t>
              </a:r>
            </a:p>
          </p:txBody>
        </p:sp>
        <p:sp>
          <p:nvSpPr>
            <p:cNvPr id="39" name="BlokTextu 38">
              <a:extLst>
                <a:ext uri="{FF2B5EF4-FFF2-40B4-BE49-F238E27FC236}">
                  <a16:creationId xmlns:a16="http://schemas.microsoft.com/office/drawing/2014/main" id="{8170967B-B911-2E67-9B80-0ABE921F06D9}"/>
                </a:ext>
              </a:extLst>
            </p:cNvPr>
            <p:cNvSpPr txBox="1"/>
            <p:nvPr/>
          </p:nvSpPr>
          <p:spPr>
            <a:xfrm>
              <a:off x="3509568" y="1285358"/>
              <a:ext cx="971414" cy="343029"/>
            </a:xfrm>
            <a:prstGeom prst="rect">
              <a:avLst/>
            </a:prstGeom>
            <a:noFill/>
          </p:spPr>
          <p:txBody>
            <a:bodyPr wrap="square">
              <a:spAutoFit/>
            </a:bodyPr>
            <a:lstStyle/>
            <a:p>
              <a:r>
                <a:rPr lang="sk-SK">
                  <a:solidFill>
                    <a:srgbClr val="4472C4"/>
                  </a:solidFill>
                </a:rPr>
                <a:t>redukujú</a:t>
              </a:r>
            </a:p>
          </p:txBody>
        </p:sp>
        <p:sp>
          <p:nvSpPr>
            <p:cNvPr id="40" name="BlokTextu 39">
              <a:extLst>
                <a:ext uri="{FF2B5EF4-FFF2-40B4-BE49-F238E27FC236}">
                  <a16:creationId xmlns:a16="http://schemas.microsoft.com/office/drawing/2014/main" id="{001E4EE8-8D9A-AE48-8845-03B2AD255C65}"/>
                </a:ext>
              </a:extLst>
            </p:cNvPr>
            <p:cNvSpPr txBox="1"/>
            <p:nvPr/>
          </p:nvSpPr>
          <p:spPr>
            <a:xfrm>
              <a:off x="3698448" y="1659885"/>
              <a:ext cx="881575" cy="343029"/>
            </a:xfrm>
            <a:prstGeom prst="rect">
              <a:avLst/>
            </a:prstGeom>
            <a:noFill/>
          </p:spPr>
          <p:txBody>
            <a:bodyPr wrap="square">
              <a:spAutoFit/>
            </a:bodyPr>
            <a:lstStyle/>
            <a:p>
              <a:r>
                <a:rPr lang="sk-SK">
                  <a:solidFill>
                    <a:srgbClr val="4472C4"/>
                  </a:solidFill>
                </a:rPr>
                <a:t>môžu ovplyvniť</a:t>
              </a:r>
            </a:p>
          </p:txBody>
        </p:sp>
        <p:sp>
          <p:nvSpPr>
            <p:cNvPr id="41" name="BlokTextu 40">
              <a:extLst>
                <a:ext uri="{FF2B5EF4-FFF2-40B4-BE49-F238E27FC236}">
                  <a16:creationId xmlns:a16="http://schemas.microsoft.com/office/drawing/2014/main" id="{5C2156BD-2651-A46B-E8E8-51B520F8ED2A}"/>
                </a:ext>
              </a:extLst>
            </p:cNvPr>
            <p:cNvSpPr txBox="1"/>
            <p:nvPr/>
          </p:nvSpPr>
          <p:spPr>
            <a:xfrm>
              <a:off x="2019109" y="1796184"/>
              <a:ext cx="1509284" cy="343029"/>
            </a:xfrm>
            <a:prstGeom prst="rect">
              <a:avLst/>
            </a:prstGeom>
            <a:noFill/>
          </p:spPr>
          <p:txBody>
            <a:bodyPr wrap="square">
              <a:spAutoFit/>
            </a:bodyPr>
            <a:lstStyle/>
            <a:p>
              <a:r>
                <a:rPr lang="sk-SK">
                  <a:solidFill>
                    <a:srgbClr val="4472C4"/>
                  </a:solidFill>
                </a:rPr>
                <a:t>môžu byť znížené pomocou</a:t>
              </a:r>
            </a:p>
          </p:txBody>
        </p:sp>
        <p:sp>
          <p:nvSpPr>
            <p:cNvPr id="42" name="BlokTextu 41">
              <a:extLst>
                <a:ext uri="{FF2B5EF4-FFF2-40B4-BE49-F238E27FC236}">
                  <a16:creationId xmlns:a16="http://schemas.microsoft.com/office/drawing/2014/main" id="{D628A6C9-00A8-30E1-317F-2DA9D4E93E5D}"/>
                </a:ext>
              </a:extLst>
            </p:cNvPr>
            <p:cNvSpPr txBox="1"/>
            <p:nvPr/>
          </p:nvSpPr>
          <p:spPr>
            <a:xfrm>
              <a:off x="3049003" y="3681552"/>
              <a:ext cx="821562" cy="343029"/>
            </a:xfrm>
            <a:prstGeom prst="rect">
              <a:avLst/>
            </a:prstGeom>
            <a:noFill/>
          </p:spPr>
          <p:txBody>
            <a:bodyPr wrap="square">
              <a:spAutoFit/>
            </a:bodyPr>
            <a:lstStyle/>
            <a:p>
              <a:r>
                <a:rPr lang="sk-SK">
                  <a:solidFill>
                    <a:srgbClr val="4472C4"/>
                  </a:solidFill>
                </a:rPr>
                <a:t>zvyšujú</a:t>
              </a:r>
            </a:p>
          </p:txBody>
        </p:sp>
      </p:grpSp>
      <p:sp>
        <p:nvSpPr>
          <p:cNvPr id="7" name="Zástupný objekt pre číslo snímky 3">
            <a:extLst>
              <a:ext uri="{FF2B5EF4-FFF2-40B4-BE49-F238E27FC236}">
                <a16:creationId xmlns:a16="http://schemas.microsoft.com/office/drawing/2014/main" id="{745565CE-EE32-04BD-F7BC-2C1CB1BB9121}"/>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23</a:t>
            </a:fld>
            <a:endParaRPr lang="sk-SK" dirty="0"/>
          </a:p>
        </p:txBody>
      </p:sp>
      <p:sp>
        <p:nvSpPr>
          <p:cNvPr id="45" name="Nadpis 1">
            <a:extLst>
              <a:ext uri="{FF2B5EF4-FFF2-40B4-BE49-F238E27FC236}">
                <a16:creationId xmlns:a16="http://schemas.microsoft.com/office/drawing/2014/main" id="{B5B37B6F-EFB8-ED74-1AE8-93260C157BCC}"/>
              </a:ext>
            </a:extLst>
          </p:cNvPr>
          <p:cNvSpPr>
            <a:spLocks noGrp="1"/>
          </p:cNvSpPr>
          <p:nvPr>
            <p:ph type="title"/>
          </p:nvPr>
        </p:nvSpPr>
        <p:spPr>
          <a:xfrm>
            <a:off x="2802467" y="365125"/>
            <a:ext cx="8585200" cy="742411"/>
          </a:xfrm>
        </p:spPr>
        <p:txBody>
          <a:bodyPr/>
          <a:lstStyle/>
          <a:p>
            <a:r>
              <a:rPr lang="sk-SK" b="1" dirty="0"/>
              <a:t>Model IB a KB</a:t>
            </a:r>
          </a:p>
        </p:txBody>
      </p:sp>
    </p:spTree>
    <p:extLst>
      <p:ext uri="{BB962C8B-B14F-4D97-AF65-F5344CB8AC3E}">
        <p14:creationId xmlns:p14="http://schemas.microsoft.com/office/powerpoint/2010/main" val="2592848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lokTextu 8">
            <a:extLst>
              <a:ext uri="{FF2B5EF4-FFF2-40B4-BE49-F238E27FC236}">
                <a16:creationId xmlns:a16="http://schemas.microsoft.com/office/drawing/2014/main" id="{980B50CD-BE7B-4709-9F22-3DEA07D5C1CE}"/>
              </a:ext>
            </a:extLst>
          </p:cNvPr>
          <p:cNvSpPr txBox="1"/>
          <p:nvPr/>
        </p:nvSpPr>
        <p:spPr>
          <a:xfrm>
            <a:off x="639007" y="1219622"/>
            <a:ext cx="8277694" cy="5262979"/>
          </a:xfrm>
          <a:prstGeom prst="rect">
            <a:avLst/>
          </a:prstGeom>
          <a:noFill/>
        </p:spPr>
        <p:txBody>
          <a:bodyPr wrap="square">
            <a:spAutoFit/>
          </a:bodyPr>
          <a:lstStyle/>
          <a:p>
            <a:pPr marL="342900" indent="-342900" algn="just">
              <a:buFont typeface="Wingdings" panose="05000000000000000000" pitchFamily="2" charset="2"/>
              <a:buChar char="§"/>
            </a:pPr>
            <a:r>
              <a:rPr lang="sk-SK" sz="2400" b="1" dirty="0">
                <a:ea typeface="Times New Roman" panose="02020603050405020304" pitchFamily="18" charset="0"/>
              </a:rPr>
              <a:t>Aktívum (</a:t>
            </a:r>
            <a:r>
              <a:rPr lang="sk-SK" sz="2400" b="1" dirty="0" err="1">
                <a:ea typeface="Times New Roman" panose="02020603050405020304" pitchFamily="18" charset="0"/>
              </a:rPr>
              <a:t>asset</a:t>
            </a:r>
            <a:r>
              <a:rPr lang="sk-SK" sz="2400" b="1" dirty="0">
                <a:ea typeface="Times New Roman" panose="02020603050405020304" pitchFamily="18" charset="0"/>
              </a:rPr>
              <a:t>) </a:t>
            </a:r>
            <a:r>
              <a:rPr lang="sk-SK" sz="2400" dirty="0">
                <a:ea typeface="Times New Roman" panose="02020603050405020304" pitchFamily="18" charset="0"/>
              </a:rPr>
              <a:t>- všetky hmotné, ale aj nehmotné statky, všetko, čo má pre majiteľa systému určitú hodnotu. </a:t>
            </a:r>
          </a:p>
          <a:p>
            <a:pPr marL="342900" indent="-342900" algn="just">
              <a:buFont typeface="Wingdings" panose="05000000000000000000" pitchFamily="2" charset="2"/>
              <a:buChar char="§"/>
            </a:pPr>
            <a:endParaRPr lang="sk-SK" sz="2400" dirty="0">
              <a:ea typeface="Times New Roman" panose="02020603050405020304" pitchFamily="18" charset="0"/>
            </a:endParaRPr>
          </a:p>
          <a:p>
            <a:pPr marL="914400" lvl="1" indent="-457200">
              <a:buFont typeface="Wingdings" panose="05000000000000000000" pitchFamily="2" charset="2"/>
              <a:buChar char="§"/>
            </a:pPr>
            <a:r>
              <a:rPr lang="sk-SK" sz="2400" b="1" dirty="0"/>
              <a:t>hardvér</a:t>
            </a:r>
            <a:r>
              <a:rPr lang="sk-SK" sz="2400" dirty="0"/>
              <a:t> – procesor, pamäť, terminály a pod.,</a:t>
            </a:r>
          </a:p>
          <a:p>
            <a:pPr marL="914400" lvl="1" indent="-457200">
              <a:buFont typeface="Wingdings" panose="05000000000000000000" pitchFamily="2" charset="2"/>
              <a:buChar char="§"/>
            </a:pPr>
            <a:r>
              <a:rPr lang="sk-SK" sz="2400" b="1" dirty="0"/>
              <a:t>softvér</a:t>
            </a:r>
            <a:r>
              <a:rPr lang="sk-SK" sz="2400" dirty="0"/>
              <a:t> – operačný systém, aplikačné programy a pod.,</a:t>
            </a:r>
          </a:p>
          <a:p>
            <a:pPr marL="914400" lvl="1" indent="-457200">
              <a:buFont typeface="Wingdings" panose="05000000000000000000" pitchFamily="2" charset="2"/>
              <a:buChar char="§"/>
            </a:pPr>
            <a:r>
              <a:rPr lang="sk-SK" sz="2400" b="1" dirty="0"/>
              <a:t>dáta</a:t>
            </a:r>
            <a:r>
              <a:rPr lang="sk-SK" sz="2400" dirty="0"/>
              <a:t> – dáta uložené v databázach, vstupné dáta, výstupné dáta a pod.</a:t>
            </a:r>
          </a:p>
          <a:p>
            <a:pPr marL="914400" lvl="1" indent="-457200">
              <a:buFont typeface="Wingdings" panose="05000000000000000000" pitchFamily="2" charset="2"/>
              <a:buChar char="§"/>
            </a:pPr>
            <a:r>
              <a:rPr lang="sk-SK" sz="2400" b="1" dirty="0"/>
              <a:t>ľudia</a:t>
            </a:r>
            <a:r>
              <a:rPr lang="sk-SK" sz="2400" dirty="0"/>
              <a:t> – užívatelia systému, administrátori, operátori a pod.</a:t>
            </a:r>
          </a:p>
          <a:p>
            <a:pPr marL="342900" indent="-342900" algn="just">
              <a:buFont typeface="Wingdings" panose="05000000000000000000" pitchFamily="2" charset="2"/>
              <a:buChar char="§"/>
            </a:pPr>
            <a:endParaRPr lang="sk-SK" sz="2400" dirty="0">
              <a:ea typeface="Times New Roman" panose="02020603050405020304" pitchFamily="18" charset="0"/>
            </a:endParaRPr>
          </a:p>
          <a:p>
            <a:pPr marL="457200" indent="-457200" algn="just">
              <a:buFont typeface="Wingdings" panose="05000000000000000000" pitchFamily="2" charset="2"/>
              <a:buChar char="§"/>
            </a:pPr>
            <a:r>
              <a:rPr lang="sk-SK" sz="2400" b="1" dirty="0"/>
              <a:t>cena (hodnota) </a:t>
            </a:r>
            <a:r>
              <a:rPr lang="sk-SK" sz="2400" dirty="0"/>
              <a:t>aktíva </a:t>
            </a:r>
            <a:endParaRPr lang="sk-SK" sz="2400" dirty="0">
              <a:ea typeface="Times New Roman" panose="02020603050405020304" pitchFamily="18" charset="0"/>
            </a:endParaRPr>
          </a:p>
          <a:p>
            <a:pPr marL="457200" indent="-457200" algn="just">
              <a:buFont typeface="Wingdings" panose="05000000000000000000" pitchFamily="2" charset="2"/>
              <a:buChar char="§"/>
            </a:pPr>
            <a:r>
              <a:rPr lang="sk-SK" sz="2400" dirty="0">
                <a:ea typeface="Times New Roman" panose="02020603050405020304" pitchFamily="18" charset="0"/>
              </a:rPr>
              <a:t>najcennejšie aktíva - dáta a informácie, ktorých zneužitie, strata alebo modifikácia by organizácii alebo určitej osobe spôsobilo určitú škodu.</a:t>
            </a:r>
          </a:p>
        </p:txBody>
      </p:sp>
      <p:pic>
        <p:nvPicPr>
          <p:cNvPr id="6" name="Obrázok 5">
            <a:extLst>
              <a:ext uri="{FF2B5EF4-FFF2-40B4-BE49-F238E27FC236}">
                <a16:creationId xmlns:a16="http://schemas.microsoft.com/office/drawing/2014/main" id="{2606D0C1-3D8B-4B59-8760-CD3C7C4FDA0F}"/>
              </a:ext>
            </a:extLst>
          </p:cNvPr>
          <p:cNvPicPr>
            <a:picLocks noChangeAspect="1"/>
          </p:cNvPicPr>
          <p:nvPr/>
        </p:nvPicPr>
        <p:blipFill rotWithShape="1">
          <a:blip r:embed="rId3">
            <a:extLst>
              <a:ext uri="{28A0092B-C50C-407E-A947-70E740481C1C}">
                <a14:useLocalDpi xmlns:a14="http://schemas.microsoft.com/office/drawing/2010/main" val="0"/>
              </a:ext>
            </a:extLst>
          </a:blip>
          <a:srcRect l="16496" t="13207" r="17116" b="14743"/>
          <a:stretch/>
        </p:blipFill>
        <p:spPr>
          <a:xfrm>
            <a:off x="9251673" y="2089994"/>
            <a:ext cx="1777166" cy="1928722"/>
          </a:xfrm>
          <a:prstGeom prst="rect">
            <a:avLst/>
          </a:prstGeom>
        </p:spPr>
      </p:pic>
      <p:pic>
        <p:nvPicPr>
          <p:cNvPr id="10" name="Obrázok 9" descr="Obrázok, na ktorom je text, znak, vonkajšie&#10;&#10;Automaticky generovaný popis">
            <a:extLst>
              <a:ext uri="{FF2B5EF4-FFF2-40B4-BE49-F238E27FC236}">
                <a16:creationId xmlns:a16="http://schemas.microsoft.com/office/drawing/2014/main" id="{022AE3A3-3B2C-43AB-BFEC-8EF2BE11BFA4}"/>
              </a:ext>
            </a:extLst>
          </p:cNvPr>
          <p:cNvPicPr>
            <a:picLocks noChangeAspect="1"/>
          </p:cNvPicPr>
          <p:nvPr/>
        </p:nvPicPr>
        <p:blipFill rotWithShape="1">
          <a:blip r:embed="rId4">
            <a:extLst>
              <a:ext uri="{28A0092B-C50C-407E-A947-70E740481C1C}">
                <a14:useLocalDpi xmlns:a14="http://schemas.microsoft.com/office/drawing/2010/main" val="0"/>
              </a:ext>
            </a:extLst>
          </a:blip>
          <a:srcRect l="23597" t="19366" r="23509" b="16985"/>
          <a:stretch/>
        </p:blipFill>
        <p:spPr>
          <a:xfrm>
            <a:off x="9401171" y="4327062"/>
            <a:ext cx="1602860" cy="1928722"/>
          </a:xfrm>
          <a:prstGeom prst="rect">
            <a:avLst/>
          </a:prstGeom>
        </p:spPr>
      </p:pic>
      <p:pic>
        <p:nvPicPr>
          <p:cNvPr id="12" name="Obrázok 11">
            <a:extLst>
              <a:ext uri="{FF2B5EF4-FFF2-40B4-BE49-F238E27FC236}">
                <a16:creationId xmlns:a16="http://schemas.microsoft.com/office/drawing/2014/main" id="{857D5B11-D670-42C6-93EF-B8D5CD8358FE}"/>
              </a:ext>
            </a:extLst>
          </p:cNvPr>
          <p:cNvPicPr>
            <a:picLocks noChangeAspect="1"/>
          </p:cNvPicPr>
          <p:nvPr/>
        </p:nvPicPr>
        <p:blipFill rotWithShape="1">
          <a:blip r:embed="rId5">
            <a:extLst>
              <a:ext uri="{28A0092B-C50C-407E-A947-70E740481C1C}">
                <a14:useLocalDpi xmlns:a14="http://schemas.microsoft.com/office/drawing/2010/main" val="0"/>
              </a:ext>
            </a:extLst>
          </a:blip>
          <a:srcRect l="15460" t="17698" r="17698" b="17857"/>
          <a:stretch/>
        </p:blipFill>
        <p:spPr>
          <a:xfrm>
            <a:off x="9028358" y="176156"/>
            <a:ext cx="2000481" cy="1928723"/>
          </a:xfrm>
          <a:prstGeom prst="rect">
            <a:avLst/>
          </a:prstGeom>
        </p:spPr>
      </p:pic>
      <p:sp>
        <p:nvSpPr>
          <p:cNvPr id="7" name="Zástupný objekt pre číslo snímky 3">
            <a:extLst>
              <a:ext uri="{FF2B5EF4-FFF2-40B4-BE49-F238E27FC236}">
                <a16:creationId xmlns:a16="http://schemas.microsoft.com/office/drawing/2014/main" id="{189A0309-B309-9A5B-8A47-178BBCC89F93}"/>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24</a:t>
            </a:fld>
            <a:endParaRPr lang="sk-SK" dirty="0"/>
          </a:p>
        </p:txBody>
      </p:sp>
      <p:sp>
        <p:nvSpPr>
          <p:cNvPr id="16" name="Nadpis 1">
            <a:extLst>
              <a:ext uri="{FF2B5EF4-FFF2-40B4-BE49-F238E27FC236}">
                <a16:creationId xmlns:a16="http://schemas.microsoft.com/office/drawing/2014/main" id="{2000EA8B-17C1-F350-C8ED-CF8A7645B511}"/>
              </a:ext>
            </a:extLst>
          </p:cNvPr>
          <p:cNvSpPr>
            <a:spLocks noGrp="1"/>
          </p:cNvSpPr>
          <p:nvPr>
            <p:ph type="title"/>
          </p:nvPr>
        </p:nvSpPr>
        <p:spPr>
          <a:xfrm>
            <a:off x="2802467" y="365125"/>
            <a:ext cx="8585200" cy="617008"/>
          </a:xfrm>
        </p:spPr>
        <p:txBody>
          <a:bodyPr/>
          <a:lstStyle/>
          <a:p>
            <a:r>
              <a:rPr lang="sk-SK" b="1" dirty="0"/>
              <a:t>Aktívum (I.)</a:t>
            </a:r>
          </a:p>
        </p:txBody>
      </p:sp>
    </p:spTree>
    <p:extLst>
      <p:ext uri="{BB962C8B-B14F-4D97-AF65-F5344CB8AC3E}">
        <p14:creationId xmlns:p14="http://schemas.microsoft.com/office/powerpoint/2010/main" val="96906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37C22-E02E-A43A-F838-8ED9B3F76D46}"/>
            </a:ext>
          </a:extLst>
        </p:cNvPr>
        <p:cNvGrpSpPr/>
        <p:nvPr/>
      </p:nvGrpSpPr>
      <p:grpSpPr>
        <a:xfrm>
          <a:off x="0" y="0"/>
          <a:ext cx="0" cy="0"/>
          <a:chOff x="0" y="0"/>
          <a:chExt cx="0" cy="0"/>
        </a:xfrm>
      </p:grpSpPr>
      <p:sp>
        <p:nvSpPr>
          <p:cNvPr id="7" name="Zástupný objekt pre číslo snímky 3">
            <a:extLst>
              <a:ext uri="{FF2B5EF4-FFF2-40B4-BE49-F238E27FC236}">
                <a16:creationId xmlns:a16="http://schemas.microsoft.com/office/drawing/2014/main" id="{DEC80A44-174F-88B2-3DED-7A2B7FB99BCB}"/>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25</a:t>
            </a:fld>
            <a:endParaRPr lang="sk-SK" dirty="0"/>
          </a:p>
        </p:txBody>
      </p:sp>
      <p:sp>
        <p:nvSpPr>
          <p:cNvPr id="16" name="Nadpis 1">
            <a:extLst>
              <a:ext uri="{FF2B5EF4-FFF2-40B4-BE49-F238E27FC236}">
                <a16:creationId xmlns:a16="http://schemas.microsoft.com/office/drawing/2014/main" id="{F999068B-7ABA-0BF8-A1B7-87F654771A41}"/>
              </a:ext>
            </a:extLst>
          </p:cNvPr>
          <p:cNvSpPr>
            <a:spLocks noGrp="1"/>
          </p:cNvSpPr>
          <p:nvPr>
            <p:ph type="title"/>
          </p:nvPr>
        </p:nvSpPr>
        <p:spPr>
          <a:xfrm>
            <a:off x="2802467" y="365125"/>
            <a:ext cx="8585200" cy="617008"/>
          </a:xfrm>
        </p:spPr>
        <p:txBody>
          <a:bodyPr/>
          <a:lstStyle/>
          <a:p>
            <a:r>
              <a:rPr lang="sk-SK" b="1" dirty="0"/>
              <a:t>Aktívum (II.)</a:t>
            </a:r>
          </a:p>
        </p:txBody>
      </p:sp>
      <p:sp>
        <p:nvSpPr>
          <p:cNvPr id="2" name="Obdĺžnik 1">
            <a:extLst>
              <a:ext uri="{FF2B5EF4-FFF2-40B4-BE49-F238E27FC236}">
                <a16:creationId xmlns:a16="http://schemas.microsoft.com/office/drawing/2014/main" id="{6E758BD7-5691-64BC-5FF9-2AD7ACE01082}"/>
              </a:ext>
            </a:extLst>
          </p:cNvPr>
          <p:cNvSpPr/>
          <p:nvPr/>
        </p:nvSpPr>
        <p:spPr>
          <a:xfrm>
            <a:off x="451533" y="1442626"/>
            <a:ext cx="7638368" cy="4524315"/>
          </a:xfrm>
          <a:prstGeom prst="rect">
            <a:avLst/>
          </a:prstGeom>
        </p:spPr>
        <p:txBody>
          <a:bodyPr wrap="square">
            <a:spAutoFit/>
          </a:bodyPr>
          <a:lstStyle/>
          <a:p>
            <a:pPr marL="342900" indent="-342900" algn="just">
              <a:buFont typeface="Wingdings" panose="05000000000000000000" pitchFamily="2" charset="2"/>
              <a:buChar char="§"/>
            </a:pPr>
            <a:r>
              <a:rPr lang="sk-SK" sz="2400" b="1" dirty="0">
                <a:ea typeface="Times New Roman" panose="02020603050405020304" pitchFamily="18" charset="0"/>
              </a:rPr>
              <a:t>Klasifikácia v súkromnej sfére (</a:t>
            </a:r>
            <a:r>
              <a:rPr lang="sk-SK" sz="2400" b="1">
                <a:ea typeface="Times New Roman" panose="02020603050405020304" pitchFamily="18" charset="0"/>
              </a:rPr>
              <a:t>podľa dôvernosti):</a:t>
            </a:r>
            <a:endParaRPr lang="sk-SK" sz="2400" b="1" dirty="0">
              <a:ea typeface="Times New Roman" panose="02020603050405020304" pitchFamily="18" charset="0"/>
            </a:endParaRPr>
          </a:p>
          <a:p>
            <a:pPr marL="800100" lvl="1" indent="-342900">
              <a:buFont typeface="Wingdings" panose="05000000000000000000" pitchFamily="2" charset="2"/>
              <a:buChar char="§"/>
            </a:pPr>
            <a:r>
              <a:rPr lang="sk-SK" sz="2400" dirty="0"/>
              <a:t>Verejné</a:t>
            </a:r>
          </a:p>
          <a:p>
            <a:pPr marL="800100" lvl="1" indent="-342900">
              <a:buFont typeface="Wingdings" panose="05000000000000000000" pitchFamily="2" charset="2"/>
              <a:buChar char="§"/>
            </a:pPr>
            <a:r>
              <a:rPr lang="sk-SK" sz="2400" dirty="0"/>
              <a:t>Interné</a:t>
            </a:r>
          </a:p>
          <a:p>
            <a:pPr marL="800100" lvl="1" indent="-342900">
              <a:buFont typeface="Wingdings" panose="05000000000000000000" pitchFamily="2" charset="2"/>
              <a:buChar char="§"/>
            </a:pPr>
            <a:r>
              <a:rPr lang="sk-SK" sz="2400" dirty="0"/>
              <a:t>Chránené</a:t>
            </a:r>
          </a:p>
          <a:p>
            <a:pPr marL="800100" lvl="1" indent="-342900">
              <a:buFont typeface="Wingdings" panose="05000000000000000000" pitchFamily="2" charset="2"/>
              <a:buChar char="§"/>
            </a:pPr>
            <a:r>
              <a:rPr lang="sk-SK" sz="2400" dirty="0"/>
              <a:t>Prísne chránené</a:t>
            </a:r>
          </a:p>
          <a:p>
            <a:pPr marL="342900" indent="-342900">
              <a:buFont typeface="Wingdings" panose="05000000000000000000" pitchFamily="2" charset="2"/>
              <a:buChar char="§"/>
            </a:pPr>
            <a:endParaRPr lang="sk-SK" sz="2400" dirty="0">
              <a:ea typeface="Times New Roman" panose="02020603050405020304" pitchFamily="18" charset="0"/>
            </a:endParaRPr>
          </a:p>
          <a:p>
            <a:pPr marL="342900" indent="-342900">
              <a:buFont typeface="Wingdings" panose="05000000000000000000" pitchFamily="2" charset="2"/>
              <a:buChar char="§"/>
            </a:pPr>
            <a:r>
              <a:rPr lang="sk-SK" sz="2400" b="1" dirty="0">
                <a:ea typeface="Times New Roman" panose="02020603050405020304" pitchFamily="18" charset="0"/>
              </a:rPr>
              <a:t>Kritériá pre určenie celkovej hodnoty aktíva a následnej klasifikácie</a:t>
            </a:r>
          </a:p>
          <a:p>
            <a:pPr marL="800100" lvl="1" indent="-342900">
              <a:buFont typeface="Wingdings" panose="05000000000000000000" pitchFamily="2" charset="2"/>
              <a:buChar char="§"/>
            </a:pPr>
            <a:r>
              <a:rPr lang="sk-SK" sz="2400" dirty="0"/>
              <a:t>Hodnota</a:t>
            </a:r>
          </a:p>
          <a:p>
            <a:pPr marL="800100" lvl="1" indent="-342900">
              <a:buFont typeface="Wingdings" panose="05000000000000000000" pitchFamily="2" charset="2"/>
              <a:buChar char="§"/>
            </a:pPr>
            <a:r>
              <a:rPr lang="sk-SK" sz="2400" dirty="0"/>
              <a:t>Vek</a:t>
            </a:r>
          </a:p>
          <a:p>
            <a:pPr marL="800100" lvl="1" indent="-342900">
              <a:buFont typeface="Wingdings" panose="05000000000000000000" pitchFamily="2" charset="2"/>
              <a:buChar char="§"/>
            </a:pPr>
            <a:r>
              <a:rPr lang="sk-SK" sz="2400" dirty="0"/>
              <a:t>Náklady na výmenu</a:t>
            </a:r>
          </a:p>
          <a:p>
            <a:pPr marL="800100" lvl="1" indent="-342900">
              <a:buFont typeface="Wingdings" panose="05000000000000000000" pitchFamily="2" charset="2"/>
              <a:buChar char="§"/>
            </a:pPr>
            <a:r>
              <a:rPr lang="sk-SK" sz="2400" dirty="0"/>
              <a:t>Úžitková životnosť</a:t>
            </a:r>
            <a:endParaRPr lang="sk-SK" sz="2400" dirty="0">
              <a:ea typeface="Times New Roman" panose="02020603050405020304" pitchFamily="18" charset="0"/>
            </a:endParaRPr>
          </a:p>
        </p:txBody>
      </p:sp>
      <p:pic>
        <p:nvPicPr>
          <p:cNvPr id="7170" name="Picture 2" descr="Generated image">
            <a:extLst>
              <a:ext uri="{FF2B5EF4-FFF2-40B4-BE49-F238E27FC236}">
                <a16:creationId xmlns:a16="http://schemas.microsoft.com/office/drawing/2014/main" id="{D328D6ED-D86D-7C0B-A371-16AAF87F8354}"/>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3683" t="11837" r="6074" b="18725"/>
          <a:stretch>
            <a:fillRect/>
          </a:stretch>
        </p:blipFill>
        <p:spPr bwMode="auto">
          <a:xfrm>
            <a:off x="8655050" y="1314836"/>
            <a:ext cx="3257550" cy="422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798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2">
            <a:extLst>
              <a:ext uri="{FF2B5EF4-FFF2-40B4-BE49-F238E27FC236}">
                <a16:creationId xmlns:a16="http://schemas.microsoft.com/office/drawing/2014/main" id="{4339443B-816A-C1BD-4D38-06538A5ADEDB}"/>
              </a:ext>
            </a:extLst>
          </p:cNvPr>
          <p:cNvSpPr>
            <a:spLocks noGrp="1"/>
          </p:cNvSpPr>
          <p:nvPr>
            <p:ph type="title"/>
          </p:nvPr>
        </p:nvSpPr>
        <p:spPr>
          <a:xfrm>
            <a:off x="2775172" y="153992"/>
            <a:ext cx="8585200" cy="1339658"/>
          </a:xfrm>
        </p:spPr>
        <p:txBody>
          <a:bodyPr>
            <a:normAutofit/>
          </a:bodyPr>
          <a:lstStyle/>
          <a:p>
            <a:r>
              <a:rPr lang="sk-SK" b="1" dirty="0"/>
              <a:t>Bezpečnostné hrozby (I.)</a:t>
            </a:r>
          </a:p>
        </p:txBody>
      </p:sp>
      <p:sp>
        <p:nvSpPr>
          <p:cNvPr id="9" name="BlokTextu 8">
            <a:extLst>
              <a:ext uri="{FF2B5EF4-FFF2-40B4-BE49-F238E27FC236}">
                <a16:creationId xmlns:a16="http://schemas.microsoft.com/office/drawing/2014/main" id="{9394534F-5772-4443-B034-449D9C336240}"/>
              </a:ext>
            </a:extLst>
          </p:cNvPr>
          <p:cNvSpPr txBox="1"/>
          <p:nvPr/>
        </p:nvSpPr>
        <p:spPr>
          <a:xfrm>
            <a:off x="326815" y="1305295"/>
            <a:ext cx="7274135" cy="4524315"/>
          </a:xfrm>
          <a:prstGeom prst="rect">
            <a:avLst/>
          </a:prstGeom>
          <a:noFill/>
        </p:spPr>
        <p:txBody>
          <a:bodyPr wrap="square">
            <a:spAutoFit/>
          </a:bodyPr>
          <a:lstStyle/>
          <a:p>
            <a:pPr marL="342900" indent="-342900" algn="just">
              <a:lnSpc>
                <a:spcPct val="100000"/>
              </a:lnSpc>
              <a:spcBef>
                <a:spcPts val="0"/>
              </a:spcBef>
              <a:buSzTx/>
              <a:buFont typeface="Wingdings" panose="05000000000000000000" pitchFamily="2" charset="2"/>
              <a:buChar char="§"/>
            </a:pPr>
            <a:r>
              <a:rPr lang="sk-SK" sz="2400" dirty="0"/>
              <a:t>č</a:t>
            </a:r>
            <a:r>
              <a:rPr lang="en-US" sz="2400" dirty="0" err="1"/>
              <a:t>okoľvek</a:t>
            </a:r>
            <a:r>
              <a:rPr lang="en-US" sz="2400" dirty="0"/>
              <a:t> (</a:t>
            </a:r>
            <a:r>
              <a:rPr lang="en-US" sz="2400" dirty="0" err="1"/>
              <a:t>napríklad</a:t>
            </a:r>
            <a:r>
              <a:rPr lang="en-US" sz="2400" dirty="0"/>
              <a:t> </a:t>
            </a:r>
            <a:r>
              <a:rPr lang="en-US" sz="2400" dirty="0" err="1"/>
              <a:t>objekt</a:t>
            </a:r>
            <a:r>
              <a:rPr lang="en-US" sz="2400" dirty="0"/>
              <a:t>, </a:t>
            </a:r>
            <a:r>
              <a:rPr lang="en-US" sz="2400" dirty="0" err="1"/>
              <a:t>materiál</a:t>
            </a:r>
            <a:r>
              <a:rPr lang="en-US" sz="2400" dirty="0"/>
              <a:t>, </a:t>
            </a:r>
            <a:r>
              <a:rPr lang="en-US" sz="2400" dirty="0" err="1"/>
              <a:t>človek</a:t>
            </a:r>
            <a:r>
              <a:rPr lang="en-US" sz="2400" dirty="0"/>
              <a:t>) </a:t>
            </a:r>
            <a:r>
              <a:rPr lang="en-US" sz="2400" dirty="0" err="1"/>
              <a:t>čo</a:t>
            </a:r>
            <a:r>
              <a:rPr lang="en-US" sz="2400" dirty="0"/>
              <a:t> je</a:t>
            </a:r>
            <a:r>
              <a:rPr lang="sk-SK" sz="2400" dirty="0"/>
              <a:t> </a:t>
            </a:r>
            <a:r>
              <a:rPr lang="en-US" sz="2400" dirty="0" err="1"/>
              <a:t>schopné</a:t>
            </a:r>
            <a:r>
              <a:rPr lang="en-US" sz="2400" dirty="0"/>
              <a:t> </a:t>
            </a:r>
            <a:r>
              <a:rPr lang="en-US" sz="2400" dirty="0" err="1"/>
              <a:t>pôsobiť</a:t>
            </a:r>
            <a:r>
              <a:rPr lang="en-US" sz="2400" dirty="0"/>
              <a:t> </a:t>
            </a:r>
            <a:r>
              <a:rPr lang="en-US" sz="2400" dirty="0" err="1"/>
              <a:t>proti</a:t>
            </a:r>
            <a:r>
              <a:rPr lang="en-US" sz="2400" dirty="0"/>
              <a:t> </a:t>
            </a:r>
            <a:r>
              <a:rPr lang="en-US" sz="2400" dirty="0" err="1"/>
              <a:t>aktívu</a:t>
            </a:r>
            <a:r>
              <a:rPr lang="en-US" sz="2400" dirty="0"/>
              <a:t> </a:t>
            </a:r>
            <a:r>
              <a:rPr lang="en-US" sz="2400" dirty="0" err="1"/>
              <a:t>takým</a:t>
            </a:r>
            <a:r>
              <a:rPr lang="en-US" sz="2400" dirty="0"/>
              <a:t> </a:t>
            </a:r>
            <a:r>
              <a:rPr lang="en-US" sz="2400" dirty="0" err="1"/>
              <a:t>spôsobom</a:t>
            </a:r>
            <a:r>
              <a:rPr lang="en-US" sz="2400" dirty="0"/>
              <a:t>, </a:t>
            </a:r>
            <a:r>
              <a:rPr lang="en-US" sz="2400" dirty="0" err="1"/>
              <a:t>že</a:t>
            </a:r>
            <a:r>
              <a:rPr lang="en-US" sz="2400" dirty="0"/>
              <a:t> ich </a:t>
            </a:r>
            <a:r>
              <a:rPr lang="en-US" sz="2400" dirty="0" err="1"/>
              <a:t>môže</a:t>
            </a:r>
            <a:r>
              <a:rPr lang="sk-SK" sz="2400" dirty="0"/>
              <a:t> </a:t>
            </a:r>
            <a:r>
              <a:rPr lang="en-US" sz="2400" dirty="0" err="1"/>
              <a:t>poškodiť</a:t>
            </a:r>
            <a:r>
              <a:rPr lang="en-US" sz="2400" dirty="0"/>
              <a:t>. </a:t>
            </a:r>
            <a:endParaRPr lang="sk-SK" sz="2400" dirty="0"/>
          </a:p>
          <a:p>
            <a:pPr marL="342900" indent="-342900" algn="just">
              <a:lnSpc>
                <a:spcPct val="100000"/>
              </a:lnSpc>
              <a:spcBef>
                <a:spcPts val="0"/>
              </a:spcBef>
              <a:buSzTx/>
              <a:buFont typeface="Wingdings" panose="05000000000000000000" pitchFamily="2" charset="2"/>
              <a:buChar char="§"/>
            </a:pPr>
            <a:r>
              <a:rPr lang="sk-SK" sz="2400" dirty="0"/>
              <a:t>p</a:t>
            </a:r>
            <a:r>
              <a:rPr lang="en-US" sz="2400" dirty="0" err="1"/>
              <a:t>otenciálna</a:t>
            </a:r>
            <a:r>
              <a:rPr lang="en-US" sz="2400" dirty="0"/>
              <a:t> </a:t>
            </a:r>
            <a:r>
              <a:rPr lang="en-US" sz="2400" dirty="0" err="1"/>
              <a:t>príčina</a:t>
            </a:r>
            <a:r>
              <a:rPr lang="en-US" sz="2400" dirty="0"/>
              <a:t> </a:t>
            </a:r>
            <a:r>
              <a:rPr lang="en-US" sz="2400" dirty="0" err="1"/>
              <a:t>nežiaduceho</a:t>
            </a:r>
            <a:r>
              <a:rPr lang="en-US" sz="2400" dirty="0"/>
              <a:t> </a:t>
            </a:r>
            <a:r>
              <a:rPr lang="en-US" sz="2400" dirty="0" err="1"/>
              <a:t>incidentu</a:t>
            </a:r>
            <a:r>
              <a:rPr lang="en-US" sz="2400" dirty="0"/>
              <a:t> (ISO/IEC 13335)</a:t>
            </a:r>
            <a:r>
              <a:rPr lang="sk-SK" sz="2400" dirty="0"/>
              <a:t>.</a:t>
            </a:r>
          </a:p>
          <a:p>
            <a:pPr marL="342900" indent="-342900" algn="just">
              <a:lnSpc>
                <a:spcPct val="100000"/>
              </a:lnSpc>
              <a:spcBef>
                <a:spcPts val="0"/>
              </a:spcBef>
              <a:buSzTx/>
              <a:buFont typeface="Wingdings" panose="05000000000000000000" pitchFamily="2" charset="2"/>
              <a:buChar char="§"/>
            </a:pPr>
            <a:endParaRPr lang="sk-SK" sz="2400" dirty="0"/>
          </a:p>
          <a:p>
            <a:pPr marL="342900" indent="-342900" algn="just">
              <a:buFont typeface="Wingdings" panose="05000000000000000000" pitchFamily="2" charset="2"/>
              <a:buChar char="§"/>
            </a:pPr>
            <a:r>
              <a:rPr lang="sk-SK" sz="2400" dirty="0"/>
              <a:t>Zdroje:</a:t>
            </a:r>
          </a:p>
          <a:p>
            <a:pPr marL="800100" lvl="1" indent="-342900" algn="just">
              <a:buFont typeface="Wingdings" panose="05000000000000000000" pitchFamily="2" charset="2"/>
              <a:buChar char="§"/>
            </a:pPr>
            <a:r>
              <a:rPr lang="sk-SK" sz="2400" b="1" dirty="0"/>
              <a:t>A (</a:t>
            </a:r>
            <a:r>
              <a:rPr lang="sk-SK" sz="2400" b="1" dirty="0" err="1"/>
              <a:t>accidental</a:t>
            </a:r>
            <a:r>
              <a:rPr lang="sk-SK" sz="2400" b="1" dirty="0"/>
              <a:t>) </a:t>
            </a:r>
            <a:r>
              <a:rPr lang="sk-SK" sz="2400" dirty="0"/>
              <a:t>- náhodný zdroj - činnosti, ktoré môžu náhodne poškodiť informačné aktíva</a:t>
            </a:r>
          </a:p>
          <a:p>
            <a:pPr marL="800100" lvl="1" indent="-342900" algn="just">
              <a:buFont typeface="Wingdings" panose="05000000000000000000" pitchFamily="2" charset="2"/>
              <a:buChar char="§"/>
            </a:pPr>
            <a:r>
              <a:rPr lang="sk-SK" sz="2400" b="1" dirty="0"/>
              <a:t>D (</a:t>
            </a:r>
            <a:r>
              <a:rPr lang="sk-SK" sz="2400" b="1" dirty="0" err="1"/>
              <a:t>deliberate</a:t>
            </a:r>
            <a:r>
              <a:rPr lang="sk-SK" sz="2400" b="1" dirty="0"/>
              <a:t>) </a:t>
            </a:r>
            <a:r>
              <a:rPr lang="sk-SK" sz="2400" dirty="0"/>
              <a:t>- úmyselný zdroj - úmyselné akcie zamerané na aktíva</a:t>
            </a:r>
          </a:p>
          <a:p>
            <a:pPr marL="800100" lvl="1" indent="-342900" algn="just">
              <a:buFont typeface="Wingdings" panose="05000000000000000000" pitchFamily="2" charset="2"/>
              <a:buChar char="§"/>
            </a:pPr>
            <a:r>
              <a:rPr lang="sk-SK" sz="2400" b="1" dirty="0"/>
              <a:t>E (</a:t>
            </a:r>
            <a:r>
              <a:rPr lang="sk-SK" sz="2400" b="1" dirty="0" err="1"/>
              <a:t>environmental</a:t>
            </a:r>
            <a:r>
              <a:rPr lang="sk-SK" sz="2400" b="1" dirty="0"/>
              <a:t>) </a:t>
            </a:r>
            <a:r>
              <a:rPr lang="sk-SK" sz="2400" dirty="0"/>
              <a:t>- environmentálny zdroj</a:t>
            </a:r>
          </a:p>
        </p:txBody>
      </p:sp>
      <p:sp>
        <p:nvSpPr>
          <p:cNvPr id="3" name="Zástupný objekt pre číslo snímky 3">
            <a:extLst>
              <a:ext uri="{FF2B5EF4-FFF2-40B4-BE49-F238E27FC236}">
                <a16:creationId xmlns:a16="http://schemas.microsoft.com/office/drawing/2014/main" id="{35D3112A-8D24-B92C-605D-F5259EE355D3}"/>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26</a:t>
            </a:fld>
            <a:endParaRPr lang="sk-SK" dirty="0"/>
          </a:p>
        </p:txBody>
      </p:sp>
      <p:pic>
        <p:nvPicPr>
          <p:cNvPr id="11" name="Obrázok 10" descr="Obrázok, na ktorom je dopravná značka, značka/gesto&#10;&#10;Obsah vygenerovaný pomocou AI môže byť nesprávny.">
            <a:extLst>
              <a:ext uri="{FF2B5EF4-FFF2-40B4-BE49-F238E27FC236}">
                <a16:creationId xmlns:a16="http://schemas.microsoft.com/office/drawing/2014/main" id="{BBA72D57-27A2-1042-E202-772A44E38C24}"/>
              </a:ext>
            </a:extLst>
          </p:cNvPr>
          <p:cNvPicPr>
            <a:picLocks noChangeAspect="1"/>
          </p:cNvPicPr>
          <p:nvPr/>
        </p:nvPicPr>
        <p:blipFill>
          <a:blip r:embed="rId3"/>
          <a:stretch>
            <a:fillRect/>
          </a:stretch>
        </p:blipFill>
        <p:spPr>
          <a:xfrm>
            <a:off x="7816850" y="1305295"/>
            <a:ext cx="3943350" cy="3943350"/>
          </a:xfrm>
          <a:prstGeom prst="rect">
            <a:avLst/>
          </a:prstGeom>
        </p:spPr>
      </p:pic>
    </p:spTree>
    <p:extLst>
      <p:ext uri="{BB962C8B-B14F-4D97-AF65-F5344CB8AC3E}">
        <p14:creationId xmlns:p14="http://schemas.microsoft.com/office/powerpoint/2010/main" val="128169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53EF2-4CDB-F7F3-1386-FA68705B4CED}"/>
            </a:ext>
          </a:extLst>
        </p:cNvPr>
        <p:cNvGrpSpPr/>
        <p:nvPr/>
      </p:nvGrpSpPr>
      <p:grpSpPr>
        <a:xfrm>
          <a:off x="0" y="0"/>
          <a:ext cx="0" cy="0"/>
          <a:chOff x="0" y="0"/>
          <a:chExt cx="0" cy="0"/>
        </a:xfrm>
      </p:grpSpPr>
      <p:sp>
        <p:nvSpPr>
          <p:cNvPr id="2" name="Nadpis 2">
            <a:extLst>
              <a:ext uri="{FF2B5EF4-FFF2-40B4-BE49-F238E27FC236}">
                <a16:creationId xmlns:a16="http://schemas.microsoft.com/office/drawing/2014/main" id="{AFD07516-33C2-F9BC-A348-6E8A203520D5}"/>
              </a:ext>
            </a:extLst>
          </p:cNvPr>
          <p:cNvSpPr>
            <a:spLocks noGrp="1"/>
          </p:cNvSpPr>
          <p:nvPr>
            <p:ph type="title"/>
          </p:nvPr>
        </p:nvSpPr>
        <p:spPr>
          <a:xfrm>
            <a:off x="2775172" y="153992"/>
            <a:ext cx="8585200" cy="760408"/>
          </a:xfrm>
        </p:spPr>
        <p:txBody>
          <a:bodyPr>
            <a:normAutofit/>
          </a:bodyPr>
          <a:lstStyle/>
          <a:p>
            <a:r>
              <a:rPr lang="sk-SK" b="1" dirty="0"/>
              <a:t>Bezpečnostné hrozby (II.)</a:t>
            </a:r>
          </a:p>
        </p:txBody>
      </p:sp>
      <p:graphicFrame>
        <p:nvGraphicFramePr>
          <p:cNvPr id="10" name="Tabuľka 9">
            <a:extLst>
              <a:ext uri="{FF2B5EF4-FFF2-40B4-BE49-F238E27FC236}">
                <a16:creationId xmlns:a16="http://schemas.microsoft.com/office/drawing/2014/main" id="{9F3FF1FC-92C8-8C7B-34DD-EB6A0AE5B7B6}"/>
              </a:ext>
            </a:extLst>
          </p:cNvPr>
          <p:cNvGraphicFramePr>
            <a:graphicFrameLocks noGrp="1"/>
          </p:cNvGraphicFramePr>
          <p:nvPr>
            <p:extLst>
              <p:ext uri="{D42A27DB-BD31-4B8C-83A1-F6EECF244321}">
                <p14:modId xmlns:p14="http://schemas.microsoft.com/office/powerpoint/2010/main" val="74514444"/>
              </p:ext>
            </p:extLst>
          </p:nvPr>
        </p:nvGraphicFramePr>
        <p:xfrm>
          <a:off x="422386" y="1173009"/>
          <a:ext cx="11347227" cy="5628535"/>
        </p:xfrm>
        <a:graphic>
          <a:graphicData uri="http://schemas.openxmlformats.org/drawingml/2006/table">
            <a:tbl>
              <a:tblPr>
                <a:tableStyleId>{3B4B98B0-60AC-42C2-AFA5-B58CD77FA1E5}</a:tableStyleId>
              </a:tblPr>
              <a:tblGrid>
                <a:gridCol w="4204448">
                  <a:extLst>
                    <a:ext uri="{9D8B030D-6E8A-4147-A177-3AD203B41FA5}">
                      <a16:colId xmlns:a16="http://schemas.microsoft.com/office/drawing/2014/main" val="3897056977"/>
                    </a:ext>
                  </a:extLst>
                </a:gridCol>
                <a:gridCol w="5613892">
                  <a:extLst>
                    <a:ext uri="{9D8B030D-6E8A-4147-A177-3AD203B41FA5}">
                      <a16:colId xmlns:a16="http://schemas.microsoft.com/office/drawing/2014/main" val="3803335872"/>
                    </a:ext>
                  </a:extLst>
                </a:gridCol>
                <a:gridCol w="1528887">
                  <a:extLst>
                    <a:ext uri="{9D8B030D-6E8A-4147-A177-3AD203B41FA5}">
                      <a16:colId xmlns:a16="http://schemas.microsoft.com/office/drawing/2014/main" val="3360082029"/>
                    </a:ext>
                  </a:extLst>
                </a:gridCol>
              </a:tblGrid>
              <a:tr h="212835">
                <a:tc>
                  <a:txBody>
                    <a:bodyPr/>
                    <a:lstStyle/>
                    <a:p>
                      <a:pPr algn="l" fontAlgn="b"/>
                      <a:r>
                        <a:rPr lang="sk-SK" sz="1800" b="1" u="none" strike="noStrike" dirty="0">
                          <a:effectLst/>
                        </a:rPr>
                        <a:t>Typ</a:t>
                      </a:r>
                      <a:endParaRPr lang="sk-SK"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sk-SK" sz="1800" b="1" u="none" strike="noStrike">
                          <a:effectLst/>
                        </a:rPr>
                        <a:t>Hrozby</a:t>
                      </a:r>
                      <a:endParaRPr lang="sk-SK"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b="1" u="none" strike="noStrike">
                          <a:effectLst/>
                        </a:rPr>
                        <a:t>Zdroj</a:t>
                      </a:r>
                      <a:endParaRPr lang="sk-SK"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82230861"/>
                  </a:ext>
                </a:extLst>
              </a:tr>
              <a:tr h="286340">
                <a:tc>
                  <a:txBody>
                    <a:bodyPr/>
                    <a:lstStyle/>
                    <a:p>
                      <a:pPr algn="l" fontAlgn="b"/>
                      <a:r>
                        <a:rPr lang="sk-SK" sz="1800" u="none" strike="noStrike" dirty="0">
                          <a:effectLst/>
                        </a:rPr>
                        <a:t>Fyzické poškodenie</a:t>
                      </a:r>
                      <a:endParaRPr lang="sk-SK"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dirty="0">
                          <a:solidFill>
                            <a:srgbClr val="0070C0"/>
                          </a:solidFill>
                          <a:effectLst/>
                        </a:rPr>
                        <a:t>Požiar</a:t>
                      </a:r>
                      <a:endParaRPr lang="sk-SK" sz="1800" b="0" i="0" u="none" strike="noStrike" dirty="0">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a:effectLst/>
                        </a:rPr>
                        <a:t>A,D,E</a:t>
                      </a:r>
                      <a:endParaRPr lang="sk-SK"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15759262"/>
                  </a:ext>
                </a:extLst>
              </a:tr>
              <a:tr h="212835">
                <a:tc>
                  <a:txBody>
                    <a:bodyPr/>
                    <a:lstStyle/>
                    <a:p>
                      <a:pPr algn="l" fontAlgn="b"/>
                      <a:r>
                        <a:rPr lang="sk-SK" sz="1800" u="none" strike="noStrike">
                          <a:effectLst/>
                        </a:rPr>
                        <a:t> </a:t>
                      </a:r>
                      <a:endParaRPr lang="sk-SK"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a:solidFill>
                            <a:srgbClr val="0070C0"/>
                          </a:solidFill>
                          <a:effectLst/>
                        </a:rPr>
                        <a:t>Poškodenie vodou</a:t>
                      </a:r>
                      <a:endParaRPr lang="sk-SK" sz="1800" b="0" i="0" u="none" strike="noStrike">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a:effectLst/>
                        </a:rPr>
                        <a:t>A,D,E</a:t>
                      </a:r>
                      <a:endParaRPr lang="sk-SK"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05870953"/>
                  </a:ext>
                </a:extLst>
              </a:tr>
              <a:tr h="212835">
                <a:tc>
                  <a:txBody>
                    <a:bodyPr/>
                    <a:lstStyle/>
                    <a:p>
                      <a:pPr algn="l" fontAlgn="b"/>
                      <a:r>
                        <a:rPr lang="sk-SK" sz="1800" u="none" strike="noStrike">
                          <a:effectLst/>
                        </a:rPr>
                        <a:t> </a:t>
                      </a:r>
                      <a:endParaRPr lang="sk-SK"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dirty="0">
                          <a:solidFill>
                            <a:srgbClr val="0070C0"/>
                          </a:solidFill>
                          <a:effectLst/>
                        </a:rPr>
                        <a:t>Znečistenie</a:t>
                      </a:r>
                      <a:endParaRPr lang="sk-SK" sz="1800" b="0" i="0" u="none" strike="noStrike" dirty="0">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a:effectLst/>
                        </a:rPr>
                        <a:t>A,D,E</a:t>
                      </a:r>
                      <a:endParaRPr lang="sk-SK"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84552055"/>
                  </a:ext>
                </a:extLst>
              </a:tr>
              <a:tr h="212835">
                <a:tc>
                  <a:txBody>
                    <a:bodyPr/>
                    <a:lstStyle/>
                    <a:p>
                      <a:pPr algn="l" fontAlgn="b"/>
                      <a:r>
                        <a:rPr lang="sk-SK" sz="1800" u="none" strike="noStrike">
                          <a:effectLst/>
                        </a:rPr>
                        <a:t> </a:t>
                      </a:r>
                      <a:endParaRPr lang="sk-SK"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dirty="0">
                          <a:solidFill>
                            <a:srgbClr val="0070C0"/>
                          </a:solidFill>
                          <a:effectLst/>
                        </a:rPr>
                        <a:t>...</a:t>
                      </a:r>
                      <a:endParaRPr lang="sk-SK" sz="1800" b="0" i="0" u="none" strike="noStrike" dirty="0">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a:effectLst/>
                        </a:rPr>
                        <a:t> </a:t>
                      </a:r>
                      <a:endParaRPr lang="sk-SK"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25753595"/>
                  </a:ext>
                </a:extLst>
              </a:tr>
              <a:tr h="212835">
                <a:tc>
                  <a:txBody>
                    <a:bodyPr/>
                    <a:lstStyle/>
                    <a:p>
                      <a:pPr algn="l" fontAlgn="b"/>
                      <a:r>
                        <a:rPr lang="sk-SK" sz="1800" u="none" strike="noStrike">
                          <a:effectLst/>
                        </a:rPr>
                        <a:t>Prírodná udalosť</a:t>
                      </a:r>
                      <a:endParaRPr lang="sk-SK"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a:solidFill>
                            <a:srgbClr val="0070C0"/>
                          </a:solidFill>
                          <a:effectLst/>
                        </a:rPr>
                        <a:t>Klimatický jav</a:t>
                      </a:r>
                      <a:endParaRPr lang="sk-SK" sz="1800" b="0" i="0" u="none" strike="noStrike">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a:effectLst/>
                        </a:rPr>
                        <a:t>E</a:t>
                      </a:r>
                      <a:endParaRPr lang="sk-SK"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7309553"/>
                  </a:ext>
                </a:extLst>
              </a:tr>
              <a:tr h="212835">
                <a:tc>
                  <a:txBody>
                    <a:bodyPr/>
                    <a:lstStyle/>
                    <a:p>
                      <a:pPr algn="l" fontAlgn="b"/>
                      <a:r>
                        <a:rPr lang="sk-SK" sz="1800" u="none" strike="noStrike">
                          <a:effectLst/>
                        </a:rPr>
                        <a:t> </a:t>
                      </a:r>
                      <a:endParaRPr lang="sk-SK"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a:solidFill>
                            <a:srgbClr val="0070C0"/>
                          </a:solidFill>
                          <a:effectLst/>
                        </a:rPr>
                        <a:t>Povodeň</a:t>
                      </a:r>
                      <a:endParaRPr lang="sk-SK" sz="1800" b="0" i="0" u="none" strike="noStrike">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a:effectLst/>
                        </a:rPr>
                        <a:t>E</a:t>
                      </a:r>
                      <a:endParaRPr lang="sk-SK"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2102978"/>
                  </a:ext>
                </a:extLst>
              </a:tr>
              <a:tr h="212835">
                <a:tc>
                  <a:txBody>
                    <a:bodyPr/>
                    <a:lstStyle/>
                    <a:p>
                      <a:pPr algn="l" fontAlgn="b"/>
                      <a:r>
                        <a:rPr lang="sk-SK" sz="1800" u="none" strike="noStrike" dirty="0">
                          <a:effectLst/>
                        </a:rPr>
                        <a:t> </a:t>
                      </a:r>
                      <a:endParaRPr lang="sk-SK"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dirty="0">
                          <a:solidFill>
                            <a:srgbClr val="0070C0"/>
                          </a:solidFill>
                          <a:effectLst/>
                        </a:rPr>
                        <a:t>...</a:t>
                      </a:r>
                      <a:endParaRPr lang="sk-SK" sz="1800" b="0" i="0" u="none" strike="noStrike" dirty="0">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a:effectLst/>
                        </a:rPr>
                        <a:t> </a:t>
                      </a:r>
                      <a:endParaRPr lang="sk-SK"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6469348"/>
                  </a:ext>
                </a:extLst>
              </a:tr>
              <a:tr h="332766">
                <a:tc>
                  <a:txBody>
                    <a:bodyPr/>
                    <a:lstStyle/>
                    <a:p>
                      <a:pPr algn="l" fontAlgn="b"/>
                      <a:r>
                        <a:rPr lang="sk-SK" sz="1800" u="none" strike="noStrike" dirty="0">
                          <a:effectLst/>
                        </a:rPr>
                        <a:t>Strata základnej služby</a:t>
                      </a:r>
                      <a:endParaRPr lang="sk-SK"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a:solidFill>
                            <a:srgbClr val="0070C0"/>
                          </a:solidFill>
                          <a:effectLst/>
                        </a:rPr>
                        <a:t>Prerušenie dodávky elektriny</a:t>
                      </a:r>
                      <a:endParaRPr lang="sk-SK" sz="1800" b="0" i="0" u="none" strike="noStrike">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dirty="0">
                          <a:effectLst/>
                        </a:rPr>
                        <a:t>A,D,E</a:t>
                      </a:r>
                      <a:endParaRPr lang="sk-SK"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52563668"/>
                  </a:ext>
                </a:extLst>
              </a:tr>
              <a:tr h="212835">
                <a:tc>
                  <a:txBody>
                    <a:bodyPr/>
                    <a:lstStyle/>
                    <a:p>
                      <a:pPr algn="l" fontAlgn="b"/>
                      <a:r>
                        <a:rPr lang="sk-SK" sz="1800" u="none" strike="noStrike">
                          <a:effectLst/>
                        </a:rPr>
                        <a:t> </a:t>
                      </a:r>
                      <a:endParaRPr lang="sk-SK"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dirty="0">
                          <a:solidFill>
                            <a:srgbClr val="0070C0"/>
                          </a:solidFill>
                          <a:effectLst/>
                        </a:rPr>
                        <a:t>...</a:t>
                      </a:r>
                      <a:endParaRPr lang="sk-SK" sz="1800" b="0" i="0" u="none" strike="noStrike" dirty="0">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a:effectLst/>
                        </a:rPr>
                        <a:t> </a:t>
                      </a:r>
                      <a:endParaRPr lang="sk-SK"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4374946"/>
                  </a:ext>
                </a:extLst>
              </a:tr>
              <a:tr h="332766">
                <a:tc>
                  <a:txBody>
                    <a:bodyPr/>
                    <a:lstStyle/>
                    <a:p>
                      <a:pPr algn="l" fontAlgn="b"/>
                      <a:r>
                        <a:rPr lang="sk-SK" sz="1800" u="none" strike="noStrike" dirty="0">
                          <a:effectLst/>
                        </a:rPr>
                        <a:t>Ohrozenie informácií </a:t>
                      </a:r>
                      <a:endParaRPr lang="sk-SK"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dirty="0">
                          <a:solidFill>
                            <a:srgbClr val="0070C0"/>
                          </a:solidFill>
                          <a:effectLst/>
                        </a:rPr>
                        <a:t>Odposluch</a:t>
                      </a:r>
                      <a:endParaRPr lang="sk-SK" sz="1800" b="0" i="0" u="none" strike="noStrike" dirty="0">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a:effectLst/>
                        </a:rPr>
                        <a:t>D</a:t>
                      </a:r>
                      <a:endParaRPr lang="sk-SK"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52401653"/>
                  </a:ext>
                </a:extLst>
              </a:tr>
              <a:tr h="212835">
                <a:tc>
                  <a:txBody>
                    <a:bodyPr/>
                    <a:lstStyle/>
                    <a:p>
                      <a:pPr algn="l" fontAlgn="b"/>
                      <a:r>
                        <a:rPr lang="sk-SK" sz="1800" u="none" strike="noStrike">
                          <a:effectLst/>
                        </a:rPr>
                        <a:t> </a:t>
                      </a:r>
                      <a:endParaRPr lang="sk-SK"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dirty="0">
                          <a:solidFill>
                            <a:srgbClr val="0070C0"/>
                          </a:solidFill>
                          <a:effectLst/>
                        </a:rPr>
                        <a:t>Krádež zariadenia</a:t>
                      </a:r>
                      <a:endParaRPr lang="sk-SK" sz="1800" b="0" i="0" u="none" strike="noStrike" dirty="0">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a:effectLst/>
                        </a:rPr>
                        <a:t>D</a:t>
                      </a:r>
                      <a:endParaRPr lang="sk-SK"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91217991"/>
                  </a:ext>
                </a:extLst>
              </a:tr>
              <a:tr h="212835">
                <a:tc>
                  <a:txBody>
                    <a:bodyPr/>
                    <a:lstStyle/>
                    <a:p>
                      <a:pPr algn="l" fontAlgn="b"/>
                      <a:r>
                        <a:rPr lang="sk-SK" sz="1800" u="none" strike="noStrike">
                          <a:effectLst/>
                        </a:rPr>
                        <a:t> </a:t>
                      </a:r>
                      <a:endParaRPr lang="sk-SK"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a:solidFill>
                            <a:srgbClr val="0070C0"/>
                          </a:solidFill>
                          <a:effectLst/>
                        </a:rPr>
                        <a:t>...</a:t>
                      </a:r>
                      <a:endParaRPr lang="sk-SK" sz="1800" b="0" i="0" u="none" strike="noStrike">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a:effectLst/>
                        </a:rPr>
                        <a:t> </a:t>
                      </a:r>
                      <a:endParaRPr lang="sk-SK"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95605723"/>
                  </a:ext>
                </a:extLst>
              </a:tr>
              <a:tr h="370067">
                <a:tc>
                  <a:txBody>
                    <a:bodyPr/>
                    <a:lstStyle/>
                    <a:p>
                      <a:pPr algn="l" fontAlgn="b"/>
                      <a:r>
                        <a:rPr lang="sk-SK" sz="1800" u="none" strike="noStrike">
                          <a:effectLst/>
                        </a:rPr>
                        <a:t>Neoprávnení činnosti</a:t>
                      </a:r>
                      <a:endParaRPr lang="sk-SK"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a:solidFill>
                            <a:srgbClr val="0070C0"/>
                          </a:solidFill>
                          <a:effectLst/>
                        </a:rPr>
                        <a:t>Neoprávnené použitie zariadenia</a:t>
                      </a:r>
                      <a:endParaRPr lang="sk-SK" sz="1800" b="0" i="0" u="none" strike="noStrike">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dirty="0">
                          <a:effectLst/>
                        </a:rPr>
                        <a:t>D</a:t>
                      </a:r>
                      <a:endParaRPr lang="sk-SK"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68009500"/>
                  </a:ext>
                </a:extLst>
              </a:tr>
              <a:tr h="212835">
                <a:tc>
                  <a:txBody>
                    <a:bodyPr/>
                    <a:lstStyle/>
                    <a:p>
                      <a:pPr algn="l" fontAlgn="b"/>
                      <a:r>
                        <a:rPr lang="sk-SK" sz="1800" u="none" strike="noStrike">
                          <a:effectLst/>
                        </a:rPr>
                        <a:t> </a:t>
                      </a:r>
                      <a:endParaRPr lang="sk-SK"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dirty="0">
                          <a:solidFill>
                            <a:srgbClr val="0070C0"/>
                          </a:solidFill>
                          <a:effectLst/>
                        </a:rPr>
                        <a:t>Poškodenie dát</a:t>
                      </a:r>
                      <a:endParaRPr lang="sk-SK" sz="1800" b="0" i="0" u="none" strike="noStrike" dirty="0">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dirty="0">
                          <a:effectLst/>
                        </a:rPr>
                        <a:t>D</a:t>
                      </a:r>
                      <a:endParaRPr lang="sk-SK"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53453630"/>
                  </a:ext>
                </a:extLst>
              </a:tr>
              <a:tr h="212835">
                <a:tc>
                  <a:txBody>
                    <a:bodyPr/>
                    <a:lstStyle/>
                    <a:p>
                      <a:pPr algn="l" fontAlgn="b"/>
                      <a:r>
                        <a:rPr lang="sk-SK" sz="1800" u="none" strike="noStrike">
                          <a:effectLst/>
                        </a:rPr>
                        <a:t> </a:t>
                      </a:r>
                      <a:endParaRPr lang="sk-SK"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a:solidFill>
                            <a:srgbClr val="0070C0"/>
                          </a:solidFill>
                          <a:effectLst/>
                        </a:rPr>
                        <a:t>...</a:t>
                      </a:r>
                      <a:endParaRPr lang="sk-SK" sz="1800" b="0" i="0" u="none" strike="noStrike">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dirty="0">
                          <a:effectLst/>
                        </a:rPr>
                        <a:t> </a:t>
                      </a:r>
                      <a:endParaRPr lang="sk-SK"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18510020"/>
                  </a:ext>
                </a:extLst>
              </a:tr>
              <a:tr h="332766">
                <a:tc>
                  <a:txBody>
                    <a:bodyPr/>
                    <a:lstStyle/>
                    <a:p>
                      <a:pPr algn="l" fontAlgn="b"/>
                      <a:r>
                        <a:rPr lang="sk-SK" sz="1800" u="none" strike="noStrike">
                          <a:effectLst/>
                        </a:rPr>
                        <a:t>Ohrozenie funkčnosti</a:t>
                      </a:r>
                      <a:endParaRPr lang="sk-SK" sz="18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a:solidFill>
                            <a:srgbClr val="0070C0"/>
                          </a:solidFill>
                          <a:effectLst/>
                        </a:rPr>
                        <a:t>Chyba v používaní</a:t>
                      </a:r>
                      <a:endParaRPr lang="sk-SK" sz="1800" b="0" i="0" u="none" strike="noStrike">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dirty="0">
                          <a:effectLst/>
                        </a:rPr>
                        <a:t>A </a:t>
                      </a:r>
                      <a:endParaRPr lang="sk-SK"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74829865"/>
                  </a:ext>
                </a:extLst>
              </a:tr>
              <a:tr h="212835">
                <a:tc>
                  <a:txBody>
                    <a:bodyPr/>
                    <a:lstStyle/>
                    <a:p>
                      <a:pPr algn="l" fontAlgn="b"/>
                      <a:r>
                        <a:rPr lang="sk-SK" sz="1800" u="none" strike="noStrike">
                          <a:effectLst/>
                        </a:rPr>
                        <a:t> </a:t>
                      </a:r>
                      <a:endParaRPr lang="sk-SK"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a:solidFill>
                            <a:srgbClr val="0070C0"/>
                          </a:solidFill>
                          <a:effectLst/>
                        </a:rPr>
                        <a:t>Nedostatok personálu</a:t>
                      </a:r>
                      <a:endParaRPr lang="sk-SK" sz="1800" b="0" i="0" u="none" strike="noStrike">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dirty="0">
                          <a:effectLst/>
                        </a:rPr>
                        <a:t>A,D,E</a:t>
                      </a:r>
                      <a:endParaRPr lang="sk-SK"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46693837"/>
                  </a:ext>
                </a:extLst>
              </a:tr>
              <a:tr h="212835">
                <a:tc>
                  <a:txBody>
                    <a:bodyPr/>
                    <a:lstStyle/>
                    <a:p>
                      <a:pPr algn="l" fontAlgn="b"/>
                      <a:r>
                        <a:rPr lang="sk-SK" sz="1800" u="none" strike="noStrike">
                          <a:effectLst/>
                        </a:rPr>
                        <a:t> </a:t>
                      </a:r>
                      <a:endParaRPr lang="sk-SK"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sk-SK" sz="1800" u="none" strike="noStrike">
                          <a:solidFill>
                            <a:srgbClr val="0070C0"/>
                          </a:solidFill>
                          <a:effectLst/>
                        </a:rPr>
                        <a:t>...</a:t>
                      </a:r>
                      <a:endParaRPr lang="sk-SK" sz="1800" b="0" i="0" u="none" strike="noStrike">
                        <a:solidFill>
                          <a:srgbClr val="0070C0"/>
                        </a:solidFill>
                        <a:effectLst/>
                        <a:latin typeface="Calibri" panose="020F0502020204030204" pitchFamily="34" charset="0"/>
                      </a:endParaRPr>
                    </a:p>
                  </a:txBody>
                  <a:tcPr marL="9525" marR="9525" marT="9525" marB="0" anchor="b"/>
                </a:tc>
                <a:tc>
                  <a:txBody>
                    <a:bodyPr/>
                    <a:lstStyle/>
                    <a:p>
                      <a:pPr algn="l" fontAlgn="b"/>
                      <a:r>
                        <a:rPr lang="sk-SK" sz="1800" u="none" strike="noStrike" dirty="0">
                          <a:effectLst/>
                        </a:rPr>
                        <a:t> </a:t>
                      </a:r>
                      <a:endParaRPr lang="sk-SK"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70373293"/>
                  </a:ext>
                </a:extLst>
              </a:tr>
            </a:tbl>
          </a:graphicData>
        </a:graphic>
      </p:graphicFrame>
      <p:sp>
        <p:nvSpPr>
          <p:cNvPr id="3" name="Zástupný objekt pre číslo snímky 3">
            <a:extLst>
              <a:ext uri="{FF2B5EF4-FFF2-40B4-BE49-F238E27FC236}">
                <a16:creationId xmlns:a16="http://schemas.microsoft.com/office/drawing/2014/main" id="{4978CB68-2E01-5427-7455-0AB6FA483226}"/>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27</a:t>
            </a:fld>
            <a:endParaRPr lang="sk-SK" dirty="0"/>
          </a:p>
        </p:txBody>
      </p:sp>
    </p:spTree>
    <p:extLst>
      <p:ext uri="{BB962C8B-B14F-4D97-AF65-F5344CB8AC3E}">
        <p14:creationId xmlns:p14="http://schemas.microsoft.com/office/powerpoint/2010/main" val="489764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2">
            <a:extLst>
              <a:ext uri="{FF2B5EF4-FFF2-40B4-BE49-F238E27FC236}">
                <a16:creationId xmlns:a16="http://schemas.microsoft.com/office/drawing/2014/main" id="{F4413C6D-D4D5-592B-6E23-B2BE8B9FD1EA}"/>
              </a:ext>
            </a:extLst>
          </p:cNvPr>
          <p:cNvSpPr>
            <a:spLocks noGrp="1"/>
          </p:cNvSpPr>
          <p:nvPr>
            <p:ph type="title"/>
          </p:nvPr>
        </p:nvSpPr>
        <p:spPr/>
        <p:txBody>
          <a:bodyPr>
            <a:normAutofit/>
          </a:bodyPr>
          <a:lstStyle/>
          <a:p>
            <a:r>
              <a:rPr lang="sk-SK" b="1" dirty="0"/>
              <a:t>Zraniteľnosť (I.)</a:t>
            </a:r>
          </a:p>
        </p:txBody>
      </p:sp>
      <p:sp>
        <p:nvSpPr>
          <p:cNvPr id="8" name="BlokTextu 7">
            <a:extLst>
              <a:ext uri="{FF2B5EF4-FFF2-40B4-BE49-F238E27FC236}">
                <a16:creationId xmlns:a16="http://schemas.microsoft.com/office/drawing/2014/main" id="{86F66313-D773-431D-A916-D4370BD68511}"/>
              </a:ext>
            </a:extLst>
          </p:cNvPr>
          <p:cNvSpPr txBox="1"/>
          <p:nvPr/>
        </p:nvSpPr>
        <p:spPr>
          <a:xfrm>
            <a:off x="374444" y="1627621"/>
            <a:ext cx="10681113" cy="4154984"/>
          </a:xfrm>
          <a:prstGeom prst="rect">
            <a:avLst/>
          </a:prstGeom>
          <a:noFill/>
        </p:spPr>
        <p:txBody>
          <a:bodyPr wrap="square">
            <a:spAutoFit/>
          </a:bodyPr>
          <a:lstStyle/>
          <a:p>
            <a:pPr marL="342900" indent="-342900" algn="just">
              <a:lnSpc>
                <a:spcPct val="100000"/>
              </a:lnSpc>
              <a:spcBef>
                <a:spcPts val="0"/>
              </a:spcBef>
              <a:buSzTx/>
              <a:buFont typeface="Wingdings" panose="05000000000000000000" pitchFamily="2" charset="2"/>
              <a:buChar char="§"/>
            </a:pPr>
            <a:r>
              <a:rPr lang="sk-SK" sz="2400" dirty="0"/>
              <a:t>slabé miesto v oblasti vývoja, implementácie, prevádzky alebo vnútorného riadenia procesu, ktorá vplyvom udalostí hrozieb spôsobí stratu CIA alebo niektorého z aktív</a:t>
            </a:r>
          </a:p>
          <a:p>
            <a:pPr marL="342900" indent="-342900" algn="just">
              <a:lnSpc>
                <a:spcPct val="100000"/>
              </a:lnSpc>
              <a:spcBef>
                <a:spcPts val="0"/>
              </a:spcBef>
              <a:buSzTx/>
              <a:buFont typeface="Wingdings" panose="05000000000000000000" pitchFamily="2" charset="2"/>
              <a:buChar char="§"/>
            </a:pPr>
            <a:endParaRPr lang="sk-SK" sz="2400" dirty="0"/>
          </a:p>
          <a:p>
            <a:pPr marL="342900" indent="-342900" algn="just">
              <a:lnSpc>
                <a:spcPct val="100000"/>
              </a:lnSpc>
              <a:spcBef>
                <a:spcPts val="0"/>
              </a:spcBef>
              <a:buSzTx/>
              <a:buFont typeface="Wingdings" panose="05000000000000000000" pitchFamily="2" charset="2"/>
              <a:buChar char="§"/>
            </a:pPr>
            <a:r>
              <a:rPr lang="sk-SK" sz="2400" dirty="0"/>
              <a:t>niečo, čo umožňuje hrozbe prejaviť sa</a:t>
            </a:r>
          </a:p>
          <a:p>
            <a:pPr marL="342900" indent="-342900" algn="just">
              <a:lnSpc>
                <a:spcPct val="100000"/>
              </a:lnSpc>
              <a:spcBef>
                <a:spcPts val="0"/>
              </a:spcBef>
              <a:buSzTx/>
              <a:buFont typeface="Wingdings" panose="05000000000000000000" pitchFamily="2" charset="2"/>
              <a:buChar char="§"/>
            </a:pPr>
            <a:endParaRPr lang="sk-SK" sz="2400" dirty="0"/>
          </a:p>
          <a:p>
            <a:pPr marL="342900" indent="-342900" algn="just">
              <a:lnSpc>
                <a:spcPct val="100000"/>
              </a:lnSpc>
              <a:spcBef>
                <a:spcPts val="0"/>
              </a:spcBef>
              <a:buSzTx/>
              <a:buFont typeface="Wingdings" panose="05000000000000000000" pitchFamily="2" charset="2"/>
              <a:buChar char="§"/>
            </a:pPr>
            <a:r>
              <a:rPr lang="sk-SK" sz="2400" dirty="0"/>
              <a:t>priesečník 3 prvkov: </a:t>
            </a:r>
          </a:p>
          <a:p>
            <a:pPr marL="800100" lvl="1" indent="-342900" algn="just">
              <a:buFont typeface="Wingdings" panose="05000000000000000000" pitchFamily="2" charset="2"/>
              <a:buChar char="§"/>
            </a:pPr>
            <a:r>
              <a:rPr lang="sk-SK" sz="2400" dirty="0"/>
              <a:t>slabosť alebo chyba systému, </a:t>
            </a:r>
          </a:p>
          <a:p>
            <a:pPr marL="800100" lvl="1" indent="-342900" algn="just">
              <a:buFont typeface="Wingdings" panose="05000000000000000000" pitchFamily="2" charset="2"/>
              <a:buChar char="§"/>
            </a:pPr>
            <a:r>
              <a:rPr lang="sk-SK" sz="2400" dirty="0"/>
              <a:t>útočníkov prístup k chybe a </a:t>
            </a:r>
          </a:p>
          <a:p>
            <a:pPr marL="800100" lvl="1" indent="-342900" algn="just">
              <a:buFont typeface="Wingdings" panose="05000000000000000000" pitchFamily="2" charset="2"/>
              <a:buChar char="§"/>
            </a:pPr>
            <a:r>
              <a:rPr lang="sk-SK" sz="2400" dirty="0"/>
              <a:t>útočníkova schopnosť zneužiť chybu</a:t>
            </a:r>
          </a:p>
          <a:p>
            <a:pPr marL="342900" indent="-342900" algn="just">
              <a:lnSpc>
                <a:spcPct val="100000"/>
              </a:lnSpc>
              <a:spcBef>
                <a:spcPts val="0"/>
              </a:spcBef>
              <a:buSzTx/>
              <a:buFont typeface="Wingdings" panose="05000000000000000000" pitchFamily="2" charset="2"/>
              <a:buChar char="§"/>
            </a:pPr>
            <a:endParaRPr lang="sk-SK" sz="2400" dirty="0"/>
          </a:p>
        </p:txBody>
      </p:sp>
      <p:pic>
        <p:nvPicPr>
          <p:cNvPr id="3" name="Obrázok 2">
            <a:extLst>
              <a:ext uri="{FF2B5EF4-FFF2-40B4-BE49-F238E27FC236}">
                <a16:creationId xmlns:a16="http://schemas.microsoft.com/office/drawing/2014/main" id="{C9963D27-2422-4CEE-8CEE-B32AB6AD986B}"/>
              </a:ext>
            </a:extLst>
          </p:cNvPr>
          <p:cNvPicPr>
            <a:picLocks noChangeAspect="1"/>
          </p:cNvPicPr>
          <p:nvPr/>
        </p:nvPicPr>
        <p:blipFill rotWithShape="1">
          <a:blip r:embed="rId3">
            <a:extLst>
              <a:ext uri="{28A0092B-C50C-407E-A947-70E740481C1C}">
                <a14:useLocalDpi xmlns:a14="http://schemas.microsoft.com/office/drawing/2010/main" val="0"/>
              </a:ext>
            </a:extLst>
          </a:blip>
          <a:srcRect l="13204" t="13163" r="13333" b="13685"/>
          <a:stretch/>
        </p:blipFill>
        <p:spPr>
          <a:xfrm>
            <a:off x="7215925" y="2796595"/>
            <a:ext cx="3452073" cy="3437478"/>
          </a:xfrm>
          <a:prstGeom prst="rect">
            <a:avLst/>
          </a:prstGeom>
        </p:spPr>
      </p:pic>
      <p:sp>
        <p:nvSpPr>
          <p:cNvPr id="5" name="Zástupný objekt pre číslo snímky 3">
            <a:extLst>
              <a:ext uri="{FF2B5EF4-FFF2-40B4-BE49-F238E27FC236}">
                <a16:creationId xmlns:a16="http://schemas.microsoft.com/office/drawing/2014/main" id="{F4465BC7-0E80-A605-C4F5-D001E67DB9FD}"/>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28</a:t>
            </a:fld>
            <a:endParaRPr lang="sk-SK" dirty="0"/>
          </a:p>
        </p:txBody>
      </p:sp>
    </p:spTree>
    <p:extLst>
      <p:ext uri="{BB962C8B-B14F-4D97-AF65-F5344CB8AC3E}">
        <p14:creationId xmlns:p14="http://schemas.microsoft.com/office/powerpoint/2010/main" val="4244174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C9E01-E5A4-A901-CE50-BABC5C34AFDA}"/>
            </a:ext>
          </a:extLst>
        </p:cNvPr>
        <p:cNvGrpSpPr/>
        <p:nvPr/>
      </p:nvGrpSpPr>
      <p:grpSpPr>
        <a:xfrm>
          <a:off x="0" y="0"/>
          <a:ext cx="0" cy="0"/>
          <a:chOff x="0" y="0"/>
          <a:chExt cx="0" cy="0"/>
        </a:xfrm>
      </p:grpSpPr>
      <p:sp>
        <p:nvSpPr>
          <p:cNvPr id="2" name="Nadpis 2">
            <a:extLst>
              <a:ext uri="{FF2B5EF4-FFF2-40B4-BE49-F238E27FC236}">
                <a16:creationId xmlns:a16="http://schemas.microsoft.com/office/drawing/2014/main" id="{3E3D0420-C280-4FC9-E300-24D2F35AF33B}"/>
              </a:ext>
            </a:extLst>
          </p:cNvPr>
          <p:cNvSpPr>
            <a:spLocks noGrp="1"/>
          </p:cNvSpPr>
          <p:nvPr>
            <p:ph type="title"/>
          </p:nvPr>
        </p:nvSpPr>
        <p:spPr/>
        <p:txBody>
          <a:bodyPr>
            <a:normAutofit/>
          </a:bodyPr>
          <a:lstStyle/>
          <a:p>
            <a:r>
              <a:rPr lang="sk-SK" b="1" dirty="0"/>
              <a:t>Zraniteľnosť (II.)</a:t>
            </a:r>
          </a:p>
        </p:txBody>
      </p:sp>
      <p:pic>
        <p:nvPicPr>
          <p:cNvPr id="3" name="Obrázok 2">
            <a:extLst>
              <a:ext uri="{FF2B5EF4-FFF2-40B4-BE49-F238E27FC236}">
                <a16:creationId xmlns:a16="http://schemas.microsoft.com/office/drawing/2014/main" id="{9D92260F-71B8-D38F-71BE-55922F97CA01}"/>
              </a:ext>
            </a:extLst>
          </p:cNvPr>
          <p:cNvPicPr>
            <a:picLocks noChangeAspect="1"/>
          </p:cNvPicPr>
          <p:nvPr/>
        </p:nvPicPr>
        <p:blipFill rotWithShape="1">
          <a:blip r:embed="rId3">
            <a:extLst>
              <a:ext uri="{28A0092B-C50C-407E-A947-70E740481C1C}">
                <a14:useLocalDpi xmlns:a14="http://schemas.microsoft.com/office/drawing/2010/main" val="0"/>
              </a:ext>
            </a:extLst>
          </a:blip>
          <a:srcRect l="13204" t="13163" r="13333" b="13685"/>
          <a:stretch/>
        </p:blipFill>
        <p:spPr>
          <a:xfrm>
            <a:off x="7647831" y="1480401"/>
            <a:ext cx="3674400" cy="3658865"/>
          </a:xfrm>
          <a:prstGeom prst="rect">
            <a:avLst/>
          </a:prstGeom>
        </p:spPr>
      </p:pic>
      <p:sp>
        <p:nvSpPr>
          <p:cNvPr id="9" name="BlokTextu 8">
            <a:extLst>
              <a:ext uri="{FF2B5EF4-FFF2-40B4-BE49-F238E27FC236}">
                <a16:creationId xmlns:a16="http://schemas.microsoft.com/office/drawing/2014/main" id="{3C524BFF-3BE2-A1F6-3E6F-F19E1F882AB3}"/>
              </a:ext>
            </a:extLst>
          </p:cNvPr>
          <p:cNvSpPr txBox="1"/>
          <p:nvPr/>
        </p:nvSpPr>
        <p:spPr>
          <a:xfrm>
            <a:off x="522570" y="1704783"/>
            <a:ext cx="6682564" cy="3416320"/>
          </a:xfrm>
          <a:prstGeom prst="rect">
            <a:avLst/>
          </a:prstGeom>
          <a:noFill/>
        </p:spPr>
        <p:txBody>
          <a:bodyPr wrap="square">
            <a:spAutoFit/>
          </a:bodyPr>
          <a:lstStyle/>
          <a:p>
            <a:pPr marL="342900" indent="-342900">
              <a:buFont typeface="Wingdings" panose="05000000000000000000" pitchFamily="2" charset="2"/>
              <a:buChar char="§"/>
            </a:pPr>
            <a:r>
              <a:rPr lang="sk-SK" sz="2400" dirty="0"/>
              <a:t>podstata zraniteľného miesta môže byť:</a:t>
            </a:r>
          </a:p>
          <a:p>
            <a:pPr marL="800100" lvl="1" indent="-342900">
              <a:buFont typeface="Wingdings" panose="05000000000000000000" pitchFamily="2" charset="2"/>
              <a:buChar char="§"/>
            </a:pPr>
            <a:r>
              <a:rPr lang="sk-SK" sz="2400" b="1" dirty="0"/>
              <a:t>fyzická</a:t>
            </a:r>
            <a:r>
              <a:rPr lang="sk-SK" sz="2400" dirty="0"/>
              <a:t> – napr. umiestnenie informačného systému v mieste, ktoré umožňuje ľahké znehodnocovanie systému, výpadok napätia,</a:t>
            </a:r>
          </a:p>
          <a:p>
            <a:pPr marL="800100" lvl="1" indent="-342900">
              <a:buFont typeface="Wingdings" panose="05000000000000000000" pitchFamily="2" charset="2"/>
              <a:buChar char="§"/>
            </a:pPr>
            <a:r>
              <a:rPr lang="sk-SK" sz="2400" b="1" dirty="0"/>
              <a:t>fyzikálna</a:t>
            </a:r>
            <a:r>
              <a:rPr lang="sk-SK" sz="2400" dirty="0"/>
              <a:t> – vyžarovanie, útoky pri komunikácii na výmenu správy,</a:t>
            </a:r>
          </a:p>
          <a:p>
            <a:pPr marL="800100" lvl="1" indent="-342900">
              <a:buFont typeface="Wingdings" panose="05000000000000000000" pitchFamily="2" charset="2"/>
              <a:buChar char="§"/>
            </a:pPr>
            <a:r>
              <a:rPr lang="sk-SK" sz="2400" b="1" dirty="0"/>
              <a:t>v ľudskom faktore </a:t>
            </a:r>
            <a:r>
              <a:rPr lang="sk-SK" sz="2400" dirty="0"/>
              <a:t>– nesprávne zaškolenie operátorov, nedostatočné skúsenosti administrátorov. </a:t>
            </a:r>
          </a:p>
        </p:txBody>
      </p:sp>
      <p:sp>
        <p:nvSpPr>
          <p:cNvPr id="5" name="Zástupný objekt pre číslo snímky 3">
            <a:extLst>
              <a:ext uri="{FF2B5EF4-FFF2-40B4-BE49-F238E27FC236}">
                <a16:creationId xmlns:a16="http://schemas.microsoft.com/office/drawing/2014/main" id="{5A788572-9FB1-2352-28D0-769935E4792E}"/>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29</a:t>
            </a:fld>
            <a:endParaRPr lang="sk-SK" dirty="0"/>
          </a:p>
        </p:txBody>
      </p:sp>
    </p:spTree>
    <p:extLst>
      <p:ext uri="{BB962C8B-B14F-4D97-AF65-F5344CB8AC3E}">
        <p14:creationId xmlns:p14="http://schemas.microsoft.com/office/powerpoint/2010/main" val="369360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1A565-3F61-6BC9-D5CD-F568EA0D133D}"/>
            </a:ext>
          </a:extLst>
        </p:cNvPr>
        <p:cNvGrpSpPr/>
        <p:nvPr/>
      </p:nvGrpSpPr>
      <p:grpSpPr>
        <a:xfrm>
          <a:off x="0" y="0"/>
          <a:ext cx="0" cy="0"/>
          <a:chOff x="0" y="0"/>
          <a:chExt cx="0" cy="0"/>
        </a:xfrm>
      </p:grpSpPr>
      <p:sp>
        <p:nvSpPr>
          <p:cNvPr id="9" name="BlokTextu 1">
            <a:extLst>
              <a:ext uri="{FF2B5EF4-FFF2-40B4-BE49-F238E27FC236}">
                <a16:creationId xmlns:a16="http://schemas.microsoft.com/office/drawing/2014/main" id="{BDBB16D2-F40A-51EC-98BC-7D33613F99F3}"/>
              </a:ext>
            </a:extLst>
          </p:cNvPr>
          <p:cNvSpPr txBox="1"/>
          <p:nvPr/>
        </p:nvSpPr>
        <p:spPr>
          <a:xfrm>
            <a:off x="594717" y="6500699"/>
            <a:ext cx="3360795" cy="246221"/>
          </a:xfrm>
          <a:prstGeom prst="rect">
            <a:avLst/>
          </a:prstGeom>
          <a:noFill/>
        </p:spPr>
        <p:txBody>
          <a:bodyPr wrap="square">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k-SK" sz="1000" dirty="0"/>
              <a:t>Zdroj: https://www.ransomware.live/</a:t>
            </a:r>
          </a:p>
        </p:txBody>
      </p:sp>
      <p:sp>
        <p:nvSpPr>
          <p:cNvPr id="10" name="Nadpis 1">
            <a:extLst>
              <a:ext uri="{FF2B5EF4-FFF2-40B4-BE49-F238E27FC236}">
                <a16:creationId xmlns:a16="http://schemas.microsoft.com/office/drawing/2014/main" id="{565FD1E1-0413-1F42-F900-132A297DF14F}"/>
              </a:ext>
            </a:extLst>
          </p:cNvPr>
          <p:cNvSpPr>
            <a:spLocks noGrp="1"/>
          </p:cNvSpPr>
          <p:nvPr>
            <p:ph type="title"/>
          </p:nvPr>
        </p:nvSpPr>
        <p:spPr/>
        <p:txBody>
          <a:bodyPr/>
          <a:lstStyle/>
          <a:p>
            <a:r>
              <a:rPr lang="sk-SK" b="1" dirty="0"/>
              <a:t>Svet okolo nás (I.)</a:t>
            </a:r>
          </a:p>
        </p:txBody>
      </p:sp>
      <p:sp>
        <p:nvSpPr>
          <p:cNvPr id="12" name="Zástupný objekt pre číslo snímky 3">
            <a:extLst>
              <a:ext uri="{FF2B5EF4-FFF2-40B4-BE49-F238E27FC236}">
                <a16:creationId xmlns:a16="http://schemas.microsoft.com/office/drawing/2014/main" id="{29660F91-8323-2D07-C6D7-E7BD778D6B2D}"/>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3</a:t>
            </a:fld>
            <a:endParaRPr lang="sk-SK" dirty="0"/>
          </a:p>
        </p:txBody>
      </p:sp>
      <p:pic>
        <p:nvPicPr>
          <p:cNvPr id="16" name="Obrázok 15">
            <a:extLst>
              <a:ext uri="{FF2B5EF4-FFF2-40B4-BE49-F238E27FC236}">
                <a16:creationId xmlns:a16="http://schemas.microsoft.com/office/drawing/2014/main" id="{68EB544D-7A0E-346B-2C94-5CFDE5DC34C5}"/>
              </a:ext>
            </a:extLst>
          </p:cNvPr>
          <p:cNvPicPr>
            <a:picLocks noChangeAspect="1"/>
          </p:cNvPicPr>
          <p:nvPr/>
        </p:nvPicPr>
        <p:blipFill>
          <a:blip r:embed="rId3"/>
          <a:stretch>
            <a:fillRect/>
          </a:stretch>
        </p:blipFill>
        <p:spPr>
          <a:xfrm>
            <a:off x="0" y="1162049"/>
            <a:ext cx="12192000" cy="4457701"/>
          </a:xfrm>
          <a:prstGeom prst="rect">
            <a:avLst/>
          </a:prstGeom>
        </p:spPr>
      </p:pic>
      <p:pic>
        <p:nvPicPr>
          <p:cNvPr id="14" name="Obrázok 13">
            <a:extLst>
              <a:ext uri="{FF2B5EF4-FFF2-40B4-BE49-F238E27FC236}">
                <a16:creationId xmlns:a16="http://schemas.microsoft.com/office/drawing/2014/main" id="{316509F6-C097-043D-A5C2-9AEA2130B2BE}"/>
              </a:ext>
            </a:extLst>
          </p:cNvPr>
          <p:cNvPicPr>
            <a:picLocks noChangeAspect="1"/>
          </p:cNvPicPr>
          <p:nvPr/>
        </p:nvPicPr>
        <p:blipFill>
          <a:blip r:embed="rId4"/>
          <a:stretch>
            <a:fillRect/>
          </a:stretch>
        </p:blipFill>
        <p:spPr>
          <a:xfrm>
            <a:off x="0" y="4753875"/>
            <a:ext cx="12192000" cy="1731752"/>
          </a:xfrm>
          <a:prstGeom prst="rect">
            <a:avLst/>
          </a:prstGeom>
        </p:spPr>
      </p:pic>
    </p:spTree>
    <p:extLst>
      <p:ext uri="{BB962C8B-B14F-4D97-AF65-F5344CB8AC3E}">
        <p14:creationId xmlns:p14="http://schemas.microsoft.com/office/powerpoint/2010/main" val="2600883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2">
            <a:extLst>
              <a:ext uri="{FF2B5EF4-FFF2-40B4-BE49-F238E27FC236}">
                <a16:creationId xmlns:a16="http://schemas.microsoft.com/office/drawing/2014/main" id="{DD65C5FB-091A-1EBA-265D-E15B149ED082}"/>
              </a:ext>
            </a:extLst>
          </p:cNvPr>
          <p:cNvSpPr>
            <a:spLocks noGrp="1"/>
          </p:cNvSpPr>
          <p:nvPr>
            <p:ph type="title"/>
          </p:nvPr>
        </p:nvSpPr>
        <p:spPr/>
        <p:txBody>
          <a:bodyPr>
            <a:normAutofit/>
          </a:bodyPr>
          <a:lstStyle/>
          <a:p>
            <a:r>
              <a:rPr lang="sk-SK" b="1" dirty="0"/>
              <a:t>Zraniteľnosť (III.)</a:t>
            </a:r>
          </a:p>
        </p:txBody>
      </p:sp>
      <p:graphicFrame>
        <p:nvGraphicFramePr>
          <p:cNvPr id="10" name="Tabuľka 9">
            <a:extLst>
              <a:ext uri="{FF2B5EF4-FFF2-40B4-BE49-F238E27FC236}">
                <a16:creationId xmlns:a16="http://schemas.microsoft.com/office/drawing/2014/main" id="{74313646-55A1-4138-A896-36EE3B6B86C1}"/>
              </a:ext>
            </a:extLst>
          </p:cNvPr>
          <p:cNvGraphicFramePr>
            <a:graphicFrameLocks noGrp="1"/>
          </p:cNvGraphicFramePr>
          <p:nvPr>
            <p:extLst>
              <p:ext uri="{D42A27DB-BD31-4B8C-83A1-F6EECF244321}">
                <p14:modId xmlns:p14="http://schemas.microsoft.com/office/powerpoint/2010/main" val="3836860485"/>
              </p:ext>
            </p:extLst>
          </p:nvPr>
        </p:nvGraphicFramePr>
        <p:xfrm>
          <a:off x="376767" y="1275166"/>
          <a:ext cx="11548533" cy="5081184"/>
        </p:xfrm>
        <a:graphic>
          <a:graphicData uri="http://schemas.openxmlformats.org/drawingml/2006/table">
            <a:tbl>
              <a:tblPr>
                <a:tableStyleId>{68D230F3-CF80-4859-8CE7-A43EE81993B5}</a:tableStyleId>
              </a:tblPr>
              <a:tblGrid>
                <a:gridCol w="2178751">
                  <a:extLst>
                    <a:ext uri="{9D8B030D-6E8A-4147-A177-3AD203B41FA5}">
                      <a16:colId xmlns:a16="http://schemas.microsoft.com/office/drawing/2014/main" val="2867049526"/>
                    </a:ext>
                  </a:extLst>
                </a:gridCol>
                <a:gridCol w="5145557">
                  <a:extLst>
                    <a:ext uri="{9D8B030D-6E8A-4147-A177-3AD203B41FA5}">
                      <a16:colId xmlns:a16="http://schemas.microsoft.com/office/drawing/2014/main" val="3311611753"/>
                    </a:ext>
                  </a:extLst>
                </a:gridCol>
                <a:gridCol w="4224225">
                  <a:extLst>
                    <a:ext uri="{9D8B030D-6E8A-4147-A177-3AD203B41FA5}">
                      <a16:colId xmlns:a16="http://schemas.microsoft.com/office/drawing/2014/main" val="1974101218"/>
                    </a:ext>
                  </a:extLst>
                </a:gridCol>
              </a:tblGrid>
              <a:tr h="193837">
                <a:tc>
                  <a:txBody>
                    <a:bodyPr/>
                    <a:lstStyle/>
                    <a:p>
                      <a:pPr algn="l" fontAlgn="b"/>
                      <a:r>
                        <a:rPr lang="sk-SK" sz="1800" b="1" u="none" strike="noStrike">
                          <a:effectLst/>
                          <a:latin typeface="+mn-lt"/>
                        </a:rPr>
                        <a:t>Skupina</a:t>
                      </a:r>
                      <a:endParaRPr lang="sk-SK" sz="1800" b="1" i="0" u="none" strike="noStrike">
                        <a:solidFill>
                          <a:srgbClr val="000000"/>
                        </a:solidFill>
                        <a:effectLst/>
                        <a:latin typeface="+mn-lt"/>
                      </a:endParaRPr>
                    </a:p>
                  </a:txBody>
                  <a:tcPr marL="7968" marR="7968" marT="7968" marB="0" anchor="b">
                    <a:lnB w="12700" cap="flat" cmpd="sng" algn="ctr">
                      <a:solidFill>
                        <a:schemeClr val="tx1"/>
                      </a:solidFill>
                      <a:prstDash val="solid"/>
                      <a:round/>
                      <a:headEnd type="none" w="med" len="med"/>
                      <a:tailEnd type="none" w="med" len="med"/>
                    </a:lnB>
                  </a:tcPr>
                </a:tc>
                <a:tc>
                  <a:txBody>
                    <a:bodyPr/>
                    <a:lstStyle/>
                    <a:p>
                      <a:pPr algn="l" fontAlgn="b"/>
                      <a:r>
                        <a:rPr lang="sk-SK" sz="1800" b="1" u="none" strike="noStrike" dirty="0">
                          <a:effectLst/>
                          <a:latin typeface="+mn-lt"/>
                        </a:rPr>
                        <a:t>Príklady zraniteľností</a:t>
                      </a:r>
                      <a:endParaRPr lang="sk-SK" sz="1800" b="1" i="0" u="none" strike="noStrike" dirty="0">
                        <a:solidFill>
                          <a:srgbClr val="000000"/>
                        </a:solidFill>
                        <a:effectLst/>
                        <a:latin typeface="+mn-lt"/>
                      </a:endParaRPr>
                    </a:p>
                  </a:txBody>
                  <a:tcPr marL="7968" marR="7968" marT="7968" marB="0" anchor="b">
                    <a:lnB w="12700" cap="flat" cmpd="sng" algn="ctr">
                      <a:solidFill>
                        <a:schemeClr val="tx1"/>
                      </a:solidFill>
                      <a:prstDash val="solid"/>
                      <a:round/>
                      <a:headEnd type="none" w="med" len="med"/>
                      <a:tailEnd type="none" w="med" len="med"/>
                    </a:lnB>
                  </a:tcPr>
                </a:tc>
                <a:tc>
                  <a:txBody>
                    <a:bodyPr/>
                    <a:lstStyle/>
                    <a:p>
                      <a:pPr algn="l" fontAlgn="b"/>
                      <a:r>
                        <a:rPr lang="sk-SK" sz="1800" b="1" u="none" strike="noStrike">
                          <a:effectLst/>
                          <a:latin typeface="+mn-lt"/>
                        </a:rPr>
                        <a:t>Príklady hrozieb</a:t>
                      </a:r>
                      <a:endParaRPr lang="sk-SK" sz="1800" b="1" i="0" u="none" strike="noStrike">
                        <a:solidFill>
                          <a:srgbClr val="000000"/>
                        </a:solidFill>
                        <a:effectLst/>
                        <a:latin typeface="+mn-lt"/>
                      </a:endParaRPr>
                    </a:p>
                  </a:txBody>
                  <a:tcPr marL="7968" marR="7968" marT="7968"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4314877"/>
                  </a:ext>
                </a:extLst>
              </a:tr>
              <a:tr h="193837">
                <a:tc>
                  <a:txBody>
                    <a:bodyPr/>
                    <a:lstStyle/>
                    <a:p>
                      <a:pPr algn="l" fontAlgn="b"/>
                      <a:r>
                        <a:rPr lang="sk-SK" sz="1800" u="none" strike="noStrike" dirty="0">
                          <a:effectLst/>
                          <a:latin typeface="+mn-lt"/>
                        </a:rPr>
                        <a:t>Hardware</a:t>
                      </a:r>
                      <a:endParaRPr lang="sk-SK" sz="1800" b="1" i="0" u="none" strike="noStrike" dirty="0">
                        <a:solidFill>
                          <a:srgbClr val="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sk-SK" sz="1800" u="none" strike="noStrike" dirty="0">
                          <a:solidFill>
                            <a:srgbClr val="0070C0"/>
                          </a:solidFill>
                          <a:effectLst/>
                          <a:latin typeface="+mn-lt"/>
                        </a:rPr>
                        <a:t>Nedodržanie pravidiel výmeny</a:t>
                      </a:r>
                      <a:endParaRPr lang="sk-SK" sz="1800" b="0" i="0" u="none" strike="noStrike" dirty="0">
                        <a:solidFill>
                          <a:srgbClr val="0070C0"/>
                        </a:solidFill>
                        <a:effectLst/>
                        <a:latin typeface="+mn-lt"/>
                      </a:endParaRPr>
                    </a:p>
                  </a:txBody>
                  <a:tcPr marL="7968" marR="7968" marT="7968" marB="0" anchor="b">
                    <a:lnT w="12700" cap="flat" cmpd="sng" algn="ctr">
                      <a:solidFill>
                        <a:schemeClr val="tx1"/>
                      </a:solidFill>
                      <a:prstDash val="solid"/>
                      <a:round/>
                      <a:headEnd type="none" w="med" len="med"/>
                      <a:tailEnd type="none" w="med" len="med"/>
                    </a:lnT>
                  </a:tcPr>
                </a:tc>
                <a:tc>
                  <a:txBody>
                    <a:bodyPr/>
                    <a:lstStyle/>
                    <a:p>
                      <a:pPr algn="l" fontAlgn="b"/>
                      <a:r>
                        <a:rPr lang="sk-SK" sz="1800" u="none" strike="noStrike">
                          <a:effectLst/>
                          <a:latin typeface="+mn-lt"/>
                        </a:rPr>
                        <a:t>Zničenie zariadenia</a:t>
                      </a:r>
                      <a:endParaRPr lang="sk-SK" sz="1800" b="0" i="0" u="none" strike="noStrike">
                        <a:solidFill>
                          <a:srgbClr val="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99875355"/>
                  </a:ext>
                </a:extLst>
              </a:tr>
              <a:tr h="193837">
                <a:tc>
                  <a:txBody>
                    <a:bodyPr/>
                    <a:lstStyle/>
                    <a:p>
                      <a:pPr algn="l" fontAlgn="b"/>
                      <a:r>
                        <a:rPr lang="sk-SK" sz="1800" u="none" strike="noStrike">
                          <a:effectLst/>
                          <a:latin typeface="+mn-lt"/>
                        </a:rPr>
                        <a:t> </a:t>
                      </a:r>
                      <a:endParaRPr lang="sk-SK" sz="1800" b="1" i="0" u="none" strike="noStrike">
                        <a:solidFill>
                          <a:srgbClr val="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tcPr>
                </a:tc>
                <a:tc>
                  <a:txBody>
                    <a:bodyPr/>
                    <a:lstStyle/>
                    <a:p>
                      <a:pPr algn="l" fontAlgn="b"/>
                      <a:r>
                        <a:rPr lang="sk-SK" sz="1800" u="none" strike="noStrike">
                          <a:solidFill>
                            <a:srgbClr val="0070C0"/>
                          </a:solidFill>
                          <a:effectLst/>
                          <a:latin typeface="+mn-lt"/>
                        </a:rPr>
                        <a:t>Citlivosť na zmenu napätia</a:t>
                      </a:r>
                      <a:endParaRPr lang="sk-SK" sz="1800" b="0" i="0" u="none" strike="noStrike">
                        <a:solidFill>
                          <a:srgbClr val="0070C0"/>
                        </a:solidFill>
                        <a:effectLst/>
                        <a:latin typeface="+mn-lt"/>
                      </a:endParaRPr>
                    </a:p>
                  </a:txBody>
                  <a:tcPr marL="7968" marR="7968" marT="7968" marB="0" anchor="b"/>
                </a:tc>
                <a:tc>
                  <a:txBody>
                    <a:bodyPr/>
                    <a:lstStyle/>
                    <a:p>
                      <a:pPr algn="l" fontAlgn="b"/>
                      <a:r>
                        <a:rPr lang="sk-SK" sz="1800" u="none" strike="noStrike">
                          <a:effectLst/>
                          <a:latin typeface="+mn-lt"/>
                        </a:rPr>
                        <a:t>Prerušenie dodávky elektriny</a:t>
                      </a:r>
                      <a:endParaRPr lang="sk-SK" sz="1800" b="0" i="0" u="none" strike="noStrike">
                        <a:solidFill>
                          <a:srgbClr val="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79444256"/>
                  </a:ext>
                </a:extLst>
              </a:tr>
              <a:tr h="193837">
                <a:tc>
                  <a:txBody>
                    <a:bodyPr/>
                    <a:lstStyle/>
                    <a:p>
                      <a:pPr algn="l" fontAlgn="b"/>
                      <a:r>
                        <a:rPr lang="sk-SK" sz="1800" u="none" strike="noStrike">
                          <a:effectLst/>
                          <a:latin typeface="+mn-lt"/>
                        </a:rPr>
                        <a:t> </a:t>
                      </a:r>
                      <a:endParaRPr lang="sk-SK" sz="1800" b="1" i="0" u="none" strike="noStrike">
                        <a:solidFill>
                          <a:srgbClr val="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tcPr>
                </a:tc>
                <a:tc>
                  <a:txBody>
                    <a:bodyPr/>
                    <a:lstStyle/>
                    <a:p>
                      <a:pPr algn="l" fontAlgn="b"/>
                      <a:r>
                        <a:rPr lang="sk-SK" sz="1800" u="none" strike="noStrike" dirty="0">
                          <a:solidFill>
                            <a:srgbClr val="0070C0"/>
                          </a:solidFill>
                          <a:effectLst/>
                          <a:latin typeface="+mn-lt"/>
                        </a:rPr>
                        <a:t>Citlivosť na zmenu teploty</a:t>
                      </a:r>
                      <a:endParaRPr lang="sk-SK" sz="1800" b="0" i="0" u="none" strike="noStrike" dirty="0">
                        <a:solidFill>
                          <a:srgbClr val="0070C0"/>
                        </a:solidFill>
                        <a:effectLst/>
                        <a:latin typeface="+mn-lt"/>
                      </a:endParaRPr>
                    </a:p>
                  </a:txBody>
                  <a:tcPr marL="7968" marR="7968" marT="7968" marB="0" anchor="b"/>
                </a:tc>
                <a:tc>
                  <a:txBody>
                    <a:bodyPr/>
                    <a:lstStyle/>
                    <a:p>
                      <a:pPr algn="l" fontAlgn="b"/>
                      <a:r>
                        <a:rPr lang="sk-SK" sz="1800" u="none" strike="noStrike">
                          <a:effectLst/>
                          <a:latin typeface="+mn-lt"/>
                        </a:rPr>
                        <a:t>Metorologický jav</a:t>
                      </a:r>
                      <a:endParaRPr lang="sk-SK" sz="1800" b="0" i="0" u="none" strike="noStrike">
                        <a:solidFill>
                          <a:srgbClr val="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6791114"/>
                  </a:ext>
                </a:extLst>
              </a:tr>
              <a:tr h="193837">
                <a:tc>
                  <a:txBody>
                    <a:bodyPr/>
                    <a:lstStyle/>
                    <a:p>
                      <a:pPr algn="l" fontAlgn="b"/>
                      <a:r>
                        <a:rPr lang="sk-SK" sz="1800" u="none" strike="noStrike" dirty="0">
                          <a:effectLst/>
                          <a:latin typeface="+mn-lt"/>
                        </a:rPr>
                        <a:t> </a:t>
                      </a:r>
                      <a:endParaRPr lang="sk-SK" sz="1800" b="1" i="0" u="none" strike="noStrike" dirty="0">
                        <a:solidFill>
                          <a:srgbClr val="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sk-SK" sz="1800" u="none" strike="noStrike" dirty="0">
                          <a:solidFill>
                            <a:srgbClr val="0070C0"/>
                          </a:solidFill>
                          <a:effectLst/>
                          <a:latin typeface="+mn-lt"/>
                        </a:rPr>
                        <a:t>Nechránené uskladnenie</a:t>
                      </a:r>
                      <a:endParaRPr lang="sk-SK" sz="1800" b="0" i="0" u="none" strike="noStrike" dirty="0">
                        <a:solidFill>
                          <a:srgbClr val="0070C0"/>
                        </a:solidFill>
                        <a:effectLst/>
                        <a:latin typeface="+mn-lt"/>
                      </a:endParaRPr>
                    </a:p>
                  </a:txBody>
                  <a:tcPr marL="7968" marR="7968" marT="7968" marB="0" anchor="b">
                    <a:lnB w="12700" cap="flat" cmpd="sng" algn="ctr">
                      <a:solidFill>
                        <a:schemeClr val="tx1"/>
                      </a:solidFill>
                      <a:prstDash val="solid"/>
                      <a:round/>
                      <a:headEnd type="none" w="med" len="med"/>
                      <a:tailEnd type="none" w="med" len="med"/>
                    </a:lnB>
                  </a:tcPr>
                </a:tc>
                <a:tc>
                  <a:txBody>
                    <a:bodyPr/>
                    <a:lstStyle/>
                    <a:p>
                      <a:pPr algn="l" fontAlgn="b"/>
                      <a:r>
                        <a:rPr lang="sk-SK" sz="1800" u="none" strike="noStrike" dirty="0">
                          <a:effectLst/>
                          <a:latin typeface="+mn-lt"/>
                        </a:rPr>
                        <a:t>Krádež média alebo dokumentu</a:t>
                      </a:r>
                      <a:endParaRPr lang="sk-SK" sz="1800" b="0" i="0" u="none" strike="noStrike" dirty="0">
                        <a:solidFill>
                          <a:srgbClr val="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8063911"/>
                  </a:ext>
                </a:extLst>
              </a:tr>
              <a:tr h="193837">
                <a:tc>
                  <a:txBody>
                    <a:bodyPr/>
                    <a:lstStyle/>
                    <a:p>
                      <a:pPr algn="l" fontAlgn="b"/>
                      <a:r>
                        <a:rPr lang="sk-SK" sz="1800" u="none" strike="noStrike" dirty="0">
                          <a:effectLst/>
                          <a:latin typeface="+mn-lt"/>
                        </a:rPr>
                        <a:t>Software</a:t>
                      </a:r>
                      <a:endParaRPr lang="sk-SK" sz="1800" b="1" i="0" u="none" strike="noStrike" dirty="0">
                        <a:solidFill>
                          <a:srgbClr val="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sk-SK" sz="1800" u="none" strike="noStrike">
                          <a:solidFill>
                            <a:srgbClr val="0070C0"/>
                          </a:solidFill>
                          <a:effectLst/>
                          <a:latin typeface="+mn-lt"/>
                        </a:rPr>
                        <a:t>Známe chyby v programe</a:t>
                      </a:r>
                      <a:endParaRPr lang="sk-SK" sz="1800" b="0" i="0" u="none" strike="noStrike">
                        <a:solidFill>
                          <a:srgbClr val="0070C0"/>
                        </a:solidFill>
                        <a:effectLst/>
                        <a:latin typeface="+mn-lt"/>
                      </a:endParaRPr>
                    </a:p>
                  </a:txBody>
                  <a:tcPr marL="7968" marR="7968" marT="7968" marB="0" anchor="b">
                    <a:lnT w="12700" cap="flat" cmpd="sng" algn="ctr">
                      <a:solidFill>
                        <a:schemeClr val="tx1"/>
                      </a:solidFill>
                      <a:prstDash val="solid"/>
                      <a:round/>
                      <a:headEnd type="none" w="med" len="med"/>
                      <a:tailEnd type="none" w="med" len="med"/>
                    </a:lnT>
                  </a:tcPr>
                </a:tc>
                <a:tc>
                  <a:txBody>
                    <a:bodyPr/>
                    <a:lstStyle/>
                    <a:p>
                      <a:pPr algn="l" fontAlgn="b"/>
                      <a:r>
                        <a:rPr lang="sk-SK" sz="1800" u="none" strike="noStrike" dirty="0">
                          <a:effectLst/>
                          <a:latin typeface="+mn-lt"/>
                        </a:rPr>
                        <a:t>Zneužitie oprávnení</a:t>
                      </a:r>
                      <a:endParaRPr lang="sk-SK" sz="1800" b="0" i="0" u="none" strike="noStrike" dirty="0">
                        <a:solidFill>
                          <a:srgbClr val="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82781600"/>
                  </a:ext>
                </a:extLst>
              </a:tr>
              <a:tr h="193837">
                <a:tc>
                  <a:txBody>
                    <a:bodyPr/>
                    <a:lstStyle/>
                    <a:p>
                      <a:pPr algn="l" fontAlgn="b"/>
                      <a:r>
                        <a:rPr lang="sk-SK" sz="1800" u="none" strike="noStrike" dirty="0">
                          <a:effectLst/>
                          <a:latin typeface="+mn-lt"/>
                        </a:rPr>
                        <a:t> </a:t>
                      </a:r>
                      <a:endParaRPr lang="sk-SK" sz="1800" b="1" i="0" u="none" strike="noStrike" dirty="0">
                        <a:solidFill>
                          <a:srgbClr val="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tcPr>
                </a:tc>
                <a:tc>
                  <a:txBody>
                    <a:bodyPr/>
                    <a:lstStyle/>
                    <a:p>
                      <a:pPr algn="l" fontAlgn="b"/>
                      <a:r>
                        <a:rPr lang="sk-SK" sz="1800" u="none" strike="noStrike" dirty="0">
                          <a:solidFill>
                            <a:srgbClr val="0070C0"/>
                          </a:solidFill>
                          <a:effectLst/>
                          <a:latin typeface="+mn-lt"/>
                        </a:rPr>
                        <a:t>Žiadne logovanie udalostí</a:t>
                      </a:r>
                      <a:endParaRPr lang="sk-SK" sz="1800" b="0" i="0" u="none" strike="noStrike" dirty="0">
                        <a:solidFill>
                          <a:srgbClr val="0070C0"/>
                        </a:solidFill>
                        <a:effectLst/>
                        <a:latin typeface="+mn-lt"/>
                      </a:endParaRPr>
                    </a:p>
                  </a:txBody>
                  <a:tcPr marL="7968" marR="7968" marT="7968" marB="0" anchor="b"/>
                </a:tc>
                <a:tc>
                  <a:txBody>
                    <a:bodyPr/>
                    <a:lstStyle/>
                    <a:p>
                      <a:pPr algn="l" fontAlgn="b"/>
                      <a:r>
                        <a:rPr lang="sk-SK" sz="1800" u="none" strike="noStrike" dirty="0">
                          <a:effectLst/>
                          <a:latin typeface="+mn-lt"/>
                        </a:rPr>
                        <a:t>Zneužitie oprávnení</a:t>
                      </a:r>
                      <a:endParaRPr lang="sk-SK" sz="1800" b="0" i="0" u="none" strike="noStrike" dirty="0">
                        <a:solidFill>
                          <a:srgbClr val="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82806054"/>
                  </a:ext>
                </a:extLst>
              </a:tr>
              <a:tr h="193837">
                <a:tc>
                  <a:txBody>
                    <a:bodyPr/>
                    <a:lstStyle/>
                    <a:p>
                      <a:pPr algn="l" fontAlgn="b"/>
                      <a:r>
                        <a:rPr lang="sk-SK" sz="1800" u="none" strike="noStrike">
                          <a:effectLst/>
                          <a:latin typeface="+mn-lt"/>
                        </a:rPr>
                        <a:t> </a:t>
                      </a:r>
                      <a:endParaRPr lang="sk-SK" sz="1800" b="1" i="0" u="none" strike="noStrike">
                        <a:solidFill>
                          <a:srgbClr val="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tcPr>
                </a:tc>
                <a:tc>
                  <a:txBody>
                    <a:bodyPr/>
                    <a:lstStyle/>
                    <a:p>
                      <a:pPr algn="l" fontAlgn="b"/>
                      <a:r>
                        <a:rPr lang="sk-SK" sz="1800" u="none" strike="noStrike">
                          <a:solidFill>
                            <a:srgbClr val="0070C0"/>
                          </a:solidFill>
                          <a:effectLst/>
                          <a:latin typeface="+mn-lt"/>
                        </a:rPr>
                        <a:t>Zložité používateľské rozhrania</a:t>
                      </a:r>
                      <a:endParaRPr lang="sk-SK" sz="1800" b="0" i="0" u="none" strike="noStrike">
                        <a:solidFill>
                          <a:srgbClr val="0070C0"/>
                        </a:solidFill>
                        <a:effectLst/>
                        <a:latin typeface="+mn-lt"/>
                      </a:endParaRPr>
                    </a:p>
                  </a:txBody>
                  <a:tcPr marL="7968" marR="7968" marT="7968" marB="0" anchor="b"/>
                </a:tc>
                <a:tc>
                  <a:txBody>
                    <a:bodyPr/>
                    <a:lstStyle/>
                    <a:p>
                      <a:pPr algn="l" fontAlgn="b"/>
                      <a:r>
                        <a:rPr lang="sk-SK" sz="1800" u="none" strike="noStrike" dirty="0">
                          <a:effectLst/>
                          <a:latin typeface="+mn-lt"/>
                        </a:rPr>
                        <a:t>Chyba použitia</a:t>
                      </a:r>
                      <a:endParaRPr lang="sk-SK" sz="1800" b="0" i="0" u="none" strike="noStrike" dirty="0">
                        <a:solidFill>
                          <a:srgbClr val="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69023325"/>
                  </a:ext>
                </a:extLst>
              </a:tr>
              <a:tr h="193837">
                <a:tc>
                  <a:txBody>
                    <a:bodyPr/>
                    <a:lstStyle/>
                    <a:p>
                      <a:pPr algn="l" fontAlgn="b"/>
                      <a:r>
                        <a:rPr lang="sk-SK" sz="1800" u="none" strike="noStrike">
                          <a:effectLst/>
                          <a:latin typeface="+mn-lt"/>
                        </a:rPr>
                        <a:t> </a:t>
                      </a:r>
                      <a:endParaRPr lang="sk-SK" sz="1800" b="1" i="0" u="none" strike="noStrike">
                        <a:solidFill>
                          <a:srgbClr val="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sk-SK" sz="1800" u="none" strike="noStrike">
                          <a:solidFill>
                            <a:srgbClr val="0070C0"/>
                          </a:solidFill>
                          <a:effectLst/>
                          <a:latin typeface="+mn-lt"/>
                        </a:rPr>
                        <a:t>Nedostatočná dokumentácia</a:t>
                      </a:r>
                      <a:endParaRPr lang="sk-SK" sz="1800" b="0" i="0" u="none" strike="noStrike">
                        <a:solidFill>
                          <a:srgbClr val="0070C0"/>
                        </a:solidFill>
                        <a:effectLst/>
                        <a:latin typeface="+mn-lt"/>
                      </a:endParaRPr>
                    </a:p>
                  </a:txBody>
                  <a:tcPr marL="7968" marR="7968" marT="7968" marB="0" anchor="b">
                    <a:lnB w="12700" cap="flat" cmpd="sng" algn="ctr">
                      <a:solidFill>
                        <a:schemeClr val="tx1"/>
                      </a:solidFill>
                      <a:prstDash val="solid"/>
                      <a:round/>
                      <a:headEnd type="none" w="med" len="med"/>
                      <a:tailEnd type="none" w="med" len="med"/>
                    </a:lnB>
                  </a:tcPr>
                </a:tc>
                <a:tc>
                  <a:txBody>
                    <a:bodyPr/>
                    <a:lstStyle/>
                    <a:p>
                      <a:pPr algn="l" fontAlgn="b"/>
                      <a:r>
                        <a:rPr lang="sk-SK" sz="1800" u="none" strike="noStrike" dirty="0">
                          <a:effectLst/>
                          <a:latin typeface="+mn-lt"/>
                        </a:rPr>
                        <a:t>Chyba použitia</a:t>
                      </a:r>
                      <a:endParaRPr lang="sk-SK" sz="1800" b="0" i="0" u="none" strike="noStrike" dirty="0">
                        <a:solidFill>
                          <a:srgbClr val="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0718836"/>
                  </a:ext>
                </a:extLst>
              </a:tr>
              <a:tr h="193837">
                <a:tc>
                  <a:txBody>
                    <a:bodyPr/>
                    <a:lstStyle/>
                    <a:p>
                      <a:pPr algn="l" fontAlgn="b"/>
                      <a:r>
                        <a:rPr lang="sk-SK" sz="1800" u="none" strike="noStrike" dirty="0">
                          <a:effectLst/>
                          <a:latin typeface="+mn-lt"/>
                        </a:rPr>
                        <a:t>Siete</a:t>
                      </a:r>
                      <a:endParaRPr lang="sk-SK" sz="1800" b="1" i="0" u="none" strike="noStrike" dirty="0">
                        <a:solidFill>
                          <a:srgbClr val="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sk-SK" sz="1800" u="none" strike="noStrike" dirty="0">
                          <a:solidFill>
                            <a:srgbClr val="0070C0"/>
                          </a:solidFill>
                          <a:effectLst/>
                          <a:latin typeface="+mn-lt"/>
                        </a:rPr>
                        <a:t>Nechránené komunikačné spojenia</a:t>
                      </a:r>
                      <a:endParaRPr lang="sk-SK" sz="1800" b="0" i="0" u="none" strike="noStrike" dirty="0">
                        <a:solidFill>
                          <a:srgbClr val="0070C0"/>
                        </a:solidFill>
                        <a:effectLst/>
                        <a:latin typeface="+mn-lt"/>
                      </a:endParaRPr>
                    </a:p>
                  </a:txBody>
                  <a:tcPr marL="7968" marR="7968" marT="7968" marB="0" anchor="b">
                    <a:lnT w="12700" cap="flat" cmpd="sng" algn="ctr">
                      <a:solidFill>
                        <a:schemeClr val="tx1"/>
                      </a:solidFill>
                      <a:prstDash val="solid"/>
                      <a:round/>
                      <a:headEnd type="none" w="med" len="med"/>
                      <a:tailEnd type="none" w="med" len="med"/>
                    </a:lnT>
                  </a:tcPr>
                </a:tc>
                <a:tc>
                  <a:txBody>
                    <a:bodyPr/>
                    <a:lstStyle/>
                    <a:p>
                      <a:pPr algn="l" fontAlgn="b"/>
                      <a:r>
                        <a:rPr lang="sk-SK" sz="1800" u="none" strike="noStrike" dirty="0">
                          <a:effectLst/>
                          <a:latin typeface="+mn-lt"/>
                        </a:rPr>
                        <a:t>Odposluch</a:t>
                      </a:r>
                      <a:endParaRPr lang="sk-SK" sz="1800" b="0" i="0" u="none" strike="noStrike" dirty="0">
                        <a:solidFill>
                          <a:srgbClr val="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07038865"/>
                  </a:ext>
                </a:extLst>
              </a:tr>
              <a:tr h="193837">
                <a:tc>
                  <a:txBody>
                    <a:bodyPr/>
                    <a:lstStyle/>
                    <a:p>
                      <a:pPr algn="l" fontAlgn="b"/>
                      <a:r>
                        <a:rPr lang="sk-SK" sz="1800" u="none" strike="noStrike">
                          <a:effectLst/>
                          <a:latin typeface="+mn-lt"/>
                        </a:rPr>
                        <a:t> </a:t>
                      </a:r>
                      <a:endParaRPr lang="sk-SK" sz="1800" b="1" i="0" u="none" strike="noStrike">
                        <a:solidFill>
                          <a:srgbClr val="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tcPr>
                </a:tc>
                <a:tc>
                  <a:txBody>
                    <a:bodyPr/>
                    <a:lstStyle/>
                    <a:p>
                      <a:pPr algn="l" fontAlgn="b"/>
                      <a:r>
                        <a:rPr lang="sk-SK" sz="1800" u="none" strike="noStrike" dirty="0">
                          <a:solidFill>
                            <a:srgbClr val="0070C0"/>
                          </a:solidFill>
                          <a:effectLst/>
                          <a:latin typeface="+mn-lt"/>
                        </a:rPr>
                        <a:t>Nedostatočne bezpečná sieťová architektúra</a:t>
                      </a:r>
                      <a:endParaRPr lang="sk-SK" sz="1800" b="0" i="0" u="none" strike="noStrike" dirty="0">
                        <a:solidFill>
                          <a:srgbClr val="0070C0"/>
                        </a:solidFill>
                        <a:effectLst/>
                        <a:latin typeface="+mn-lt"/>
                      </a:endParaRPr>
                    </a:p>
                  </a:txBody>
                  <a:tcPr marL="7968" marR="7968" marT="7968" marB="0" anchor="b"/>
                </a:tc>
                <a:tc>
                  <a:txBody>
                    <a:bodyPr/>
                    <a:lstStyle/>
                    <a:p>
                      <a:pPr algn="l" fontAlgn="b"/>
                      <a:r>
                        <a:rPr lang="sk-SK" sz="1800" u="none" strike="noStrike">
                          <a:effectLst/>
                          <a:latin typeface="+mn-lt"/>
                        </a:rPr>
                        <a:t>Vzdialená špionáž</a:t>
                      </a:r>
                      <a:endParaRPr lang="sk-SK" sz="1800" b="0" i="0" u="none" strike="noStrike">
                        <a:solidFill>
                          <a:srgbClr val="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81406521"/>
                  </a:ext>
                </a:extLst>
              </a:tr>
              <a:tr h="193837">
                <a:tc>
                  <a:txBody>
                    <a:bodyPr/>
                    <a:lstStyle/>
                    <a:p>
                      <a:pPr algn="l" fontAlgn="b"/>
                      <a:r>
                        <a:rPr lang="sk-SK" sz="1800" u="none" strike="noStrike">
                          <a:effectLst/>
                          <a:latin typeface="+mn-lt"/>
                        </a:rPr>
                        <a:t> </a:t>
                      </a:r>
                      <a:endParaRPr lang="sk-SK" sz="1800" b="1" i="0" u="none" strike="noStrike">
                        <a:solidFill>
                          <a:srgbClr val="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sk-SK" sz="1800" u="none" strike="noStrike" dirty="0">
                          <a:solidFill>
                            <a:srgbClr val="0070C0"/>
                          </a:solidFill>
                          <a:effectLst/>
                          <a:latin typeface="+mn-lt"/>
                        </a:rPr>
                        <a:t>Bod totálneho zlyhania</a:t>
                      </a:r>
                      <a:endParaRPr lang="sk-SK" sz="1800" b="0" i="0" u="none" strike="noStrike" dirty="0">
                        <a:solidFill>
                          <a:srgbClr val="0070C0"/>
                        </a:solidFill>
                        <a:effectLst/>
                        <a:latin typeface="+mn-lt"/>
                      </a:endParaRPr>
                    </a:p>
                  </a:txBody>
                  <a:tcPr marL="7968" marR="7968" marT="7968" marB="0" anchor="b">
                    <a:lnB w="12700" cap="flat" cmpd="sng" algn="ctr">
                      <a:solidFill>
                        <a:schemeClr val="tx1"/>
                      </a:solidFill>
                      <a:prstDash val="solid"/>
                      <a:round/>
                      <a:headEnd type="none" w="med" len="med"/>
                      <a:tailEnd type="none" w="med" len="med"/>
                    </a:lnB>
                  </a:tcPr>
                </a:tc>
                <a:tc>
                  <a:txBody>
                    <a:bodyPr/>
                    <a:lstStyle/>
                    <a:p>
                      <a:pPr algn="l" fontAlgn="b"/>
                      <a:r>
                        <a:rPr lang="sk-SK" sz="1800" u="none" strike="noStrike" dirty="0">
                          <a:effectLst/>
                          <a:latin typeface="+mn-lt"/>
                        </a:rPr>
                        <a:t>Zlyhanie komunikačného zariadenia</a:t>
                      </a:r>
                      <a:endParaRPr lang="sk-SK" sz="1800" b="0" i="0" u="none" strike="noStrike" dirty="0">
                        <a:solidFill>
                          <a:srgbClr val="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556377"/>
                  </a:ext>
                </a:extLst>
              </a:tr>
              <a:tr h="193837">
                <a:tc>
                  <a:txBody>
                    <a:bodyPr/>
                    <a:lstStyle/>
                    <a:p>
                      <a:pPr algn="l" fontAlgn="b"/>
                      <a:r>
                        <a:rPr lang="sk-SK" sz="1800" u="none" strike="noStrike" dirty="0">
                          <a:solidFill>
                            <a:sysClr val="windowText" lastClr="000000"/>
                          </a:solidFill>
                          <a:effectLst/>
                          <a:latin typeface="+mn-lt"/>
                        </a:rPr>
                        <a:t>Zamestnanci</a:t>
                      </a:r>
                      <a:endParaRPr lang="sk-SK" sz="1800" b="1" i="0" u="none" strike="noStrike" dirty="0">
                        <a:solidFill>
                          <a:sysClr val="windowText" lastClr="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sk-SK" sz="1800" u="none" strike="noStrike" dirty="0">
                          <a:solidFill>
                            <a:sysClr val="windowText" lastClr="000000"/>
                          </a:solidFill>
                          <a:effectLst/>
                          <a:latin typeface="+mn-lt"/>
                        </a:rPr>
                        <a:t>Nedostatočné bezpečnostné školenia</a:t>
                      </a:r>
                      <a:endParaRPr lang="sk-SK" sz="1800" b="0" i="0" u="none" strike="noStrike" dirty="0">
                        <a:solidFill>
                          <a:sysClr val="windowText" lastClr="000000"/>
                        </a:solidFill>
                        <a:effectLst/>
                        <a:latin typeface="+mn-lt"/>
                      </a:endParaRPr>
                    </a:p>
                  </a:txBody>
                  <a:tcPr marL="7968" marR="7968" marT="7968" marB="0" anchor="b">
                    <a:lnT w="12700" cap="flat" cmpd="sng" algn="ctr">
                      <a:solidFill>
                        <a:schemeClr val="tx1"/>
                      </a:solidFill>
                      <a:prstDash val="solid"/>
                      <a:round/>
                      <a:headEnd type="none" w="med" len="med"/>
                      <a:tailEnd type="none" w="med" len="med"/>
                    </a:lnT>
                  </a:tcPr>
                </a:tc>
                <a:tc>
                  <a:txBody>
                    <a:bodyPr/>
                    <a:lstStyle/>
                    <a:p>
                      <a:pPr algn="l" fontAlgn="b"/>
                      <a:r>
                        <a:rPr lang="sk-SK" sz="1800" u="none" strike="noStrike" dirty="0">
                          <a:solidFill>
                            <a:sysClr val="windowText" lastClr="000000"/>
                          </a:solidFill>
                          <a:effectLst/>
                          <a:latin typeface="+mn-lt"/>
                        </a:rPr>
                        <a:t>Chyba použitia</a:t>
                      </a:r>
                      <a:endParaRPr lang="sk-SK" sz="1800" b="0" i="0" u="none" strike="noStrike" dirty="0">
                        <a:solidFill>
                          <a:sysClr val="windowText" lastClr="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42184952"/>
                  </a:ext>
                </a:extLst>
              </a:tr>
              <a:tr h="193837">
                <a:tc>
                  <a:txBody>
                    <a:bodyPr/>
                    <a:lstStyle/>
                    <a:p>
                      <a:pPr algn="l" fontAlgn="b"/>
                      <a:r>
                        <a:rPr lang="sk-SK" sz="1800" u="none" strike="noStrike" dirty="0">
                          <a:solidFill>
                            <a:sysClr val="windowText" lastClr="000000"/>
                          </a:solidFill>
                          <a:effectLst/>
                          <a:latin typeface="+mn-lt"/>
                        </a:rPr>
                        <a:t> </a:t>
                      </a:r>
                      <a:endParaRPr lang="sk-SK" sz="1800" b="1" i="0" u="none" strike="noStrike" dirty="0">
                        <a:solidFill>
                          <a:sysClr val="windowText" lastClr="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tcPr>
                </a:tc>
                <a:tc>
                  <a:txBody>
                    <a:bodyPr/>
                    <a:lstStyle/>
                    <a:p>
                      <a:pPr algn="l" fontAlgn="b"/>
                      <a:r>
                        <a:rPr lang="sk-SK" sz="1800" u="none" strike="noStrike" dirty="0">
                          <a:solidFill>
                            <a:sysClr val="windowText" lastClr="000000"/>
                          </a:solidFill>
                          <a:effectLst/>
                          <a:latin typeface="+mn-lt"/>
                        </a:rPr>
                        <a:t>Nedostatok kontrolných mechanizmov</a:t>
                      </a:r>
                      <a:endParaRPr lang="sk-SK" sz="1800" b="0" i="0" u="none" strike="noStrike" dirty="0">
                        <a:solidFill>
                          <a:sysClr val="windowText" lastClr="000000"/>
                        </a:solidFill>
                        <a:effectLst/>
                        <a:latin typeface="+mn-lt"/>
                      </a:endParaRPr>
                    </a:p>
                  </a:txBody>
                  <a:tcPr marL="7968" marR="7968" marT="7968" marB="0" anchor="b"/>
                </a:tc>
                <a:tc>
                  <a:txBody>
                    <a:bodyPr/>
                    <a:lstStyle/>
                    <a:p>
                      <a:pPr algn="l" fontAlgn="b"/>
                      <a:r>
                        <a:rPr lang="sk-SK" sz="1800" u="none" strike="noStrike" dirty="0">
                          <a:solidFill>
                            <a:sysClr val="windowText" lastClr="000000"/>
                          </a:solidFill>
                          <a:effectLst/>
                          <a:latin typeface="+mn-lt"/>
                        </a:rPr>
                        <a:t>Nezákonné spracovanie dát</a:t>
                      </a:r>
                      <a:endParaRPr lang="sk-SK" sz="1800" b="0" i="0" u="none" strike="noStrike" dirty="0">
                        <a:solidFill>
                          <a:sysClr val="windowText" lastClr="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04513843"/>
                  </a:ext>
                </a:extLst>
              </a:tr>
              <a:tr h="193837">
                <a:tc>
                  <a:txBody>
                    <a:bodyPr/>
                    <a:lstStyle/>
                    <a:p>
                      <a:pPr algn="l" fontAlgn="b"/>
                      <a:r>
                        <a:rPr lang="sk-SK" sz="1800" u="none" strike="noStrike">
                          <a:solidFill>
                            <a:sysClr val="windowText" lastClr="000000"/>
                          </a:solidFill>
                          <a:effectLst/>
                          <a:latin typeface="+mn-lt"/>
                        </a:rPr>
                        <a:t> </a:t>
                      </a:r>
                      <a:endParaRPr lang="sk-SK" sz="1800" b="1" i="0" u="none" strike="noStrike">
                        <a:solidFill>
                          <a:sysClr val="windowText" lastClr="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sk-SK" sz="1800" u="none" strike="noStrike" dirty="0">
                          <a:solidFill>
                            <a:sysClr val="windowText" lastClr="000000"/>
                          </a:solidFill>
                          <a:effectLst/>
                          <a:latin typeface="+mn-lt"/>
                        </a:rPr>
                        <a:t>Nedostatočné povedomie o bezpečnosti</a:t>
                      </a:r>
                      <a:endParaRPr lang="sk-SK" sz="1800" b="0" i="0" u="none" strike="noStrike" dirty="0">
                        <a:solidFill>
                          <a:sysClr val="windowText" lastClr="000000"/>
                        </a:solidFill>
                        <a:effectLst/>
                        <a:latin typeface="+mn-lt"/>
                      </a:endParaRPr>
                    </a:p>
                  </a:txBody>
                  <a:tcPr marL="7968" marR="7968" marT="7968" marB="0" anchor="b">
                    <a:lnB w="12700" cap="flat" cmpd="sng" algn="ctr">
                      <a:solidFill>
                        <a:schemeClr val="tx1"/>
                      </a:solidFill>
                      <a:prstDash val="solid"/>
                      <a:round/>
                      <a:headEnd type="none" w="med" len="med"/>
                      <a:tailEnd type="none" w="med" len="med"/>
                    </a:lnB>
                  </a:tcPr>
                </a:tc>
                <a:tc>
                  <a:txBody>
                    <a:bodyPr/>
                    <a:lstStyle/>
                    <a:p>
                      <a:pPr algn="l" fontAlgn="b"/>
                      <a:r>
                        <a:rPr lang="sk-SK" sz="1800" u="none" strike="noStrike" dirty="0">
                          <a:solidFill>
                            <a:sysClr val="windowText" lastClr="000000"/>
                          </a:solidFill>
                          <a:effectLst/>
                          <a:latin typeface="+mn-lt"/>
                        </a:rPr>
                        <a:t>Chyba použitia</a:t>
                      </a:r>
                      <a:endParaRPr lang="sk-SK" sz="1800" b="0" i="0" u="none" strike="noStrike" dirty="0">
                        <a:solidFill>
                          <a:sysClr val="windowText" lastClr="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13883"/>
                  </a:ext>
                </a:extLst>
              </a:tr>
              <a:tr h="193837">
                <a:tc>
                  <a:txBody>
                    <a:bodyPr/>
                    <a:lstStyle/>
                    <a:p>
                      <a:pPr algn="l" fontAlgn="b"/>
                      <a:r>
                        <a:rPr lang="sk-SK" sz="1800" u="none" strike="noStrike" dirty="0">
                          <a:effectLst/>
                          <a:latin typeface="+mn-lt"/>
                        </a:rPr>
                        <a:t>Lokality</a:t>
                      </a:r>
                      <a:endParaRPr lang="sk-SK" sz="1800" b="1" i="0" u="none" strike="noStrike" dirty="0">
                        <a:solidFill>
                          <a:srgbClr val="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b"/>
                      <a:r>
                        <a:rPr lang="sk-SK" sz="1800" u="none" strike="noStrike" dirty="0">
                          <a:solidFill>
                            <a:srgbClr val="0070C0"/>
                          </a:solidFill>
                          <a:effectLst/>
                          <a:latin typeface="+mn-lt"/>
                        </a:rPr>
                        <a:t>Poloha v záplavovej časti</a:t>
                      </a:r>
                      <a:endParaRPr lang="sk-SK" sz="1800" b="0" i="0" u="none" strike="noStrike" dirty="0">
                        <a:solidFill>
                          <a:srgbClr val="0070C0"/>
                        </a:solidFill>
                        <a:effectLst/>
                        <a:latin typeface="+mn-lt"/>
                      </a:endParaRPr>
                    </a:p>
                  </a:txBody>
                  <a:tcPr marL="7968" marR="7968" marT="7968" marB="0" anchor="b">
                    <a:lnT w="12700" cap="flat" cmpd="sng" algn="ctr">
                      <a:solidFill>
                        <a:schemeClr val="tx1"/>
                      </a:solidFill>
                      <a:prstDash val="solid"/>
                      <a:round/>
                      <a:headEnd type="none" w="med" len="med"/>
                      <a:tailEnd type="none" w="med" len="med"/>
                    </a:lnT>
                  </a:tcPr>
                </a:tc>
                <a:tc>
                  <a:txBody>
                    <a:bodyPr/>
                    <a:lstStyle/>
                    <a:p>
                      <a:pPr algn="l" fontAlgn="b"/>
                      <a:r>
                        <a:rPr lang="sk-SK" sz="1800" u="none" strike="noStrike" dirty="0">
                          <a:effectLst/>
                          <a:latin typeface="+mn-lt"/>
                        </a:rPr>
                        <a:t>Povodeň</a:t>
                      </a:r>
                      <a:endParaRPr lang="sk-SK" sz="1800" b="0" i="0" u="none" strike="noStrike" dirty="0">
                        <a:solidFill>
                          <a:srgbClr val="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73437578"/>
                  </a:ext>
                </a:extLst>
              </a:tr>
              <a:tr h="193837">
                <a:tc>
                  <a:txBody>
                    <a:bodyPr/>
                    <a:lstStyle/>
                    <a:p>
                      <a:pPr algn="l" fontAlgn="b"/>
                      <a:r>
                        <a:rPr lang="sk-SK" sz="1800" u="none" strike="noStrike">
                          <a:effectLst/>
                          <a:latin typeface="+mn-lt"/>
                        </a:rPr>
                        <a:t> </a:t>
                      </a:r>
                      <a:endParaRPr lang="sk-SK" sz="1800" b="1" i="0" u="none" strike="noStrike">
                        <a:solidFill>
                          <a:srgbClr val="000000"/>
                        </a:solidFill>
                        <a:effectLst/>
                        <a:latin typeface="+mn-lt"/>
                      </a:endParaRPr>
                    </a:p>
                  </a:txBody>
                  <a:tcPr marL="7968" marR="7968" marT="7968"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sk-SK" sz="1800" u="none" strike="noStrike" dirty="0">
                          <a:solidFill>
                            <a:srgbClr val="0070C0"/>
                          </a:solidFill>
                          <a:effectLst/>
                          <a:latin typeface="+mn-lt"/>
                        </a:rPr>
                        <a:t>Nestabilná elektrická sieť</a:t>
                      </a:r>
                      <a:endParaRPr lang="sk-SK" sz="1800" b="0" i="0" u="none" strike="noStrike" dirty="0">
                        <a:solidFill>
                          <a:srgbClr val="0070C0"/>
                        </a:solidFill>
                        <a:effectLst/>
                        <a:latin typeface="+mn-lt"/>
                      </a:endParaRPr>
                    </a:p>
                  </a:txBody>
                  <a:tcPr marL="7968" marR="7968" marT="7968" marB="0" anchor="b">
                    <a:lnB w="12700" cap="flat" cmpd="sng" algn="ctr">
                      <a:solidFill>
                        <a:schemeClr val="tx1"/>
                      </a:solidFill>
                      <a:prstDash val="solid"/>
                      <a:round/>
                      <a:headEnd type="none" w="med" len="med"/>
                      <a:tailEnd type="none" w="med" len="med"/>
                    </a:lnB>
                  </a:tcPr>
                </a:tc>
                <a:tc>
                  <a:txBody>
                    <a:bodyPr/>
                    <a:lstStyle/>
                    <a:p>
                      <a:pPr algn="l" fontAlgn="b"/>
                      <a:r>
                        <a:rPr lang="sk-SK" sz="1800" u="none" strike="noStrike" dirty="0">
                          <a:effectLst/>
                          <a:latin typeface="+mn-lt"/>
                        </a:rPr>
                        <a:t>Prerušenie dodávky elektriny</a:t>
                      </a:r>
                      <a:endParaRPr lang="sk-SK" sz="1800" b="0" i="0" u="none" strike="noStrike" dirty="0">
                        <a:solidFill>
                          <a:srgbClr val="000000"/>
                        </a:solidFill>
                        <a:effectLst/>
                        <a:latin typeface="+mn-lt"/>
                      </a:endParaRPr>
                    </a:p>
                  </a:txBody>
                  <a:tcPr marL="7968" marR="7968" marT="7968"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3988151"/>
                  </a:ext>
                </a:extLst>
              </a:tr>
              <a:tr h="193837">
                <a:tc>
                  <a:txBody>
                    <a:bodyPr/>
                    <a:lstStyle/>
                    <a:p>
                      <a:pPr algn="l" fontAlgn="b"/>
                      <a:r>
                        <a:rPr lang="sk-SK" sz="1800" u="none" strike="noStrike" dirty="0">
                          <a:effectLst/>
                          <a:latin typeface="+mn-lt"/>
                        </a:rPr>
                        <a:t> </a:t>
                      </a:r>
                      <a:endParaRPr lang="sk-SK" sz="1800" b="1" i="0" u="none" strike="noStrike" dirty="0">
                        <a:solidFill>
                          <a:srgbClr val="000000"/>
                        </a:solidFill>
                        <a:effectLst/>
                        <a:latin typeface="+mn-lt"/>
                      </a:endParaRPr>
                    </a:p>
                  </a:txBody>
                  <a:tcPr marL="7968" marR="7968" marT="7968" marB="0" anchor="b">
                    <a:lnT w="12700" cap="flat" cmpd="sng" algn="ctr">
                      <a:solidFill>
                        <a:schemeClr val="tx1"/>
                      </a:solidFill>
                      <a:prstDash val="solid"/>
                      <a:round/>
                      <a:headEnd type="none" w="med" len="med"/>
                      <a:tailEnd type="none" w="med" len="med"/>
                    </a:lnT>
                  </a:tcPr>
                </a:tc>
                <a:tc>
                  <a:txBody>
                    <a:bodyPr/>
                    <a:lstStyle/>
                    <a:p>
                      <a:pPr algn="l" fontAlgn="b"/>
                      <a:endParaRPr lang="sk-SK" sz="1800" b="0" i="0" u="none" strike="noStrike" dirty="0">
                        <a:solidFill>
                          <a:srgbClr val="0070C0"/>
                        </a:solidFill>
                        <a:effectLst/>
                        <a:latin typeface="+mn-lt"/>
                      </a:endParaRPr>
                    </a:p>
                  </a:txBody>
                  <a:tcPr marL="7968" marR="7968" marT="7968" marB="0" anchor="b">
                    <a:lnT w="12700" cap="flat" cmpd="sng" algn="ctr">
                      <a:solidFill>
                        <a:schemeClr val="tx1"/>
                      </a:solidFill>
                      <a:prstDash val="solid"/>
                      <a:round/>
                      <a:headEnd type="none" w="med" len="med"/>
                      <a:tailEnd type="none" w="med" len="med"/>
                    </a:lnT>
                  </a:tcPr>
                </a:tc>
                <a:tc>
                  <a:txBody>
                    <a:bodyPr/>
                    <a:lstStyle/>
                    <a:p>
                      <a:pPr algn="l" fontAlgn="b"/>
                      <a:r>
                        <a:rPr lang="sk-SK" sz="1800" u="none" strike="noStrike" dirty="0">
                          <a:effectLst/>
                          <a:latin typeface="+mn-lt"/>
                        </a:rPr>
                        <a:t> </a:t>
                      </a:r>
                      <a:endParaRPr lang="sk-SK" sz="1800" b="0" i="0" u="none" strike="noStrike" dirty="0">
                        <a:solidFill>
                          <a:srgbClr val="000000"/>
                        </a:solidFill>
                        <a:effectLst/>
                        <a:latin typeface="+mn-lt"/>
                      </a:endParaRPr>
                    </a:p>
                  </a:txBody>
                  <a:tcPr marL="7968" marR="7968" marT="7968"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75224611"/>
                  </a:ext>
                </a:extLst>
              </a:tr>
            </a:tbl>
          </a:graphicData>
        </a:graphic>
      </p:graphicFrame>
      <p:sp>
        <p:nvSpPr>
          <p:cNvPr id="2" name="Zástupný objekt pre číslo snímky 3">
            <a:extLst>
              <a:ext uri="{FF2B5EF4-FFF2-40B4-BE49-F238E27FC236}">
                <a16:creationId xmlns:a16="http://schemas.microsoft.com/office/drawing/2014/main" id="{588C9608-720A-EA0F-2E59-E98C6984B096}"/>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30</a:t>
            </a:fld>
            <a:endParaRPr lang="sk-SK" dirty="0"/>
          </a:p>
        </p:txBody>
      </p:sp>
    </p:spTree>
    <p:extLst>
      <p:ext uri="{BB962C8B-B14F-4D97-AF65-F5344CB8AC3E}">
        <p14:creationId xmlns:p14="http://schemas.microsoft.com/office/powerpoint/2010/main" val="3632608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2">
            <a:extLst>
              <a:ext uri="{FF2B5EF4-FFF2-40B4-BE49-F238E27FC236}">
                <a16:creationId xmlns:a16="http://schemas.microsoft.com/office/drawing/2014/main" id="{EF6D911F-3B1C-E387-7BB4-512E54514C71}"/>
              </a:ext>
            </a:extLst>
          </p:cNvPr>
          <p:cNvSpPr>
            <a:spLocks noGrp="1"/>
          </p:cNvSpPr>
          <p:nvPr>
            <p:ph type="title"/>
          </p:nvPr>
        </p:nvSpPr>
        <p:spPr/>
        <p:txBody>
          <a:bodyPr>
            <a:normAutofit/>
          </a:bodyPr>
          <a:lstStyle/>
          <a:p>
            <a:r>
              <a:rPr lang="sk-SK" b="1" dirty="0"/>
              <a:t>Zraniteľnosť (I</a:t>
            </a:r>
            <a:r>
              <a:rPr lang="sk-SK" dirty="0"/>
              <a:t>V</a:t>
            </a:r>
            <a:r>
              <a:rPr lang="sk-SK" b="1" dirty="0"/>
              <a:t>.)</a:t>
            </a:r>
          </a:p>
        </p:txBody>
      </p:sp>
      <p:pic>
        <p:nvPicPr>
          <p:cNvPr id="5" name="Obrázok 4">
            <a:extLst>
              <a:ext uri="{FF2B5EF4-FFF2-40B4-BE49-F238E27FC236}">
                <a16:creationId xmlns:a16="http://schemas.microsoft.com/office/drawing/2014/main" id="{E199274C-7DDA-4382-95FA-11FD41BFA66B}"/>
              </a:ext>
            </a:extLst>
          </p:cNvPr>
          <p:cNvPicPr>
            <a:picLocks noChangeAspect="1"/>
          </p:cNvPicPr>
          <p:nvPr/>
        </p:nvPicPr>
        <p:blipFill rotWithShape="1">
          <a:blip r:embed="rId3"/>
          <a:srcRect l="2199" t="13751" r="27154" b="16191"/>
          <a:stretch/>
        </p:blipFill>
        <p:spPr>
          <a:xfrm>
            <a:off x="454835" y="1368736"/>
            <a:ext cx="8168640" cy="4804546"/>
          </a:xfrm>
          <a:prstGeom prst="rect">
            <a:avLst/>
          </a:prstGeom>
        </p:spPr>
      </p:pic>
      <p:pic>
        <p:nvPicPr>
          <p:cNvPr id="6" name="Picture 2" descr="Výsledok vyhľadávania obrázkov pre dopyt rdp bluekeep">
            <a:extLst>
              <a:ext uri="{FF2B5EF4-FFF2-40B4-BE49-F238E27FC236}">
                <a16:creationId xmlns:a16="http://schemas.microsoft.com/office/drawing/2014/main" id="{C9520EA8-8B80-4EBE-A19F-32D20439D2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26" t="5910" r="23760" b="33611"/>
          <a:stretch/>
        </p:blipFill>
        <p:spPr bwMode="auto">
          <a:xfrm>
            <a:off x="7099474" y="1368736"/>
            <a:ext cx="4687453" cy="2833996"/>
          </a:xfrm>
          <a:prstGeom prst="rect">
            <a:avLst/>
          </a:prstGeom>
          <a:noFill/>
          <a:extLst>
            <a:ext uri="{909E8E84-426E-40DD-AFC4-6F175D3DCCD1}">
              <a14:hiddenFill xmlns:a14="http://schemas.microsoft.com/office/drawing/2010/main">
                <a:solidFill>
                  <a:srgbClr val="FFFFFF"/>
                </a:solidFill>
              </a14:hiddenFill>
            </a:ext>
          </a:extLst>
        </p:spPr>
      </p:pic>
      <p:sp>
        <p:nvSpPr>
          <p:cNvPr id="8" name="BlokTextu 7">
            <a:extLst>
              <a:ext uri="{FF2B5EF4-FFF2-40B4-BE49-F238E27FC236}">
                <a16:creationId xmlns:a16="http://schemas.microsoft.com/office/drawing/2014/main" id="{EDC0240F-3D02-4D74-8292-99BAAF24D0DB}"/>
              </a:ext>
            </a:extLst>
          </p:cNvPr>
          <p:cNvSpPr txBox="1"/>
          <p:nvPr/>
        </p:nvSpPr>
        <p:spPr>
          <a:xfrm>
            <a:off x="454835" y="6538912"/>
            <a:ext cx="6097772" cy="246221"/>
          </a:xfrm>
          <a:prstGeom prst="rect">
            <a:avLst/>
          </a:prstGeom>
          <a:noFill/>
        </p:spPr>
        <p:txBody>
          <a:bodyPr wrap="square">
            <a:spAutoFit/>
          </a:bodyPr>
          <a:lstStyle/>
          <a:p>
            <a:r>
              <a:rPr lang="sk-SK" sz="1000" dirty="0"/>
              <a:t>Zdroj: https://nvd.nist.gov/vuln/detail/CVE-2019-0708</a:t>
            </a:r>
          </a:p>
        </p:txBody>
      </p:sp>
      <p:sp>
        <p:nvSpPr>
          <p:cNvPr id="3" name="Zástupný objekt pre číslo snímky 3">
            <a:extLst>
              <a:ext uri="{FF2B5EF4-FFF2-40B4-BE49-F238E27FC236}">
                <a16:creationId xmlns:a16="http://schemas.microsoft.com/office/drawing/2014/main" id="{E579C8C1-6FB6-FC00-D1B8-DA395890B954}"/>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31</a:t>
            </a:fld>
            <a:endParaRPr lang="sk-SK" dirty="0"/>
          </a:p>
        </p:txBody>
      </p:sp>
    </p:spTree>
    <p:extLst>
      <p:ext uri="{BB962C8B-B14F-4D97-AF65-F5344CB8AC3E}">
        <p14:creationId xmlns:p14="http://schemas.microsoft.com/office/powerpoint/2010/main" val="3771528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okTextu 7">
            <a:extLst>
              <a:ext uri="{FF2B5EF4-FFF2-40B4-BE49-F238E27FC236}">
                <a16:creationId xmlns:a16="http://schemas.microsoft.com/office/drawing/2014/main" id="{86F66313-D773-431D-A916-D4370BD68511}"/>
              </a:ext>
            </a:extLst>
          </p:cNvPr>
          <p:cNvSpPr txBox="1"/>
          <p:nvPr/>
        </p:nvSpPr>
        <p:spPr>
          <a:xfrm>
            <a:off x="263616" y="1384215"/>
            <a:ext cx="11394984" cy="3181684"/>
          </a:xfrm>
          <a:prstGeom prst="rect">
            <a:avLst/>
          </a:prstGeom>
        </p:spPr>
        <p:txBody>
          <a:bodyPr vert="horz" lIns="91440" tIns="45720" rIns="91440" bIns="45720" rtlCol="0" anchor="t">
            <a:noAutofit/>
          </a:bodyPr>
          <a:lstStyle/>
          <a:p>
            <a:pPr marL="457200" indent="-342900">
              <a:lnSpc>
                <a:spcPct val="90000"/>
              </a:lnSpc>
              <a:spcBef>
                <a:spcPts val="0"/>
              </a:spcBef>
              <a:spcAft>
                <a:spcPts val="600"/>
              </a:spcAft>
              <a:buSzTx/>
              <a:buFont typeface="Wingdings" panose="05000000000000000000" pitchFamily="2" charset="2"/>
              <a:buChar char="§"/>
            </a:pPr>
            <a:r>
              <a:rPr lang="sk-SK" sz="2400" dirty="0"/>
              <a:t>pokus o zničenie, vystavenie hrozbe, zmenu, vyradenie z činnosti, odcudzeniu aktíva alebo získanie neoprávneného prístupu k aktívu alebo uskutočnenie neoprávneného použitia aktíva (ISO/IEC 27000: 2018)</a:t>
            </a:r>
          </a:p>
          <a:p>
            <a:pPr marL="457200" indent="-342900">
              <a:lnSpc>
                <a:spcPct val="90000"/>
              </a:lnSpc>
              <a:spcBef>
                <a:spcPts val="0"/>
              </a:spcBef>
              <a:spcAft>
                <a:spcPts val="600"/>
              </a:spcAft>
              <a:buSzTx/>
              <a:buFont typeface="Wingdings" panose="05000000000000000000" pitchFamily="2" charset="2"/>
              <a:buChar char="§"/>
            </a:pPr>
            <a:endParaRPr lang="sk-SK" sz="2400" dirty="0"/>
          </a:p>
          <a:p>
            <a:pPr marL="457200" indent="-342900">
              <a:lnSpc>
                <a:spcPct val="90000"/>
              </a:lnSpc>
              <a:spcBef>
                <a:spcPts val="0"/>
              </a:spcBef>
              <a:spcAft>
                <a:spcPts val="600"/>
              </a:spcAft>
              <a:buSzTx/>
              <a:buFont typeface="Wingdings" panose="05000000000000000000" pitchFamily="2" charset="2"/>
              <a:buChar char="§"/>
            </a:pPr>
            <a:r>
              <a:rPr lang="sk-SK" sz="2400" dirty="0"/>
              <a:t>činnosti:</a:t>
            </a:r>
          </a:p>
          <a:p>
            <a:pPr marL="914400" lvl="1" indent="-342900">
              <a:lnSpc>
                <a:spcPct val="90000"/>
              </a:lnSpc>
              <a:spcAft>
                <a:spcPts val="600"/>
              </a:spcAft>
              <a:buFont typeface="Wingdings" panose="05000000000000000000" pitchFamily="2" charset="2"/>
              <a:buChar char="§"/>
            </a:pPr>
            <a:r>
              <a:rPr lang="sk-SK" sz="2400" dirty="0"/>
              <a:t>odpočúvanie (</a:t>
            </a:r>
            <a:r>
              <a:rPr lang="sk-SK" sz="2400" dirty="0" err="1"/>
              <a:t>interception</a:t>
            </a:r>
            <a:r>
              <a:rPr lang="sk-SK" sz="2400" dirty="0"/>
              <a:t>), </a:t>
            </a:r>
          </a:p>
          <a:p>
            <a:pPr marL="914400" lvl="1" indent="-342900">
              <a:lnSpc>
                <a:spcPct val="90000"/>
              </a:lnSpc>
              <a:spcAft>
                <a:spcPts val="600"/>
              </a:spcAft>
              <a:buFont typeface="Wingdings" panose="05000000000000000000" pitchFamily="2" charset="2"/>
              <a:buChar char="§"/>
            </a:pPr>
            <a:r>
              <a:rPr lang="sk-SK" sz="2400" dirty="0"/>
              <a:t>prerušenie (</a:t>
            </a:r>
            <a:r>
              <a:rPr lang="sk-SK" sz="2400" dirty="0" err="1"/>
              <a:t>interruption</a:t>
            </a:r>
            <a:r>
              <a:rPr lang="sk-SK" sz="2400" dirty="0"/>
              <a:t>), </a:t>
            </a:r>
          </a:p>
          <a:p>
            <a:pPr marL="914400" lvl="1" indent="-342900">
              <a:lnSpc>
                <a:spcPct val="90000"/>
              </a:lnSpc>
              <a:spcAft>
                <a:spcPts val="600"/>
              </a:spcAft>
              <a:buFont typeface="Wingdings" panose="05000000000000000000" pitchFamily="2" charset="2"/>
              <a:buChar char="§"/>
            </a:pPr>
            <a:r>
              <a:rPr lang="sk-SK" sz="2400" dirty="0"/>
              <a:t>modifikácia/úprava (</a:t>
            </a:r>
            <a:r>
              <a:rPr lang="sk-SK" sz="2400" dirty="0" err="1"/>
              <a:t>modification</a:t>
            </a:r>
            <a:r>
              <a:rPr lang="sk-SK" sz="2400" dirty="0"/>
              <a:t>)</a:t>
            </a:r>
          </a:p>
          <a:p>
            <a:pPr marL="914400" lvl="1" indent="-342900">
              <a:lnSpc>
                <a:spcPct val="90000"/>
              </a:lnSpc>
              <a:spcAft>
                <a:spcPts val="600"/>
              </a:spcAft>
              <a:buFont typeface="Wingdings" panose="05000000000000000000" pitchFamily="2" charset="2"/>
              <a:buChar char="§"/>
            </a:pPr>
            <a:r>
              <a:rPr lang="sk-SK" sz="2400" dirty="0"/>
              <a:t>výroba (</a:t>
            </a:r>
            <a:r>
              <a:rPr lang="sk-SK" sz="2400" dirty="0" err="1"/>
              <a:t>fabrication</a:t>
            </a:r>
            <a:r>
              <a:rPr lang="sk-SK" sz="2400" dirty="0"/>
              <a:t>)</a:t>
            </a:r>
            <a:endParaRPr lang="en-US" sz="2400" b="1" dirty="0"/>
          </a:p>
        </p:txBody>
      </p:sp>
      <p:sp>
        <p:nvSpPr>
          <p:cNvPr id="2" name="Nadpis 2">
            <a:extLst>
              <a:ext uri="{FF2B5EF4-FFF2-40B4-BE49-F238E27FC236}">
                <a16:creationId xmlns:a16="http://schemas.microsoft.com/office/drawing/2014/main" id="{F3BB7636-8354-44C9-A66B-44FB03EB3EA2}"/>
              </a:ext>
            </a:extLst>
          </p:cNvPr>
          <p:cNvSpPr>
            <a:spLocks noGrp="1"/>
          </p:cNvSpPr>
          <p:nvPr>
            <p:ph type="title"/>
          </p:nvPr>
        </p:nvSpPr>
        <p:spPr>
          <a:xfrm>
            <a:off x="2802467" y="365125"/>
            <a:ext cx="8585200" cy="818258"/>
          </a:xfrm>
        </p:spPr>
        <p:txBody>
          <a:bodyPr>
            <a:normAutofit/>
          </a:bodyPr>
          <a:lstStyle/>
          <a:p>
            <a:r>
              <a:rPr lang="sk-SK" b="1" dirty="0"/>
              <a:t>Útok (I.)</a:t>
            </a:r>
          </a:p>
        </p:txBody>
      </p:sp>
      <p:sp>
        <p:nvSpPr>
          <p:cNvPr id="4" name="Zástupný objekt pre číslo snímky 3">
            <a:extLst>
              <a:ext uri="{FF2B5EF4-FFF2-40B4-BE49-F238E27FC236}">
                <a16:creationId xmlns:a16="http://schemas.microsoft.com/office/drawing/2014/main" id="{A4BDA2BC-378F-182B-EBD9-75EA5CC4E2AF}"/>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32</a:t>
            </a:fld>
            <a:endParaRPr lang="sk-SK" dirty="0"/>
          </a:p>
        </p:txBody>
      </p:sp>
      <p:pic>
        <p:nvPicPr>
          <p:cNvPr id="11" name="Obrázok 10" descr="Obrázok, na ktorom je text&#10;&#10;Automaticky generovaný popis">
            <a:extLst>
              <a:ext uri="{FF2B5EF4-FFF2-40B4-BE49-F238E27FC236}">
                <a16:creationId xmlns:a16="http://schemas.microsoft.com/office/drawing/2014/main" id="{524B7A5E-93FF-21F3-CAE5-5F1CD80E70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9467" y="2656386"/>
            <a:ext cx="3655060" cy="3614239"/>
          </a:xfrm>
          <a:prstGeom prst="rect">
            <a:avLst/>
          </a:prstGeom>
          <a:noFill/>
        </p:spPr>
      </p:pic>
    </p:spTree>
    <p:extLst>
      <p:ext uri="{BB962C8B-B14F-4D97-AF65-F5344CB8AC3E}">
        <p14:creationId xmlns:p14="http://schemas.microsoft.com/office/powerpoint/2010/main" val="3149146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87E21-3BF9-4683-663D-4E0728B8A387}"/>
            </a:ext>
          </a:extLst>
        </p:cNvPr>
        <p:cNvGrpSpPr/>
        <p:nvPr/>
      </p:nvGrpSpPr>
      <p:grpSpPr>
        <a:xfrm>
          <a:off x="0" y="0"/>
          <a:ext cx="0" cy="0"/>
          <a:chOff x="0" y="0"/>
          <a:chExt cx="0" cy="0"/>
        </a:xfrm>
      </p:grpSpPr>
      <p:sp>
        <p:nvSpPr>
          <p:cNvPr id="8" name="BlokTextu 7">
            <a:extLst>
              <a:ext uri="{FF2B5EF4-FFF2-40B4-BE49-F238E27FC236}">
                <a16:creationId xmlns:a16="http://schemas.microsoft.com/office/drawing/2014/main" id="{DD85E5AB-7B7B-EE1F-F301-C7E4987F96AA}"/>
              </a:ext>
            </a:extLst>
          </p:cNvPr>
          <p:cNvSpPr txBox="1"/>
          <p:nvPr/>
        </p:nvSpPr>
        <p:spPr>
          <a:xfrm>
            <a:off x="263616" y="1384215"/>
            <a:ext cx="7263251" cy="3181684"/>
          </a:xfrm>
          <a:prstGeom prst="rect">
            <a:avLst/>
          </a:prstGeom>
        </p:spPr>
        <p:txBody>
          <a:bodyPr vert="horz" lIns="91440" tIns="45720" rIns="91440" bIns="45720" rtlCol="0" anchor="t">
            <a:noAutofit/>
          </a:bodyPr>
          <a:lstStyle/>
          <a:p>
            <a:pPr marL="457200" indent="-342900">
              <a:lnSpc>
                <a:spcPct val="90000"/>
              </a:lnSpc>
              <a:spcAft>
                <a:spcPts val="600"/>
              </a:spcAft>
              <a:buFont typeface="Wingdings" panose="05000000000000000000" pitchFamily="2" charset="2"/>
              <a:buChar char="§"/>
            </a:pPr>
            <a:r>
              <a:rPr lang="sk-SK" sz="2400" dirty="0"/>
              <a:t>odpočúvanie (</a:t>
            </a:r>
            <a:r>
              <a:rPr lang="sk-SK" sz="2400" dirty="0" err="1"/>
              <a:t>interception</a:t>
            </a:r>
            <a:r>
              <a:rPr lang="sk-SK" sz="2400" dirty="0"/>
              <a:t>)</a:t>
            </a:r>
          </a:p>
        </p:txBody>
      </p:sp>
      <p:sp>
        <p:nvSpPr>
          <p:cNvPr id="2" name="Nadpis 2">
            <a:extLst>
              <a:ext uri="{FF2B5EF4-FFF2-40B4-BE49-F238E27FC236}">
                <a16:creationId xmlns:a16="http://schemas.microsoft.com/office/drawing/2014/main" id="{118D8175-7360-420F-60BC-8EA104DECE77}"/>
              </a:ext>
            </a:extLst>
          </p:cNvPr>
          <p:cNvSpPr>
            <a:spLocks noGrp="1"/>
          </p:cNvSpPr>
          <p:nvPr>
            <p:ph type="title"/>
          </p:nvPr>
        </p:nvSpPr>
        <p:spPr>
          <a:xfrm>
            <a:off x="2802467" y="365125"/>
            <a:ext cx="8585200" cy="818258"/>
          </a:xfrm>
        </p:spPr>
        <p:txBody>
          <a:bodyPr>
            <a:normAutofit/>
          </a:bodyPr>
          <a:lstStyle/>
          <a:p>
            <a:r>
              <a:rPr lang="sk-SK" b="1" dirty="0"/>
              <a:t>Útok (II.)</a:t>
            </a:r>
          </a:p>
        </p:txBody>
      </p:sp>
      <p:sp>
        <p:nvSpPr>
          <p:cNvPr id="4" name="Zástupný objekt pre číslo snímky 3">
            <a:extLst>
              <a:ext uri="{FF2B5EF4-FFF2-40B4-BE49-F238E27FC236}">
                <a16:creationId xmlns:a16="http://schemas.microsoft.com/office/drawing/2014/main" id="{E04AC652-7533-5D4B-41AF-6C8C9CA9DE3E}"/>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33</a:t>
            </a:fld>
            <a:endParaRPr lang="sk-SK" dirty="0"/>
          </a:p>
        </p:txBody>
      </p:sp>
      <p:pic>
        <p:nvPicPr>
          <p:cNvPr id="3" name="Obrázok 2">
            <a:extLst>
              <a:ext uri="{FF2B5EF4-FFF2-40B4-BE49-F238E27FC236}">
                <a16:creationId xmlns:a16="http://schemas.microsoft.com/office/drawing/2014/main" id="{E55BE986-D021-F2A8-52FF-87ADC70481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9867" y="2452281"/>
            <a:ext cx="7652265" cy="3833301"/>
          </a:xfrm>
          <a:prstGeom prst="rect">
            <a:avLst/>
          </a:prstGeom>
          <a:noFill/>
        </p:spPr>
      </p:pic>
    </p:spTree>
    <p:extLst>
      <p:ext uri="{BB962C8B-B14F-4D97-AF65-F5344CB8AC3E}">
        <p14:creationId xmlns:p14="http://schemas.microsoft.com/office/powerpoint/2010/main" val="919148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604D9-5AF7-A661-FC4D-4159734610ED}"/>
            </a:ext>
          </a:extLst>
        </p:cNvPr>
        <p:cNvGrpSpPr/>
        <p:nvPr/>
      </p:nvGrpSpPr>
      <p:grpSpPr>
        <a:xfrm>
          <a:off x="0" y="0"/>
          <a:ext cx="0" cy="0"/>
          <a:chOff x="0" y="0"/>
          <a:chExt cx="0" cy="0"/>
        </a:xfrm>
      </p:grpSpPr>
      <p:sp>
        <p:nvSpPr>
          <p:cNvPr id="8" name="BlokTextu 7">
            <a:extLst>
              <a:ext uri="{FF2B5EF4-FFF2-40B4-BE49-F238E27FC236}">
                <a16:creationId xmlns:a16="http://schemas.microsoft.com/office/drawing/2014/main" id="{F08A8A24-B406-8447-A8BC-25984DE20F94}"/>
              </a:ext>
            </a:extLst>
          </p:cNvPr>
          <p:cNvSpPr txBox="1"/>
          <p:nvPr/>
        </p:nvSpPr>
        <p:spPr>
          <a:xfrm>
            <a:off x="263616" y="1384215"/>
            <a:ext cx="7263251" cy="3181684"/>
          </a:xfrm>
          <a:prstGeom prst="rect">
            <a:avLst/>
          </a:prstGeom>
        </p:spPr>
        <p:txBody>
          <a:bodyPr vert="horz" lIns="91440" tIns="45720" rIns="91440" bIns="45720" rtlCol="0" anchor="t">
            <a:noAutofit/>
          </a:bodyPr>
          <a:lstStyle/>
          <a:p>
            <a:pPr marL="457200" indent="-342900">
              <a:lnSpc>
                <a:spcPct val="90000"/>
              </a:lnSpc>
              <a:spcAft>
                <a:spcPts val="600"/>
              </a:spcAft>
              <a:buFont typeface="Wingdings" panose="05000000000000000000" pitchFamily="2" charset="2"/>
              <a:buChar char="§"/>
            </a:pPr>
            <a:r>
              <a:rPr lang="sk-SK" sz="2400" dirty="0"/>
              <a:t>prerušenie (</a:t>
            </a:r>
            <a:r>
              <a:rPr lang="sk-SK" sz="2400" dirty="0" err="1"/>
              <a:t>interruption</a:t>
            </a:r>
            <a:r>
              <a:rPr lang="sk-SK" sz="2400" dirty="0"/>
              <a:t>)</a:t>
            </a:r>
            <a:endParaRPr lang="en-US" sz="2400" b="1" dirty="0"/>
          </a:p>
        </p:txBody>
      </p:sp>
      <p:sp>
        <p:nvSpPr>
          <p:cNvPr id="2" name="Nadpis 2">
            <a:extLst>
              <a:ext uri="{FF2B5EF4-FFF2-40B4-BE49-F238E27FC236}">
                <a16:creationId xmlns:a16="http://schemas.microsoft.com/office/drawing/2014/main" id="{FC037786-F078-66D5-F546-61B0C92DC99F}"/>
              </a:ext>
            </a:extLst>
          </p:cNvPr>
          <p:cNvSpPr>
            <a:spLocks noGrp="1"/>
          </p:cNvSpPr>
          <p:nvPr>
            <p:ph type="title"/>
          </p:nvPr>
        </p:nvSpPr>
        <p:spPr>
          <a:xfrm>
            <a:off x="2802467" y="365125"/>
            <a:ext cx="8585200" cy="818258"/>
          </a:xfrm>
        </p:spPr>
        <p:txBody>
          <a:bodyPr>
            <a:normAutofit/>
          </a:bodyPr>
          <a:lstStyle/>
          <a:p>
            <a:r>
              <a:rPr lang="sk-SK" b="1" dirty="0"/>
              <a:t>Útok (III.)</a:t>
            </a:r>
          </a:p>
        </p:txBody>
      </p:sp>
      <p:sp>
        <p:nvSpPr>
          <p:cNvPr id="4" name="Zástupný objekt pre číslo snímky 3">
            <a:extLst>
              <a:ext uri="{FF2B5EF4-FFF2-40B4-BE49-F238E27FC236}">
                <a16:creationId xmlns:a16="http://schemas.microsoft.com/office/drawing/2014/main" id="{39CCA3FA-CADA-7A9B-8B48-487E59A916CE}"/>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34</a:t>
            </a:fld>
            <a:endParaRPr lang="sk-SK" dirty="0"/>
          </a:p>
        </p:txBody>
      </p:sp>
      <p:pic>
        <p:nvPicPr>
          <p:cNvPr id="6" name="Obrázok 5">
            <a:extLst>
              <a:ext uri="{FF2B5EF4-FFF2-40B4-BE49-F238E27FC236}">
                <a16:creationId xmlns:a16="http://schemas.microsoft.com/office/drawing/2014/main" id="{5194DE4C-9148-3FE2-5910-515B357DA7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9933" y="2622801"/>
            <a:ext cx="7332133" cy="4098674"/>
          </a:xfrm>
          <a:prstGeom prst="rect">
            <a:avLst/>
          </a:prstGeom>
          <a:noFill/>
        </p:spPr>
      </p:pic>
    </p:spTree>
    <p:extLst>
      <p:ext uri="{BB962C8B-B14F-4D97-AF65-F5344CB8AC3E}">
        <p14:creationId xmlns:p14="http://schemas.microsoft.com/office/powerpoint/2010/main" val="2564625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474D9-8B2C-BB31-3BF7-A31FCFB6DD72}"/>
            </a:ext>
          </a:extLst>
        </p:cNvPr>
        <p:cNvGrpSpPr/>
        <p:nvPr/>
      </p:nvGrpSpPr>
      <p:grpSpPr>
        <a:xfrm>
          <a:off x="0" y="0"/>
          <a:ext cx="0" cy="0"/>
          <a:chOff x="0" y="0"/>
          <a:chExt cx="0" cy="0"/>
        </a:xfrm>
      </p:grpSpPr>
      <p:sp>
        <p:nvSpPr>
          <p:cNvPr id="8" name="BlokTextu 7">
            <a:extLst>
              <a:ext uri="{FF2B5EF4-FFF2-40B4-BE49-F238E27FC236}">
                <a16:creationId xmlns:a16="http://schemas.microsoft.com/office/drawing/2014/main" id="{A9CDC823-8D1C-DE51-9297-40C402E5EDC9}"/>
              </a:ext>
            </a:extLst>
          </p:cNvPr>
          <p:cNvSpPr txBox="1"/>
          <p:nvPr/>
        </p:nvSpPr>
        <p:spPr>
          <a:xfrm>
            <a:off x="263616" y="1384215"/>
            <a:ext cx="11280684" cy="1727285"/>
          </a:xfrm>
          <a:prstGeom prst="rect">
            <a:avLst/>
          </a:prstGeom>
        </p:spPr>
        <p:txBody>
          <a:bodyPr vert="horz" lIns="91440" tIns="45720" rIns="91440" bIns="45720" rtlCol="0" anchor="t">
            <a:noAutofit/>
          </a:bodyPr>
          <a:lstStyle/>
          <a:p>
            <a:pPr marL="457200" indent="-342900">
              <a:lnSpc>
                <a:spcPct val="90000"/>
              </a:lnSpc>
              <a:spcAft>
                <a:spcPts val="600"/>
              </a:spcAft>
              <a:buFont typeface="Wingdings" panose="05000000000000000000" pitchFamily="2" charset="2"/>
              <a:buChar char="§"/>
            </a:pPr>
            <a:r>
              <a:rPr lang="sk-SK" sz="2400" dirty="0"/>
              <a:t>úprava (</a:t>
            </a:r>
            <a:r>
              <a:rPr lang="sk-SK" sz="2400" dirty="0" err="1"/>
              <a:t>modification</a:t>
            </a:r>
            <a:r>
              <a:rPr lang="sk-SK" sz="2400" dirty="0"/>
              <a:t>):</a:t>
            </a:r>
          </a:p>
          <a:p>
            <a:pPr marL="914400" lvl="1" indent="-342900">
              <a:lnSpc>
                <a:spcPct val="90000"/>
              </a:lnSpc>
              <a:spcAft>
                <a:spcPts val="600"/>
              </a:spcAft>
              <a:buFont typeface="Wingdings" panose="05000000000000000000" pitchFamily="2" charset="2"/>
              <a:buChar char="§"/>
            </a:pPr>
            <a:r>
              <a:rPr lang="sk-SK" sz="2400" dirty="0"/>
              <a:t>zmena – dochádza k zmene už existujúcich informácií </a:t>
            </a:r>
          </a:p>
          <a:p>
            <a:pPr marL="914400" lvl="1" indent="-342900">
              <a:lnSpc>
                <a:spcPct val="90000"/>
              </a:lnSpc>
              <a:spcAft>
                <a:spcPts val="600"/>
              </a:spcAft>
              <a:buFont typeface="Wingdings" panose="05000000000000000000" pitchFamily="2" charset="2"/>
              <a:buChar char="§"/>
            </a:pPr>
            <a:r>
              <a:rPr lang="sk-SK" sz="2400" dirty="0"/>
              <a:t>vloženie - pridanie informácií</a:t>
            </a:r>
          </a:p>
          <a:p>
            <a:pPr marL="914400" lvl="1" indent="-342900">
              <a:lnSpc>
                <a:spcPct val="90000"/>
              </a:lnSpc>
              <a:spcAft>
                <a:spcPts val="600"/>
              </a:spcAft>
              <a:buFont typeface="Wingdings" panose="05000000000000000000" pitchFamily="2" charset="2"/>
              <a:buChar char="§"/>
            </a:pPr>
            <a:r>
              <a:rPr lang="sk-SK" sz="2400" dirty="0"/>
              <a:t>vymazanie - odstránenie existujúcich informácií</a:t>
            </a:r>
            <a:endParaRPr lang="en-US" sz="3200" dirty="0"/>
          </a:p>
        </p:txBody>
      </p:sp>
      <p:sp>
        <p:nvSpPr>
          <p:cNvPr id="2" name="Nadpis 2">
            <a:extLst>
              <a:ext uri="{FF2B5EF4-FFF2-40B4-BE49-F238E27FC236}">
                <a16:creationId xmlns:a16="http://schemas.microsoft.com/office/drawing/2014/main" id="{6682B71D-588C-805A-68D6-570AFC87FAE0}"/>
              </a:ext>
            </a:extLst>
          </p:cNvPr>
          <p:cNvSpPr>
            <a:spLocks noGrp="1"/>
          </p:cNvSpPr>
          <p:nvPr>
            <p:ph type="title"/>
          </p:nvPr>
        </p:nvSpPr>
        <p:spPr>
          <a:xfrm>
            <a:off x="2802467" y="365125"/>
            <a:ext cx="8585200" cy="818258"/>
          </a:xfrm>
        </p:spPr>
        <p:txBody>
          <a:bodyPr>
            <a:normAutofit/>
          </a:bodyPr>
          <a:lstStyle/>
          <a:p>
            <a:r>
              <a:rPr lang="sk-SK" b="1" dirty="0"/>
              <a:t>Útok (I</a:t>
            </a:r>
            <a:r>
              <a:rPr lang="sk-SK" dirty="0"/>
              <a:t>V</a:t>
            </a:r>
            <a:r>
              <a:rPr lang="sk-SK" b="1" dirty="0"/>
              <a:t>.)</a:t>
            </a:r>
          </a:p>
        </p:txBody>
      </p:sp>
      <p:sp>
        <p:nvSpPr>
          <p:cNvPr id="4" name="Zástupný objekt pre číslo snímky 3">
            <a:extLst>
              <a:ext uri="{FF2B5EF4-FFF2-40B4-BE49-F238E27FC236}">
                <a16:creationId xmlns:a16="http://schemas.microsoft.com/office/drawing/2014/main" id="{85593B26-A559-93A4-FE1C-50472B6705BE}"/>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35</a:t>
            </a:fld>
            <a:endParaRPr lang="sk-SK" dirty="0"/>
          </a:p>
        </p:txBody>
      </p:sp>
      <p:pic>
        <p:nvPicPr>
          <p:cNvPr id="6" name="Obrázok 5">
            <a:extLst>
              <a:ext uri="{FF2B5EF4-FFF2-40B4-BE49-F238E27FC236}">
                <a16:creationId xmlns:a16="http://schemas.microsoft.com/office/drawing/2014/main" id="{4A1CA3A6-ED0F-A7E0-E7E2-596EFB46BE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9400" y="3089275"/>
            <a:ext cx="7398195" cy="3768725"/>
          </a:xfrm>
          <a:prstGeom prst="rect">
            <a:avLst/>
          </a:prstGeom>
          <a:noFill/>
        </p:spPr>
      </p:pic>
    </p:spTree>
    <p:extLst>
      <p:ext uri="{BB962C8B-B14F-4D97-AF65-F5344CB8AC3E}">
        <p14:creationId xmlns:p14="http://schemas.microsoft.com/office/powerpoint/2010/main" val="2949277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E2B66-A437-1D9C-A99A-1C19EB69A733}"/>
            </a:ext>
          </a:extLst>
        </p:cNvPr>
        <p:cNvGrpSpPr/>
        <p:nvPr/>
      </p:nvGrpSpPr>
      <p:grpSpPr>
        <a:xfrm>
          <a:off x="0" y="0"/>
          <a:ext cx="0" cy="0"/>
          <a:chOff x="0" y="0"/>
          <a:chExt cx="0" cy="0"/>
        </a:xfrm>
      </p:grpSpPr>
      <p:sp>
        <p:nvSpPr>
          <p:cNvPr id="8" name="BlokTextu 7">
            <a:extLst>
              <a:ext uri="{FF2B5EF4-FFF2-40B4-BE49-F238E27FC236}">
                <a16:creationId xmlns:a16="http://schemas.microsoft.com/office/drawing/2014/main" id="{E3A0E876-075B-9717-6E5E-0D31953AAC04}"/>
              </a:ext>
            </a:extLst>
          </p:cNvPr>
          <p:cNvSpPr txBox="1"/>
          <p:nvPr/>
        </p:nvSpPr>
        <p:spPr>
          <a:xfrm>
            <a:off x="263616" y="1384215"/>
            <a:ext cx="11280684" cy="1727285"/>
          </a:xfrm>
          <a:prstGeom prst="rect">
            <a:avLst/>
          </a:prstGeom>
        </p:spPr>
        <p:txBody>
          <a:bodyPr vert="horz" lIns="91440" tIns="45720" rIns="91440" bIns="45720" rtlCol="0" anchor="t">
            <a:noAutofit/>
          </a:bodyPr>
          <a:lstStyle/>
          <a:p>
            <a:pPr marL="457200" indent="-342900">
              <a:lnSpc>
                <a:spcPct val="90000"/>
              </a:lnSpc>
              <a:spcAft>
                <a:spcPts val="600"/>
              </a:spcAft>
              <a:buFont typeface="Wingdings" panose="05000000000000000000" pitchFamily="2" charset="2"/>
              <a:buChar char="§"/>
            </a:pPr>
            <a:r>
              <a:rPr lang="sk-SK" sz="2400" dirty="0"/>
              <a:t>výroba (</a:t>
            </a:r>
            <a:r>
              <a:rPr lang="sk-SK" sz="2400" dirty="0" err="1"/>
              <a:t>fabrication</a:t>
            </a:r>
            <a:r>
              <a:rPr lang="sk-SK" sz="2400" dirty="0"/>
              <a:t>)</a:t>
            </a:r>
            <a:endParaRPr lang="en-US" sz="2400" b="1" dirty="0"/>
          </a:p>
        </p:txBody>
      </p:sp>
      <p:sp>
        <p:nvSpPr>
          <p:cNvPr id="2" name="Nadpis 2">
            <a:extLst>
              <a:ext uri="{FF2B5EF4-FFF2-40B4-BE49-F238E27FC236}">
                <a16:creationId xmlns:a16="http://schemas.microsoft.com/office/drawing/2014/main" id="{4782DA86-6423-6DD9-8FA7-CDB6CE4EA02F}"/>
              </a:ext>
            </a:extLst>
          </p:cNvPr>
          <p:cNvSpPr>
            <a:spLocks noGrp="1"/>
          </p:cNvSpPr>
          <p:nvPr>
            <p:ph type="title"/>
          </p:nvPr>
        </p:nvSpPr>
        <p:spPr>
          <a:xfrm>
            <a:off x="2802467" y="365125"/>
            <a:ext cx="8585200" cy="818258"/>
          </a:xfrm>
        </p:spPr>
        <p:txBody>
          <a:bodyPr>
            <a:normAutofit/>
          </a:bodyPr>
          <a:lstStyle/>
          <a:p>
            <a:r>
              <a:rPr lang="sk-SK" b="1" dirty="0"/>
              <a:t>Útok (</a:t>
            </a:r>
            <a:r>
              <a:rPr lang="sk-SK" dirty="0"/>
              <a:t>V</a:t>
            </a:r>
            <a:r>
              <a:rPr lang="sk-SK" b="1" dirty="0"/>
              <a:t>.)</a:t>
            </a:r>
          </a:p>
        </p:txBody>
      </p:sp>
      <p:sp>
        <p:nvSpPr>
          <p:cNvPr id="4" name="Zástupný objekt pre číslo snímky 3">
            <a:extLst>
              <a:ext uri="{FF2B5EF4-FFF2-40B4-BE49-F238E27FC236}">
                <a16:creationId xmlns:a16="http://schemas.microsoft.com/office/drawing/2014/main" id="{8CAB759C-50BF-EFC5-E4F2-F1F5A645FDC7}"/>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36</a:t>
            </a:fld>
            <a:endParaRPr lang="sk-SK" dirty="0"/>
          </a:p>
        </p:txBody>
      </p:sp>
      <p:pic>
        <p:nvPicPr>
          <p:cNvPr id="3" name="Obrázok 2">
            <a:extLst>
              <a:ext uri="{FF2B5EF4-FFF2-40B4-BE49-F238E27FC236}">
                <a16:creationId xmlns:a16="http://schemas.microsoft.com/office/drawing/2014/main" id="{A56DB66F-4F5F-D1E8-8B7D-6447CEF783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0472" y="2333307"/>
            <a:ext cx="7746971" cy="3946843"/>
          </a:xfrm>
          <a:prstGeom prst="rect">
            <a:avLst/>
          </a:prstGeom>
          <a:noFill/>
        </p:spPr>
      </p:pic>
    </p:spTree>
    <p:extLst>
      <p:ext uri="{BB962C8B-B14F-4D97-AF65-F5344CB8AC3E}">
        <p14:creationId xmlns:p14="http://schemas.microsoft.com/office/powerpoint/2010/main" val="3789361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2">
            <a:extLst>
              <a:ext uri="{FF2B5EF4-FFF2-40B4-BE49-F238E27FC236}">
                <a16:creationId xmlns:a16="http://schemas.microsoft.com/office/drawing/2014/main" id="{4BD8321E-1EE0-C79E-CC2A-49873282E85A}"/>
              </a:ext>
            </a:extLst>
          </p:cNvPr>
          <p:cNvSpPr>
            <a:spLocks noGrp="1"/>
          </p:cNvSpPr>
          <p:nvPr>
            <p:ph type="title"/>
          </p:nvPr>
        </p:nvSpPr>
        <p:spPr/>
        <p:txBody>
          <a:bodyPr>
            <a:normAutofit/>
          </a:bodyPr>
          <a:lstStyle/>
          <a:p>
            <a:r>
              <a:rPr lang="sk-SK" b="1" dirty="0"/>
              <a:t>Útok (VI.)</a:t>
            </a:r>
          </a:p>
        </p:txBody>
      </p:sp>
      <p:sp>
        <p:nvSpPr>
          <p:cNvPr id="12" name="BlokTextu 11">
            <a:extLst>
              <a:ext uri="{FF2B5EF4-FFF2-40B4-BE49-F238E27FC236}">
                <a16:creationId xmlns:a16="http://schemas.microsoft.com/office/drawing/2014/main" id="{CA6230A0-8931-4858-95FE-3C69D71D5121}"/>
              </a:ext>
            </a:extLst>
          </p:cNvPr>
          <p:cNvSpPr txBox="1"/>
          <p:nvPr/>
        </p:nvSpPr>
        <p:spPr>
          <a:xfrm>
            <a:off x="1254640" y="6539994"/>
            <a:ext cx="6097604" cy="246221"/>
          </a:xfrm>
          <a:prstGeom prst="rect">
            <a:avLst/>
          </a:prstGeom>
          <a:noFill/>
        </p:spPr>
        <p:txBody>
          <a:bodyPr wrap="square">
            <a:spAutoFit/>
          </a:bodyPr>
          <a:lstStyle/>
          <a:p>
            <a:r>
              <a:rPr lang="sk-SK" sz="1000"/>
              <a:t>Zdroj: http://www.ciscopress.com/articles/article.asp?p=1998559</a:t>
            </a:r>
          </a:p>
        </p:txBody>
      </p:sp>
      <p:pic>
        <p:nvPicPr>
          <p:cNvPr id="8" name="Picture 2" descr="Výsledok vyhľadávania obrázkov pre dopyt Threat agent scheme">
            <a:extLst>
              <a:ext uri="{FF2B5EF4-FFF2-40B4-BE49-F238E27FC236}">
                <a16:creationId xmlns:a16="http://schemas.microsoft.com/office/drawing/2014/main" id="{75DA4377-A240-43C9-B7F2-BE01FD6C5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053" y="1373011"/>
            <a:ext cx="8321749" cy="4758306"/>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jekt pre číslo snímky 3">
            <a:extLst>
              <a:ext uri="{FF2B5EF4-FFF2-40B4-BE49-F238E27FC236}">
                <a16:creationId xmlns:a16="http://schemas.microsoft.com/office/drawing/2014/main" id="{48DCEA73-F0CB-ABE7-F5DF-D957C8B1CC53}"/>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37</a:t>
            </a:fld>
            <a:endParaRPr lang="sk-SK" dirty="0"/>
          </a:p>
        </p:txBody>
      </p:sp>
    </p:spTree>
    <p:extLst>
      <p:ext uri="{BB962C8B-B14F-4D97-AF65-F5344CB8AC3E}">
        <p14:creationId xmlns:p14="http://schemas.microsoft.com/office/powerpoint/2010/main" val="3846604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2">
            <a:extLst>
              <a:ext uri="{FF2B5EF4-FFF2-40B4-BE49-F238E27FC236}">
                <a16:creationId xmlns:a16="http://schemas.microsoft.com/office/drawing/2014/main" id="{6C7CBFC4-A2ED-5E5B-1512-D10BD293EAEA}"/>
              </a:ext>
            </a:extLst>
          </p:cNvPr>
          <p:cNvSpPr>
            <a:spLocks noGrp="1"/>
          </p:cNvSpPr>
          <p:nvPr>
            <p:ph type="title"/>
          </p:nvPr>
        </p:nvSpPr>
        <p:spPr/>
        <p:txBody>
          <a:bodyPr>
            <a:normAutofit/>
          </a:bodyPr>
          <a:lstStyle/>
          <a:p>
            <a:r>
              <a:rPr lang="sk-SK" b="1" dirty="0"/>
              <a:t>Útok (VII.)</a:t>
            </a:r>
          </a:p>
        </p:txBody>
      </p:sp>
      <p:pic>
        <p:nvPicPr>
          <p:cNvPr id="6" name="Obrázok 5">
            <a:extLst>
              <a:ext uri="{FF2B5EF4-FFF2-40B4-BE49-F238E27FC236}">
                <a16:creationId xmlns:a16="http://schemas.microsoft.com/office/drawing/2014/main" id="{E023CFE7-560F-4799-8A33-746ABAC7A171}"/>
              </a:ext>
            </a:extLst>
          </p:cNvPr>
          <p:cNvPicPr>
            <a:picLocks noChangeAspect="1"/>
          </p:cNvPicPr>
          <p:nvPr/>
        </p:nvPicPr>
        <p:blipFill>
          <a:blip r:embed="rId3"/>
          <a:stretch>
            <a:fillRect/>
          </a:stretch>
        </p:blipFill>
        <p:spPr>
          <a:xfrm>
            <a:off x="645584" y="1596037"/>
            <a:ext cx="10742083" cy="4371211"/>
          </a:xfrm>
          <a:prstGeom prst="rect">
            <a:avLst/>
          </a:prstGeom>
        </p:spPr>
      </p:pic>
      <p:sp>
        <p:nvSpPr>
          <p:cNvPr id="3" name="Zástupný objekt pre číslo snímky 3">
            <a:extLst>
              <a:ext uri="{FF2B5EF4-FFF2-40B4-BE49-F238E27FC236}">
                <a16:creationId xmlns:a16="http://schemas.microsoft.com/office/drawing/2014/main" id="{38D38025-93F5-7A0C-673F-BD6AF7BBDC94}"/>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38</a:t>
            </a:fld>
            <a:endParaRPr lang="sk-SK" dirty="0"/>
          </a:p>
        </p:txBody>
      </p:sp>
    </p:spTree>
    <p:extLst>
      <p:ext uri="{BB962C8B-B14F-4D97-AF65-F5344CB8AC3E}">
        <p14:creationId xmlns:p14="http://schemas.microsoft.com/office/powerpoint/2010/main" val="1817337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2">
            <a:extLst>
              <a:ext uri="{FF2B5EF4-FFF2-40B4-BE49-F238E27FC236}">
                <a16:creationId xmlns:a16="http://schemas.microsoft.com/office/drawing/2014/main" id="{F1434B99-09C2-7B3B-827E-66F5F6B6FD01}"/>
              </a:ext>
            </a:extLst>
          </p:cNvPr>
          <p:cNvSpPr>
            <a:spLocks noGrp="1"/>
          </p:cNvSpPr>
          <p:nvPr>
            <p:ph type="title"/>
          </p:nvPr>
        </p:nvSpPr>
        <p:spPr/>
        <p:txBody>
          <a:bodyPr>
            <a:normAutofit/>
          </a:bodyPr>
          <a:lstStyle/>
          <a:p>
            <a:r>
              <a:rPr lang="sk-SK" b="1" dirty="0"/>
              <a:t>Útok (VIII.)</a:t>
            </a:r>
          </a:p>
        </p:txBody>
      </p:sp>
      <p:pic>
        <p:nvPicPr>
          <p:cNvPr id="3" name="Obrázok 2">
            <a:extLst>
              <a:ext uri="{FF2B5EF4-FFF2-40B4-BE49-F238E27FC236}">
                <a16:creationId xmlns:a16="http://schemas.microsoft.com/office/drawing/2014/main" id="{F88681FE-65AC-4913-BABE-1577B1267547}"/>
              </a:ext>
            </a:extLst>
          </p:cNvPr>
          <p:cNvPicPr>
            <a:picLocks noChangeAspect="1"/>
          </p:cNvPicPr>
          <p:nvPr/>
        </p:nvPicPr>
        <p:blipFill rotWithShape="1">
          <a:blip r:embed="rId3"/>
          <a:srcRect l="13959" t="10078" r="15108" b="2481"/>
          <a:stretch/>
        </p:blipFill>
        <p:spPr>
          <a:xfrm>
            <a:off x="2413590" y="1172121"/>
            <a:ext cx="7364820" cy="5366791"/>
          </a:xfrm>
          <a:prstGeom prst="rect">
            <a:avLst/>
          </a:prstGeom>
        </p:spPr>
      </p:pic>
      <p:sp>
        <p:nvSpPr>
          <p:cNvPr id="5" name="Zástupný objekt pre číslo snímky 3">
            <a:extLst>
              <a:ext uri="{FF2B5EF4-FFF2-40B4-BE49-F238E27FC236}">
                <a16:creationId xmlns:a16="http://schemas.microsoft.com/office/drawing/2014/main" id="{5169F6B5-ED31-E0A1-C39A-258687BB96E5}"/>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39</a:t>
            </a:fld>
            <a:endParaRPr lang="sk-SK" dirty="0"/>
          </a:p>
        </p:txBody>
      </p:sp>
    </p:spTree>
    <p:extLst>
      <p:ext uri="{BB962C8B-B14F-4D97-AF65-F5344CB8AC3E}">
        <p14:creationId xmlns:p14="http://schemas.microsoft.com/office/powerpoint/2010/main" val="3188121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
            <a:extLst>
              <a:ext uri="{FF2B5EF4-FFF2-40B4-BE49-F238E27FC236}">
                <a16:creationId xmlns:a16="http://schemas.microsoft.com/office/drawing/2014/main" id="{6F437827-9140-51F9-2236-52D652295B7D}"/>
              </a:ext>
            </a:extLst>
          </p:cNvPr>
          <p:cNvSpPr>
            <a:spLocks noGrp="1"/>
          </p:cNvSpPr>
          <p:nvPr>
            <p:ph type="title"/>
          </p:nvPr>
        </p:nvSpPr>
        <p:spPr>
          <a:xfrm>
            <a:off x="2802467" y="365125"/>
            <a:ext cx="8585200" cy="659794"/>
          </a:xfrm>
        </p:spPr>
        <p:txBody>
          <a:bodyPr/>
          <a:lstStyle/>
          <a:p>
            <a:pPr algn="ctr"/>
            <a:r>
              <a:rPr lang="sk-SK" b="1" dirty="0"/>
              <a:t>Svet okolo nás (II.)</a:t>
            </a:r>
          </a:p>
        </p:txBody>
      </p:sp>
      <p:sp>
        <p:nvSpPr>
          <p:cNvPr id="5" name="Zaoblený obdĺžnik 8">
            <a:extLst>
              <a:ext uri="{FF2B5EF4-FFF2-40B4-BE49-F238E27FC236}">
                <a16:creationId xmlns:a16="http://schemas.microsoft.com/office/drawing/2014/main" id="{6E0BB2E0-59BB-E800-63E3-EC12FB7355BB}"/>
              </a:ext>
            </a:extLst>
          </p:cNvPr>
          <p:cNvSpPr/>
          <p:nvPr/>
        </p:nvSpPr>
        <p:spPr>
          <a:xfrm>
            <a:off x="669701" y="1356534"/>
            <a:ext cx="997952" cy="625642"/>
          </a:xfrm>
          <a:prstGeom prst="roundRect">
            <a:avLst/>
          </a:prstGeom>
          <a:solidFill>
            <a:srgbClr val="0C3A7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sk-SK" sz="2400" b="1" dirty="0">
                <a:solidFill>
                  <a:schemeClr val="bg1"/>
                </a:solidFill>
              </a:rPr>
              <a:t>2012</a:t>
            </a:r>
          </a:p>
        </p:txBody>
      </p:sp>
      <p:sp>
        <p:nvSpPr>
          <p:cNvPr id="13" name="Zástupný objekt pre číslo snímky 3">
            <a:extLst>
              <a:ext uri="{FF2B5EF4-FFF2-40B4-BE49-F238E27FC236}">
                <a16:creationId xmlns:a16="http://schemas.microsoft.com/office/drawing/2014/main" id="{0D938BF3-FFC9-4997-A1A2-25719C8AA4DB}"/>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4</a:t>
            </a:fld>
            <a:endParaRPr lang="sk-SK" dirty="0"/>
          </a:p>
        </p:txBody>
      </p:sp>
      <p:pic>
        <p:nvPicPr>
          <p:cNvPr id="14" name="Obrázok 13">
            <a:extLst>
              <a:ext uri="{FF2B5EF4-FFF2-40B4-BE49-F238E27FC236}">
                <a16:creationId xmlns:a16="http://schemas.microsoft.com/office/drawing/2014/main" id="{66BF1D3C-5C13-72A2-79FC-D55D9B9C6E18}"/>
              </a:ext>
            </a:extLst>
          </p:cNvPr>
          <p:cNvPicPr>
            <a:picLocks noChangeAspect="1"/>
          </p:cNvPicPr>
          <p:nvPr/>
        </p:nvPicPr>
        <p:blipFill rotWithShape="1">
          <a:blip r:embed="rId3"/>
          <a:srcRect l="17628" t="22643" r="16289" b="5867"/>
          <a:stretch/>
        </p:blipFill>
        <p:spPr>
          <a:xfrm>
            <a:off x="607857" y="2402893"/>
            <a:ext cx="4695382" cy="3098573"/>
          </a:xfrm>
          <a:prstGeom prst="rect">
            <a:avLst/>
          </a:prstGeom>
        </p:spPr>
      </p:pic>
      <p:sp>
        <p:nvSpPr>
          <p:cNvPr id="15" name="Obdĺžnik 14">
            <a:extLst>
              <a:ext uri="{FF2B5EF4-FFF2-40B4-BE49-F238E27FC236}">
                <a16:creationId xmlns:a16="http://schemas.microsoft.com/office/drawing/2014/main" id="{A87AB93C-8F4D-A946-B595-38329B193C88}"/>
              </a:ext>
            </a:extLst>
          </p:cNvPr>
          <p:cNvSpPr/>
          <p:nvPr/>
        </p:nvSpPr>
        <p:spPr>
          <a:xfrm>
            <a:off x="5757857" y="1157952"/>
            <a:ext cx="5710243" cy="5509200"/>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000000"/>
                </a:solidFill>
                <a:latin typeface="Corbel" panose="020B0503020204020204" pitchFamily="34" charset="0"/>
              </a:rPr>
              <a:t>Od:</a:t>
            </a:r>
            <a:r>
              <a:rPr lang="en-US" sz="1600" dirty="0">
                <a:solidFill>
                  <a:srgbClr val="000000"/>
                </a:solidFill>
                <a:latin typeface="Corbel" panose="020B0503020204020204" pitchFamily="34" charset="0"/>
              </a:rPr>
              <a:t> </a:t>
            </a:r>
            <a:r>
              <a:rPr lang="sk-SK" sz="1600" dirty="0" err="1">
                <a:solidFill>
                  <a:srgbClr val="000000"/>
                </a:solidFill>
                <a:latin typeface="Corbel" panose="020B0503020204020204" pitchFamily="34" charset="0"/>
              </a:rPr>
              <a:t>Jhrasko</a:t>
            </a:r>
            <a:r>
              <a:rPr lang="en-US" sz="1600" dirty="0">
                <a:solidFill>
                  <a:srgbClr val="000000"/>
                </a:solidFill>
                <a:latin typeface="Corbel" panose="020B0503020204020204" pitchFamily="34" charset="0"/>
              </a:rPr>
              <a:t> &lt;</a:t>
            </a:r>
            <a:r>
              <a:rPr lang="sk-SK" sz="1600" dirty="0">
                <a:solidFill>
                  <a:srgbClr val="1155CC"/>
                </a:solidFill>
                <a:latin typeface="Corbel" panose="020B0503020204020204" pitchFamily="34" charset="0"/>
                <a:hlinkClick r:id="rId4"/>
              </a:rPr>
              <a:t>....</a:t>
            </a:r>
            <a:r>
              <a:rPr lang="en-US" sz="1600" dirty="0">
                <a:solidFill>
                  <a:srgbClr val="1155CC"/>
                </a:solidFill>
                <a:latin typeface="Corbel" panose="020B0503020204020204" pitchFamily="34" charset="0"/>
                <a:hlinkClick r:id="rId4"/>
              </a:rPr>
              <a:t>@yahoo.jp</a:t>
            </a:r>
            <a:r>
              <a:rPr lang="en-US" sz="1600" dirty="0">
                <a:solidFill>
                  <a:srgbClr val="000000"/>
                </a:solidFill>
                <a:latin typeface="Corbel" panose="020B0503020204020204" pitchFamily="34" charset="0"/>
              </a:rPr>
              <a:t>&gt;</a:t>
            </a:r>
            <a:br>
              <a:rPr lang="en-US" sz="1600" dirty="0">
                <a:solidFill>
                  <a:srgbClr val="000000"/>
                </a:solidFill>
                <a:latin typeface="Corbel" panose="020B0503020204020204" pitchFamily="34" charset="0"/>
              </a:rPr>
            </a:br>
            <a:r>
              <a:rPr lang="en-US" sz="1600" b="1" dirty="0" err="1">
                <a:solidFill>
                  <a:srgbClr val="000000"/>
                </a:solidFill>
                <a:latin typeface="Corbel" panose="020B0503020204020204" pitchFamily="34" charset="0"/>
              </a:rPr>
              <a:t>Odoslané</a:t>
            </a:r>
            <a:r>
              <a:rPr lang="en-US" sz="1600" b="1" dirty="0">
                <a:solidFill>
                  <a:srgbClr val="000000"/>
                </a:solidFill>
                <a:latin typeface="Corbel" panose="020B0503020204020204" pitchFamily="34" charset="0"/>
              </a:rPr>
              <a:t>:</a:t>
            </a:r>
            <a:r>
              <a:rPr lang="en-US" sz="1600" dirty="0">
                <a:solidFill>
                  <a:srgbClr val="000000"/>
                </a:solidFill>
                <a:latin typeface="Corbel" panose="020B0503020204020204" pitchFamily="34" charset="0"/>
              </a:rPr>
              <a:t> </a:t>
            </a:r>
            <a:r>
              <a:rPr lang="en-US" sz="1600" dirty="0" err="1">
                <a:solidFill>
                  <a:srgbClr val="000000"/>
                </a:solidFill>
                <a:latin typeface="Corbel" panose="020B0503020204020204" pitchFamily="34" charset="0"/>
              </a:rPr>
              <a:t>sobota</a:t>
            </a:r>
            <a:r>
              <a:rPr lang="en-US" sz="1600" dirty="0">
                <a:solidFill>
                  <a:srgbClr val="000000"/>
                </a:solidFill>
                <a:latin typeface="Corbel" panose="020B0503020204020204" pitchFamily="34" charset="0"/>
              </a:rPr>
              <a:t>, 8. </a:t>
            </a:r>
            <a:r>
              <a:rPr lang="en-US" sz="1600" dirty="0" err="1">
                <a:solidFill>
                  <a:srgbClr val="000000"/>
                </a:solidFill>
                <a:latin typeface="Corbel" panose="020B0503020204020204" pitchFamily="34" charset="0"/>
              </a:rPr>
              <a:t>septembra</a:t>
            </a:r>
            <a:r>
              <a:rPr lang="en-US" sz="1600" dirty="0">
                <a:solidFill>
                  <a:srgbClr val="000000"/>
                </a:solidFill>
                <a:latin typeface="Corbel" panose="020B0503020204020204" pitchFamily="34" charset="0"/>
              </a:rPr>
              <a:t> 2018 3:36</a:t>
            </a:r>
            <a:br>
              <a:rPr lang="en-US" sz="1600" dirty="0">
                <a:solidFill>
                  <a:srgbClr val="000000"/>
                </a:solidFill>
                <a:latin typeface="Corbel" panose="020B0503020204020204" pitchFamily="34" charset="0"/>
              </a:rPr>
            </a:br>
            <a:r>
              <a:rPr lang="en-US" sz="1600" b="1" dirty="0" err="1">
                <a:solidFill>
                  <a:srgbClr val="000000"/>
                </a:solidFill>
                <a:latin typeface="Corbel" panose="020B0503020204020204" pitchFamily="34" charset="0"/>
              </a:rPr>
              <a:t>Komu</a:t>
            </a:r>
            <a:r>
              <a:rPr lang="en-US" sz="1600" b="1" dirty="0">
                <a:solidFill>
                  <a:srgbClr val="000000"/>
                </a:solidFill>
                <a:latin typeface="Corbel" panose="020B0503020204020204" pitchFamily="34" charset="0"/>
              </a:rPr>
              <a:t>:</a:t>
            </a:r>
            <a:r>
              <a:rPr lang="en-US" sz="1600" dirty="0">
                <a:solidFill>
                  <a:srgbClr val="000000"/>
                </a:solidFill>
                <a:latin typeface="Corbel" panose="020B0503020204020204" pitchFamily="34" charset="0"/>
              </a:rPr>
              <a:t> </a:t>
            </a:r>
            <a:r>
              <a:rPr lang="sk-SK" sz="1600" dirty="0">
                <a:latin typeface="Corbel" panose="020B0503020204020204" pitchFamily="34" charset="0"/>
              </a:rPr>
              <a:t> xxx.xxx@upjs.sk &lt;xxx.xxx@upjs.sk&gt;</a:t>
            </a:r>
            <a:br>
              <a:rPr lang="en-US" sz="1600" dirty="0">
                <a:solidFill>
                  <a:srgbClr val="000000"/>
                </a:solidFill>
                <a:latin typeface="Corbel" panose="020B0503020204020204" pitchFamily="34" charset="0"/>
              </a:rPr>
            </a:br>
            <a:r>
              <a:rPr lang="en-US" sz="1600" b="1" dirty="0" err="1">
                <a:solidFill>
                  <a:srgbClr val="000000"/>
                </a:solidFill>
                <a:latin typeface="Corbel" panose="020B0503020204020204" pitchFamily="34" charset="0"/>
              </a:rPr>
              <a:t>Predmet</a:t>
            </a:r>
            <a:r>
              <a:rPr lang="en-US" sz="1600" b="1" dirty="0">
                <a:solidFill>
                  <a:srgbClr val="000000"/>
                </a:solidFill>
                <a:latin typeface="Corbel" panose="020B0503020204020204" pitchFamily="34" charset="0"/>
              </a:rPr>
              <a:t>:</a:t>
            </a:r>
            <a:r>
              <a:rPr lang="en-US" sz="1600" dirty="0">
                <a:solidFill>
                  <a:srgbClr val="000000"/>
                </a:solidFill>
                <a:latin typeface="Corbel" panose="020B0503020204020204" pitchFamily="34" charset="0"/>
              </a:rPr>
              <a:t> </a:t>
            </a:r>
            <a:r>
              <a:rPr lang="en-US" sz="1600" dirty="0">
                <a:solidFill>
                  <a:srgbClr val="FF0000"/>
                </a:solidFill>
                <a:latin typeface="Corbel" panose="020B0503020204020204" pitchFamily="34" charset="0"/>
              </a:rPr>
              <a:t>Your password is </a:t>
            </a:r>
            <a:r>
              <a:rPr lang="sk-SK" sz="1600" dirty="0" err="1">
                <a:solidFill>
                  <a:srgbClr val="FF0000"/>
                </a:solidFill>
                <a:latin typeface="Corbel" panose="020B0503020204020204" pitchFamily="34" charset="0"/>
              </a:rPr>
              <a:t>vJanka</a:t>
            </a:r>
            <a:r>
              <a:rPr lang="en-US" sz="1600" dirty="0">
                <a:solidFill>
                  <a:srgbClr val="FF0000"/>
                </a:solidFill>
                <a:latin typeface="Corbel" panose="020B0503020204020204" pitchFamily="34" charset="0"/>
              </a:rPr>
              <a:t> </a:t>
            </a:r>
          </a:p>
          <a:p>
            <a:r>
              <a:rPr lang="en-US" sz="1600" dirty="0">
                <a:solidFill>
                  <a:srgbClr val="000000"/>
                </a:solidFill>
                <a:latin typeface="Corbel" panose="020B0503020204020204" pitchFamily="34" charset="0"/>
              </a:rPr>
              <a:t>I am aware </a:t>
            </a:r>
            <a:r>
              <a:rPr lang="sk-SK" sz="1600" dirty="0" err="1">
                <a:solidFill>
                  <a:srgbClr val="FF0000"/>
                </a:solidFill>
                <a:latin typeface="Corbel" panose="020B0503020204020204" pitchFamily="34" charset="0"/>
              </a:rPr>
              <a:t>vJanka</a:t>
            </a:r>
            <a:r>
              <a:rPr lang="en-US" sz="1600" dirty="0">
                <a:solidFill>
                  <a:srgbClr val="FF0000"/>
                </a:solidFill>
                <a:latin typeface="Corbel" panose="020B0503020204020204" pitchFamily="34" charset="0"/>
              </a:rPr>
              <a:t> </a:t>
            </a:r>
            <a:r>
              <a:rPr lang="en-US" sz="1600" dirty="0">
                <a:solidFill>
                  <a:srgbClr val="000000"/>
                </a:solidFill>
                <a:latin typeface="Corbel" panose="020B0503020204020204" pitchFamily="34" charset="0"/>
              </a:rPr>
              <a:t> is your passphrase. Lets get right to purpose. You may not know me and you are most likely thinking why you are getting this e mail? None has compensated me to investigate about you. </a:t>
            </a:r>
            <a:endParaRPr lang="sk-SK" sz="1600" dirty="0">
              <a:solidFill>
                <a:srgbClr val="000000"/>
              </a:solidFill>
              <a:latin typeface="Corbel" panose="020B0503020204020204" pitchFamily="34" charset="0"/>
            </a:endParaRPr>
          </a:p>
          <a:p>
            <a:r>
              <a:rPr lang="sk-SK" sz="1600" dirty="0">
                <a:solidFill>
                  <a:srgbClr val="000000"/>
                </a:solidFill>
                <a:latin typeface="Corbel" panose="020B0503020204020204" pitchFamily="34" charset="0"/>
              </a:rPr>
              <a:t>...</a:t>
            </a:r>
            <a:endParaRPr lang="sk-SK" sz="1600" dirty="0">
              <a:latin typeface="Corbel" panose="020B0503020204020204" pitchFamily="34" charset="0"/>
            </a:endParaRPr>
          </a:p>
          <a:p>
            <a:r>
              <a:rPr lang="en-US" sz="1600" dirty="0">
                <a:latin typeface="Corbel" panose="020B0503020204020204" pitchFamily="34" charset="0"/>
              </a:rPr>
              <a:t>You get just two solutions. Why </a:t>
            </a:r>
            <a:r>
              <a:rPr lang="en-US" sz="1600" dirty="0" err="1">
                <a:latin typeface="Corbel" panose="020B0503020204020204" pitchFamily="34" charset="0"/>
              </a:rPr>
              <a:t>dont</a:t>
            </a:r>
            <a:r>
              <a:rPr lang="en-US" sz="1600" dirty="0">
                <a:latin typeface="Corbel" panose="020B0503020204020204" pitchFamily="34" charset="0"/>
              </a:rPr>
              <a:t> we look at these types of options in particulars: </a:t>
            </a:r>
            <a:br>
              <a:rPr lang="en-US" sz="1600" dirty="0">
                <a:latin typeface="Corbel" panose="020B0503020204020204" pitchFamily="34" charset="0"/>
              </a:rPr>
            </a:br>
            <a:br>
              <a:rPr lang="en-US" sz="1600" dirty="0">
                <a:latin typeface="Corbel" panose="020B0503020204020204" pitchFamily="34" charset="0"/>
              </a:rPr>
            </a:br>
            <a:r>
              <a:rPr lang="en-US" sz="1600" dirty="0">
                <a:latin typeface="Corbel" panose="020B0503020204020204" pitchFamily="34" charset="0"/>
              </a:rPr>
              <a:t>1st solution is to skip this e mail. In this situation, I most certainly will send your very own recorded material to almost all of your contacts and then just think regarding the humiliation you feel. Furthermore if you happen to be in a romantic relationship, exactly how it would affect? </a:t>
            </a:r>
            <a:br>
              <a:rPr lang="en-US" sz="1600" dirty="0">
                <a:latin typeface="Corbel" panose="020B0503020204020204" pitchFamily="34" charset="0"/>
              </a:rPr>
            </a:br>
            <a:br>
              <a:rPr lang="en-US" sz="1600" dirty="0">
                <a:latin typeface="Corbel" panose="020B0503020204020204" pitchFamily="34" charset="0"/>
              </a:rPr>
            </a:br>
            <a:r>
              <a:rPr lang="en-US" sz="1600" dirty="0">
                <a:latin typeface="Corbel" panose="020B0503020204020204" pitchFamily="34" charset="0"/>
              </a:rPr>
              <a:t>Number 2 alternative would be to </a:t>
            </a:r>
            <a:r>
              <a:rPr lang="en-US" sz="1600" dirty="0">
                <a:solidFill>
                  <a:srgbClr val="FF0000"/>
                </a:solidFill>
                <a:latin typeface="Corbel" panose="020B0503020204020204" pitchFamily="34" charset="0"/>
              </a:rPr>
              <a:t>give me $4000. </a:t>
            </a:r>
            <a:r>
              <a:rPr lang="en-US" sz="1600" dirty="0">
                <a:latin typeface="Corbel" panose="020B0503020204020204" pitchFamily="34" charset="0"/>
              </a:rPr>
              <a:t>Let us describe it as a donation. Subsequently, I will asap eliminate your video. You could go on with your daily </a:t>
            </a:r>
            <a:r>
              <a:rPr lang="en-US" sz="1600" dirty="0" err="1">
                <a:latin typeface="Corbel" panose="020B0503020204020204" pitchFamily="34" charset="0"/>
              </a:rPr>
              <a:t>ro</a:t>
            </a:r>
            <a:r>
              <a:rPr lang="en-US" sz="1600" dirty="0">
                <a:latin typeface="Corbel" panose="020B0503020204020204" pitchFamily="34" charset="0"/>
              </a:rPr>
              <a:t> </a:t>
            </a:r>
            <a:r>
              <a:rPr lang="en-US" sz="1600" dirty="0" err="1">
                <a:latin typeface="Corbel" panose="020B0503020204020204" pitchFamily="34" charset="0"/>
              </a:rPr>
              <a:t>utine</a:t>
            </a:r>
            <a:r>
              <a:rPr lang="en-US" sz="1600" dirty="0">
                <a:latin typeface="Corbel" panose="020B0503020204020204" pitchFamily="34" charset="0"/>
              </a:rPr>
              <a:t> like this never happened and you will not hear back again from me. </a:t>
            </a:r>
            <a:endParaRPr lang="en-US" sz="1600" dirty="0">
              <a:solidFill>
                <a:srgbClr val="000000"/>
              </a:solidFill>
              <a:latin typeface="Corbel" panose="020B0503020204020204" pitchFamily="34" charset="0"/>
            </a:endParaRPr>
          </a:p>
        </p:txBody>
      </p:sp>
      <p:sp>
        <p:nvSpPr>
          <p:cNvPr id="16" name="BlokTextu 15">
            <a:extLst>
              <a:ext uri="{FF2B5EF4-FFF2-40B4-BE49-F238E27FC236}">
                <a16:creationId xmlns:a16="http://schemas.microsoft.com/office/drawing/2014/main" id="{2C8B60D7-BFC7-A325-0DB7-CFEB55B64564}"/>
              </a:ext>
            </a:extLst>
          </p:cNvPr>
          <p:cNvSpPr txBox="1"/>
          <p:nvPr/>
        </p:nvSpPr>
        <p:spPr>
          <a:xfrm>
            <a:off x="607857" y="6175884"/>
            <a:ext cx="4536056" cy="407804"/>
          </a:xfrm>
          <a:prstGeom prst="rect">
            <a:avLst/>
          </a:prstGeom>
          <a:noFill/>
        </p:spPr>
        <p:txBody>
          <a:bodyPr wrap="square">
            <a:spAutoFit/>
          </a:bodyPr>
          <a:lstStyle/>
          <a:p>
            <a:r>
              <a:rPr lang="sk-SK" sz="1000" spc="100" dirty="0"/>
              <a:t>Zdroj: https://www.noviny.sk/veda-a-technika/104055-hackeri-napadli-socialnu-siet-linkedin-ukradli-6-5-miliona-hesiel</a:t>
            </a:r>
            <a:r>
              <a:rPr lang="sk-SK" sz="1000" dirty="0"/>
              <a:t>	</a:t>
            </a:r>
          </a:p>
        </p:txBody>
      </p:sp>
    </p:spTree>
    <p:extLst>
      <p:ext uri="{BB962C8B-B14F-4D97-AF65-F5344CB8AC3E}">
        <p14:creationId xmlns:p14="http://schemas.microsoft.com/office/powerpoint/2010/main" val="154002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2">
            <a:extLst>
              <a:ext uri="{FF2B5EF4-FFF2-40B4-BE49-F238E27FC236}">
                <a16:creationId xmlns:a16="http://schemas.microsoft.com/office/drawing/2014/main" id="{0BB262E1-51D0-A005-1F49-EE9056CD0DEB}"/>
              </a:ext>
            </a:extLst>
          </p:cNvPr>
          <p:cNvSpPr>
            <a:spLocks noGrp="1"/>
          </p:cNvSpPr>
          <p:nvPr>
            <p:ph type="title"/>
          </p:nvPr>
        </p:nvSpPr>
        <p:spPr>
          <a:xfrm>
            <a:off x="2802467" y="365125"/>
            <a:ext cx="8585200" cy="739775"/>
          </a:xfrm>
        </p:spPr>
        <p:txBody>
          <a:bodyPr>
            <a:normAutofit/>
          </a:bodyPr>
          <a:lstStyle/>
          <a:p>
            <a:r>
              <a:rPr lang="sk-SK" b="1" dirty="0"/>
              <a:t>Útočník (I.)</a:t>
            </a:r>
          </a:p>
        </p:txBody>
      </p:sp>
      <p:sp>
        <p:nvSpPr>
          <p:cNvPr id="8" name="BlokTextu 7">
            <a:extLst>
              <a:ext uri="{FF2B5EF4-FFF2-40B4-BE49-F238E27FC236}">
                <a16:creationId xmlns:a16="http://schemas.microsoft.com/office/drawing/2014/main" id="{86F66313-D773-431D-A916-D4370BD68511}"/>
              </a:ext>
            </a:extLst>
          </p:cNvPr>
          <p:cNvSpPr txBox="1"/>
          <p:nvPr/>
        </p:nvSpPr>
        <p:spPr>
          <a:xfrm>
            <a:off x="336498" y="1408047"/>
            <a:ext cx="7021036" cy="1200329"/>
          </a:xfrm>
          <a:prstGeom prst="rect">
            <a:avLst/>
          </a:prstGeom>
          <a:noFill/>
        </p:spPr>
        <p:txBody>
          <a:bodyPr wrap="square">
            <a:spAutoFit/>
          </a:bodyPr>
          <a:lstStyle/>
          <a:p>
            <a:pPr marL="342900" indent="-342900" algn="just">
              <a:buFont typeface="Wingdings" panose="05000000000000000000" pitchFamily="2" charset="2"/>
              <a:buChar char="§"/>
            </a:pPr>
            <a:r>
              <a:rPr lang="sk-SK" sz="2400" dirty="0"/>
              <a:t>jednotlivec, skupina, organizácia alebo vláda, ktorá vedie alebo má v úmysle vykonávať škodlivé činnosti (SP 800-30).</a:t>
            </a:r>
          </a:p>
        </p:txBody>
      </p:sp>
      <p:pic>
        <p:nvPicPr>
          <p:cNvPr id="9" name="Obrázok 8" descr="skills2.png">
            <a:extLst>
              <a:ext uri="{FF2B5EF4-FFF2-40B4-BE49-F238E27FC236}">
                <a16:creationId xmlns:a16="http://schemas.microsoft.com/office/drawing/2014/main" id="{F5A75376-8FB6-477B-A482-1674DBF6AA31}"/>
              </a:ext>
            </a:extLst>
          </p:cNvPr>
          <p:cNvPicPr/>
          <p:nvPr/>
        </p:nvPicPr>
        <p:blipFill>
          <a:blip r:embed="rId3" cstate="print"/>
          <a:stretch>
            <a:fillRect/>
          </a:stretch>
        </p:blipFill>
        <p:spPr>
          <a:xfrm>
            <a:off x="1844094" y="2747705"/>
            <a:ext cx="6302479" cy="3467413"/>
          </a:xfrm>
          <a:prstGeom prst="rect">
            <a:avLst/>
          </a:prstGeom>
        </p:spPr>
      </p:pic>
      <p:sp>
        <p:nvSpPr>
          <p:cNvPr id="10" name="BlokTextu 9">
            <a:extLst>
              <a:ext uri="{FF2B5EF4-FFF2-40B4-BE49-F238E27FC236}">
                <a16:creationId xmlns:a16="http://schemas.microsoft.com/office/drawing/2014/main" id="{E5B30F57-DCAE-4682-8F85-FFD5FC52184D}"/>
              </a:ext>
            </a:extLst>
          </p:cNvPr>
          <p:cNvSpPr txBox="1"/>
          <p:nvPr/>
        </p:nvSpPr>
        <p:spPr>
          <a:xfrm>
            <a:off x="448732" y="6421090"/>
            <a:ext cx="8585201" cy="400110"/>
          </a:xfrm>
          <a:prstGeom prst="rect">
            <a:avLst/>
          </a:prstGeom>
          <a:noFill/>
        </p:spPr>
        <p:txBody>
          <a:bodyPr wrap="square">
            <a:spAutoFit/>
          </a:bodyPr>
          <a:lstStyle/>
          <a:p>
            <a:r>
              <a:rPr lang="sk-SK" sz="1000" dirty="0"/>
              <a:t>Zdroj: </a:t>
            </a:r>
            <a:r>
              <a:rPr lang="en-US" sz="1000" dirty="0"/>
              <a:t> MEYERS, Carol; POWERS, Sarah; FAISSOL, Daniel. Taxonomies of cyber adversaries and attacks: a survey of incidents and approaches. Lawrence Livermore National Laboratory (April 2009), 2009, 7: 1-22, </a:t>
            </a:r>
            <a:endParaRPr lang="sk-SK" sz="1000" dirty="0"/>
          </a:p>
        </p:txBody>
      </p:sp>
      <p:sp>
        <p:nvSpPr>
          <p:cNvPr id="3" name="Zástupný objekt pre číslo snímky 3">
            <a:extLst>
              <a:ext uri="{FF2B5EF4-FFF2-40B4-BE49-F238E27FC236}">
                <a16:creationId xmlns:a16="http://schemas.microsoft.com/office/drawing/2014/main" id="{B0DA77C9-D8BA-B917-AB0A-248066D2020B}"/>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40</a:t>
            </a:fld>
            <a:endParaRPr lang="sk-SK" dirty="0"/>
          </a:p>
        </p:txBody>
      </p:sp>
      <p:pic>
        <p:nvPicPr>
          <p:cNvPr id="7" name="Picture 7" descr="Question mark">
            <a:extLst>
              <a:ext uri="{FF2B5EF4-FFF2-40B4-BE49-F238E27FC236}">
                <a16:creationId xmlns:a16="http://schemas.microsoft.com/office/drawing/2014/main" id="{732C3EF3-8EF1-EAE0-575D-481483B732E9}"/>
              </a:ext>
            </a:extLst>
          </p:cNvPr>
          <p:cNvPicPr>
            <a:picLocks noChangeAspect="1"/>
          </p:cNvPicPr>
          <p:nvPr/>
        </p:nvPicPr>
        <p:blipFill rotWithShape="1">
          <a:blip r:embed="rId4"/>
          <a:srcRect t="9870" r="29379" b="2402"/>
          <a:stretch/>
        </p:blipFill>
        <p:spPr>
          <a:xfrm>
            <a:off x="8429847" y="0"/>
            <a:ext cx="3762153" cy="6854943"/>
          </a:xfrm>
          <a:prstGeom prst="rect">
            <a:avLst/>
          </a:prstGeom>
        </p:spPr>
      </p:pic>
    </p:spTree>
    <p:extLst>
      <p:ext uri="{BB962C8B-B14F-4D97-AF65-F5344CB8AC3E}">
        <p14:creationId xmlns:p14="http://schemas.microsoft.com/office/powerpoint/2010/main" val="2823683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lokTextu 13">
            <a:extLst>
              <a:ext uri="{FF2B5EF4-FFF2-40B4-BE49-F238E27FC236}">
                <a16:creationId xmlns:a16="http://schemas.microsoft.com/office/drawing/2014/main" id="{338879E0-7155-4211-847C-B37F93FF1E12}"/>
              </a:ext>
            </a:extLst>
          </p:cNvPr>
          <p:cNvSpPr txBox="1"/>
          <p:nvPr/>
        </p:nvSpPr>
        <p:spPr>
          <a:xfrm>
            <a:off x="218016" y="1253933"/>
            <a:ext cx="11565467" cy="4154984"/>
          </a:xfrm>
          <a:prstGeom prst="rect">
            <a:avLst/>
          </a:prstGeom>
          <a:noFill/>
        </p:spPr>
        <p:txBody>
          <a:bodyPr wrap="square">
            <a:spAutoFit/>
          </a:bodyPr>
          <a:lstStyle/>
          <a:p>
            <a:pPr marL="342900" indent="-342900">
              <a:buFont typeface="Wingdings" panose="05000000000000000000" pitchFamily="2" charset="2"/>
              <a:buChar char="§"/>
            </a:pPr>
            <a:r>
              <a:rPr lang="sk-SK" sz="2400" dirty="0"/>
              <a:t>motív pochádza z predtuchy, že systém, na ktorý sa útočník zameriava, uchováva alebo spracováva niečo cenné; to signalizuje, že systém môže byť ohrozený útokom</a:t>
            </a:r>
          </a:p>
          <a:p>
            <a:pPr marL="342900" indent="-342900">
              <a:buFont typeface="Wingdings" panose="05000000000000000000" pitchFamily="2" charset="2"/>
              <a:buChar char="§"/>
            </a:pPr>
            <a:r>
              <a:rPr lang="sk-SK" sz="2400" dirty="0"/>
              <a:t>Motív útokov (útočníkov):</a:t>
            </a:r>
          </a:p>
          <a:p>
            <a:pPr marL="800100" lvl="1" indent="-342900">
              <a:buFont typeface="Wingdings" panose="05000000000000000000" pitchFamily="2" charset="2"/>
              <a:buChar char="§"/>
            </a:pPr>
            <a:r>
              <a:rPr lang="sk-SK" sz="2400" dirty="0"/>
              <a:t>n</a:t>
            </a:r>
            <a:r>
              <a:rPr lang="en-US" sz="2400" dirty="0" err="1"/>
              <a:t>arušenie</a:t>
            </a:r>
            <a:r>
              <a:rPr lang="en-US" sz="2400" dirty="0"/>
              <a:t> </a:t>
            </a:r>
            <a:r>
              <a:rPr lang="sk-SK" sz="2400" dirty="0"/>
              <a:t>obchodnej </a:t>
            </a:r>
            <a:r>
              <a:rPr lang="en-US" sz="2400" dirty="0" err="1"/>
              <a:t>činnosti</a:t>
            </a:r>
            <a:r>
              <a:rPr lang="sk-SK" sz="2400" dirty="0"/>
              <a:t> </a:t>
            </a:r>
          </a:p>
          <a:p>
            <a:pPr marL="800100" lvl="1" indent="-342900">
              <a:buFont typeface="Wingdings" panose="05000000000000000000" pitchFamily="2" charset="2"/>
              <a:buChar char="§"/>
            </a:pPr>
            <a:r>
              <a:rPr lang="sk-SK" sz="2400" dirty="0"/>
              <a:t>k</a:t>
            </a:r>
            <a:r>
              <a:rPr lang="en-US" sz="2400" dirty="0" err="1"/>
              <a:t>rádež</a:t>
            </a:r>
            <a:r>
              <a:rPr lang="en-US" sz="2400" dirty="0"/>
              <a:t> </a:t>
            </a:r>
            <a:r>
              <a:rPr lang="en-US" sz="2400" dirty="0" err="1"/>
              <a:t>informácií</a:t>
            </a:r>
            <a:r>
              <a:rPr lang="en-US" sz="2400" dirty="0"/>
              <a:t> a </a:t>
            </a:r>
            <a:r>
              <a:rPr lang="en-US" sz="2400" dirty="0" err="1"/>
              <a:t>manipulácia</a:t>
            </a:r>
            <a:r>
              <a:rPr lang="en-US" sz="2400" dirty="0"/>
              <a:t> s </a:t>
            </a:r>
            <a:r>
              <a:rPr lang="en-US" sz="2400" dirty="0" err="1"/>
              <a:t>údajmi</a:t>
            </a:r>
            <a:endParaRPr lang="en-US" sz="2400" dirty="0"/>
          </a:p>
          <a:p>
            <a:pPr marL="800100" lvl="1" indent="-342900">
              <a:buFont typeface="Wingdings" panose="05000000000000000000" pitchFamily="2" charset="2"/>
              <a:buChar char="§"/>
            </a:pPr>
            <a:r>
              <a:rPr lang="sk-SK" sz="2400" dirty="0"/>
              <a:t>v</a:t>
            </a:r>
            <a:r>
              <a:rPr lang="en-US" sz="2400" dirty="0" err="1"/>
              <a:t>ytváranie</a:t>
            </a:r>
            <a:r>
              <a:rPr lang="en-US" sz="2400" dirty="0"/>
              <a:t> </a:t>
            </a:r>
            <a:r>
              <a:rPr lang="en-US" sz="2400" dirty="0" err="1"/>
              <a:t>strachu</a:t>
            </a:r>
            <a:r>
              <a:rPr lang="en-US" sz="2400" dirty="0"/>
              <a:t> a </a:t>
            </a:r>
            <a:r>
              <a:rPr lang="en-US" sz="2400" dirty="0" err="1"/>
              <a:t>chaosu</a:t>
            </a:r>
            <a:r>
              <a:rPr lang="en-US" sz="2400" dirty="0"/>
              <a:t> </a:t>
            </a:r>
            <a:endParaRPr lang="sk-SK" sz="2400" dirty="0"/>
          </a:p>
          <a:p>
            <a:pPr marL="800100" lvl="1" indent="-342900">
              <a:buFont typeface="Wingdings" panose="05000000000000000000" pitchFamily="2" charset="2"/>
              <a:buChar char="§"/>
            </a:pPr>
            <a:r>
              <a:rPr lang="sk-SK" sz="2400" dirty="0"/>
              <a:t>š</a:t>
            </a:r>
            <a:r>
              <a:rPr lang="en-US" sz="2400" dirty="0" err="1"/>
              <a:t>írenie</a:t>
            </a:r>
            <a:r>
              <a:rPr lang="en-US" sz="2400" dirty="0"/>
              <a:t> </a:t>
            </a:r>
            <a:r>
              <a:rPr lang="en-US" sz="2400" dirty="0" err="1"/>
              <a:t>náboženského</a:t>
            </a:r>
            <a:r>
              <a:rPr lang="en-US" sz="2400" dirty="0"/>
              <a:t> </a:t>
            </a:r>
            <a:r>
              <a:rPr lang="en-US" sz="2400" dirty="0" err="1"/>
              <a:t>alebo</a:t>
            </a:r>
            <a:r>
              <a:rPr lang="en-US" sz="2400" dirty="0"/>
              <a:t> </a:t>
            </a:r>
            <a:r>
              <a:rPr lang="en-US" sz="2400" dirty="0" err="1"/>
              <a:t>politického</a:t>
            </a:r>
            <a:r>
              <a:rPr lang="en-US" sz="2400" dirty="0"/>
              <a:t> </a:t>
            </a:r>
            <a:br>
              <a:rPr lang="sk-SK" sz="2400" dirty="0"/>
            </a:br>
            <a:r>
              <a:rPr lang="en-US" sz="2400" dirty="0" err="1"/>
              <a:t>presvedčenia</a:t>
            </a:r>
            <a:r>
              <a:rPr lang="en-US" sz="2400" dirty="0"/>
              <a:t> </a:t>
            </a:r>
            <a:endParaRPr lang="sk-SK" sz="2400" dirty="0"/>
          </a:p>
          <a:p>
            <a:pPr marL="800100" lvl="1" indent="-342900">
              <a:buFont typeface="Wingdings" panose="05000000000000000000" pitchFamily="2" charset="2"/>
              <a:buChar char="§"/>
            </a:pPr>
            <a:r>
              <a:rPr lang="sk-SK" sz="2400" dirty="0"/>
              <a:t>p</a:t>
            </a:r>
            <a:r>
              <a:rPr lang="en-US" sz="2400" dirty="0" err="1"/>
              <a:t>oškodenie</a:t>
            </a:r>
            <a:r>
              <a:rPr lang="en-US" sz="2400" dirty="0"/>
              <a:t> </a:t>
            </a:r>
            <a:r>
              <a:rPr lang="en-US" sz="2400" dirty="0" err="1"/>
              <a:t>dobrého</a:t>
            </a:r>
            <a:r>
              <a:rPr lang="en-US" sz="2400" dirty="0"/>
              <a:t> </a:t>
            </a:r>
            <a:r>
              <a:rPr lang="en-US" sz="2400" dirty="0" err="1"/>
              <a:t>mena</a:t>
            </a:r>
            <a:r>
              <a:rPr lang="en-US" sz="2400" dirty="0"/>
              <a:t> </a:t>
            </a:r>
            <a:endParaRPr lang="sk-SK" sz="2400" dirty="0"/>
          </a:p>
          <a:p>
            <a:pPr marL="800100" lvl="1" indent="-342900">
              <a:buFont typeface="Wingdings" panose="05000000000000000000" pitchFamily="2" charset="2"/>
              <a:buChar char="§"/>
            </a:pPr>
            <a:r>
              <a:rPr lang="sk-SK" sz="2400" dirty="0"/>
              <a:t>p</a:t>
            </a:r>
            <a:r>
              <a:rPr lang="en-US" sz="2400" dirty="0" err="1"/>
              <a:t>omst</a:t>
            </a:r>
            <a:r>
              <a:rPr lang="sk-SK" sz="2400" dirty="0"/>
              <a:t>a</a:t>
            </a:r>
          </a:p>
          <a:p>
            <a:pPr marL="800100" lvl="1" indent="-342900">
              <a:buFont typeface="Wingdings" panose="05000000000000000000" pitchFamily="2" charset="2"/>
              <a:buChar char="§"/>
            </a:pPr>
            <a:r>
              <a:rPr lang="sk-SK" sz="2400" dirty="0"/>
              <a:t>p</a:t>
            </a:r>
            <a:r>
              <a:rPr lang="en-US" sz="2400" dirty="0" err="1"/>
              <a:t>ožadov</a:t>
            </a:r>
            <a:r>
              <a:rPr lang="sk-SK" sz="2400" dirty="0" err="1"/>
              <a:t>anie</a:t>
            </a:r>
            <a:r>
              <a:rPr lang="sk-SK" sz="2400" dirty="0"/>
              <a:t> </a:t>
            </a:r>
            <a:r>
              <a:rPr lang="en-US" sz="2400" dirty="0" err="1"/>
              <a:t>výkupné</a:t>
            </a:r>
            <a:r>
              <a:rPr lang="sk-SK" sz="2400" dirty="0"/>
              <a:t>ho</a:t>
            </a:r>
            <a:endParaRPr lang="en-US" sz="2400" dirty="0"/>
          </a:p>
        </p:txBody>
      </p:sp>
      <p:sp>
        <p:nvSpPr>
          <p:cNvPr id="3" name="Zástupný objekt pre číslo snímky 3">
            <a:extLst>
              <a:ext uri="{FF2B5EF4-FFF2-40B4-BE49-F238E27FC236}">
                <a16:creationId xmlns:a16="http://schemas.microsoft.com/office/drawing/2014/main" id="{C723891A-5065-084C-2145-249027CF947B}"/>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41</a:t>
            </a:fld>
            <a:endParaRPr lang="sk-SK" dirty="0"/>
          </a:p>
        </p:txBody>
      </p:sp>
      <p:sp>
        <p:nvSpPr>
          <p:cNvPr id="10" name="Nadpis 2">
            <a:extLst>
              <a:ext uri="{FF2B5EF4-FFF2-40B4-BE49-F238E27FC236}">
                <a16:creationId xmlns:a16="http://schemas.microsoft.com/office/drawing/2014/main" id="{1C90966E-4EE3-A76D-7347-B26F887B416E}"/>
              </a:ext>
            </a:extLst>
          </p:cNvPr>
          <p:cNvSpPr>
            <a:spLocks noGrp="1"/>
          </p:cNvSpPr>
          <p:nvPr>
            <p:ph type="title"/>
          </p:nvPr>
        </p:nvSpPr>
        <p:spPr>
          <a:xfrm>
            <a:off x="2802467" y="365125"/>
            <a:ext cx="8585200" cy="739775"/>
          </a:xfrm>
        </p:spPr>
        <p:txBody>
          <a:bodyPr>
            <a:normAutofit/>
          </a:bodyPr>
          <a:lstStyle/>
          <a:p>
            <a:r>
              <a:rPr lang="sk-SK" b="1" dirty="0"/>
              <a:t>Útočník (II.)</a:t>
            </a:r>
          </a:p>
        </p:txBody>
      </p:sp>
      <p:pic>
        <p:nvPicPr>
          <p:cNvPr id="12" name="Obrázok 11">
            <a:extLst>
              <a:ext uri="{FF2B5EF4-FFF2-40B4-BE49-F238E27FC236}">
                <a16:creationId xmlns:a16="http://schemas.microsoft.com/office/drawing/2014/main" id="{EA2CC3B5-0D57-40F3-B838-4E7776147F0C}"/>
              </a:ext>
            </a:extLst>
          </p:cNvPr>
          <p:cNvPicPr/>
          <p:nvPr/>
        </p:nvPicPr>
        <p:blipFill rotWithShape="1">
          <a:blip r:embed="rId3" cstate="print"/>
          <a:srcRect l="7598" r="5457"/>
          <a:stretch/>
        </p:blipFill>
        <p:spPr bwMode="auto">
          <a:xfrm>
            <a:off x="6544143" y="2208748"/>
            <a:ext cx="5239340" cy="4065052"/>
          </a:xfrm>
          <a:prstGeom prst="rect">
            <a:avLst/>
          </a:prstGeom>
          <a:noFill/>
          <a:ln w="9525">
            <a:noFill/>
            <a:miter lim="800000"/>
            <a:headEnd/>
            <a:tailEnd/>
          </a:ln>
        </p:spPr>
      </p:pic>
      <p:sp>
        <p:nvSpPr>
          <p:cNvPr id="11" name="Obdĺžnik 10">
            <a:extLst>
              <a:ext uri="{FF2B5EF4-FFF2-40B4-BE49-F238E27FC236}">
                <a16:creationId xmlns:a16="http://schemas.microsoft.com/office/drawing/2014/main" id="{4B5C2D7A-E155-00D0-2AD3-AC7F54471E76}"/>
              </a:ext>
            </a:extLst>
          </p:cNvPr>
          <p:cNvSpPr/>
          <p:nvPr/>
        </p:nvSpPr>
        <p:spPr>
          <a:xfrm>
            <a:off x="393700" y="6415801"/>
            <a:ext cx="9988550" cy="246221"/>
          </a:xfrm>
          <a:prstGeom prst="rect">
            <a:avLst/>
          </a:prstGeom>
        </p:spPr>
        <p:txBody>
          <a:bodyPr wrap="square">
            <a:spAutoFit/>
          </a:bodyPr>
          <a:lstStyle/>
          <a:p>
            <a:pPr lvl="0"/>
            <a:r>
              <a:rPr lang="sk-SK" sz="1000" dirty="0"/>
              <a:t>Zdroj: </a:t>
            </a:r>
            <a:r>
              <a:rPr lang="en-US" sz="1000" dirty="0"/>
              <a:t> SEEBRUCK, Ryan. A typology of hackers: Classifying cyber malfeasance using a weighted arc circumplex model. Digital Investigation, 2015, 14: 36-45.</a:t>
            </a:r>
            <a:endParaRPr lang="sk-SK" sz="1000" dirty="0"/>
          </a:p>
        </p:txBody>
      </p:sp>
    </p:spTree>
    <p:extLst>
      <p:ext uri="{BB962C8B-B14F-4D97-AF65-F5344CB8AC3E}">
        <p14:creationId xmlns:p14="http://schemas.microsoft.com/office/powerpoint/2010/main" val="2304025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2">
            <a:extLst>
              <a:ext uri="{FF2B5EF4-FFF2-40B4-BE49-F238E27FC236}">
                <a16:creationId xmlns:a16="http://schemas.microsoft.com/office/drawing/2014/main" id="{ABD301C7-B167-79D5-17CC-4A1ED0D38F21}"/>
              </a:ext>
            </a:extLst>
          </p:cNvPr>
          <p:cNvSpPr>
            <a:spLocks noGrp="1"/>
          </p:cNvSpPr>
          <p:nvPr>
            <p:ph type="title"/>
          </p:nvPr>
        </p:nvSpPr>
        <p:spPr/>
        <p:txBody>
          <a:bodyPr>
            <a:normAutofit/>
          </a:bodyPr>
          <a:lstStyle/>
          <a:p>
            <a:r>
              <a:rPr lang="sk-SK" b="1" dirty="0"/>
              <a:t>Útočník (III.)</a:t>
            </a:r>
          </a:p>
        </p:txBody>
      </p:sp>
      <p:sp>
        <p:nvSpPr>
          <p:cNvPr id="8" name="BlokTextu 7">
            <a:extLst>
              <a:ext uri="{FF2B5EF4-FFF2-40B4-BE49-F238E27FC236}">
                <a16:creationId xmlns:a16="http://schemas.microsoft.com/office/drawing/2014/main" id="{86F66313-D773-431D-A916-D4370BD68511}"/>
              </a:ext>
            </a:extLst>
          </p:cNvPr>
          <p:cNvSpPr txBox="1"/>
          <p:nvPr/>
        </p:nvSpPr>
        <p:spPr>
          <a:xfrm>
            <a:off x="371622" y="1275933"/>
            <a:ext cx="8585200" cy="5262979"/>
          </a:xfrm>
          <a:prstGeom prst="rect">
            <a:avLst/>
          </a:prstGeom>
          <a:noFill/>
        </p:spPr>
        <p:txBody>
          <a:bodyPr wrap="square">
            <a:spAutoFit/>
          </a:bodyPr>
          <a:lstStyle/>
          <a:p>
            <a:pPr marL="342900" indent="-342900" algn="just">
              <a:buFont typeface="Wingdings" panose="05000000000000000000" pitchFamily="2" charset="2"/>
              <a:buChar char="§"/>
            </a:pPr>
            <a:r>
              <a:rPr lang="en-US" sz="2400" b="1" dirty="0"/>
              <a:t>Script Kiddies </a:t>
            </a:r>
            <a:r>
              <a:rPr lang="en-US" sz="2400" dirty="0"/>
              <a:t>- </a:t>
            </a:r>
            <a:r>
              <a:rPr lang="en-US" sz="2400" dirty="0" err="1"/>
              <a:t>nekvalifikovaný</a:t>
            </a:r>
            <a:r>
              <a:rPr lang="en-US" sz="2400" dirty="0"/>
              <a:t> </a:t>
            </a:r>
            <a:r>
              <a:rPr lang="en-US" sz="2400" dirty="0" err="1"/>
              <a:t>heker</a:t>
            </a:r>
            <a:r>
              <a:rPr lang="en-US" sz="2400" dirty="0"/>
              <a:t>, </a:t>
            </a:r>
            <a:r>
              <a:rPr lang="en-US" sz="2400" dirty="0" err="1"/>
              <a:t>ktorý</a:t>
            </a:r>
            <a:r>
              <a:rPr lang="en-US" sz="2400" dirty="0"/>
              <a:t> </a:t>
            </a:r>
            <a:r>
              <a:rPr lang="en-US" sz="2400" dirty="0" err="1"/>
              <a:t>kompromituje</a:t>
            </a:r>
            <a:r>
              <a:rPr lang="en-US" sz="2400" dirty="0"/>
              <a:t> </a:t>
            </a:r>
            <a:r>
              <a:rPr lang="en-US" sz="2400" dirty="0" err="1"/>
              <a:t>systém</a:t>
            </a:r>
            <a:r>
              <a:rPr lang="en-US" sz="2400" dirty="0"/>
              <a:t> </a:t>
            </a:r>
            <a:r>
              <a:rPr lang="en-US" sz="2400" dirty="0" err="1"/>
              <a:t>spustením</a:t>
            </a:r>
            <a:r>
              <a:rPr lang="en-US" sz="2400" dirty="0"/>
              <a:t> </a:t>
            </a:r>
            <a:r>
              <a:rPr lang="en-US" sz="2400" dirty="0" err="1"/>
              <a:t>skriptov</a:t>
            </a:r>
            <a:r>
              <a:rPr lang="en-US" sz="2400" dirty="0"/>
              <a:t>, </a:t>
            </a:r>
            <a:r>
              <a:rPr lang="en-US" sz="2400" dirty="0" err="1"/>
              <a:t>nástrojov</a:t>
            </a:r>
            <a:r>
              <a:rPr lang="en-US" sz="2400" dirty="0"/>
              <a:t> a </a:t>
            </a:r>
            <a:r>
              <a:rPr lang="en-US" sz="2400" dirty="0" err="1"/>
              <a:t>softvéru</a:t>
            </a:r>
            <a:r>
              <a:rPr lang="en-US" sz="2400" dirty="0"/>
              <a:t> </a:t>
            </a:r>
            <a:r>
              <a:rPr lang="en-US" sz="2400" dirty="0" err="1"/>
              <a:t>vyvinutého</a:t>
            </a:r>
            <a:r>
              <a:rPr lang="en-US" sz="2400" dirty="0"/>
              <a:t> </a:t>
            </a:r>
            <a:r>
              <a:rPr lang="en-US" sz="2400" dirty="0" err="1"/>
              <a:t>skutočnými</a:t>
            </a:r>
            <a:r>
              <a:rPr lang="en-US" sz="2400" dirty="0"/>
              <a:t> </a:t>
            </a:r>
            <a:r>
              <a:rPr lang="en-US" sz="2400" dirty="0" err="1"/>
              <a:t>hackermi</a:t>
            </a:r>
            <a:endParaRPr lang="sk-SK" sz="2400" b="1" dirty="0"/>
          </a:p>
          <a:p>
            <a:pPr marL="342900" indent="-342900" algn="just">
              <a:buFont typeface="Wingdings" panose="05000000000000000000" pitchFamily="2" charset="2"/>
              <a:buChar char="§"/>
            </a:pPr>
            <a:r>
              <a:rPr lang="en-US" sz="2400" b="1" dirty="0" err="1"/>
              <a:t>Organizovaní</a:t>
            </a:r>
            <a:r>
              <a:rPr lang="en-US" sz="2400" b="1" dirty="0"/>
              <a:t> </a:t>
            </a:r>
            <a:r>
              <a:rPr lang="en-US" sz="2400" b="1" dirty="0" err="1"/>
              <a:t>hackeri</a:t>
            </a:r>
            <a:r>
              <a:rPr lang="en-US" sz="2400" b="1" dirty="0"/>
              <a:t> </a:t>
            </a:r>
            <a:r>
              <a:rPr lang="en-US" sz="2400" dirty="0"/>
              <a:t>- </a:t>
            </a:r>
            <a:r>
              <a:rPr lang="en-US" sz="2400" dirty="0" err="1"/>
              <a:t>profesionálni</a:t>
            </a:r>
            <a:r>
              <a:rPr lang="en-US" sz="2400" dirty="0"/>
              <a:t> </a:t>
            </a:r>
            <a:r>
              <a:rPr lang="en-US" sz="2400" dirty="0" err="1"/>
              <a:t>hackeri</a:t>
            </a:r>
            <a:r>
              <a:rPr lang="en-US" sz="2400" dirty="0"/>
              <a:t>, </a:t>
            </a:r>
            <a:r>
              <a:rPr lang="en-US" sz="2400" dirty="0" err="1"/>
              <a:t>ktorí</a:t>
            </a:r>
            <a:r>
              <a:rPr lang="en-US" sz="2400" dirty="0"/>
              <a:t> </a:t>
            </a:r>
            <a:r>
              <a:rPr lang="en-US" sz="2400" dirty="0" err="1"/>
              <a:t>sa</a:t>
            </a:r>
            <a:r>
              <a:rPr lang="en-US" sz="2400" dirty="0"/>
              <a:t> </a:t>
            </a:r>
            <a:r>
              <a:rPr lang="en-US" sz="2400" dirty="0" err="1"/>
              <a:t>snažia</a:t>
            </a:r>
            <a:r>
              <a:rPr lang="en-US" sz="2400" dirty="0"/>
              <a:t> </a:t>
            </a:r>
            <a:r>
              <a:rPr lang="en-US" sz="2400" dirty="0" err="1"/>
              <a:t>zaútočiť</a:t>
            </a:r>
            <a:r>
              <a:rPr lang="en-US" sz="2400" dirty="0"/>
              <a:t> </a:t>
            </a:r>
            <a:r>
              <a:rPr lang="en-US" sz="2400" dirty="0" err="1"/>
              <a:t>na</a:t>
            </a:r>
            <a:r>
              <a:rPr lang="en-US" sz="2400" dirty="0"/>
              <a:t> </a:t>
            </a:r>
            <a:r>
              <a:rPr lang="en-US" sz="2400" dirty="0" err="1"/>
              <a:t>systém</a:t>
            </a:r>
            <a:r>
              <a:rPr lang="en-US" sz="2400" dirty="0"/>
              <a:t> so </a:t>
            </a:r>
            <a:r>
              <a:rPr lang="en-US" sz="2400" dirty="0" err="1"/>
              <a:t>ziskom</a:t>
            </a:r>
            <a:endParaRPr lang="sk-SK" sz="2400" b="1" dirty="0"/>
          </a:p>
          <a:p>
            <a:pPr marL="342900" indent="-342900" algn="just">
              <a:buFont typeface="Wingdings" panose="05000000000000000000" pitchFamily="2" charset="2"/>
              <a:buChar char="§"/>
            </a:pPr>
            <a:r>
              <a:rPr lang="en-US" sz="2400" b="1" dirty="0" err="1"/>
              <a:t>Hacktivisti</a:t>
            </a:r>
            <a:r>
              <a:rPr lang="en-US" sz="2400" b="1" dirty="0"/>
              <a:t> </a:t>
            </a:r>
            <a:r>
              <a:rPr lang="en-US" sz="2400" dirty="0"/>
              <a:t>- </a:t>
            </a:r>
            <a:r>
              <a:rPr lang="en-US" sz="2400" dirty="0" err="1"/>
              <a:t>jednotlivci</a:t>
            </a:r>
            <a:r>
              <a:rPr lang="en-US" sz="2400" dirty="0"/>
              <a:t>, </a:t>
            </a:r>
            <a:r>
              <a:rPr lang="en-US" sz="2400" dirty="0" err="1"/>
              <a:t>ktorí</a:t>
            </a:r>
            <a:r>
              <a:rPr lang="en-US" sz="2400" dirty="0"/>
              <a:t> </a:t>
            </a:r>
            <a:r>
              <a:rPr lang="en-US" sz="2400" dirty="0" err="1"/>
              <a:t>hackovaním</a:t>
            </a:r>
            <a:r>
              <a:rPr lang="en-US" sz="2400" dirty="0"/>
              <a:t> </a:t>
            </a:r>
            <a:r>
              <a:rPr lang="en-US" sz="2400" dirty="0" err="1"/>
              <a:t>propagujú</a:t>
            </a:r>
            <a:r>
              <a:rPr lang="en-US" sz="2400" dirty="0"/>
              <a:t> </a:t>
            </a:r>
            <a:r>
              <a:rPr lang="en-US" sz="2400" dirty="0" err="1"/>
              <a:t>politickú</a:t>
            </a:r>
            <a:r>
              <a:rPr lang="en-US" sz="2400" dirty="0"/>
              <a:t> </a:t>
            </a:r>
            <a:r>
              <a:rPr lang="en-US" sz="2400" dirty="0" err="1"/>
              <a:t>agendu</a:t>
            </a:r>
            <a:r>
              <a:rPr lang="en-US" sz="2400" dirty="0"/>
              <a:t>, </a:t>
            </a:r>
            <a:r>
              <a:rPr lang="en-US" sz="2400" dirty="0" err="1"/>
              <a:t>najmä</a:t>
            </a:r>
            <a:r>
              <a:rPr lang="en-US" sz="2400" dirty="0"/>
              <a:t> </a:t>
            </a:r>
            <a:r>
              <a:rPr lang="en-US" sz="2400" dirty="0" err="1"/>
              <a:t>poškodzovaním</a:t>
            </a:r>
            <a:r>
              <a:rPr lang="en-US" sz="2400" dirty="0"/>
              <a:t> </a:t>
            </a:r>
            <a:r>
              <a:rPr lang="en-US" sz="2400" dirty="0" err="1"/>
              <a:t>alebo</a:t>
            </a:r>
            <a:r>
              <a:rPr lang="en-US" sz="2400" dirty="0"/>
              <a:t> </a:t>
            </a:r>
            <a:r>
              <a:rPr lang="en-US" sz="2400" dirty="0" err="1"/>
              <a:t>deaktivovaním</a:t>
            </a:r>
            <a:r>
              <a:rPr lang="en-US" sz="2400" dirty="0"/>
              <a:t> </a:t>
            </a:r>
            <a:r>
              <a:rPr lang="en-US" sz="2400" dirty="0" err="1"/>
              <a:t>webových</a:t>
            </a:r>
            <a:r>
              <a:rPr lang="en-US" sz="2400" dirty="0"/>
              <a:t> </a:t>
            </a:r>
            <a:r>
              <a:rPr lang="en-US" sz="2400" dirty="0" err="1"/>
              <a:t>stránok</a:t>
            </a:r>
            <a:endParaRPr lang="sk-SK" sz="2400" b="1" dirty="0"/>
          </a:p>
          <a:p>
            <a:pPr marL="342900" indent="-342900" algn="just">
              <a:buFont typeface="Wingdings" panose="05000000000000000000" pitchFamily="2" charset="2"/>
              <a:buChar char="§"/>
            </a:pPr>
            <a:r>
              <a:rPr lang="en-US" sz="2400" b="1" dirty="0" err="1"/>
              <a:t>Útočníci</a:t>
            </a:r>
            <a:r>
              <a:rPr lang="en-US" sz="2400" b="1" dirty="0"/>
              <a:t> </a:t>
            </a:r>
            <a:r>
              <a:rPr lang="en-US" sz="2400" b="1" dirty="0" err="1"/>
              <a:t>sponzorovaní</a:t>
            </a:r>
            <a:r>
              <a:rPr lang="en-US" sz="2400" b="1" dirty="0"/>
              <a:t> </a:t>
            </a:r>
            <a:r>
              <a:rPr lang="en-US" sz="2400" b="1" dirty="0" err="1"/>
              <a:t>štátom</a:t>
            </a:r>
            <a:r>
              <a:rPr lang="en-US" sz="2400" b="1" dirty="0"/>
              <a:t> </a:t>
            </a:r>
            <a:r>
              <a:rPr lang="en-US" sz="2400" dirty="0"/>
              <a:t>- </a:t>
            </a:r>
            <a:r>
              <a:rPr lang="en-US" sz="2400" dirty="0" err="1"/>
              <a:t>jednotlivci</a:t>
            </a:r>
            <a:r>
              <a:rPr lang="en-US" sz="2400" dirty="0"/>
              <a:t> </a:t>
            </a:r>
            <a:r>
              <a:rPr lang="en-US" sz="2400" dirty="0" err="1"/>
              <a:t>zamestnaní</a:t>
            </a:r>
            <a:r>
              <a:rPr lang="en-US" sz="2400" dirty="0"/>
              <a:t> </a:t>
            </a:r>
            <a:r>
              <a:rPr lang="en-US" sz="2400" dirty="0" err="1"/>
              <a:t>vládou</a:t>
            </a:r>
            <a:r>
              <a:rPr lang="en-US" sz="2400" dirty="0"/>
              <a:t>, aby </a:t>
            </a:r>
            <a:r>
              <a:rPr lang="en-US" sz="2400" dirty="0" err="1"/>
              <a:t>prenikli</a:t>
            </a:r>
            <a:r>
              <a:rPr lang="en-US" sz="2400" dirty="0"/>
              <a:t> a </a:t>
            </a:r>
            <a:r>
              <a:rPr lang="en-US" sz="2400" dirty="0" err="1"/>
              <a:t>získali</a:t>
            </a:r>
            <a:r>
              <a:rPr lang="en-US" sz="2400" dirty="0"/>
              <a:t> </a:t>
            </a:r>
            <a:r>
              <a:rPr lang="en-US" sz="2400" dirty="0" err="1"/>
              <a:t>prísne</a:t>
            </a:r>
            <a:r>
              <a:rPr lang="en-US" sz="2400" dirty="0"/>
              <a:t> </a:t>
            </a:r>
            <a:r>
              <a:rPr lang="en-US" sz="2400" dirty="0" err="1"/>
              <a:t>tajné</a:t>
            </a:r>
            <a:r>
              <a:rPr lang="en-US" sz="2400" dirty="0"/>
              <a:t> </a:t>
            </a:r>
            <a:r>
              <a:rPr lang="en-US" sz="2400" dirty="0" err="1"/>
              <a:t>informácie</a:t>
            </a:r>
            <a:r>
              <a:rPr lang="en-US" sz="2400" dirty="0"/>
              <a:t> </a:t>
            </a:r>
            <a:r>
              <a:rPr lang="en-US" sz="2400" dirty="0" err="1"/>
              <a:t>alebo</a:t>
            </a:r>
            <a:r>
              <a:rPr lang="en-US" sz="2400" dirty="0"/>
              <a:t> </a:t>
            </a:r>
            <a:r>
              <a:rPr lang="en-US" sz="2400" dirty="0" err="1"/>
              <a:t>poškodili</a:t>
            </a:r>
            <a:r>
              <a:rPr lang="en-US" sz="2400" dirty="0"/>
              <a:t> </a:t>
            </a:r>
            <a:r>
              <a:rPr lang="en-US" sz="2400" dirty="0" err="1"/>
              <a:t>informačné</a:t>
            </a:r>
            <a:r>
              <a:rPr lang="en-US" sz="2400" dirty="0"/>
              <a:t> </a:t>
            </a:r>
            <a:r>
              <a:rPr lang="en-US" sz="2400" dirty="0" err="1"/>
              <a:t>systémy</a:t>
            </a:r>
            <a:r>
              <a:rPr lang="en-US" sz="2400" dirty="0"/>
              <a:t> </a:t>
            </a:r>
            <a:r>
              <a:rPr lang="en-US" sz="2400" dirty="0" err="1"/>
              <a:t>iných</a:t>
            </a:r>
            <a:r>
              <a:rPr lang="en-US" sz="2400" dirty="0"/>
              <a:t> </a:t>
            </a:r>
            <a:r>
              <a:rPr lang="en-US" sz="2400" dirty="0" err="1"/>
              <a:t>vlád</a:t>
            </a:r>
            <a:endParaRPr lang="sk-SK" sz="2400" b="1" dirty="0"/>
          </a:p>
          <a:p>
            <a:pPr marL="342900" indent="-342900" algn="just">
              <a:buFont typeface="Wingdings" panose="05000000000000000000" pitchFamily="2" charset="2"/>
              <a:buChar char="§"/>
            </a:pPr>
            <a:r>
              <a:rPr lang="en-US" sz="2400" b="1" dirty="0"/>
              <a:t>Insider Threat </a:t>
            </a:r>
            <a:r>
              <a:rPr lang="en-US" sz="2400" dirty="0"/>
              <a:t>- </a:t>
            </a:r>
            <a:r>
              <a:rPr lang="en-US" sz="2400" dirty="0" err="1"/>
              <a:t>hrozba</a:t>
            </a:r>
            <a:r>
              <a:rPr lang="en-US" sz="2400" dirty="0"/>
              <a:t> </a:t>
            </a:r>
            <a:r>
              <a:rPr lang="en-US" sz="2400" dirty="0" err="1"/>
              <a:t>pochádzajúca</a:t>
            </a:r>
            <a:r>
              <a:rPr lang="en-US" sz="2400" dirty="0"/>
              <a:t> od </a:t>
            </a:r>
            <a:r>
              <a:rPr lang="en-US" sz="2400" dirty="0" err="1"/>
              <a:t>ľudí</a:t>
            </a:r>
            <a:r>
              <a:rPr lang="en-US" sz="2400" dirty="0"/>
              <a:t> v </a:t>
            </a:r>
            <a:r>
              <a:rPr lang="en-US" sz="2400" dirty="0" err="1"/>
              <a:t>organizácii</a:t>
            </a:r>
            <a:r>
              <a:rPr lang="en-US" sz="2400" dirty="0"/>
              <a:t>, </a:t>
            </a:r>
            <a:r>
              <a:rPr lang="en-US" sz="2400" dirty="0" err="1"/>
              <a:t>môžu</a:t>
            </a:r>
            <a:r>
              <a:rPr lang="en-US" sz="2400" dirty="0"/>
              <a:t> to </a:t>
            </a:r>
            <a:r>
              <a:rPr lang="en-US" sz="2400" dirty="0" err="1"/>
              <a:t>byť</a:t>
            </a:r>
            <a:r>
              <a:rPr lang="en-US" sz="2400" dirty="0"/>
              <a:t> </a:t>
            </a:r>
            <a:r>
              <a:rPr lang="en-US" sz="2400" dirty="0" err="1"/>
              <a:t>nespokojní</a:t>
            </a:r>
            <a:r>
              <a:rPr lang="en-US" sz="2400" dirty="0"/>
              <a:t> </a:t>
            </a:r>
            <a:r>
              <a:rPr lang="en-US" sz="2400" dirty="0" err="1"/>
              <a:t>zamestnanci</a:t>
            </a:r>
            <a:r>
              <a:rPr lang="en-US" sz="2400" dirty="0"/>
              <a:t>, </a:t>
            </a:r>
            <a:r>
              <a:rPr lang="en-US" sz="2400" dirty="0" err="1"/>
              <a:t>prepustení</a:t>
            </a:r>
            <a:r>
              <a:rPr lang="en-US" sz="2400" dirty="0"/>
              <a:t> </a:t>
            </a:r>
            <a:r>
              <a:rPr lang="en-US" sz="2400" dirty="0" err="1"/>
              <a:t>zamestnanci</a:t>
            </a:r>
            <a:r>
              <a:rPr lang="en-US" sz="2400" dirty="0"/>
              <a:t> a </a:t>
            </a:r>
            <a:r>
              <a:rPr lang="en-US" sz="2400" dirty="0" err="1"/>
              <a:t>nedostatočne</a:t>
            </a:r>
            <a:r>
              <a:rPr lang="en-US" sz="2400" dirty="0"/>
              <a:t> </a:t>
            </a:r>
            <a:r>
              <a:rPr lang="en-US" sz="2400" dirty="0" err="1"/>
              <a:t>školení</a:t>
            </a:r>
            <a:r>
              <a:rPr lang="en-US" sz="2400" dirty="0"/>
              <a:t> </a:t>
            </a:r>
            <a:r>
              <a:rPr lang="en-US" sz="2400" dirty="0" err="1"/>
              <a:t>zamestnanci</a:t>
            </a:r>
            <a:endParaRPr lang="sk-SK" sz="2400" dirty="0"/>
          </a:p>
        </p:txBody>
      </p:sp>
      <p:pic>
        <p:nvPicPr>
          <p:cNvPr id="9" name="Obrázok 8">
            <a:extLst>
              <a:ext uri="{FF2B5EF4-FFF2-40B4-BE49-F238E27FC236}">
                <a16:creationId xmlns:a16="http://schemas.microsoft.com/office/drawing/2014/main" id="{FE26E830-26DB-4BD2-90A5-171B56EC1756}"/>
              </a:ext>
            </a:extLst>
          </p:cNvPr>
          <p:cNvPicPr>
            <a:picLocks noChangeAspect="1"/>
          </p:cNvPicPr>
          <p:nvPr/>
        </p:nvPicPr>
        <p:blipFill rotWithShape="1">
          <a:blip r:embed="rId3">
            <a:extLst>
              <a:ext uri="{28A0092B-C50C-407E-A947-70E740481C1C}">
                <a14:useLocalDpi xmlns:a14="http://schemas.microsoft.com/office/drawing/2010/main" val="0"/>
              </a:ext>
            </a:extLst>
          </a:blip>
          <a:srcRect l="23255" r="23316"/>
          <a:stretch/>
        </p:blipFill>
        <p:spPr>
          <a:xfrm>
            <a:off x="9615990" y="-338602"/>
            <a:ext cx="2075229" cy="3884127"/>
          </a:xfrm>
          <a:prstGeom prst="rect">
            <a:avLst/>
          </a:prstGeom>
        </p:spPr>
      </p:pic>
      <p:pic>
        <p:nvPicPr>
          <p:cNvPr id="10" name="Obrázok 9">
            <a:extLst>
              <a:ext uri="{FF2B5EF4-FFF2-40B4-BE49-F238E27FC236}">
                <a16:creationId xmlns:a16="http://schemas.microsoft.com/office/drawing/2014/main" id="{93158DB3-DC70-4709-A272-2897FF72DF9D}"/>
              </a:ext>
            </a:extLst>
          </p:cNvPr>
          <p:cNvPicPr>
            <a:picLocks noChangeAspect="1"/>
          </p:cNvPicPr>
          <p:nvPr/>
        </p:nvPicPr>
        <p:blipFill rotWithShape="1">
          <a:blip r:embed="rId4">
            <a:extLst>
              <a:ext uri="{28A0092B-C50C-407E-A947-70E740481C1C}">
                <a14:useLocalDpi xmlns:a14="http://schemas.microsoft.com/office/drawing/2010/main" val="0"/>
              </a:ext>
            </a:extLst>
          </a:blip>
          <a:srcRect l="23440" r="23603"/>
          <a:stretch/>
        </p:blipFill>
        <p:spPr>
          <a:xfrm>
            <a:off x="9615990" y="2695354"/>
            <a:ext cx="2204388" cy="4162646"/>
          </a:xfrm>
          <a:prstGeom prst="rect">
            <a:avLst/>
          </a:prstGeom>
        </p:spPr>
      </p:pic>
      <p:sp>
        <p:nvSpPr>
          <p:cNvPr id="3" name="Zástupný objekt pre číslo snímky 3">
            <a:extLst>
              <a:ext uri="{FF2B5EF4-FFF2-40B4-BE49-F238E27FC236}">
                <a16:creationId xmlns:a16="http://schemas.microsoft.com/office/drawing/2014/main" id="{BCEFFF5E-862B-AFAD-C96F-829E904B122D}"/>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42</a:t>
            </a:fld>
            <a:endParaRPr lang="sk-SK" dirty="0"/>
          </a:p>
        </p:txBody>
      </p:sp>
    </p:spTree>
    <p:extLst>
      <p:ext uri="{BB962C8B-B14F-4D97-AF65-F5344CB8AC3E}">
        <p14:creationId xmlns:p14="http://schemas.microsoft.com/office/powerpoint/2010/main" val="1540534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lokTextu 8">
            <a:extLst>
              <a:ext uri="{FF2B5EF4-FFF2-40B4-BE49-F238E27FC236}">
                <a16:creationId xmlns:a16="http://schemas.microsoft.com/office/drawing/2014/main" id="{FC558602-B268-477D-9F0F-554EE84100D9}"/>
              </a:ext>
            </a:extLst>
          </p:cNvPr>
          <p:cNvSpPr txBox="1"/>
          <p:nvPr/>
        </p:nvSpPr>
        <p:spPr>
          <a:xfrm>
            <a:off x="652218" y="1216256"/>
            <a:ext cx="4498178" cy="5262979"/>
          </a:xfrm>
          <a:prstGeom prst="rect">
            <a:avLst/>
          </a:prstGeom>
          <a:noFill/>
        </p:spPr>
        <p:txBody>
          <a:bodyPr wrap="square">
            <a:spAutoFit/>
          </a:bodyPr>
          <a:lstStyle/>
          <a:p>
            <a:r>
              <a:rPr lang="sk-SK" sz="2800" b="1" i="1" dirty="0"/>
              <a:t>„Ak poznáš nepriateľa </a:t>
            </a:r>
            <a:br>
              <a:rPr lang="sk-SK" sz="2800" b="1" i="1" dirty="0"/>
            </a:br>
            <a:r>
              <a:rPr lang="sk-SK" sz="2800" b="1" i="1" dirty="0"/>
              <a:t>i seba samého, nebudeš porazený. </a:t>
            </a:r>
          </a:p>
          <a:p>
            <a:endParaRPr lang="sk-SK" sz="2800" b="1" i="1" dirty="0"/>
          </a:p>
          <a:p>
            <a:r>
              <a:rPr lang="sk-SK" sz="2800" b="1" i="1" dirty="0"/>
              <a:t>Ak nepoznáš nepriateľa, ale poznáš sám seba, máš 50% šancu na víťazstvo. </a:t>
            </a:r>
          </a:p>
          <a:p>
            <a:endParaRPr lang="sk-SK" sz="2800" b="1" i="1" dirty="0"/>
          </a:p>
          <a:p>
            <a:r>
              <a:rPr lang="sk-SK" sz="2800" b="1" i="1" dirty="0"/>
              <a:t>Ak nepoznáš sám seba, ani nepriateľa, prehráš.“</a:t>
            </a:r>
          </a:p>
          <a:p>
            <a:endParaRPr lang="sk-SK" sz="2800" b="1" i="1" dirty="0"/>
          </a:p>
          <a:p>
            <a:pPr algn="r"/>
            <a:r>
              <a:rPr lang="sk-SK" sz="2800" b="1" i="1" dirty="0"/>
              <a:t>- Sun </a:t>
            </a:r>
            <a:r>
              <a:rPr lang="sk-SK" sz="2800" b="1" i="1" dirty="0" err="1"/>
              <a:t>Tzu</a:t>
            </a:r>
            <a:endParaRPr lang="sk-SK" sz="2800" b="1" i="1" dirty="0"/>
          </a:p>
        </p:txBody>
      </p:sp>
      <p:pic>
        <p:nvPicPr>
          <p:cNvPr id="12" name="Picture 2" descr="The Art of War">
            <a:extLst>
              <a:ext uri="{FF2B5EF4-FFF2-40B4-BE49-F238E27FC236}">
                <a16:creationId xmlns:a16="http://schemas.microsoft.com/office/drawing/2014/main" id="{E3A45B73-6E8A-4D45-BBA2-D73DDFB9F0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3"/>
          <a:stretch/>
        </p:blipFill>
        <p:spPr bwMode="auto">
          <a:xfrm>
            <a:off x="5606980" y="10"/>
            <a:ext cx="658349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13" name="BlokTextu 12">
            <a:extLst>
              <a:ext uri="{FF2B5EF4-FFF2-40B4-BE49-F238E27FC236}">
                <a16:creationId xmlns:a16="http://schemas.microsoft.com/office/drawing/2014/main" id="{BBFB788F-9DB2-4F99-B454-7F536B30C013}"/>
              </a:ext>
            </a:extLst>
          </p:cNvPr>
          <p:cNvSpPr txBox="1"/>
          <p:nvPr/>
        </p:nvSpPr>
        <p:spPr>
          <a:xfrm>
            <a:off x="6766024" y="6611769"/>
            <a:ext cx="6094324" cy="246221"/>
          </a:xfrm>
          <a:prstGeom prst="rect">
            <a:avLst/>
          </a:prstGeom>
          <a:noFill/>
        </p:spPr>
        <p:txBody>
          <a:bodyPr wrap="square">
            <a:spAutoFit/>
          </a:bodyPr>
          <a:lstStyle/>
          <a:p>
            <a:r>
              <a:rPr lang="sk-SK" sz="1000">
                <a:solidFill>
                  <a:schemeClr val="bg1"/>
                </a:solidFill>
                <a:latin typeface="Maven Pro" panose="020B0604020202020204" charset="-18"/>
              </a:rPr>
              <a:t>Zdroj: https://www.amazon.com/The-Art-of-War-Sun-Tzu-audiobook/dp/B01MQSRAMM/</a:t>
            </a:r>
          </a:p>
        </p:txBody>
      </p:sp>
    </p:spTree>
    <p:extLst>
      <p:ext uri="{BB962C8B-B14F-4D97-AF65-F5344CB8AC3E}">
        <p14:creationId xmlns:p14="http://schemas.microsoft.com/office/powerpoint/2010/main" val="287523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58B82-B920-BE39-AD07-E05F3EE4D98F}"/>
            </a:ext>
          </a:extLst>
        </p:cNvPr>
        <p:cNvGrpSpPr/>
        <p:nvPr/>
      </p:nvGrpSpPr>
      <p:grpSpPr>
        <a:xfrm>
          <a:off x="0" y="0"/>
          <a:ext cx="0" cy="0"/>
          <a:chOff x="0" y="0"/>
          <a:chExt cx="0" cy="0"/>
        </a:xfrm>
      </p:grpSpPr>
      <p:sp>
        <p:nvSpPr>
          <p:cNvPr id="9" name="Nadpis 8">
            <a:extLst>
              <a:ext uri="{FF2B5EF4-FFF2-40B4-BE49-F238E27FC236}">
                <a16:creationId xmlns:a16="http://schemas.microsoft.com/office/drawing/2014/main" id="{DB78AAF6-8790-E7EB-959C-E05660B6311A}"/>
              </a:ext>
            </a:extLst>
          </p:cNvPr>
          <p:cNvSpPr>
            <a:spLocks noGrp="1"/>
          </p:cNvSpPr>
          <p:nvPr>
            <p:ph type="title"/>
          </p:nvPr>
        </p:nvSpPr>
        <p:spPr/>
        <p:txBody>
          <a:bodyPr/>
          <a:lstStyle/>
          <a:p>
            <a:endParaRPr lang="sk-SK"/>
          </a:p>
        </p:txBody>
      </p:sp>
      <p:sp>
        <p:nvSpPr>
          <p:cNvPr id="10" name="Zástupný objekt pre obsah 9">
            <a:extLst>
              <a:ext uri="{FF2B5EF4-FFF2-40B4-BE49-F238E27FC236}">
                <a16:creationId xmlns:a16="http://schemas.microsoft.com/office/drawing/2014/main" id="{BB1D1341-CD01-8F9D-90DF-A9C68F15AED9}"/>
              </a:ext>
            </a:extLst>
          </p:cNvPr>
          <p:cNvSpPr>
            <a:spLocks noGrp="1"/>
          </p:cNvSpPr>
          <p:nvPr>
            <p:ph idx="1"/>
          </p:nvPr>
        </p:nvSpPr>
        <p:spPr/>
        <p:txBody>
          <a:bodyPr/>
          <a:lstStyle/>
          <a:p>
            <a:endParaRPr lang="sk-SK"/>
          </a:p>
        </p:txBody>
      </p:sp>
      <p:pic>
        <p:nvPicPr>
          <p:cNvPr id="2050" name="Picture 2" descr="Hacker">
            <a:extLst>
              <a:ext uri="{FF2B5EF4-FFF2-40B4-BE49-F238E27FC236}">
                <a16:creationId xmlns:a16="http://schemas.microsoft.com/office/drawing/2014/main" id="{65B9444E-8D34-B3DB-D72E-B7244BBB9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BlokTextu 5">
            <a:extLst>
              <a:ext uri="{FF2B5EF4-FFF2-40B4-BE49-F238E27FC236}">
                <a16:creationId xmlns:a16="http://schemas.microsoft.com/office/drawing/2014/main" id="{25A6E2BD-297C-0A04-444B-713920CE41D7}"/>
              </a:ext>
            </a:extLst>
          </p:cNvPr>
          <p:cNvSpPr txBox="1"/>
          <p:nvPr/>
        </p:nvSpPr>
        <p:spPr>
          <a:xfrm>
            <a:off x="312924" y="6611779"/>
            <a:ext cx="6098058" cy="246221"/>
          </a:xfrm>
          <a:prstGeom prst="rect">
            <a:avLst/>
          </a:prstGeom>
          <a:noFill/>
        </p:spPr>
        <p:txBody>
          <a:bodyPr wrap="square">
            <a:spAutoFit/>
          </a:bodyPr>
          <a:lstStyle/>
          <a:p>
            <a:r>
              <a:rPr lang="sk-SK" sz="1000" dirty="0">
                <a:solidFill>
                  <a:schemeClr val="bg1"/>
                </a:solidFill>
              </a:rPr>
              <a:t>Zdroj: https://teachprivacy.com/the-funniest-hacker-stock-photos-5-0/</a:t>
            </a:r>
          </a:p>
        </p:txBody>
      </p:sp>
    </p:spTree>
    <p:extLst>
      <p:ext uri="{BB962C8B-B14F-4D97-AF65-F5344CB8AC3E}">
        <p14:creationId xmlns:p14="http://schemas.microsoft.com/office/powerpoint/2010/main" val="841768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a:extLst>
              <a:ext uri="{FF2B5EF4-FFF2-40B4-BE49-F238E27FC236}">
                <a16:creationId xmlns:a16="http://schemas.microsoft.com/office/drawing/2014/main" id="{C7293355-A732-1AEE-4C01-52DAEA873133}"/>
              </a:ext>
            </a:extLst>
          </p:cNvPr>
          <p:cNvSpPr>
            <a:spLocks noGrp="1"/>
          </p:cNvSpPr>
          <p:nvPr>
            <p:ph type="title"/>
          </p:nvPr>
        </p:nvSpPr>
        <p:spPr/>
        <p:txBody>
          <a:bodyPr/>
          <a:lstStyle/>
          <a:p>
            <a:endParaRPr lang="sk-SK"/>
          </a:p>
        </p:txBody>
      </p:sp>
      <p:sp>
        <p:nvSpPr>
          <p:cNvPr id="10" name="Zástupný objekt pre obsah 9">
            <a:extLst>
              <a:ext uri="{FF2B5EF4-FFF2-40B4-BE49-F238E27FC236}">
                <a16:creationId xmlns:a16="http://schemas.microsoft.com/office/drawing/2014/main" id="{ACF768B8-9809-F333-2FE4-A2ACA4A91F32}"/>
              </a:ext>
            </a:extLst>
          </p:cNvPr>
          <p:cNvSpPr>
            <a:spLocks noGrp="1"/>
          </p:cNvSpPr>
          <p:nvPr>
            <p:ph idx="1"/>
          </p:nvPr>
        </p:nvSpPr>
        <p:spPr/>
        <p:txBody>
          <a:bodyPr/>
          <a:lstStyle/>
          <a:p>
            <a:endParaRPr lang="sk-SK"/>
          </a:p>
        </p:txBody>
      </p:sp>
      <p:pic>
        <p:nvPicPr>
          <p:cNvPr id="4098" name="Picture 2" descr="&lt;p&gt;Kevin Mitnick &lt;/p&gt;">
            <a:extLst>
              <a:ext uri="{FF2B5EF4-FFF2-40B4-BE49-F238E27FC236}">
                <a16:creationId xmlns:a16="http://schemas.microsoft.com/office/drawing/2014/main" id="{D487F5C4-50E4-2C80-8111-77FECDA32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a:extLst>
              <a:ext uri="{FF2B5EF4-FFF2-40B4-BE49-F238E27FC236}">
                <a16:creationId xmlns:a16="http://schemas.microsoft.com/office/drawing/2014/main" id="{20082FFB-DFF4-44BA-5A77-FF5D4DF2FE66}"/>
              </a:ext>
            </a:extLst>
          </p:cNvPr>
          <p:cNvSpPr txBox="1"/>
          <p:nvPr/>
        </p:nvSpPr>
        <p:spPr>
          <a:xfrm>
            <a:off x="219790" y="6605711"/>
            <a:ext cx="9653716" cy="246221"/>
          </a:xfrm>
          <a:prstGeom prst="rect">
            <a:avLst/>
          </a:prstGeom>
          <a:noFill/>
        </p:spPr>
        <p:txBody>
          <a:bodyPr wrap="square">
            <a:spAutoFit/>
          </a:bodyPr>
          <a:lstStyle/>
          <a:p>
            <a:r>
              <a:rPr lang="sk-SK" sz="1000" dirty="0">
                <a:solidFill>
                  <a:schemeClr val="bg1"/>
                </a:solidFill>
              </a:rPr>
              <a:t>Zdroj: https://ciso.economictimes.indiatimes.com/news/ciso-strategies/ode-to-kevin-mitnick-a-legacy-of-cybersecurity-brilliance/102008065</a:t>
            </a:r>
          </a:p>
        </p:txBody>
      </p:sp>
    </p:spTree>
    <p:extLst>
      <p:ext uri="{BB962C8B-B14F-4D97-AF65-F5344CB8AC3E}">
        <p14:creationId xmlns:p14="http://schemas.microsoft.com/office/powerpoint/2010/main" val="2833618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AEB52-0BC4-DC07-9669-7DC8B46A742B}"/>
            </a:ext>
          </a:extLst>
        </p:cNvPr>
        <p:cNvGrpSpPr/>
        <p:nvPr/>
      </p:nvGrpSpPr>
      <p:grpSpPr>
        <a:xfrm>
          <a:off x="0" y="0"/>
          <a:ext cx="0" cy="0"/>
          <a:chOff x="0" y="0"/>
          <a:chExt cx="0" cy="0"/>
        </a:xfrm>
      </p:grpSpPr>
      <p:pic>
        <p:nvPicPr>
          <p:cNvPr id="10" name="Picture 2" descr="Výsledok vyhľadávania obrázkov pre dopyt kevin mitnick">
            <a:extLst>
              <a:ext uri="{FF2B5EF4-FFF2-40B4-BE49-F238E27FC236}">
                <a16:creationId xmlns:a16="http://schemas.microsoft.com/office/drawing/2014/main" id="{17436930-E9F2-39CC-9EE7-0CC92311E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29" y="1434349"/>
            <a:ext cx="4739267" cy="3679627"/>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ok 13">
            <a:extLst>
              <a:ext uri="{FF2B5EF4-FFF2-40B4-BE49-F238E27FC236}">
                <a16:creationId xmlns:a16="http://schemas.microsoft.com/office/drawing/2014/main" id="{7CC8C437-65FE-5D5F-3F2B-06033661A42F}"/>
              </a:ext>
            </a:extLst>
          </p:cNvPr>
          <p:cNvPicPr>
            <a:picLocks noChangeAspect="1"/>
          </p:cNvPicPr>
          <p:nvPr/>
        </p:nvPicPr>
        <p:blipFill rotWithShape="1">
          <a:blip r:embed="rId4"/>
          <a:srcRect l="19772" t="12295" r="20212" b="7810"/>
          <a:stretch/>
        </p:blipFill>
        <p:spPr>
          <a:xfrm>
            <a:off x="5411154" y="591608"/>
            <a:ext cx="6484512" cy="5120109"/>
          </a:xfrm>
          <a:prstGeom prst="rect">
            <a:avLst/>
          </a:prstGeom>
        </p:spPr>
      </p:pic>
      <p:sp>
        <p:nvSpPr>
          <p:cNvPr id="3" name="Zástupný objekt pre číslo snímky 3">
            <a:extLst>
              <a:ext uri="{FF2B5EF4-FFF2-40B4-BE49-F238E27FC236}">
                <a16:creationId xmlns:a16="http://schemas.microsoft.com/office/drawing/2014/main" id="{4D5038E0-09A3-FB36-C2FA-35EDD2E7A579}"/>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46</a:t>
            </a:fld>
            <a:endParaRPr lang="sk-SK" dirty="0"/>
          </a:p>
        </p:txBody>
      </p:sp>
    </p:spTree>
    <p:extLst>
      <p:ext uri="{BB962C8B-B14F-4D97-AF65-F5344CB8AC3E}">
        <p14:creationId xmlns:p14="http://schemas.microsoft.com/office/powerpoint/2010/main" val="2148349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D5751-444B-5177-E93B-90C4A79D8474}"/>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F595F73C-1564-3D03-EFB5-8E192B99D4C7}"/>
              </a:ext>
            </a:extLst>
          </p:cNvPr>
          <p:cNvSpPr>
            <a:spLocks noGrp="1"/>
          </p:cNvSpPr>
          <p:nvPr>
            <p:ph type="title"/>
          </p:nvPr>
        </p:nvSpPr>
        <p:spPr>
          <a:xfrm>
            <a:off x="1628759" y="323714"/>
            <a:ext cx="8585200" cy="1339658"/>
          </a:xfrm>
        </p:spPr>
        <p:txBody>
          <a:bodyPr/>
          <a:lstStyle/>
          <a:p>
            <a:r>
              <a:rPr lang="sk-SK" b="1" dirty="0" err="1"/>
              <a:t>Emotet</a:t>
            </a:r>
            <a:r>
              <a:rPr lang="sk-SK" b="1" dirty="0"/>
              <a:t> (I.)</a:t>
            </a:r>
          </a:p>
        </p:txBody>
      </p:sp>
      <p:sp>
        <p:nvSpPr>
          <p:cNvPr id="7" name="BlokTextu 6">
            <a:extLst>
              <a:ext uri="{FF2B5EF4-FFF2-40B4-BE49-F238E27FC236}">
                <a16:creationId xmlns:a16="http://schemas.microsoft.com/office/drawing/2014/main" id="{9D55B129-AE42-4C65-2BF6-61DD1715B4ED}"/>
              </a:ext>
            </a:extLst>
          </p:cNvPr>
          <p:cNvSpPr txBox="1"/>
          <p:nvPr/>
        </p:nvSpPr>
        <p:spPr>
          <a:xfrm>
            <a:off x="943296" y="1329694"/>
            <a:ext cx="10621927" cy="461665"/>
          </a:xfrm>
          <a:prstGeom prst="rect">
            <a:avLst/>
          </a:prstGeom>
          <a:noFill/>
        </p:spPr>
        <p:txBody>
          <a:bodyPr wrap="square">
            <a:spAutoFit/>
          </a:bodyPr>
          <a:lstStyle/>
          <a:p>
            <a:pPr marL="342900" indent="-342900">
              <a:buFont typeface="Wingdings" panose="05000000000000000000" pitchFamily="2" charset="2"/>
              <a:buChar char="§"/>
            </a:pPr>
            <a:r>
              <a:rPr lang="sk-SK" sz="2400">
                <a:solidFill>
                  <a:schemeClr val="tx1"/>
                </a:solidFill>
              </a:rPr>
              <a:t>modus </a:t>
            </a:r>
            <a:r>
              <a:rPr lang="sk-SK" sz="2400" err="1">
                <a:solidFill>
                  <a:schemeClr val="tx1"/>
                </a:solidFill>
              </a:rPr>
              <a:t>operandi</a:t>
            </a:r>
            <a:endParaRPr lang="en-US" sz="2400" strike="noStrike" spc="-1">
              <a:solidFill>
                <a:schemeClr val="tx1"/>
              </a:solidFill>
            </a:endParaRPr>
          </a:p>
        </p:txBody>
      </p:sp>
      <p:pic>
        <p:nvPicPr>
          <p:cNvPr id="6" name="Obrázok 5">
            <a:extLst>
              <a:ext uri="{FF2B5EF4-FFF2-40B4-BE49-F238E27FC236}">
                <a16:creationId xmlns:a16="http://schemas.microsoft.com/office/drawing/2014/main" id="{D348931D-6108-1DAF-5762-426CBFEAA58C}"/>
              </a:ext>
            </a:extLst>
          </p:cNvPr>
          <p:cNvPicPr>
            <a:picLocks noChangeAspect="1"/>
          </p:cNvPicPr>
          <p:nvPr/>
        </p:nvPicPr>
        <p:blipFill>
          <a:blip r:embed="rId3"/>
          <a:stretch>
            <a:fillRect/>
          </a:stretch>
        </p:blipFill>
        <p:spPr>
          <a:xfrm>
            <a:off x="7535333" y="902635"/>
            <a:ext cx="4325995" cy="5273445"/>
          </a:xfrm>
          <a:prstGeom prst="rect">
            <a:avLst/>
          </a:prstGeom>
        </p:spPr>
      </p:pic>
      <p:sp>
        <p:nvSpPr>
          <p:cNvPr id="9" name="BlokTextu 8">
            <a:extLst>
              <a:ext uri="{FF2B5EF4-FFF2-40B4-BE49-F238E27FC236}">
                <a16:creationId xmlns:a16="http://schemas.microsoft.com/office/drawing/2014/main" id="{27C2A7C7-89EA-969A-D070-95162A1BC36F}"/>
              </a:ext>
            </a:extLst>
          </p:cNvPr>
          <p:cNvSpPr txBox="1"/>
          <p:nvPr/>
        </p:nvSpPr>
        <p:spPr>
          <a:xfrm>
            <a:off x="1262963" y="6518641"/>
            <a:ext cx="10859015" cy="246221"/>
          </a:xfrm>
          <a:prstGeom prst="rect">
            <a:avLst/>
          </a:prstGeom>
          <a:noFill/>
        </p:spPr>
        <p:txBody>
          <a:bodyPr wrap="square">
            <a:spAutoFit/>
          </a:bodyPr>
          <a:lstStyle/>
          <a:p>
            <a:r>
              <a:rPr lang="sk-SK" sz="1000"/>
              <a:t>Zdroj: https://www.europol.europa.eu/media-press/newsroom/news/world%E2%80%99s-most-dangerous-malware-emotet-disrupted-through-global-action, https://www.cisecurity.org/</a:t>
            </a:r>
          </a:p>
        </p:txBody>
      </p:sp>
      <p:pic>
        <p:nvPicPr>
          <p:cNvPr id="10" name="Picture 2">
            <a:extLst>
              <a:ext uri="{FF2B5EF4-FFF2-40B4-BE49-F238E27FC236}">
                <a16:creationId xmlns:a16="http://schemas.microsoft.com/office/drawing/2014/main" id="{6D2BE4F3-AA43-C244-5BC3-FED04ED77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296" y="1953650"/>
            <a:ext cx="6144404" cy="4198643"/>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objekt pre číslo snímky 3">
            <a:extLst>
              <a:ext uri="{FF2B5EF4-FFF2-40B4-BE49-F238E27FC236}">
                <a16:creationId xmlns:a16="http://schemas.microsoft.com/office/drawing/2014/main" id="{B3F4B5D7-C573-E75B-99F7-79A4F913CA7C}"/>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47</a:t>
            </a:fld>
            <a:endParaRPr lang="sk-SK" dirty="0"/>
          </a:p>
        </p:txBody>
      </p:sp>
    </p:spTree>
    <p:extLst>
      <p:ext uri="{BB962C8B-B14F-4D97-AF65-F5344CB8AC3E}">
        <p14:creationId xmlns:p14="http://schemas.microsoft.com/office/powerpoint/2010/main" val="41401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FF255-DB80-462C-6D7C-D7B2A64D63F8}"/>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F3FE56F5-F6D3-0871-27BE-6B044F320009}"/>
              </a:ext>
            </a:extLst>
          </p:cNvPr>
          <p:cNvSpPr>
            <a:spLocks noGrp="1"/>
          </p:cNvSpPr>
          <p:nvPr>
            <p:ph type="title"/>
          </p:nvPr>
        </p:nvSpPr>
        <p:spPr/>
        <p:txBody>
          <a:bodyPr/>
          <a:lstStyle/>
          <a:p>
            <a:r>
              <a:rPr lang="sk-SK" b="1" dirty="0" err="1"/>
              <a:t>Emotet</a:t>
            </a:r>
            <a:r>
              <a:rPr lang="sk-SK" b="1" dirty="0"/>
              <a:t> (II.)</a:t>
            </a:r>
          </a:p>
        </p:txBody>
      </p:sp>
      <p:sp>
        <p:nvSpPr>
          <p:cNvPr id="9" name="BlokTextu 8">
            <a:extLst>
              <a:ext uri="{FF2B5EF4-FFF2-40B4-BE49-F238E27FC236}">
                <a16:creationId xmlns:a16="http://schemas.microsoft.com/office/drawing/2014/main" id="{3034B411-75F5-4200-92DF-5CAB9C4F066A}"/>
              </a:ext>
            </a:extLst>
          </p:cNvPr>
          <p:cNvSpPr txBox="1"/>
          <p:nvPr/>
        </p:nvSpPr>
        <p:spPr>
          <a:xfrm>
            <a:off x="1262963" y="6518641"/>
            <a:ext cx="10033647" cy="246221"/>
          </a:xfrm>
          <a:prstGeom prst="rect">
            <a:avLst/>
          </a:prstGeom>
          <a:noFill/>
        </p:spPr>
        <p:txBody>
          <a:bodyPr wrap="square">
            <a:spAutoFit/>
          </a:bodyPr>
          <a:lstStyle/>
          <a:p>
            <a:r>
              <a:rPr lang="sk-SK" sz="1000"/>
              <a:t>Zdroj: https://app.any.run/tasks/093af2d6-3f5e-400d-9dcc-de2706a140ed/</a:t>
            </a:r>
          </a:p>
        </p:txBody>
      </p:sp>
      <p:pic>
        <p:nvPicPr>
          <p:cNvPr id="2" name="Obrázok 1">
            <a:extLst>
              <a:ext uri="{FF2B5EF4-FFF2-40B4-BE49-F238E27FC236}">
                <a16:creationId xmlns:a16="http://schemas.microsoft.com/office/drawing/2014/main" id="{F5F328B8-C8D0-C933-CDBA-7C63125A969D}"/>
              </a:ext>
            </a:extLst>
          </p:cNvPr>
          <p:cNvPicPr>
            <a:picLocks noChangeAspect="1"/>
          </p:cNvPicPr>
          <p:nvPr/>
        </p:nvPicPr>
        <p:blipFill rotWithShape="1">
          <a:blip r:embed="rId3"/>
          <a:srcRect t="9488" r="368" b="5770"/>
          <a:stretch/>
        </p:blipFill>
        <p:spPr>
          <a:xfrm>
            <a:off x="804333" y="1208568"/>
            <a:ext cx="10237399" cy="5172828"/>
          </a:xfrm>
          <a:prstGeom prst="rect">
            <a:avLst/>
          </a:prstGeom>
        </p:spPr>
      </p:pic>
      <p:sp>
        <p:nvSpPr>
          <p:cNvPr id="7" name="Zástupný objekt pre číslo snímky 3">
            <a:extLst>
              <a:ext uri="{FF2B5EF4-FFF2-40B4-BE49-F238E27FC236}">
                <a16:creationId xmlns:a16="http://schemas.microsoft.com/office/drawing/2014/main" id="{37BB1B72-BE16-3716-9C67-1D5110F25B16}"/>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48</a:t>
            </a:fld>
            <a:endParaRPr lang="sk-SK" dirty="0"/>
          </a:p>
        </p:txBody>
      </p:sp>
    </p:spTree>
    <p:extLst>
      <p:ext uri="{BB962C8B-B14F-4D97-AF65-F5344CB8AC3E}">
        <p14:creationId xmlns:p14="http://schemas.microsoft.com/office/powerpoint/2010/main" val="1990358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A691A-B31B-96CF-FA4A-6E819F78B1E5}"/>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11ACCB5F-CCE8-6748-DC45-D546387FA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1987" y="0"/>
            <a:ext cx="3910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2">
            <a:extLst>
              <a:ext uri="{FF2B5EF4-FFF2-40B4-BE49-F238E27FC236}">
                <a16:creationId xmlns:a16="http://schemas.microsoft.com/office/drawing/2014/main" id="{DD64C287-15C9-B80F-2D64-2546FFA62486}"/>
              </a:ext>
            </a:extLst>
          </p:cNvPr>
          <p:cNvSpPr>
            <a:spLocks noGrp="1"/>
          </p:cNvSpPr>
          <p:nvPr>
            <p:ph type="title"/>
          </p:nvPr>
        </p:nvSpPr>
        <p:spPr>
          <a:xfrm>
            <a:off x="2458857" y="339487"/>
            <a:ext cx="8585200" cy="1339658"/>
          </a:xfrm>
        </p:spPr>
        <p:txBody>
          <a:bodyPr/>
          <a:lstStyle/>
          <a:p>
            <a:r>
              <a:rPr lang="sk-SK" b="1" dirty="0" err="1"/>
              <a:t>Emotet</a:t>
            </a:r>
            <a:r>
              <a:rPr lang="sk-SK" b="1" dirty="0"/>
              <a:t> (III.)</a:t>
            </a:r>
          </a:p>
        </p:txBody>
      </p:sp>
      <p:sp>
        <p:nvSpPr>
          <p:cNvPr id="9" name="BlokTextu 8">
            <a:extLst>
              <a:ext uri="{FF2B5EF4-FFF2-40B4-BE49-F238E27FC236}">
                <a16:creationId xmlns:a16="http://schemas.microsoft.com/office/drawing/2014/main" id="{758D6174-B33B-8222-F619-6B3B5018BCBF}"/>
              </a:ext>
            </a:extLst>
          </p:cNvPr>
          <p:cNvSpPr txBox="1"/>
          <p:nvPr/>
        </p:nvSpPr>
        <p:spPr>
          <a:xfrm>
            <a:off x="65228" y="6512599"/>
            <a:ext cx="10033647" cy="246221"/>
          </a:xfrm>
          <a:prstGeom prst="rect">
            <a:avLst/>
          </a:prstGeom>
          <a:noFill/>
        </p:spPr>
        <p:txBody>
          <a:bodyPr wrap="square">
            <a:spAutoFit/>
          </a:bodyPr>
          <a:lstStyle/>
          <a:p>
            <a:r>
              <a:rPr lang="sk-SK" sz="1000" dirty="0"/>
              <a:t>Zdroj: https://www.europol.europa.eu/media-press/newsroom/news/world%E2%80%99s-most-dangerous-malware-emotet-d</a:t>
            </a:r>
            <a:r>
              <a:rPr lang="sk-SK" sz="1000" dirty="0">
                <a:solidFill>
                  <a:schemeClr val="bg1"/>
                </a:solidFill>
              </a:rPr>
              <a:t>isrupted-through-global-action</a:t>
            </a:r>
          </a:p>
        </p:txBody>
      </p:sp>
      <p:pic>
        <p:nvPicPr>
          <p:cNvPr id="2" name="Obrázok 1">
            <a:extLst>
              <a:ext uri="{FF2B5EF4-FFF2-40B4-BE49-F238E27FC236}">
                <a16:creationId xmlns:a16="http://schemas.microsoft.com/office/drawing/2014/main" id="{612A8B90-D79E-BF53-27F6-F391508D4276}"/>
              </a:ext>
            </a:extLst>
          </p:cNvPr>
          <p:cNvPicPr>
            <a:picLocks noChangeAspect="1"/>
          </p:cNvPicPr>
          <p:nvPr/>
        </p:nvPicPr>
        <p:blipFill rotWithShape="1">
          <a:blip r:embed="rId4"/>
          <a:srcRect l="16009" t="22229" r="30902" b="34649"/>
          <a:stretch/>
        </p:blipFill>
        <p:spPr>
          <a:xfrm>
            <a:off x="558799" y="1169717"/>
            <a:ext cx="5234801" cy="2508691"/>
          </a:xfrm>
          <a:prstGeom prst="rect">
            <a:avLst/>
          </a:prstGeom>
        </p:spPr>
      </p:pic>
      <p:pic>
        <p:nvPicPr>
          <p:cNvPr id="4" name="Obrázok 3">
            <a:extLst>
              <a:ext uri="{FF2B5EF4-FFF2-40B4-BE49-F238E27FC236}">
                <a16:creationId xmlns:a16="http://schemas.microsoft.com/office/drawing/2014/main" id="{16B1FD35-3A0B-2B4C-4DE2-C4C2B9FED6AA}"/>
              </a:ext>
            </a:extLst>
          </p:cNvPr>
          <p:cNvPicPr>
            <a:picLocks noChangeAspect="1"/>
          </p:cNvPicPr>
          <p:nvPr/>
        </p:nvPicPr>
        <p:blipFill rotWithShape="1">
          <a:blip r:embed="rId5"/>
          <a:srcRect r="-2" b="12597"/>
          <a:stretch/>
        </p:blipFill>
        <p:spPr>
          <a:xfrm>
            <a:off x="2615462" y="3741080"/>
            <a:ext cx="5509920" cy="2708846"/>
          </a:xfrm>
          <a:prstGeom prst="rect">
            <a:avLst/>
          </a:prstGeom>
        </p:spPr>
      </p:pic>
    </p:spTree>
    <p:extLst>
      <p:ext uri="{BB962C8B-B14F-4D97-AF65-F5344CB8AC3E}">
        <p14:creationId xmlns:p14="http://schemas.microsoft.com/office/powerpoint/2010/main" val="3405911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5E5AD-B88B-1F69-EE37-F974487B07F2}"/>
            </a:ext>
          </a:extLst>
        </p:cNvPr>
        <p:cNvGrpSpPr/>
        <p:nvPr/>
      </p:nvGrpSpPr>
      <p:grpSpPr>
        <a:xfrm>
          <a:off x="0" y="0"/>
          <a:ext cx="0" cy="0"/>
          <a:chOff x="0" y="0"/>
          <a:chExt cx="0" cy="0"/>
        </a:xfrm>
      </p:grpSpPr>
      <p:sp>
        <p:nvSpPr>
          <p:cNvPr id="11" name="Nadpis 1">
            <a:extLst>
              <a:ext uri="{FF2B5EF4-FFF2-40B4-BE49-F238E27FC236}">
                <a16:creationId xmlns:a16="http://schemas.microsoft.com/office/drawing/2014/main" id="{7F8B1F31-B2B9-AD27-10C8-6736CF424F8E}"/>
              </a:ext>
            </a:extLst>
          </p:cNvPr>
          <p:cNvSpPr>
            <a:spLocks noGrp="1"/>
          </p:cNvSpPr>
          <p:nvPr>
            <p:ph type="title"/>
          </p:nvPr>
        </p:nvSpPr>
        <p:spPr>
          <a:xfrm>
            <a:off x="2802467" y="365125"/>
            <a:ext cx="8585200" cy="659794"/>
          </a:xfrm>
        </p:spPr>
        <p:txBody>
          <a:bodyPr/>
          <a:lstStyle/>
          <a:p>
            <a:pPr algn="ctr"/>
            <a:r>
              <a:rPr lang="sk-SK" b="1" dirty="0"/>
              <a:t>Svet okolo nás (II.)</a:t>
            </a:r>
          </a:p>
        </p:txBody>
      </p:sp>
      <p:sp>
        <p:nvSpPr>
          <p:cNvPr id="5" name="Zaoblený obdĺžnik 8">
            <a:extLst>
              <a:ext uri="{FF2B5EF4-FFF2-40B4-BE49-F238E27FC236}">
                <a16:creationId xmlns:a16="http://schemas.microsoft.com/office/drawing/2014/main" id="{AAD08C93-59FC-9084-F979-6AF0A4B7469E}"/>
              </a:ext>
            </a:extLst>
          </p:cNvPr>
          <p:cNvSpPr/>
          <p:nvPr/>
        </p:nvSpPr>
        <p:spPr>
          <a:xfrm>
            <a:off x="669701" y="1356534"/>
            <a:ext cx="997952" cy="625642"/>
          </a:xfrm>
          <a:prstGeom prst="roundRect">
            <a:avLst/>
          </a:prstGeom>
          <a:solidFill>
            <a:srgbClr val="0C3A7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sk-SK" sz="2400" b="1" dirty="0">
                <a:solidFill>
                  <a:schemeClr val="bg1"/>
                </a:solidFill>
              </a:rPr>
              <a:t>2020</a:t>
            </a:r>
          </a:p>
        </p:txBody>
      </p:sp>
      <p:pic>
        <p:nvPicPr>
          <p:cNvPr id="6" name="Obrázok 9" descr="Obrázok, na ktorom je budova, okno, sedenie, muž&#10;&#10;Popis vygenerovaný s veľmi vysokou spoľahlivosťou">
            <a:extLst>
              <a:ext uri="{FF2B5EF4-FFF2-40B4-BE49-F238E27FC236}">
                <a16:creationId xmlns:a16="http://schemas.microsoft.com/office/drawing/2014/main" id="{6E9C806F-AA6E-4A78-EE36-20F86593F3F2}"/>
              </a:ext>
            </a:extLst>
          </p:cNvPr>
          <p:cNvPicPr>
            <a:picLocks noChangeAspect="1"/>
          </p:cNvPicPr>
          <p:nvPr/>
        </p:nvPicPr>
        <p:blipFill>
          <a:blip r:embed="rId3"/>
          <a:stretch>
            <a:fillRect/>
          </a:stretch>
        </p:blipFill>
        <p:spPr>
          <a:xfrm>
            <a:off x="678131" y="2259568"/>
            <a:ext cx="5417869" cy="3396120"/>
          </a:xfrm>
          <a:prstGeom prst="rect">
            <a:avLst/>
          </a:prstGeom>
        </p:spPr>
      </p:pic>
      <p:sp>
        <p:nvSpPr>
          <p:cNvPr id="9" name="TextBox 6">
            <a:extLst>
              <a:ext uri="{FF2B5EF4-FFF2-40B4-BE49-F238E27FC236}">
                <a16:creationId xmlns:a16="http://schemas.microsoft.com/office/drawing/2014/main" id="{8449EC98-E60F-DCD2-E1C7-0346A559E764}"/>
              </a:ext>
            </a:extLst>
          </p:cNvPr>
          <p:cNvSpPr txBox="1"/>
          <p:nvPr/>
        </p:nvSpPr>
        <p:spPr>
          <a:xfrm>
            <a:off x="678131" y="6403597"/>
            <a:ext cx="9734832" cy="400110"/>
          </a:xfrm>
          <a:prstGeom prst="rect">
            <a:avLst/>
          </a:prstGeom>
          <a:noFill/>
        </p:spPr>
        <p:txBody>
          <a:bodyPr wrap="square" rtlCol="0">
            <a:spAutoFit/>
          </a:bodyPr>
          <a:lstStyle/>
          <a:p>
            <a:r>
              <a:rPr lang="en-US" sz="1000" spc="100" dirty="0" err="1"/>
              <a:t>Zdroje</a:t>
            </a:r>
            <a:r>
              <a:rPr lang="en-US" sz="1000" spc="100" dirty="0"/>
              <a:t>: https://mobil.sk/clanok/3517-hackeri-sa-naburali-do-kamier-android-smartfonov-keby-sa-nepriznali-nikto-by-to-ani-nevedel</a:t>
            </a:r>
            <a:r>
              <a:rPr lang="sk-SK" sz="1000" spc="100" dirty="0"/>
              <a:t>, https://portswigger.net/daily-swig/ransomware-attack-maastricht-university-pays-out-220-000-to-cybercrooks</a:t>
            </a:r>
            <a:endParaRPr lang="en-US" sz="1000" spc="100" dirty="0"/>
          </a:p>
        </p:txBody>
      </p:sp>
      <p:pic>
        <p:nvPicPr>
          <p:cNvPr id="3" name="Obrázok 2">
            <a:extLst>
              <a:ext uri="{FF2B5EF4-FFF2-40B4-BE49-F238E27FC236}">
                <a16:creationId xmlns:a16="http://schemas.microsoft.com/office/drawing/2014/main" id="{BAD0E643-A9B9-D01F-DBA1-DB5168389124}"/>
              </a:ext>
            </a:extLst>
          </p:cNvPr>
          <p:cNvPicPr>
            <a:picLocks noChangeAspect="1"/>
          </p:cNvPicPr>
          <p:nvPr/>
        </p:nvPicPr>
        <p:blipFill rotWithShape="1">
          <a:blip r:embed="rId4"/>
          <a:srcRect l="18933" t="33711" r="36480" b="3774"/>
          <a:stretch/>
        </p:blipFill>
        <p:spPr>
          <a:xfrm>
            <a:off x="6298514" y="1210733"/>
            <a:ext cx="5561697" cy="4622348"/>
          </a:xfrm>
          <a:prstGeom prst="rect">
            <a:avLst/>
          </a:prstGeom>
        </p:spPr>
      </p:pic>
      <p:sp>
        <p:nvSpPr>
          <p:cNvPr id="13" name="Zástupný objekt pre číslo snímky 3">
            <a:extLst>
              <a:ext uri="{FF2B5EF4-FFF2-40B4-BE49-F238E27FC236}">
                <a16:creationId xmlns:a16="http://schemas.microsoft.com/office/drawing/2014/main" id="{4FF655A6-18DC-9AD5-BF29-329223AA1DD6}"/>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5</a:t>
            </a:fld>
            <a:endParaRPr lang="sk-SK" dirty="0"/>
          </a:p>
        </p:txBody>
      </p:sp>
    </p:spTree>
    <p:extLst>
      <p:ext uri="{BB962C8B-B14F-4D97-AF65-F5344CB8AC3E}">
        <p14:creationId xmlns:p14="http://schemas.microsoft.com/office/powerpoint/2010/main" val="195204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C2FE9-4A5D-4349-B341-C8069A565603}"/>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3AEE3E1C-E6F3-0BD3-36F5-9651B1326133}"/>
              </a:ext>
            </a:extLst>
          </p:cNvPr>
          <p:cNvSpPr>
            <a:spLocks noGrp="1"/>
          </p:cNvSpPr>
          <p:nvPr>
            <p:ph type="title"/>
          </p:nvPr>
        </p:nvSpPr>
        <p:spPr/>
        <p:txBody>
          <a:bodyPr/>
          <a:lstStyle/>
          <a:p>
            <a:r>
              <a:rPr lang="sk-SK" b="1" dirty="0" err="1"/>
              <a:t>Conti</a:t>
            </a:r>
            <a:r>
              <a:rPr lang="sk-SK" b="1" dirty="0"/>
              <a:t> (I.)</a:t>
            </a:r>
          </a:p>
        </p:txBody>
      </p:sp>
      <p:sp>
        <p:nvSpPr>
          <p:cNvPr id="7" name="BlokTextu 6">
            <a:extLst>
              <a:ext uri="{FF2B5EF4-FFF2-40B4-BE49-F238E27FC236}">
                <a16:creationId xmlns:a16="http://schemas.microsoft.com/office/drawing/2014/main" id="{50DC9C61-717C-CE03-42D1-312DC57B7598}"/>
              </a:ext>
            </a:extLst>
          </p:cNvPr>
          <p:cNvSpPr txBox="1"/>
          <p:nvPr/>
        </p:nvSpPr>
        <p:spPr>
          <a:xfrm>
            <a:off x="804333" y="1492721"/>
            <a:ext cx="4493155" cy="1569660"/>
          </a:xfrm>
          <a:prstGeom prst="rect">
            <a:avLst/>
          </a:prstGeom>
          <a:noFill/>
        </p:spPr>
        <p:txBody>
          <a:bodyPr wrap="square">
            <a:spAutoFit/>
          </a:bodyPr>
          <a:lstStyle/>
          <a:p>
            <a:pPr marL="342900" indent="-342900">
              <a:buFont typeface="Wingdings" panose="05000000000000000000" pitchFamily="2" charset="2"/>
              <a:buChar char="§"/>
            </a:pPr>
            <a:r>
              <a:rPr lang="sk-SK" sz="2400" dirty="0">
                <a:solidFill>
                  <a:schemeClr val="tx1"/>
                </a:solidFill>
                <a:latin typeface="Arial" panose="020B0604020202020204" pitchFamily="34" charset="0"/>
              </a:rPr>
              <a:t>1 z najväčších skupín</a:t>
            </a:r>
          </a:p>
          <a:p>
            <a:pPr marL="342900" indent="-342900">
              <a:buFont typeface="Wingdings" panose="05000000000000000000" pitchFamily="2" charset="2"/>
              <a:buChar char="§"/>
            </a:pPr>
            <a:endParaRPr lang="sk-SK" sz="2400" strike="noStrike" spc="-1" dirty="0">
              <a:solidFill>
                <a:schemeClr val="tx1"/>
              </a:solidFill>
              <a:latin typeface="Arial" panose="020B0604020202020204" pitchFamily="34" charset="0"/>
            </a:endParaRPr>
          </a:p>
          <a:p>
            <a:pPr marL="342900" indent="-342900">
              <a:buFont typeface="Wingdings" panose="05000000000000000000" pitchFamily="2" charset="2"/>
              <a:buChar char="§"/>
            </a:pPr>
            <a:r>
              <a:rPr lang="sk-SK" sz="2400" spc="-1" dirty="0">
                <a:solidFill>
                  <a:schemeClr val="tx1"/>
                </a:solidFill>
                <a:latin typeface="Arial" panose="020B0604020202020204" pitchFamily="34" charset="0"/>
              </a:rPr>
              <a:t>ú</a:t>
            </a:r>
            <a:r>
              <a:rPr lang="sk-SK" sz="2400" strike="noStrike" spc="-1" dirty="0">
                <a:solidFill>
                  <a:schemeClr val="tx1"/>
                </a:solidFill>
                <a:latin typeface="Arial" panose="020B0604020202020204" pitchFamily="34" charset="0"/>
              </a:rPr>
              <a:t>nik údajov –  nástroje, postupy, komunikácia</a:t>
            </a:r>
            <a:endParaRPr lang="sk-SK" sz="2400" spc="-1" dirty="0">
              <a:solidFill>
                <a:schemeClr val="tx1"/>
              </a:solidFill>
              <a:latin typeface="Arial" panose="020B0604020202020204" pitchFamily="34" charset="0"/>
            </a:endParaRPr>
          </a:p>
        </p:txBody>
      </p:sp>
      <p:pic>
        <p:nvPicPr>
          <p:cNvPr id="4" name="Obrázok 3">
            <a:extLst>
              <a:ext uri="{FF2B5EF4-FFF2-40B4-BE49-F238E27FC236}">
                <a16:creationId xmlns:a16="http://schemas.microsoft.com/office/drawing/2014/main" id="{2069A5CC-F5FA-B5D6-6325-6CE3081561DC}"/>
              </a:ext>
            </a:extLst>
          </p:cNvPr>
          <p:cNvPicPr>
            <a:picLocks noChangeAspect="1"/>
          </p:cNvPicPr>
          <p:nvPr/>
        </p:nvPicPr>
        <p:blipFill>
          <a:blip r:embed="rId3"/>
          <a:stretch>
            <a:fillRect/>
          </a:stretch>
        </p:blipFill>
        <p:spPr>
          <a:xfrm>
            <a:off x="5397500" y="1121841"/>
            <a:ext cx="5069916" cy="5116193"/>
          </a:xfrm>
          <a:prstGeom prst="rect">
            <a:avLst/>
          </a:prstGeom>
        </p:spPr>
      </p:pic>
      <p:sp>
        <p:nvSpPr>
          <p:cNvPr id="2" name="Zástupný objekt pre číslo snímky 3">
            <a:extLst>
              <a:ext uri="{FF2B5EF4-FFF2-40B4-BE49-F238E27FC236}">
                <a16:creationId xmlns:a16="http://schemas.microsoft.com/office/drawing/2014/main" id="{E89DA1E7-00C4-7B63-3723-5A298A65BC48}"/>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50</a:t>
            </a:fld>
            <a:endParaRPr lang="sk-SK" dirty="0"/>
          </a:p>
        </p:txBody>
      </p:sp>
    </p:spTree>
    <p:extLst>
      <p:ext uri="{BB962C8B-B14F-4D97-AF65-F5344CB8AC3E}">
        <p14:creationId xmlns:p14="http://schemas.microsoft.com/office/powerpoint/2010/main" val="1372569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47CEA-CBAA-836C-740B-53FC20BFA018}"/>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CD70B860-CF2A-5B86-0887-C6D32EB8C2C0}"/>
              </a:ext>
            </a:extLst>
          </p:cNvPr>
          <p:cNvSpPr>
            <a:spLocks noGrp="1"/>
          </p:cNvSpPr>
          <p:nvPr>
            <p:ph type="title"/>
          </p:nvPr>
        </p:nvSpPr>
        <p:spPr/>
        <p:txBody>
          <a:bodyPr/>
          <a:lstStyle/>
          <a:p>
            <a:r>
              <a:rPr lang="sk-SK" b="1" dirty="0" err="1"/>
              <a:t>Conti</a:t>
            </a:r>
            <a:r>
              <a:rPr lang="sk-SK" b="1" dirty="0"/>
              <a:t> (II.)</a:t>
            </a:r>
          </a:p>
        </p:txBody>
      </p:sp>
      <p:sp>
        <p:nvSpPr>
          <p:cNvPr id="7" name="BlokTextu 6">
            <a:extLst>
              <a:ext uri="{FF2B5EF4-FFF2-40B4-BE49-F238E27FC236}">
                <a16:creationId xmlns:a16="http://schemas.microsoft.com/office/drawing/2014/main" id="{0ED14EBF-D1C0-1235-2E6C-16CB8FD38E6C}"/>
              </a:ext>
            </a:extLst>
          </p:cNvPr>
          <p:cNvSpPr txBox="1"/>
          <p:nvPr/>
        </p:nvSpPr>
        <p:spPr>
          <a:xfrm>
            <a:off x="1046327" y="1329693"/>
            <a:ext cx="9985733" cy="3785652"/>
          </a:xfrm>
          <a:prstGeom prst="rect">
            <a:avLst/>
          </a:prstGeom>
          <a:noFill/>
        </p:spPr>
        <p:txBody>
          <a:bodyPr wrap="square">
            <a:spAutoFit/>
          </a:bodyPr>
          <a:lstStyle/>
          <a:p>
            <a:pPr>
              <a:buNone/>
            </a:pPr>
            <a:r>
              <a:rPr lang="sk-SK" sz="2400" b="1" dirty="0"/>
              <a:t>SIEŤOVÁ INFRAŠTRUKTÚRA</a:t>
            </a:r>
          </a:p>
          <a:p>
            <a:pPr>
              <a:buNone/>
            </a:pPr>
            <a:endParaRPr lang="sk-SK" sz="2400" dirty="0"/>
          </a:p>
          <a:p>
            <a:pPr>
              <a:buNone/>
            </a:pPr>
            <a:r>
              <a:rPr lang="sk-SK" sz="2400" dirty="0"/>
              <a:t>Takmer každú modernú sieť je možné hacknúť.</a:t>
            </a:r>
          </a:p>
          <a:p>
            <a:pPr>
              <a:buNone/>
            </a:pPr>
            <a:br>
              <a:rPr lang="sk-SK" sz="2400" dirty="0"/>
            </a:br>
            <a:r>
              <a:rPr lang="sk-SK" sz="2400" dirty="0"/>
              <a:t>Dôvody sú nasledovné:</a:t>
            </a:r>
          </a:p>
          <a:p>
            <a:pPr marL="285750" lvl="2" indent="-285750">
              <a:buFont typeface="Wingdings" panose="05000000000000000000" pitchFamily="2" charset="2"/>
              <a:buChar char="§"/>
            </a:pPr>
            <a:r>
              <a:rPr lang="sk-SK" sz="2400" b="1" dirty="0"/>
              <a:t>Nadbytočnosť sietí</a:t>
            </a:r>
            <a:r>
              <a:rPr lang="sk-SK" sz="2400" dirty="0"/>
              <a:t> – veľké množstvo služieb a rôzne vstupné body do tej istej siete.</a:t>
            </a:r>
          </a:p>
          <a:p>
            <a:pPr marL="285750" lvl="2" indent="-285750">
              <a:buFont typeface="Wingdings" panose="05000000000000000000" pitchFamily="2" charset="2"/>
              <a:buChar char="§"/>
            </a:pPr>
            <a:r>
              <a:rPr lang="sk-SK" sz="2400" b="1" dirty="0"/>
              <a:t>Priorita pohodlia pred bezpečnosťou</a:t>
            </a:r>
            <a:r>
              <a:rPr lang="sk-SK" sz="2400" dirty="0"/>
              <a:t> – väznica je bezpečná, ale veľmi neefektívna na vykonávanie činností.</a:t>
            </a:r>
          </a:p>
          <a:p>
            <a:pPr marL="285750" lvl="2" indent="-285750">
              <a:buFont typeface="Wingdings" panose="05000000000000000000" pitchFamily="2" charset="2"/>
              <a:buChar char="§"/>
            </a:pPr>
            <a:r>
              <a:rPr lang="sk-SK" sz="2400" b="1" dirty="0"/>
              <a:t>Ľudský faktor</a:t>
            </a:r>
            <a:r>
              <a:rPr lang="sk-SK" sz="2400" dirty="0"/>
              <a:t> – chyby v konfigurácii, sociálne inžinierstvo.</a:t>
            </a:r>
          </a:p>
        </p:txBody>
      </p:sp>
      <p:sp>
        <p:nvSpPr>
          <p:cNvPr id="2" name="Zástupný objekt pre číslo snímky 3">
            <a:extLst>
              <a:ext uri="{FF2B5EF4-FFF2-40B4-BE49-F238E27FC236}">
                <a16:creationId xmlns:a16="http://schemas.microsoft.com/office/drawing/2014/main" id="{6812C0AB-61D2-15A0-B240-31E47AE12F17}"/>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51</a:t>
            </a:fld>
            <a:endParaRPr lang="sk-SK" dirty="0"/>
          </a:p>
        </p:txBody>
      </p:sp>
    </p:spTree>
    <p:extLst>
      <p:ext uri="{BB962C8B-B14F-4D97-AF65-F5344CB8AC3E}">
        <p14:creationId xmlns:p14="http://schemas.microsoft.com/office/powerpoint/2010/main" val="972022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E26A2-69F3-E549-8020-0E808214AF56}"/>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26AA52C1-BEE0-D317-0B47-0C0E19B2BE1B}"/>
              </a:ext>
            </a:extLst>
          </p:cNvPr>
          <p:cNvSpPr>
            <a:spLocks noGrp="1"/>
          </p:cNvSpPr>
          <p:nvPr>
            <p:ph type="title"/>
          </p:nvPr>
        </p:nvSpPr>
        <p:spPr/>
        <p:txBody>
          <a:bodyPr/>
          <a:lstStyle/>
          <a:p>
            <a:r>
              <a:rPr lang="sk-SK" b="1" err="1"/>
              <a:t>Conti</a:t>
            </a:r>
            <a:r>
              <a:rPr lang="sk-SK" b="1"/>
              <a:t> (III.)</a:t>
            </a:r>
          </a:p>
        </p:txBody>
      </p:sp>
      <p:sp>
        <p:nvSpPr>
          <p:cNvPr id="7" name="BlokTextu 6">
            <a:extLst>
              <a:ext uri="{FF2B5EF4-FFF2-40B4-BE49-F238E27FC236}">
                <a16:creationId xmlns:a16="http://schemas.microsoft.com/office/drawing/2014/main" id="{8AF99A6A-1DC7-5A06-A449-25A2B6737A66}"/>
              </a:ext>
            </a:extLst>
          </p:cNvPr>
          <p:cNvSpPr txBox="1"/>
          <p:nvPr/>
        </p:nvSpPr>
        <p:spPr>
          <a:xfrm>
            <a:off x="314605" y="1121503"/>
            <a:ext cx="11712295" cy="1569660"/>
          </a:xfrm>
          <a:prstGeom prst="rect">
            <a:avLst/>
          </a:prstGeom>
          <a:noFill/>
        </p:spPr>
        <p:txBody>
          <a:bodyPr wrap="square">
            <a:spAutoFit/>
          </a:bodyPr>
          <a:lstStyle/>
          <a:p>
            <a:pPr>
              <a:buNone/>
            </a:pPr>
            <a:r>
              <a:rPr lang="sk-SK" sz="2400" b="1" dirty="0"/>
              <a:t>PRIESKUM A VÝBER CIEĽA</a:t>
            </a:r>
          </a:p>
          <a:p>
            <a:pPr>
              <a:buNone/>
            </a:pPr>
            <a:r>
              <a:rPr lang="sk-SK" sz="2400" dirty="0"/>
              <a:t>Ak nemáte konkrétny cieľ a disponujete </a:t>
            </a:r>
            <a:r>
              <a:rPr lang="sk-SK" sz="2400" dirty="0" err="1"/>
              <a:t>exploitom</a:t>
            </a:r>
            <a:r>
              <a:rPr lang="sk-SK" sz="2400" dirty="0"/>
              <a:t>, môžete skenovať sieť (celý internet alebo vybrané rozsahy IP adries) s cieľom nájsť zraniteľné služby.</a:t>
            </a:r>
            <a:br>
              <a:rPr lang="sk-SK" sz="2400" dirty="0"/>
            </a:br>
            <a:r>
              <a:rPr lang="sk-SK" sz="2400" dirty="0"/>
              <a:t>Ak chcete ušetriť čas, použite známe služby ako </a:t>
            </a:r>
            <a:r>
              <a:rPr lang="sk-SK" sz="2400" dirty="0">
                <a:hlinkClick r:id="rId3"/>
              </a:rPr>
              <a:t>Shodan.io</a:t>
            </a:r>
            <a:r>
              <a:rPr lang="sk-SK" sz="2400" dirty="0"/>
              <a:t>, ale lepšie je mať vlastný skener.</a:t>
            </a:r>
          </a:p>
        </p:txBody>
      </p:sp>
      <p:pic>
        <p:nvPicPr>
          <p:cNvPr id="4" name="Obrázok 3">
            <a:extLst>
              <a:ext uri="{FF2B5EF4-FFF2-40B4-BE49-F238E27FC236}">
                <a16:creationId xmlns:a16="http://schemas.microsoft.com/office/drawing/2014/main" id="{27BD1328-3DCC-4CD1-F530-AB3E7FA94121}"/>
              </a:ext>
            </a:extLst>
          </p:cNvPr>
          <p:cNvPicPr>
            <a:picLocks noChangeAspect="1"/>
          </p:cNvPicPr>
          <p:nvPr/>
        </p:nvPicPr>
        <p:blipFill>
          <a:blip r:embed="rId4"/>
          <a:stretch>
            <a:fillRect/>
          </a:stretch>
        </p:blipFill>
        <p:spPr>
          <a:xfrm>
            <a:off x="4993910" y="2950725"/>
            <a:ext cx="7032990" cy="2785772"/>
          </a:xfrm>
          <a:prstGeom prst="rect">
            <a:avLst/>
          </a:prstGeom>
        </p:spPr>
      </p:pic>
      <p:sp>
        <p:nvSpPr>
          <p:cNvPr id="2" name="Zástupný objekt pre číslo snímky 3">
            <a:extLst>
              <a:ext uri="{FF2B5EF4-FFF2-40B4-BE49-F238E27FC236}">
                <a16:creationId xmlns:a16="http://schemas.microsoft.com/office/drawing/2014/main" id="{4D259CB8-6525-5D72-DF38-BFB141661318}"/>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52</a:t>
            </a:fld>
            <a:endParaRPr lang="sk-SK"/>
          </a:p>
        </p:txBody>
      </p:sp>
      <p:sp>
        <p:nvSpPr>
          <p:cNvPr id="5" name="BlokTextu 4">
            <a:extLst>
              <a:ext uri="{FF2B5EF4-FFF2-40B4-BE49-F238E27FC236}">
                <a16:creationId xmlns:a16="http://schemas.microsoft.com/office/drawing/2014/main" id="{0FA7AB78-E919-6823-CFB3-F866F870C42A}"/>
              </a:ext>
            </a:extLst>
          </p:cNvPr>
          <p:cNvSpPr txBox="1"/>
          <p:nvPr/>
        </p:nvSpPr>
        <p:spPr>
          <a:xfrm>
            <a:off x="397155" y="2950725"/>
            <a:ext cx="4339945" cy="3046988"/>
          </a:xfrm>
          <a:prstGeom prst="rect">
            <a:avLst/>
          </a:prstGeom>
          <a:noFill/>
        </p:spPr>
        <p:txBody>
          <a:bodyPr wrap="square">
            <a:spAutoFit/>
          </a:bodyPr>
          <a:lstStyle/>
          <a:p>
            <a:pPr>
              <a:buNone/>
            </a:pPr>
            <a:r>
              <a:rPr lang="sk-SK" sz="2400" dirty="0"/>
              <a:t>Pri cielenom útoku je nevyhnutný prieskum:</a:t>
            </a:r>
          </a:p>
          <a:p>
            <a:pPr>
              <a:buFont typeface="+mj-lt"/>
              <a:buAutoNum type="arabicPeriod"/>
            </a:pPr>
            <a:r>
              <a:rPr lang="sk-SK" sz="2400" dirty="0"/>
              <a:t>Začnite analýzou domény</a:t>
            </a:r>
          </a:p>
          <a:p>
            <a:pPr>
              <a:buFont typeface="+mj-lt"/>
              <a:buAutoNum type="arabicPeriod"/>
            </a:pPr>
            <a:r>
              <a:rPr lang="sk-SK" sz="2400" dirty="0"/>
              <a:t>Veľké korporácie majú vlastné autonómne systémy (AS), ...</a:t>
            </a:r>
          </a:p>
          <a:p>
            <a:pPr>
              <a:buFont typeface="+mj-lt"/>
              <a:buAutoNum type="arabicPeriod"/>
            </a:pPr>
            <a:r>
              <a:rPr lang="sk-SK" sz="2400" dirty="0"/>
              <a:t>Použite OSINT nástroje na </a:t>
            </a:r>
            <a:r>
              <a:rPr lang="sk-SK" sz="2400" b="1" dirty="0"/>
              <a:t>získanie údajov o cieľovej organizácii a jej zamestnancoch.</a:t>
            </a:r>
          </a:p>
        </p:txBody>
      </p:sp>
    </p:spTree>
    <p:extLst>
      <p:ext uri="{BB962C8B-B14F-4D97-AF65-F5344CB8AC3E}">
        <p14:creationId xmlns:p14="http://schemas.microsoft.com/office/powerpoint/2010/main" val="154031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D5965-6914-168E-3708-7CE8E36244CA}"/>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A2A93110-D317-BF77-52C8-F6AE57A5D5B3}"/>
              </a:ext>
            </a:extLst>
          </p:cNvPr>
          <p:cNvSpPr>
            <a:spLocks noGrp="1"/>
          </p:cNvSpPr>
          <p:nvPr>
            <p:ph type="title"/>
          </p:nvPr>
        </p:nvSpPr>
        <p:spPr>
          <a:xfrm>
            <a:off x="1423607" y="347055"/>
            <a:ext cx="8585200" cy="1339658"/>
          </a:xfrm>
        </p:spPr>
        <p:txBody>
          <a:bodyPr/>
          <a:lstStyle/>
          <a:p>
            <a:r>
              <a:rPr lang="sk-SK" b="1" dirty="0" err="1"/>
              <a:t>Conti</a:t>
            </a:r>
            <a:r>
              <a:rPr lang="sk-SK" b="1" dirty="0"/>
              <a:t> (IV.)</a:t>
            </a:r>
          </a:p>
        </p:txBody>
      </p:sp>
      <p:sp>
        <p:nvSpPr>
          <p:cNvPr id="7" name="BlokTextu 6">
            <a:extLst>
              <a:ext uri="{FF2B5EF4-FFF2-40B4-BE49-F238E27FC236}">
                <a16:creationId xmlns:a16="http://schemas.microsoft.com/office/drawing/2014/main" id="{647FF1EA-C599-775D-23B0-1049A633E627}"/>
              </a:ext>
            </a:extLst>
          </p:cNvPr>
          <p:cNvSpPr txBox="1"/>
          <p:nvPr/>
        </p:nvSpPr>
        <p:spPr>
          <a:xfrm>
            <a:off x="525985" y="1128470"/>
            <a:ext cx="6775568" cy="4893647"/>
          </a:xfrm>
          <a:prstGeom prst="rect">
            <a:avLst/>
          </a:prstGeom>
          <a:noFill/>
        </p:spPr>
        <p:txBody>
          <a:bodyPr wrap="square">
            <a:spAutoFit/>
          </a:bodyPr>
          <a:lstStyle/>
          <a:p>
            <a:pPr>
              <a:buNone/>
            </a:pPr>
            <a:r>
              <a:rPr lang="sk-SK" sz="2400"/>
              <a:t>NÁSTROJE OSINT</a:t>
            </a:r>
          </a:p>
          <a:p>
            <a:pPr>
              <a:buNone/>
            </a:pPr>
            <a:r>
              <a:rPr lang="sk-SK" sz="2400" b="1"/>
              <a:t>Vyhľadávače informácií:</a:t>
            </a:r>
          </a:p>
          <a:p>
            <a:pPr marL="285750" indent="-285750">
              <a:buFont typeface="Wingdings" panose="05000000000000000000" pitchFamily="2" charset="2"/>
              <a:buChar char="§"/>
            </a:pPr>
            <a:r>
              <a:rPr lang="sk-SK" sz="2400" err="1"/>
              <a:t>theHarvester</a:t>
            </a:r>
            <a:r>
              <a:rPr lang="sk-SK" sz="2400"/>
              <a:t> – zber emailov, </a:t>
            </a:r>
            <a:r>
              <a:rPr lang="sk-SK" sz="2400" err="1"/>
              <a:t>subdomén</a:t>
            </a:r>
            <a:r>
              <a:rPr lang="sk-SK" sz="2400"/>
              <a:t>, otvorených portov</a:t>
            </a:r>
          </a:p>
          <a:p>
            <a:pPr marL="285750" indent="-285750">
              <a:buFont typeface="Wingdings" panose="05000000000000000000" pitchFamily="2" charset="2"/>
              <a:buChar char="§"/>
            </a:pPr>
            <a:r>
              <a:rPr lang="sk-SK" sz="2400" err="1"/>
              <a:t>SpiderFoot</a:t>
            </a:r>
            <a:r>
              <a:rPr lang="sk-SK" sz="2400"/>
              <a:t> – OSINT analýza</a:t>
            </a:r>
          </a:p>
          <a:p>
            <a:pPr marL="285750" indent="-285750">
              <a:buFont typeface="Wingdings" panose="05000000000000000000" pitchFamily="2" charset="2"/>
              <a:buChar char="§"/>
            </a:pPr>
            <a:r>
              <a:rPr lang="sk-SK" sz="2400"/>
              <a:t>hunter.io – zbiera emaily podľa domény</a:t>
            </a:r>
          </a:p>
          <a:p>
            <a:r>
              <a:rPr lang="sk-SK" sz="2400" b="1"/>
              <a:t>Vyhľadávanie firiem:</a:t>
            </a:r>
          </a:p>
          <a:p>
            <a:pPr marL="285750" indent="-285750">
              <a:buFont typeface="Wingdings" panose="05000000000000000000" pitchFamily="2" charset="2"/>
              <a:buChar char="§"/>
            </a:pPr>
            <a:r>
              <a:rPr lang="sk-SK" sz="2400" err="1"/>
              <a:t>ZoomInfo</a:t>
            </a:r>
            <a:r>
              <a:rPr lang="sk-SK" sz="2400"/>
              <a:t> – firemné dáta</a:t>
            </a:r>
          </a:p>
          <a:p>
            <a:pPr marL="285750" indent="-285750">
              <a:buFont typeface="Wingdings" panose="05000000000000000000" pitchFamily="2" charset="2"/>
              <a:buChar char="§"/>
            </a:pPr>
            <a:r>
              <a:rPr lang="sk-SK" sz="2400" err="1"/>
              <a:t>OpenCorporates</a:t>
            </a:r>
            <a:r>
              <a:rPr lang="sk-SK" sz="2400"/>
              <a:t> – databáza firiem</a:t>
            </a:r>
          </a:p>
          <a:p>
            <a:r>
              <a:rPr lang="sk-SK" sz="2400" b="1"/>
              <a:t>Vyhľadávanie používateľských mien:</a:t>
            </a:r>
          </a:p>
          <a:p>
            <a:pPr marL="285750" indent="-285750">
              <a:buFont typeface="Wingdings" panose="05000000000000000000" pitchFamily="2" charset="2"/>
              <a:buChar char="§"/>
            </a:pPr>
            <a:r>
              <a:rPr lang="sk-SK" sz="2400" err="1"/>
              <a:t>Namechk</a:t>
            </a:r>
            <a:endParaRPr lang="sk-SK" sz="2400"/>
          </a:p>
          <a:p>
            <a:r>
              <a:rPr lang="sk-SK" sz="2400" b="1"/>
              <a:t>Vyhľadávanie emailov:</a:t>
            </a:r>
          </a:p>
          <a:p>
            <a:pPr marL="285750" indent="-285750">
              <a:buFont typeface="Wingdings" panose="05000000000000000000" pitchFamily="2" charset="2"/>
              <a:buChar char="§"/>
            </a:pPr>
            <a:r>
              <a:rPr lang="sk-SK" sz="2400" err="1"/>
              <a:t>Have</a:t>
            </a:r>
            <a:r>
              <a:rPr lang="sk-SK" sz="2400"/>
              <a:t> I </a:t>
            </a:r>
            <a:r>
              <a:rPr lang="sk-SK" sz="2400" err="1"/>
              <a:t>Been</a:t>
            </a:r>
            <a:r>
              <a:rPr lang="sk-SK" sz="2400"/>
              <a:t> </a:t>
            </a:r>
            <a:r>
              <a:rPr lang="sk-SK" sz="2400" err="1"/>
              <a:t>Pwned</a:t>
            </a:r>
            <a:endParaRPr lang="sk-SK" sz="2400"/>
          </a:p>
        </p:txBody>
      </p:sp>
      <p:pic>
        <p:nvPicPr>
          <p:cNvPr id="6" name="Obrázok 5">
            <a:extLst>
              <a:ext uri="{FF2B5EF4-FFF2-40B4-BE49-F238E27FC236}">
                <a16:creationId xmlns:a16="http://schemas.microsoft.com/office/drawing/2014/main" id="{F1F8B754-14A7-128F-ADD0-AABD29190123}"/>
              </a:ext>
            </a:extLst>
          </p:cNvPr>
          <p:cNvPicPr>
            <a:picLocks noChangeAspect="1"/>
          </p:cNvPicPr>
          <p:nvPr/>
        </p:nvPicPr>
        <p:blipFill>
          <a:blip r:embed="rId3"/>
          <a:stretch>
            <a:fillRect/>
          </a:stretch>
        </p:blipFill>
        <p:spPr>
          <a:xfrm>
            <a:off x="5455983" y="4438892"/>
            <a:ext cx="5840627" cy="2228905"/>
          </a:xfrm>
          <a:prstGeom prst="rect">
            <a:avLst/>
          </a:prstGeom>
        </p:spPr>
      </p:pic>
      <p:pic>
        <p:nvPicPr>
          <p:cNvPr id="9" name="Obrázok 8">
            <a:extLst>
              <a:ext uri="{FF2B5EF4-FFF2-40B4-BE49-F238E27FC236}">
                <a16:creationId xmlns:a16="http://schemas.microsoft.com/office/drawing/2014/main" id="{CD5A2BC3-06B8-3F64-3496-4E56426A852B}"/>
              </a:ext>
            </a:extLst>
          </p:cNvPr>
          <p:cNvPicPr>
            <a:picLocks noChangeAspect="1"/>
          </p:cNvPicPr>
          <p:nvPr/>
        </p:nvPicPr>
        <p:blipFill>
          <a:blip r:embed="rId4"/>
          <a:stretch>
            <a:fillRect/>
          </a:stretch>
        </p:blipFill>
        <p:spPr>
          <a:xfrm>
            <a:off x="7037173" y="94900"/>
            <a:ext cx="4744662" cy="4254919"/>
          </a:xfrm>
          <a:prstGeom prst="rect">
            <a:avLst/>
          </a:prstGeom>
        </p:spPr>
      </p:pic>
      <p:sp>
        <p:nvSpPr>
          <p:cNvPr id="2" name="Zástupný objekt pre číslo snímky 3">
            <a:extLst>
              <a:ext uri="{FF2B5EF4-FFF2-40B4-BE49-F238E27FC236}">
                <a16:creationId xmlns:a16="http://schemas.microsoft.com/office/drawing/2014/main" id="{3F697A13-E051-826C-D85B-4CD809BACD18}"/>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53</a:t>
            </a:fld>
            <a:endParaRPr lang="sk-SK" dirty="0"/>
          </a:p>
        </p:txBody>
      </p:sp>
    </p:spTree>
    <p:extLst>
      <p:ext uri="{BB962C8B-B14F-4D97-AF65-F5344CB8AC3E}">
        <p14:creationId xmlns:p14="http://schemas.microsoft.com/office/powerpoint/2010/main" val="440253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971C2-F2D4-0829-A87D-8C213E8297B3}"/>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DB5056D8-2AB4-C844-1E9B-2E8FCC6CDAAC}"/>
              </a:ext>
            </a:extLst>
          </p:cNvPr>
          <p:cNvSpPr>
            <a:spLocks noGrp="1"/>
          </p:cNvSpPr>
          <p:nvPr>
            <p:ph type="title"/>
          </p:nvPr>
        </p:nvSpPr>
        <p:spPr/>
        <p:txBody>
          <a:bodyPr/>
          <a:lstStyle/>
          <a:p>
            <a:r>
              <a:rPr lang="sk-SK" b="1" dirty="0" err="1"/>
              <a:t>Conti</a:t>
            </a:r>
            <a:r>
              <a:rPr lang="sk-SK" b="1" dirty="0"/>
              <a:t> (V.)</a:t>
            </a:r>
          </a:p>
        </p:txBody>
      </p:sp>
      <p:sp>
        <p:nvSpPr>
          <p:cNvPr id="7" name="BlokTextu 6">
            <a:extLst>
              <a:ext uri="{FF2B5EF4-FFF2-40B4-BE49-F238E27FC236}">
                <a16:creationId xmlns:a16="http://schemas.microsoft.com/office/drawing/2014/main" id="{287B528D-13B9-D344-7B70-90E3779358BB}"/>
              </a:ext>
            </a:extLst>
          </p:cNvPr>
          <p:cNvSpPr txBox="1"/>
          <p:nvPr/>
        </p:nvSpPr>
        <p:spPr>
          <a:xfrm>
            <a:off x="1269141" y="1183600"/>
            <a:ext cx="10389459" cy="5355312"/>
          </a:xfrm>
          <a:prstGeom prst="rect">
            <a:avLst/>
          </a:prstGeom>
          <a:noFill/>
        </p:spPr>
        <p:txBody>
          <a:bodyPr wrap="square">
            <a:spAutoFit/>
          </a:bodyPr>
          <a:lstStyle/>
          <a:p>
            <a:pPr>
              <a:buNone/>
            </a:pPr>
            <a:r>
              <a:rPr lang="sk-SK" b="1"/>
              <a:t>Dátum:</a:t>
            </a:r>
            <a:r>
              <a:rPr lang="sk-SK"/>
              <a:t> 2021-03-15T16:09:16.675Z</a:t>
            </a:r>
          </a:p>
          <a:p>
            <a:pPr>
              <a:buNone/>
            </a:pPr>
            <a:r>
              <a:rPr lang="sk-SK" b="1"/>
              <a:t>Od:</a:t>
            </a:r>
            <a:r>
              <a:rPr lang="sk-SK"/>
              <a:t> Kalinka</a:t>
            </a:r>
            <a:br>
              <a:rPr lang="sk-SK"/>
            </a:br>
            <a:r>
              <a:rPr lang="sk-SK" b="1"/>
              <a:t>Správa:</a:t>
            </a:r>
            <a:r>
              <a:rPr lang="sk-SK"/>
              <a:t> Chlapi, viete mi povedať, ako vypnúť ESET </a:t>
            </a:r>
            <a:r>
              <a:rPr lang="sk-SK" err="1"/>
              <a:t>File</a:t>
            </a:r>
            <a:r>
              <a:rPr lang="sk-SK"/>
              <a:t> </a:t>
            </a:r>
            <a:r>
              <a:rPr lang="sk-SK" err="1"/>
              <a:t>Security</a:t>
            </a:r>
            <a:r>
              <a:rPr lang="sk-SK"/>
              <a:t>?</a:t>
            </a:r>
          </a:p>
          <a:p>
            <a:pPr>
              <a:buNone/>
            </a:pPr>
            <a:endParaRPr lang="sk-SK" b="1"/>
          </a:p>
          <a:p>
            <a:pPr>
              <a:buNone/>
            </a:pPr>
            <a:r>
              <a:rPr lang="sk-SK" b="1"/>
              <a:t>Dátum:</a:t>
            </a:r>
            <a:r>
              <a:rPr lang="sk-SK"/>
              <a:t> 2021-03-15T15:14:23.771Z</a:t>
            </a:r>
            <a:br>
              <a:rPr lang="sk-SK"/>
            </a:br>
            <a:r>
              <a:rPr lang="sk-SK" b="1"/>
              <a:t>Od:</a:t>
            </a:r>
            <a:r>
              <a:rPr lang="sk-SK"/>
              <a:t> t3chnolog</a:t>
            </a:r>
            <a:br>
              <a:rPr lang="sk-SK"/>
            </a:br>
            <a:r>
              <a:rPr lang="sk-SK" b="1"/>
              <a:t>Správa:</a:t>
            </a:r>
            <a:r>
              <a:rPr lang="sk-SK"/>
              <a:t> </a:t>
            </a:r>
            <a:r>
              <a:rPr lang="sk-SK" err="1"/>
              <a:t>dtssync</a:t>
            </a:r>
            <a:r>
              <a:rPr lang="sk-SK"/>
              <a:t> je mizerná voľba v každom prípade)</a:t>
            </a:r>
          </a:p>
          <a:p>
            <a:pPr>
              <a:buNone/>
            </a:pPr>
            <a:endParaRPr lang="sk-SK" b="1"/>
          </a:p>
          <a:p>
            <a:pPr>
              <a:buNone/>
            </a:pPr>
            <a:r>
              <a:rPr lang="sk-SK" b="1"/>
              <a:t>Dátum:</a:t>
            </a:r>
            <a:r>
              <a:rPr lang="sk-SK"/>
              <a:t> 2021-03-15T15:14:07.896Z</a:t>
            </a:r>
            <a:br>
              <a:rPr lang="sk-SK"/>
            </a:br>
            <a:r>
              <a:rPr lang="sk-SK" b="1"/>
              <a:t>Od:</a:t>
            </a:r>
            <a:r>
              <a:rPr lang="sk-SK"/>
              <a:t> </a:t>
            </a:r>
            <a:r>
              <a:rPr lang="sk-SK" err="1"/>
              <a:t>Rosette</a:t>
            </a:r>
            <a:br>
              <a:rPr lang="sk-SK"/>
            </a:br>
            <a:r>
              <a:rPr lang="sk-SK" b="1"/>
              <a:t>Správa:</a:t>
            </a:r>
            <a:r>
              <a:rPr lang="sk-SK"/>
              <a:t> Zhromažďuje </a:t>
            </a:r>
            <a:r>
              <a:rPr lang="sk-SK" err="1"/>
              <a:t>Sophos</a:t>
            </a:r>
            <a:r>
              <a:rPr lang="sk-SK"/>
              <a:t> Windows logy? Je to len proti </a:t>
            </a:r>
            <a:r>
              <a:rPr lang="sk-SK" err="1"/>
              <a:t>malvéru</a:t>
            </a:r>
            <a:r>
              <a:rPr lang="sk-SK"/>
              <a:t>?</a:t>
            </a:r>
          </a:p>
          <a:p>
            <a:pPr>
              <a:buNone/>
            </a:pPr>
            <a:endParaRPr lang="sk-SK" b="1"/>
          </a:p>
          <a:p>
            <a:pPr>
              <a:buNone/>
            </a:pPr>
            <a:r>
              <a:rPr lang="sk-SK" b="1"/>
              <a:t>Dátum:</a:t>
            </a:r>
            <a:r>
              <a:rPr lang="sk-SK"/>
              <a:t> 2021-03-15T15:13:30.907Z</a:t>
            </a:r>
            <a:br>
              <a:rPr lang="sk-SK"/>
            </a:br>
            <a:r>
              <a:rPr lang="sk-SK" b="1"/>
              <a:t>Od:</a:t>
            </a:r>
            <a:r>
              <a:rPr lang="sk-SK"/>
              <a:t> </a:t>
            </a:r>
            <a:r>
              <a:rPr lang="sk-SK" err="1"/>
              <a:t>Slice</a:t>
            </a:r>
            <a:br>
              <a:rPr lang="sk-SK"/>
            </a:br>
            <a:r>
              <a:rPr lang="sk-SK" b="1"/>
              <a:t>Správa:</a:t>
            </a:r>
            <a:r>
              <a:rPr lang="sk-SK"/>
              <a:t> Ako nenápadná je možnosť vykonať </a:t>
            </a:r>
            <a:r>
              <a:rPr lang="sk-SK" err="1"/>
              <a:t>DCSync</a:t>
            </a:r>
            <a:r>
              <a:rPr lang="sk-SK"/>
              <a:t> na konkrétnych používateľoch, ak je na DC </a:t>
            </a:r>
            <a:r>
              <a:rPr lang="sk-SK" err="1"/>
              <a:t>Sophos</a:t>
            </a:r>
            <a:r>
              <a:rPr lang="sk-SK"/>
              <a:t>?</a:t>
            </a:r>
          </a:p>
          <a:p>
            <a:pPr>
              <a:buNone/>
            </a:pPr>
            <a:endParaRPr lang="sk-SK" b="1"/>
          </a:p>
          <a:p>
            <a:pPr>
              <a:buNone/>
            </a:pPr>
            <a:r>
              <a:rPr lang="sk-SK" b="1"/>
              <a:t>Dátum:</a:t>
            </a:r>
            <a:r>
              <a:rPr lang="sk-SK"/>
              <a:t> 2021-03-15T14:39:56.903Z</a:t>
            </a:r>
            <a:br>
              <a:rPr lang="sk-SK"/>
            </a:br>
            <a:r>
              <a:rPr lang="sk-SK" b="1"/>
              <a:t>Od:</a:t>
            </a:r>
            <a:r>
              <a:rPr lang="sk-SK"/>
              <a:t> Andy</a:t>
            </a:r>
            <a:br>
              <a:rPr lang="sk-SK"/>
            </a:br>
            <a:r>
              <a:rPr lang="sk-SK" b="1"/>
              <a:t>Správa:</a:t>
            </a:r>
            <a:r>
              <a:rPr lang="sk-SK"/>
              <a:t> Jasné, vďaka, teraz to skúsim</a:t>
            </a:r>
          </a:p>
        </p:txBody>
      </p:sp>
      <p:sp>
        <p:nvSpPr>
          <p:cNvPr id="2" name="Zástupný objekt pre číslo snímky 3">
            <a:extLst>
              <a:ext uri="{FF2B5EF4-FFF2-40B4-BE49-F238E27FC236}">
                <a16:creationId xmlns:a16="http://schemas.microsoft.com/office/drawing/2014/main" id="{BB654C9F-6E7A-B345-5496-A695D4F41949}"/>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54</a:t>
            </a:fld>
            <a:endParaRPr lang="sk-SK" dirty="0"/>
          </a:p>
        </p:txBody>
      </p:sp>
    </p:spTree>
    <p:extLst>
      <p:ext uri="{BB962C8B-B14F-4D97-AF65-F5344CB8AC3E}">
        <p14:creationId xmlns:p14="http://schemas.microsoft.com/office/powerpoint/2010/main" val="19430740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6B19-3AAC-1BCA-DF7A-871207DBC9E1}"/>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CE01E83A-A642-09FE-A3BB-9559CC4E0817}"/>
              </a:ext>
            </a:extLst>
          </p:cNvPr>
          <p:cNvSpPr>
            <a:spLocks noGrp="1"/>
          </p:cNvSpPr>
          <p:nvPr>
            <p:ph type="title"/>
          </p:nvPr>
        </p:nvSpPr>
        <p:spPr/>
        <p:txBody>
          <a:bodyPr/>
          <a:lstStyle/>
          <a:p>
            <a:r>
              <a:rPr lang="sk-SK" b="1" dirty="0" err="1"/>
              <a:t>Conti</a:t>
            </a:r>
            <a:r>
              <a:rPr lang="sk-SK" b="1" dirty="0"/>
              <a:t> (VI.)</a:t>
            </a:r>
          </a:p>
        </p:txBody>
      </p:sp>
      <p:sp>
        <p:nvSpPr>
          <p:cNvPr id="7" name="BlokTextu 6">
            <a:extLst>
              <a:ext uri="{FF2B5EF4-FFF2-40B4-BE49-F238E27FC236}">
                <a16:creationId xmlns:a16="http://schemas.microsoft.com/office/drawing/2014/main" id="{A2D02BC2-2952-8D06-608E-B724EB393C00}"/>
              </a:ext>
            </a:extLst>
          </p:cNvPr>
          <p:cNvSpPr txBox="1"/>
          <p:nvPr/>
        </p:nvSpPr>
        <p:spPr>
          <a:xfrm>
            <a:off x="1269141" y="1237652"/>
            <a:ext cx="10389459" cy="3693319"/>
          </a:xfrm>
          <a:prstGeom prst="rect">
            <a:avLst/>
          </a:prstGeom>
          <a:noFill/>
        </p:spPr>
        <p:txBody>
          <a:bodyPr wrap="square">
            <a:spAutoFit/>
          </a:bodyPr>
          <a:lstStyle/>
          <a:p>
            <a:pPr>
              <a:buNone/>
            </a:pPr>
            <a:r>
              <a:rPr lang="sk-SK" sz="1800" b="1" dirty="0"/>
              <a:t>Dátum:</a:t>
            </a:r>
            <a:r>
              <a:rPr lang="sk-SK" sz="1800" dirty="0"/>
              <a:t> 2021-06-28T11:08:00.394568</a:t>
            </a:r>
            <a:br>
              <a:rPr lang="sk-SK" sz="1800" dirty="0"/>
            </a:br>
            <a:r>
              <a:rPr lang="sk-SK" sz="1800" b="1" dirty="0"/>
              <a:t>Od:</a:t>
            </a:r>
            <a:r>
              <a:rPr lang="sk-SK" sz="1800" dirty="0"/>
              <a:t> mango@q3.onion</a:t>
            </a:r>
            <a:br>
              <a:rPr lang="sk-SK" sz="1800" dirty="0"/>
            </a:br>
            <a:r>
              <a:rPr lang="sk-SK" sz="1800" b="1" dirty="0"/>
              <a:t>Komu:</a:t>
            </a:r>
            <a:r>
              <a:rPr lang="sk-SK" sz="1800" dirty="0"/>
              <a:t> stern@q3.onion</a:t>
            </a:r>
            <a:br>
              <a:rPr lang="sk-SK" sz="1800" dirty="0"/>
            </a:br>
            <a:r>
              <a:rPr lang="sk-SK" sz="1800" b="1" dirty="0"/>
              <a:t>Správa:</a:t>
            </a:r>
            <a:br>
              <a:rPr lang="sk-SK" sz="1800" dirty="0"/>
            </a:br>
            <a:r>
              <a:rPr lang="sk-SK" sz="1800" dirty="0"/>
              <a:t>Vyvinuli sme jednoduchší koncept analýzy dát a volaní\ vydierania. Navrhol som nasledovnú schému:</a:t>
            </a:r>
          </a:p>
          <a:p>
            <a:r>
              <a:rPr lang="sk-SK" sz="1800" dirty="0"/>
              <a:t>Máme samostatnú prieskumnú raketovú spoločnosť. Prenesieme ju na analytikov, ktorí vypracujú správu o spise. Ak sú potrebné vydierania\volania, túto úlohu pridelíme volajúcim. Aby volajúci pracovali efektívne a </a:t>
            </a:r>
            <a:r>
              <a:rPr lang="sk-SK" sz="1800" b="1" dirty="0"/>
              <a:t>nevolali len do prázdna, ako sa to deje teraz</a:t>
            </a:r>
            <a:r>
              <a:rPr lang="sk-SK" sz="1800" dirty="0"/>
              <a:t>, sú v kontakte s analytikmi a môžu si </a:t>
            </a:r>
            <a:r>
              <a:rPr lang="sk-SK" sz="1800" b="1" dirty="0"/>
              <a:t>od nich vyžiadať akékoľvek dodatočné údaje</a:t>
            </a:r>
            <a:r>
              <a:rPr lang="sk-SK" sz="1800" dirty="0"/>
              <a:t>,</a:t>
            </a:r>
            <a:br>
              <a:rPr lang="sk-SK" sz="1800" dirty="0"/>
            </a:br>
            <a:r>
              <a:rPr lang="sk-SK" sz="1800" dirty="0"/>
              <a:t>povedzme časť zoznamu dátumov alebo nejaké informácie o počítačoch\heslách.</a:t>
            </a:r>
          </a:p>
          <a:p>
            <a:br>
              <a:rPr lang="sk-SK" sz="1800" dirty="0"/>
            </a:br>
            <a:r>
              <a:rPr lang="sk-SK" sz="1800" dirty="0"/>
              <a:t>Ak </a:t>
            </a:r>
            <a:r>
              <a:rPr lang="sk-SK" sz="1800" b="1" dirty="0"/>
              <a:t>spoločnosť neodpovie, jej údaje sa odovzdajú na zverejnenie na stránke </a:t>
            </a:r>
            <a:r>
              <a:rPr lang="sk-SK" sz="1800" dirty="0"/>
              <a:t>(na to je potrebné pridať do tohto chatu buď manažéra, alebo niekoho z jeho podporného tímu).</a:t>
            </a:r>
          </a:p>
        </p:txBody>
      </p:sp>
      <p:sp>
        <p:nvSpPr>
          <p:cNvPr id="2" name="Zástupný objekt pre číslo snímky 3">
            <a:extLst>
              <a:ext uri="{FF2B5EF4-FFF2-40B4-BE49-F238E27FC236}">
                <a16:creationId xmlns:a16="http://schemas.microsoft.com/office/drawing/2014/main" id="{72C8C181-8824-E2FF-6854-9CC6AA5C2604}"/>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55</a:t>
            </a:fld>
            <a:endParaRPr lang="sk-SK" dirty="0"/>
          </a:p>
        </p:txBody>
      </p:sp>
    </p:spTree>
    <p:extLst>
      <p:ext uri="{BB962C8B-B14F-4D97-AF65-F5344CB8AC3E}">
        <p14:creationId xmlns:p14="http://schemas.microsoft.com/office/powerpoint/2010/main" val="2883108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9D1F4-1FC8-357C-43A1-0052183DBBE7}"/>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DAFD852D-73FB-221E-46C4-804FEA4072E4}"/>
              </a:ext>
            </a:extLst>
          </p:cNvPr>
          <p:cNvSpPr>
            <a:spLocks noGrp="1"/>
          </p:cNvSpPr>
          <p:nvPr>
            <p:ph type="title"/>
          </p:nvPr>
        </p:nvSpPr>
        <p:spPr/>
        <p:txBody>
          <a:bodyPr/>
          <a:lstStyle/>
          <a:p>
            <a:r>
              <a:rPr lang="sk-SK" b="1" dirty="0"/>
              <a:t>Aktuálne štatistiky o skupinách (I.)</a:t>
            </a:r>
          </a:p>
        </p:txBody>
      </p:sp>
      <p:sp>
        <p:nvSpPr>
          <p:cNvPr id="6" name="BlokTextu 5">
            <a:extLst>
              <a:ext uri="{FF2B5EF4-FFF2-40B4-BE49-F238E27FC236}">
                <a16:creationId xmlns:a16="http://schemas.microsoft.com/office/drawing/2014/main" id="{2FAC83E0-1ED6-9650-80E4-B016726AB807}"/>
              </a:ext>
            </a:extLst>
          </p:cNvPr>
          <p:cNvSpPr txBox="1"/>
          <p:nvPr/>
        </p:nvSpPr>
        <p:spPr>
          <a:xfrm>
            <a:off x="1406383" y="1105358"/>
            <a:ext cx="10621927" cy="461665"/>
          </a:xfrm>
          <a:prstGeom prst="rect">
            <a:avLst/>
          </a:prstGeom>
          <a:noFill/>
        </p:spPr>
        <p:txBody>
          <a:bodyPr wrap="square">
            <a:spAutoFit/>
          </a:bodyPr>
          <a:lstStyle/>
          <a:p>
            <a:pPr marL="342900" indent="-342900">
              <a:buFont typeface="Wingdings" panose="05000000000000000000" pitchFamily="2" charset="2"/>
              <a:buChar char="§"/>
            </a:pPr>
            <a:r>
              <a:rPr lang="sk-SK" sz="2400" spc="-1"/>
              <a:t>skupiny útočníkov, júl 2023 – jún 2024</a:t>
            </a:r>
            <a:endParaRPr lang="en-US" sz="2400" strike="noStrike" spc="-1"/>
          </a:p>
        </p:txBody>
      </p:sp>
      <p:sp>
        <p:nvSpPr>
          <p:cNvPr id="2" name="BlokTextu 1">
            <a:extLst>
              <a:ext uri="{FF2B5EF4-FFF2-40B4-BE49-F238E27FC236}">
                <a16:creationId xmlns:a16="http://schemas.microsoft.com/office/drawing/2014/main" id="{41FED298-3E4F-2DE0-65F7-9C3E59B5C2A5}"/>
              </a:ext>
            </a:extLst>
          </p:cNvPr>
          <p:cNvSpPr txBox="1"/>
          <p:nvPr/>
        </p:nvSpPr>
        <p:spPr>
          <a:xfrm>
            <a:off x="1406383" y="6503276"/>
            <a:ext cx="6880141" cy="246221"/>
          </a:xfrm>
          <a:prstGeom prst="rect">
            <a:avLst/>
          </a:prstGeom>
          <a:noFill/>
        </p:spPr>
        <p:txBody>
          <a:bodyPr wrap="square">
            <a:spAutoFit/>
          </a:bodyPr>
          <a:lstStyle/>
          <a:p>
            <a:r>
              <a:rPr lang="sk-SK" sz="1000"/>
              <a:t>Zdroj: ENISA </a:t>
            </a:r>
            <a:r>
              <a:rPr lang="sk-SK" sz="1000" err="1"/>
              <a:t>Landscape</a:t>
            </a:r>
            <a:r>
              <a:rPr lang="sk-SK" sz="1000"/>
              <a:t> 2024, https://www.enisa.europa.eu/publications/enisa-threat-landscape-2024</a:t>
            </a:r>
          </a:p>
        </p:txBody>
      </p:sp>
      <p:pic>
        <p:nvPicPr>
          <p:cNvPr id="9" name="Obrázok 8">
            <a:extLst>
              <a:ext uri="{FF2B5EF4-FFF2-40B4-BE49-F238E27FC236}">
                <a16:creationId xmlns:a16="http://schemas.microsoft.com/office/drawing/2014/main" id="{3AA3E8DE-D917-7C5A-9CB9-E16CF5CB26E9}"/>
              </a:ext>
            </a:extLst>
          </p:cNvPr>
          <p:cNvPicPr>
            <a:picLocks noChangeAspect="1"/>
          </p:cNvPicPr>
          <p:nvPr/>
        </p:nvPicPr>
        <p:blipFill>
          <a:blip r:embed="rId3"/>
          <a:stretch>
            <a:fillRect/>
          </a:stretch>
        </p:blipFill>
        <p:spPr>
          <a:xfrm>
            <a:off x="2239489" y="1595695"/>
            <a:ext cx="8246739" cy="4878909"/>
          </a:xfrm>
          <a:prstGeom prst="rect">
            <a:avLst/>
          </a:prstGeom>
        </p:spPr>
      </p:pic>
      <p:sp>
        <p:nvSpPr>
          <p:cNvPr id="4" name="Zástupný objekt pre číslo snímky 3">
            <a:extLst>
              <a:ext uri="{FF2B5EF4-FFF2-40B4-BE49-F238E27FC236}">
                <a16:creationId xmlns:a16="http://schemas.microsoft.com/office/drawing/2014/main" id="{D81F0048-8E18-D1B7-C005-3158E0D88180}"/>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56</a:t>
            </a:fld>
            <a:endParaRPr lang="sk-SK" dirty="0"/>
          </a:p>
        </p:txBody>
      </p:sp>
    </p:spTree>
    <p:extLst>
      <p:ext uri="{BB962C8B-B14F-4D97-AF65-F5344CB8AC3E}">
        <p14:creationId xmlns:p14="http://schemas.microsoft.com/office/powerpoint/2010/main" val="1715668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9D1F4-1FC8-357C-43A1-0052183DBBE7}"/>
            </a:ext>
          </a:extLst>
        </p:cNvPr>
        <p:cNvGrpSpPr/>
        <p:nvPr/>
      </p:nvGrpSpPr>
      <p:grpSpPr>
        <a:xfrm>
          <a:off x="0" y="0"/>
          <a:ext cx="0" cy="0"/>
          <a:chOff x="0" y="0"/>
          <a:chExt cx="0" cy="0"/>
        </a:xfrm>
      </p:grpSpPr>
      <p:sp>
        <p:nvSpPr>
          <p:cNvPr id="3" name="Nadpis 2">
            <a:extLst>
              <a:ext uri="{FF2B5EF4-FFF2-40B4-BE49-F238E27FC236}">
                <a16:creationId xmlns:a16="http://schemas.microsoft.com/office/drawing/2014/main" id="{DAFD852D-73FB-221E-46C4-804FEA4072E4}"/>
              </a:ext>
            </a:extLst>
          </p:cNvPr>
          <p:cNvSpPr>
            <a:spLocks noGrp="1"/>
          </p:cNvSpPr>
          <p:nvPr>
            <p:ph type="title"/>
          </p:nvPr>
        </p:nvSpPr>
        <p:spPr/>
        <p:txBody>
          <a:bodyPr/>
          <a:lstStyle/>
          <a:p>
            <a:r>
              <a:rPr lang="sk-SK" b="1" dirty="0"/>
              <a:t>Aktuálne štatistiky o skupinách (II.)</a:t>
            </a:r>
          </a:p>
        </p:txBody>
      </p:sp>
      <p:sp>
        <p:nvSpPr>
          <p:cNvPr id="7" name="BlokTextu 6">
            <a:extLst>
              <a:ext uri="{FF2B5EF4-FFF2-40B4-BE49-F238E27FC236}">
                <a16:creationId xmlns:a16="http://schemas.microsoft.com/office/drawing/2014/main" id="{09A3430C-6118-A8F2-C25D-BDC588E2CCFE}"/>
              </a:ext>
            </a:extLst>
          </p:cNvPr>
          <p:cNvSpPr txBox="1"/>
          <p:nvPr/>
        </p:nvSpPr>
        <p:spPr>
          <a:xfrm>
            <a:off x="1406383" y="6503277"/>
            <a:ext cx="8220848" cy="246221"/>
          </a:xfrm>
          <a:prstGeom prst="rect">
            <a:avLst/>
          </a:prstGeom>
          <a:noFill/>
        </p:spPr>
        <p:txBody>
          <a:bodyPr wrap="square">
            <a:spAutoFit/>
          </a:bodyPr>
          <a:lstStyle/>
          <a:p>
            <a:r>
              <a:rPr lang="sk-SK" sz="1000"/>
              <a:t>Zdroj: ENISA </a:t>
            </a:r>
            <a:r>
              <a:rPr lang="sk-SK" sz="1000" err="1"/>
              <a:t>Landscape</a:t>
            </a:r>
            <a:r>
              <a:rPr lang="sk-SK" sz="1000"/>
              <a:t> 2024, https://www.enisa.europa.eu/publications/enisa-threat-landscape-2024</a:t>
            </a:r>
          </a:p>
        </p:txBody>
      </p:sp>
      <p:sp>
        <p:nvSpPr>
          <p:cNvPr id="10" name="BlokTextu 9">
            <a:extLst>
              <a:ext uri="{FF2B5EF4-FFF2-40B4-BE49-F238E27FC236}">
                <a16:creationId xmlns:a16="http://schemas.microsoft.com/office/drawing/2014/main" id="{F12DC873-1993-971C-C99F-750D6537FBDB}"/>
              </a:ext>
            </a:extLst>
          </p:cNvPr>
          <p:cNvSpPr txBox="1"/>
          <p:nvPr/>
        </p:nvSpPr>
        <p:spPr>
          <a:xfrm>
            <a:off x="1406383" y="1105358"/>
            <a:ext cx="10621927" cy="461665"/>
          </a:xfrm>
          <a:prstGeom prst="rect">
            <a:avLst/>
          </a:prstGeom>
          <a:noFill/>
        </p:spPr>
        <p:txBody>
          <a:bodyPr wrap="square">
            <a:spAutoFit/>
          </a:bodyPr>
          <a:lstStyle/>
          <a:p>
            <a:pPr marL="342900" indent="-342900">
              <a:buFont typeface="Wingdings" panose="05000000000000000000" pitchFamily="2" charset="2"/>
              <a:buChar char="§"/>
            </a:pPr>
            <a:r>
              <a:rPr lang="sk-SK" sz="2400" spc="-1" dirty="0"/>
              <a:t>motivácia útočníkov, júl 2023 – jún 2024</a:t>
            </a:r>
            <a:endParaRPr lang="en-US" sz="2400" strike="noStrike" spc="-1" dirty="0"/>
          </a:p>
        </p:txBody>
      </p:sp>
      <p:pic>
        <p:nvPicPr>
          <p:cNvPr id="4" name="Obrázok 3">
            <a:extLst>
              <a:ext uri="{FF2B5EF4-FFF2-40B4-BE49-F238E27FC236}">
                <a16:creationId xmlns:a16="http://schemas.microsoft.com/office/drawing/2014/main" id="{29142439-E939-1604-3E7E-FB8F43B36DCE}"/>
              </a:ext>
            </a:extLst>
          </p:cNvPr>
          <p:cNvPicPr>
            <a:picLocks noChangeAspect="1"/>
          </p:cNvPicPr>
          <p:nvPr/>
        </p:nvPicPr>
        <p:blipFill>
          <a:blip r:embed="rId3"/>
          <a:stretch>
            <a:fillRect/>
          </a:stretch>
        </p:blipFill>
        <p:spPr>
          <a:xfrm>
            <a:off x="2222064" y="1602094"/>
            <a:ext cx="7891646" cy="4901183"/>
          </a:xfrm>
          <a:prstGeom prst="rect">
            <a:avLst/>
          </a:prstGeom>
        </p:spPr>
      </p:pic>
      <p:sp>
        <p:nvSpPr>
          <p:cNvPr id="2" name="Zástupný objekt pre číslo snímky 3">
            <a:extLst>
              <a:ext uri="{FF2B5EF4-FFF2-40B4-BE49-F238E27FC236}">
                <a16:creationId xmlns:a16="http://schemas.microsoft.com/office/drawing/2014/main" id="{ADF51392-C906-E80A-7012-2F34693F25CA}"/>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57</a:t>
            </a:fld>
            <a:endParaRPr lang="sk-SK" dirty="0"/>
          </a:p>
        </p:txBody>
      </p:sp>
    </p:spTree>
    <p:extLst>
      <p:ext uri="{BB962C8B-B14F-4D97-AF65-F5344CB8AC3E}">
        <p14:creationId xmlns:p14="http://schemas.microsoft.com/office/powerpoint/2010/main" val="2005047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2">
            <a:extLst>
              <a:ext uri="{FF2B5EF4-FFF2-40B4-BE49-F238E27FC236}">
                <a16:creationId xmlns:a16="http://schemas.microsoft.com/office/drawing/2014/main" id="{B4215C97-FD74-0705-747F-8E02602E13DA}"/>
              </a:ext>
            </a:extLst>
          </p:cNvPr>
          <p:cNvSpPr>
            <a:spLocks noGrp="1"/>
          </p:cNvSpPr>
          <p:nvPr>
            <p:ph type="title"/>
          </p:nvPr>
        </p:nvSpPr>
        <p:spPr>
          <a:xfrm>
            <a:off x="2802467" y="365125"/>
            <a:ext cx="8585200" cy="794808"/>
          </a:xfrm>
        </p:spPr>
        <p:txBody>
          <a:bodyPr/>
          <a:lstStyle/>
          <a:p>
            <a:r>
              <a:rPr lang="sk-SK" b="1" dirty="0"/>
              <a:t>Riziko (I.)</a:t>
            </a:r>
          </a:p>
        </p:txBody>
      </p:sp>
      <p:sp>
        <p:nvSpPr>
          <p:cNvPr id="8" name="BlokTextu 7">
            <a:extLst>
              <a:ext uri="{FF2B5EF4-FFF2-40B4-BE49-F238E27FC236}">
                <a16:creationId xmlns:a16="http://schemas.microsoft.com/office/drawing/2014/main" id="{86F66313-D773-431D-A916-D4370BD68511}"/>
              </a:ext>
            </a:extLst>
          </p:cNvPr>
          <p:cNvSpPr txBox="1"/>
          <p:nvPr/>
        </p:nvSpPr>
        <p:spPr>
          <a:xfrm>
            <a:off x="484371" y="1366543"/>
            <a:ext cx="11309695" cy="3046988"/>
          </a:xfrm>
          <a:prstGeom prst="rect">
            <a:avLst/>
          </a:prstGeom>
          <a:noFill/>
        </p:spPr>
        <p:txBody>
          <a:bodyPr wrap="square">
            <a:spAutoFit/>
          </a:bodyPr>
          <a:lstStyle/>
          <a:p>
            <a:pPr marL="342900" indent="-342900" algn="just">
              <a:buFont typeface="Wingdings" panose="05000000000000000000" pitchFamily="2" charset="2"/>
              <a:buChar char="§"/>
            </a:pPr>
            <a:r>
              <a:rPr lang="sk-SK" sz="2400" dirty="0">
                <a:ea typeface="Times New Roman" panose="02020603050405020304" pitchFamily="18" charset="0"/>
              </a:rPr>
              <a:t>úroveň vplyvu na organizačné operácie (vrátane cieľov, funkcie, alebo povesti), organizačné aktíva alebo jednotlivcov vyplývajúce z prevádzkovania informačného systému so zreteľom na potenciálny dopad hrozby a pravdepodobnosť, že sa táto hrozba vyskytne (FIPS 200)</a:t>
            </a:r>
            <a:r>
              <a:rPr lang="sk-SK" sz="2400" dirty="0"/>
              <a:t>.</a:t>
            </a:r>
          </a:p>
          <a:p>
            <a:pPr marL="342900" indent="-342900" algn="just">
              <a:buFont typeface="Wingdings" panose="05000000000000000000" pitchFamily="2" charset="2"/>
              <a:buChar char="§"/>
            </a:pPr>
            <a:endParaRPr lang="sk-SK" sz="2400" dirty="0"/>
          </a:p>
          <a:p>
            <a:pPr marL="342900" indent="-342900" algn="just">
              <a:buFont typeface="Wingdings" panose="05000000000000000000" pitchFamily="2" charset="2"/>
              <a:buChar char="§"/>
            </a:pPr>
            <a:r>
              <a:rPr lang="sk-SK" sz="2400" dirty="0"/>
              <a:t>KB a IB založená na analýze rizík</a:t>
            </a:r>
          </a:p>
          <a:p>
            <a:pPr marL="342900" indent="-342900" algn="just">
              <a:buFont typeface="Wingdings" panose="05000000000000000000" pitchFamily="2" charset="2"/>
              <a:buChar char="§"/>
            </a:pPr>
            <a:endParaRPr lang="sk-SK" sz="2400" dirty="0"/>
          </a:p>
          <a:p>
            <a:pPr marL="342900" indent="-342900" algn="just">
              <a:buFont typeface="Wingdings" panose="05000000000000000000" pitchFamily="2" charset="2"/>
              <a:buChar char="§"/>
            </a:pPr>
            <a:r>
              <a:rPr lang="sk-SK" sz="2400" dirty="0"/>
              <a:t>denno-denná analýza rizík</a:t>
            </a:r>
          </a:p>
        </p:txBody>
      </p:sp>
      <p:sp>
        <p:nvSpPr>
          <p:cNvPr id="10" name="BlokTextu 9">
            <a:extLst>
              <a:ext uri="{FF2B5EF4-FFF2-40B4-BE49-F238E27FC236}">
                <a16:creationId xmlns:a16="http://schemas.microsoft.com/office/drawing/2014/main" id="{E5B30F57-DCAE-4682-8F85-FFD5FC52184D}"/>
              </a:ext>
            </a:extLst>
          </p:cNvPr>
          <p:cNvSpPr txBox="1"/>
          <p:nvPr/>
        </p:nvSpPr>
        <p:spPr>
          <a:xfrm>
            <a:off x="647701" y="6427624"/>
            <a:ext cx="9024826" cy="246221"/>
          </a:xfrm>
          <a:prstGeom prst="rect">
            <a:avLst/>
          </a:prstGeom>
          <a:noFill/>
        </p:spPr>
        <p:txBody>
          <a:bodyPr wrap="square">
            <a:spAutoFit/>
          </a:bodyPr>
          <a:lstStyle/>
          <a:p>
            <a:r>
              <a:rPr lang="sk-SK" sz="1000"/>
              <a:t>Zdroj: </a:t>
            </a:r>
            <a:r>
              <a:rPr lang="en-US" sz="1000"/>
              <a:t> http://www.securityinfowatch.com/blog/11288612/vidsys-2013-national-security-survey-shows-risk-becoming-a-bigger-priority-for-c-level-executives</a:t>
            </a:r>
            <a:endParaRPr lang="sk-SK" sz="1000"/>
          </a:p>
        </p:txBody>
      </p:sp>
      <p:pic>
        <p:nvPicPr>
          <p:cNvPr id="11" name="Picture 2" descr="Súvisiaci obrázok">
            <a:extLst>
              <a:ext uri="{FF2B5EF4-FFF2-40B4-BE49-F238E27FC236}">
                <a16:creationId xmlns:a16="http://schemas.microsoft.com/office/drawing/2014/main" id="{A989A3D8-082A-480B-B352-845284A965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75" r="17203" b="7706"/>
          <a:stretch/>
        </p:blipFill>
        <p:spPr bwMode="auto">
          <a:xfrm>
            <a:off x="6363814" y="2807801"/>
            <a:ext cx="5430252" cy="3254561"/>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jekt pre číslo snímky 3">
            <a:extLst>
              <a:ext uri="{FF2B5EF4-FFF2-40B4-BE49-F238E27FC236}">
                <a16:creationId xmlns:a16="http://schemas.microsoft.com/office/drawing/2014/main" id="{AF741877-B7F4-3185-8309-831BAD39477D}"/>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58</a:t>
            </a:fld>
            <a:endParaRPr lang="sk-SK" dirty="0"/>
          </a:p>
        </p:txBody>
      </p:sp>
    </p:spTree>
    <p:extLst>
      <p:ext uri="{BB962C8B-B14F-4D97-AF65-F5344CB8AC3E}">
        <p14:creationId xmlns:p14="http://schemas.microsoft.com/office/powerpoint/2010/main" val="798738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a:extLst>
              <a:ext uri="{FF2B5EF4-FFF2-40B4-BE49-F238E27FC236}">
                <a16:creationId xmlns:a16="http://schemas.microsoft.com/office/drawing/2014/main" id="{CC3AD0C2-CBF2-4312-A8BF-20D7D8396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7065" y="1333295"/>
            <a:ext cx="3617794" cy="5270231"/>
          </a:xfrm>
          <a:prstGeom prst="rect">
            <a:avLst/>
          </a:prstGeom>
        </p:spPr>
      </p:pic>
      <p:sp>
        <p:nvSpPr>
          <p:cNvPr id="5" name="BlokTextu 4">
            <a:extLst>
              <a:ext uri="{FF2B5EF4-FFF2-40B4-BE49-F238E27FC236}">
                <a16:creationId xmlns:a16="http://schemas.microsoft.com/office/drawing/2014/main" id="{0A7083AD-6418-6385-E1CD-E821B89C583E}"/>
              </a:ext>
            </a:extLst>
          </p:cNvPr>
          <p:cNvSpPr txBox="1"/>
          <p:nvPr/>
        </p:nvSpPr>
        <p:spPr>
          <a:xfrm>
            <a:off x="245533" y="1593440"/>
            <a:ext cx="6446455" cy="3046988"/>
          </a:xfrm>
          <a:prstGeom prst="rect">
            <a:avLst/>
          </a:prstGeom>
          <a:noFill/>
        </p:spPr>
        <p:txBody>
          <a:bodyPr wrap="square">
            <a:spAutoFit/>
          </a:bodyPr>
          <a:lstStyle/>
          <a:p>
            <a:pPr marL="342900" indent="-342900" algn="just">
              <a:buFont typeface="Wingdings" panose="05000000000000000000" pitchFamily="2" charset="2"/>
              <a:buChar char="§"/>
            </a:pPr>
            <a:r>
              <a:rPr lang="sk-SK" sz="2400" dirty="0"/>
              <a:t>Metodika analýzy rizík kybernetickej bezpečnosti pre uplatnenie v procesoch riadenia rizika v zmysle požiadaviek zákona č. 69/2018 </a:t>
            </a:r>
            <a:r>
              <a:rPr lang="sk-SK" sz="2400" dirty="0" err="1"/>
              <a:t>Z.´z</a:t>
            </a:r>
            <a:r>
              <a:rPr lang="sk-SK" sz="2400" dirty="0"/>
              <a:t>. o kybernetickej bezpečnosti</a:t>
            </a:r>
          </a:p>
          <a:p>
            <a:pPr marL="342900" indent="-342900" algn="just">
              <a:buFont typeface="Wingdings" panose="05000000000000000000" pitchFamily="2" charset="2"/>
              <a:buChar char="§"/>
            </a:pPr>
            <a:endParaRPr lang="sk-SK" sz="2400" dirty="0"/>
          </a:p>
          <a:p>
            <a:pPr marL="342900" indent="-342900" algn="just">
              <a:buFont typeface="Wingdings" panose="05000000000000000000" pitchFamily="2" charset="2"/>
              <a:buChar char="§"/>
            </a:pPr>
            <a:r>
              <a:rPr lang="sk-SK" sz="2400" dirty="0"/>
              <a:t>ISO/IEC 27005:2022 Informačné technológie – Bezpečnostné metódy – Riadenie rizík informačnej bezpečnosti </a:t>
            </a:r>
          </a:p>
        </p:txBody>
      </p:sp>
      <p:sp>
        <p:nvSpPr>
          <p:cNvPr id="3" name="Zástupný objekt pre číslo snímky 3">
            <a:extLst>
              <a:ext uri="{FF2B5EF4-FFF2-40B4-BE49-F238E27FC236}">
                <a16:creationId xmlns:a16="http://schemas.microsoft.com/office/drawing/2014/main" id="{7E02C07C-4108-0102-55E7-05A10C322B56}"/>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59</a:t>
            </a:fld>
            <a:endParaRPr lang="sk-SK" dirty="0"/>
          </a:p>
        </p:txBody>
      </p:sp>
      <p:sp>
        <p:nvSpPr>
          <p:cNvPr id="11" name="Nadpis 2">
            <a:extLst>
              <a:ext uri="{FF2B5EF4-FFF2-40B4-BE49-F238E27FC236}">
                <a16:creationId xmlns:a16="http://schemas.microsoft.com/office/drawing/2014/main" id="{0F3E1C1A-CB57-2F71-FD54-8B86CF3E81CD}"/>
              </a:ext>
            </a:extLst>
          </p:cNvPr>
          <p:cNvSpPr>
            <a:spLocks noGrp="1"/>
          </p:cNvSpPr>
          <p:nvPr>
            <p:ph type="title"/>
          </p:nvPr>
        </p:nvSpPr>
        <p:spPr>
          <a:xfrm>
            <a:off x="2802467" y="365125"/>
            <a:ext cx="8585200" cy="794808"/>
          </a:xfrm>
        </p:spPr>
        <p:txBody>
          <a:bodyPr/>
          <a:lstStyle/>
          <a:p>
            <a:r>
              <a:rPr lang="sk-SK" b="1" dirty="0"/>
              <a:t>Riziko (II.)</a:t>
            </a:r>
          </a:p>
        </p:txBody>
      </p:sp>
    </p:spTree>
    <p:extLst>
      <p:ext uri="{BB962C8B-B14F-4D97-AF65-F5344CB8AC3E}">
        <p14:creationId xmlns:p14="http://schemas.microsoft.com/office/powerpoint/2010/main" val="3281588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aoblený obdĺžnik 8">
            <a:extLst>
              <a:ext uri="{FF2B5EF4-FFF2-40B4-BE49-F238E27FC236}">
                <a16:creationId xmlns:a16="http://schemas.microsoft.com/office/drawing/2014/main" id="{B4FB0C3E-60E5-3C3C-578D-D945AEB193B0}"/>
              </a:ext>
            </a:extLst>
          </p:cNvPr>
          <p:cNvSpPr/>
          <p:nvPr/>
        </p:nvSpPr>
        <p:spPr>
          <a:xfrm>
            <a:off x="721217" y="1198250"/>
            <a:ext cx="997952" cy="625642"/>
          </a:xfrm>
          <a:prstGeom prst="roundRect">
            <a:avLst/>
          </a:prstGeom>
          <a:solidFill>
            <a:srgbClr val="0C3A7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sk-SK" sz="2400" b="1" dirty="0">
                <a:solidFill>
                  <a:schemeClr val="bg1"/>
                </a:solidFill>
              </a:rPr>
              <a:t>2021</a:t>
            </a:r>
          </a:p>
        </p:txBody>
      </p:sp>
      <p:sp>
        <p:nvSpPr>
          <p:cNvPr id="6" name="TextBox 6">
            <a:extLst>
              <a:ext uri="{FF2B5EF4-FFF2-40B4-BE49-F238E27FC236}">
                <a16:creationId xmlns:a16="http://schemas.microsoft.com/office/drawing/2014/main" id="{9D9D0920-6602-698C-EFAE-28EF49349D27}"/>
              </a:ext>
            </a:extLst>
          </p:cNvPr>
          <p:cNvSpPr txBox="1"/>
          <p:nvPr/>
        </p:nvSpPr>
        <p:spPr>
          <a:xfrm>
            <a:off x="721217" y="6338857"/>
            <a:ext cx="9586279" cy="400110"/>
          </a:xfrm>
          <a:prstGeom prst="rect">
            <a:avLst/>
          </a:prstGeom>
          <a:noFill/>
        </p:spPr>
        <p:txBody>
          <a:bodyPr wrap="none" rtlCol="0">
            <a:spAutoFit/>
          </a:bodyPr>
          <a:lstStyle/>
          <a:p>
            <a:r>
              <a:rPr lang="en-US" sz="1000" spc="100" dirty="0" err="1"/>
              <a:t>Zdroje</a:t>
            </a:r>
            <a:r>
              <a:rPr lang="en-US" sz="1000" spc="100" dirty="0"/>
              <a:t>: https://www.bloomberg.com/news/articles/2021-06-04/hackers-breached-colonial-pipeline-using-compromised-password</a:t>
            </a:r>
            <a:r>
              <a:rPr lang="sk-SK" sz="1000" spc="100" dirty="0"/>
              <a:t>, </a:t>
            </a:r>
          </a:p>
          <a:p>
            <a:r>
              <a:rPr lang="sk-SK" sz="1000" spc="100" dirty="0"/>
              <a:t>https://www.cpomagazine.com/cyber-security/ikea-suffers-ongoing-phishing-attacks-from-compromised-internal-and-vendor-accounts/</a:t>
            </a:r>
            <a:endParaRPr lang="en-US" sz="1000" spc="100" dirty="0"/>
          </a:p>
        </p:txBody>
      </p:sp>
      <p:pic>
        <p:nvPicPr>
          <p:cNvPr id="8" name="Obrázok 7">
            <a:extLst>
              <a:ext uri="{FF2B5EF4-FFF2-40B4-BE49-F238E27FC236}">
                <a16:creationId xmlns:a16="http://schemas.microsoft.com/office/drawing/2014/main" id="{74D065C7-4582-54D3-1E01-CF5F73720EDD}"/>
              </a:ext>
            </a:extLst>
          </p:cNvPr>
          <p:cNvPicPr>
            <a:picLocks noChangeAspect="1"/>
          </p:cNvPicPr>
          <p:nvPr/>
        </p:nvPicPr>
        <p:blipFill rotWithShape="1">
          <a:blip r:embed="rId3"/>
          <a:srcRect l="28134" t="22160" r="25978" b="8572"/>
          <a:stretch/>
        </p:blipFill>
        <p:spPr>
          <a:xfrm>
            <a:off x="721217" y="2027392"/>
            <a:ext cx="4502716" cy="4017982"/>
          </a:xfrm>
          <a:prstGeom prst="rect">
            <a:avLst/>
          </a:prstGeom>
        </p:spPr>
      </p:pic>
      <p:pic>
        <p:nvPicPr>
          <p:cNvPr id="9" name="Obrázok 8">
            <a:extLst>
              <a:ext uri="{FF2B5EF4-FFF2-40B4-BE49-F238E27FC236}">
                <a16:creationId xmlns:a16="http://schemas.microsoft.com/office/drawing/2014/main" id="{2DB31D9E-908E-EBA4-194D-7FBE95BE071C}"/>
              </a:ext>
            </a:extLst>
          </p:cNvPr>
          <p:cNvPicPr>
            <a:picLocks noChangeAspect="1"/>
          </p:cNvPicPr>
          <p:nvPr/>
        </p:nvPicPr>
        <p:blipFill rotWithShape="1">
          <a:blip r:embed="rId4"/>
          <a:srcRect l="16371" t="22160" r="39276" b="17308"/>
          <a:stretch/>
        </p:blipFill>
        <p:spPr>
          <a:xfrm>
            <a:off x="5530030" y="1198250"/>
            <a:ext cx="5940753" cy="4792822"/>
          </a:xfrm>
          <a:prstGeom prst="rect">
            <a:avLst/>
          </a:prstGeom>
        </p:spPr>
      </p:pic>
      <p:sp>
        <p:nvSpPr>
          <p:cNvPr id="12" name="Zástupný objekt pre číslo snímky 3">
            <a:extLst>
              <a:ext uri="{FF2B5EF4-FFF2-40B4-BE49-F238E27FC236}">
                <a16:creationId xmlns:a16="http://schemas.microsoft.com/office/drawing/2014/main" id="{354922A4-83F7-15C1-CDA6-786C1C78480B}"/>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6</a:t>
            </a:fld>
            <a:endParaRPr lang="sk-SK" dirty="0"/>
          </a:p>
        </p:txBody>
      </p:sp>
      <p:sp>
        <p:nvSpPr>
          <p:cNvPr id="10" name="Nadpis 1">
            <a:extLst>
              <a:ext uri="{FF2B5EF4-FFF2-40B4-BE49-F238E27FC236}">
                <a16:creationId xmlns:a16="http://schemas.microsoft.com/office/drawing/2014/main" id="{8CEBD0F0-AB36-7E8A-20B4-A9812FCDDFEC}"/>
              </a:ext>
            </a:extLst>
          </p:cNvPr>
          <p:cNvSpPr>
            <a:spLocks noGrp="1"/>
          </p:cNvSpPr>
          <p:nvPr>
            <p:ph type="title"/>
          </p:nvPr>
        </p:nvSpPr>
        <p:spPr/>
        <p:txBody>
          <a:bodyPr/>
          <a:lstStyle/>
          <a:p>
            <a:pPr algn="ctr"/>
            <a:r>
              <a:rPr lang="sk-SK" b="1" dirty="0"/>
              <a:t>Svet okolo nás (III.)</a:t>
            </a:r>
          </a:p>
        </p:txBody>
      </p:sp>
    </p:spTree>
    <p:extLst>
      <p:ext uri="{BB962C8B-B14F-4D97-AF65-F5344CB8AC3E}">
        <p14:creationId xmlns:p14="http://schemas.microsoft.com/office/powerpoint/2010/main" val="355400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ĺžnik 11">
            <a:extLst>
              <a:ext uri="{FF2B5EF4-FFF2-40B4-BE49-F238E27FC236}">
                <a16:creationId xmlns:a16="http://schemas.microsoft.com/office/drawing/2014/main" id="{86D5A1AE-7FB2-40DB-A809-A52C480213B0}"/>
              </a:ext>
            </a:extLst>
          </p:cNvPr>
          <p:cNvSpPr/>
          <p:nvPr/>
        </p:nvSpPr>
        <p:spPr>
          <a:xfrm>
            <a:off x="1521557" y="1573417"/>
            <a:ext cx="6216277" cy="461665"/>
          </a:xfrm>
          <a:prstGeom prst="rect">
            <a:avLst/>
          </a:prstGeom>
        </p:spPr>
        <p:txBody>
          <a:bodyPr wrap="square">
            <a:spAutoFit/>
          </a:bodyPr>
          <a:lstStyle/>
          <a:p>
            <a:pPr marL="0" indent="0">
              <a:buNone/>
            </a:pPr>
            <a:r>
              <a:rPr lang="sk-SK" sz="2400" b="1"/>
              <a:t>Vyjadrenie rizika (kvalitatívny prístup)</a:t>
            </a:r>
            <a:endParaRPr lang="sk-SK" sz="2400" b="1">
              <a:ea typeface="ＭＳ Ｐゴシック" panose="020B0600070205080204" pitchFamily="34" charset="-128"/>
            </a:endParaRPr>
          </a:p>
        </p:txBody>
      </p:sp>
      <p:graphicFrame>
        <p:nvGraphicFramePr>
          <p:cNvPr id="5" name="Tabuľka 4">
            <a:extLst>
              <a:ext uri="{FF2B5EF4-FFF2-40B4-BE49-F238E27FC236}">
                <a16:creationId xmlns:a16="http://schemas.microsoft.com/office/drawing/2014/main" id="{E842F874-8C04-4494-8476-8D5ACB3C684B}"/>
              </a:ext>
            </a:extLst>
          </p:cNvPr>
          <p:cNvGraphicFramePr>
            <a:graphicFrameLocks noGrp="1"/>
          </p:cNvGraphicFramePr>
          <p:nvPr>
            <p:extLst>
              <p:ext uri="{D42A27DB-BD31-4B8C-83A1-F6EECF244321}">
                <p14:modId xmlns:p14="http://schemas.microsoft.com/office/powerpoint/2010/main" val="2684399511"/>
              </p:ext>
            </p:extLst>
          </p:nvPr>
        </p:nvGraphicFramePr>
        <p:xfrm>
          <a:off x="1154231" y="2178009"/>
          <a:ext cx="9191749" cy="2899087"/>
        </p:xfrm>
        <a:graphic>
          <a:graphicData uri="http://schemas.openxmlformats.org/drawingml/2006/table">
            <a:tbl>
              <a:tblPr firstRow="1" bandRow="1">
                <a:tableStyleId>{72833802-FEF1-4C79-8D5D-14CF1EAF98D9}</a:tableStyleId>
              </a:tblPr>
              <a:tblGrid>
                <a:gridCol w="2613904">
                  <a:extLst>
                    <a:ext uri="{9D8B030D-6E8A-4147-A177-3AD203B41FA5}">
                      <a16:colId xmlns:a16="http://schemas.microsoft.com/office/drawing/2014/main" val="1890098883"/>
                    </a:ext>
                  </a:extLst>
                </a:gridCol>
                <a:gridCol w="2312299">
                  <a:extLst>
                    <a:ext uri="{9D8B030D-6E8A-4147-A177-3AD203B41FA5}">
                      <a16:colId xmlns:a16="http://schemas.microsoft.com/office/drawing/2014/main" val="872335490"/>
                    </a:ext>
                  </a:extLst>
                </a:gridCol>
                <a:gridCol w="2240489">
                  <a:extLst>
                    <a:ext uri="{9D8B030D-6E8A-4147-A177-3AD203B41FA5}">
                      <a16:colId xmlns:a16="http://schemas.microsoft.com/office/drawing/2014/main" val="612034344"/>
                    </a:ext>
                  </a:extLst>
                </a:gridCol>
                <a:gridCol w="2025057">
                  <a:extLst>
                    <a:ext uri="{9D8B030D-6E8A-4147-A177-3AD203B41FA5}">
                      <a16:colId xmlns:a16="http://schemas.microsoft.com/office/drawing/2014/main" val="4132643335"/>
                    </a:ext>
                  </a:extLst>
                </a:gridCol>
              </a:tblGrid>
              <a:tr h="873887">
                <a:tc>
                  <a:txBody>
                    <a:bodyPr/>
                    <a:lstStyle/>
                    <a:p>
                      <a:r>
                        <a:rPr lang="sk-SK"/>
                        <a:t>Dopad </a:t>
                      </a:r>
                      <a:r>
                        <a:rPr lang="sk-SK">
                          <a:sym typeface="Symbol" panose="05050102010706020507" pitchFamily="18" charset="2"/>
                        </a:rPr>
                        <a:t></a:t>
                      </a:r>
                      <a:endParaRPr lang="en-US"/>
                    </a:p>
                    <a:p>
                      <a:r>
                        <a:rPr lang="en-US" err="1"/>
                        <a:t>Pravdepodobnos</a:t>
                      </a:r>
                      <a:r>
                        <a:rPr lang="sk-SK"/>
                        <a:t>ť</a:t>
                      </a:r>
                      <a:r>
                        <a:rPr lang="sk-SK" baseline="0"/>
                        <a:t> </a:t>
                      </a:r>
                      <a:r>
                        <a:rPr lang="sk-SK" baseline="0">
                          <a:sym typeface="Symbol" panose="05050102010706020507" pitchFamily="18" charset="2"/>
                        </a:rPr>
                        <a:t></a:t>
                      </a:r>
                      <a:endParaRPr lang="sk-SK"/>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sk-SK"/>
                        <a:t>nízky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sk-SK"/>
                        <a:t>stredný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sk-SK"/>
                        <a:t>Vysoký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714003240"/>
                  </a:ext>
                </a:extLst>
              </a:tr>
              <a:tr h="506300">
                <a:tc>
                  <a:txBody>
                    <a:bodyPr/>
                    <a:lstStyle/>
                    <a:p>
                      <a:pPr algn="ctr"/>
                      <a:r>
                        <a:rPr lang="sk-SK" b="1"/>
                        <a:t>Nulová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sk-SK"/>
                        <a:t>Nulové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k-SK"/>
                        <a:t>Nulové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k-SK"/>
                        <a:t>Nulové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541393"/>
                  </a:ext>
                </a:extLst>
              </a:tr>
              <a:tr h="506300">
                <a:tc>
                  <a:txBody>
                    <a:bodyPr/>
                    <a:lstStyle/>
                    <a:p>
                      <a:pPr algn="ctr"/>
                      <a:r>
                        <a:rPr lang="sk-SK" b="1"/>
                        <a:t>Nízka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sk-SK"/>
                        <a:t>Nízke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sk-SK" dirty="0"/>
                        <a:t>Nízke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sk-SK"/>
                        <a:t>Stredné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72D"/>
                    </a:solidFill>
                  </a:tcPr>
                </a:tc>
                <a:extLst>
                  <a:ext uri="{0D108BD9-81ED-4DB2-BD59-A6C34878D82A}">
                    <a16:rowId xmlns:a16="http://schemas.microsoft.com/office/drawing/2014/main" val="3852523635"/>
                  </a:ext>
                </a:extLst>
              </a:tr>
              <a:tr h="506300">
                <a:tc>
                  <a:txBody>
                    <a:bodyPr/>
                    <a:lstStyle/>
                    <a:p>
                      <a:pPr algn="ctr"/>
                      <a:r>
                        <a:rPr lang="sk-SK" b="1"/>
                        <a:t>Stredná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sk-SK"/>
                        <a:t>Nízke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sk-SK"/>
                        <a:t>Stredné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72D"/>
                    </a:solidFill>
                  </a:tcPr>
                </a:tc>
                <a:tc>
                  <a:txBody>
                    <a:bodyPr/>
                    <a:lstStyle/>
                    <a:p>
                      <a:pPr algn="ctr"/>
                      <a:r>
                        <a:rPr lang="sk-SK"/>
                        <a:t>Vysoké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266788912"/>
                  </a:ext>
                </a:extLst>
              </a:tr>
              <a:tr h="506300">
                <a:tc>
                  <a:txBody>
                    <a:bodyPr/>
                    <a:lstStyle/>
                    <a:p>
                      <a:pPr algn="ctr"/>
                      <a:r>
                        <a:rPr lang="sk-SK" b="1"/>
                        <a:t>Vysoká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sk-SK"/>
                        <a:t>Stredné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72D"/>
                    </a:solidFill>
                  </a:tcPr>
                </a:tc>
                <a:tc>
                  <a:txBody>
                    <a:bodyPr/>
                    <a:lstStyle/>
                    <a:p>
                      <a:pPr algn="ctr"/>
                      <a:r>
                        <a:rPr lang="sk-SK"/>
                        <a:t>Vysoké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sk-SK" dirty="0"/>
                        <a:t>Vysoké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736777864"/>
                  </a:ext>
                </a:extLst>
              </a:tr>
            </a:tbl>
          </a:graphicData>
        </a:graphic>
      </p:graphicFrame>
      <p:sp>
        <p:nvSpPr>
          <p:cNvPr id="3" name="Zástupný objekt pre číslo snímky 3">
            <a:extLst>
              <a:ext uri="{FF2B5EF4-FFF2-40B4-BE49-F238E27FC236}">
                <a16:creationId xmlns:a16="http://schemas.microsoft.com/office/drawing/2014/main" id="{42C2F167-4BC1-4284-90C3-0F1A1CB88567}"/>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60</a:t>
            </a:fld>
            <a:endParaRPr lang="sk-SK" dirty="0"/>
          </a:p>
        </p:txBody>
      </p:sp>
      <p:sp>
        <p:nvSpPr>
          <p:cNvPr id="10" name="Nadpis 2">
            <a:extLst>
              <a:ext uri="{FF2B5EF4-FFF2-40B4-BE49-F238E27FC236}">
                <a16:creationId xmlns:a16="http://schemas.microsoft.com/office/drawing/2014/main" id="{43D73275-5C70-33C1-9084-2B0A34406563}"/>
              </a:ext>
            </a:extLst>
          </p:cNvPr>
          <p:cNvSpPr>
            <a:spLocks noGrp="1"/>
          </p:cNvSpPr>
          <p:nvPr>
            <p:ph type="title"/>
          </p:nvPr>
        </p:nvSpPr>
        <p:spPr>
          <a:xfrm>
            <a:off x="2802467" y="365125"/>
            <a:ext cx="8585200" cy="794808"/>
          </a:xfrm>
        </p:spPr>
        <p:txBody>
          <a:bodyPr/>
          <a:lstStyle/>
          <a:p>
            <a:r>
              <a:rPr lang="sk-SK" b="1" dirty="0"/>
              <a:t>Riziko (III.)</a:t>
            </a:r>
          </a:p>
        </p:txBody>
      </p:sp>
    </p:spTree>
    <p:extLst>
      <p:ext uri="{BB962C8B-B14F-4D97-AF65-F5344CB8AC3E}">
        <p14:creationId xmlns:p14="http://schemas.microsoft.com/office/powerpoint/2010/main" val="3803641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ok 13">
            <a:extLst>
              <a:ext uri="{FF2B5EF4-FFF2-40B4-BE49-F238E27FC236}">
                <a16:creationId xmlns:a16="http://schemas.microsoft.com/office/drawing/2014/main" id="{2FA6CA8F-6491-4D96-8D03-B1D7BEEC1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026" y="1192105"/>
            <a:ext cx="5259152" cy="5252435"/>
          </a:xfrm>
          <a:prstGeom prst="rect">
            <a:avLst/>
          </a:prstGeom>
        </p:spPr>
      </p:pic>
      <p:sp>
        <p:nvSpPr>
          <p:cNvPr id="3" name="Zástupný objekt pre číslo snímky 3">
            <a:extLst>
              <a:ext uri="{FF2B5EF4-FFF2-40B4-BE49-F238E27FC236}">
                <a16:creationId xmlns:a16="http://schemas.microsoft.com/office/drawing/2014/main" id="{890DC107-60F9-0C26-237B-6666CBD899A5}"/>
              </a:ext>
            </a:extLst>
          </p:cNvPr>
          <p:cNvSpPr txBox="1">
            <a:spLocks/>
          </p:cNvSpPr>
          <p:nvPr/>
        </p:nvSpPr>
        <p:spPr>
          <a:xfrm>
            <a:off x="11658600" y="6378086"/>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61</a:t>
            </a:fld>
            <a:endParaRPr lang="sk-SK" dirty="0"/>
          </a:p>
        </p:txBody>
      </p:sp>
      <p:grpSp>
        <p:nvGrpSpPr>
          <p:cNvPr id="8" name="Skupina 7">
            <a:extLst>
              <a:ext uri="{FF2B5EF4-FFF2-40B4-BE49-F238E27FC236}">
                <a16:creationId xmlns:a16="http://schemas.microsoft.com/office/drawing/2014/main" id="{9DF14F20-47C4-4285-90AC-0EE5796323EE}"/>
              </a:ext>
            </a:extLst>
          </p:cNvPr>
          <p:cNvGrpSpPr/>
          <p:nvPr/>
        </p:nvGrpSpPr>
        <p:grpSpPr>
          <a:xfrm>
            <a:off x="7289800" y="1354298"/>
            <a:ext cx="3578880" cy="4789230"/>
            <a:chOff x="7535333" y="1142631"/>
            <a:chExt cx="3578880" cy="4789230"/>
          </a:xfrm>
        </p:grpSpPr>
        <p:pic>
          <p:nvPicPr>
            <p:cNvPr id="9" name="Obrázok 8">
              <a:extLst>
                <a:ext uri="{FF2B5EF4-FFF2-40B4-BE49-F238E27FC236}">
                  <a16:creationId xmlns:a16="http://schemas.microsoft.com/office/drawing/2014/main" id="{C69C6963-046B-42EC-8D9F-B56DDC785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333" y="1142631"/>
              <a:ext cx="3578880" cy="4789230"/>
            </a:xfrm>
            <a:prstGeom prst="rect">
              <a:avLst/>
            </a:prstGeom>
          </p:spPr>
        </p:pic>
        <p:sp>
          <p:nvSpPr>
            <p:cNvPr id="10" name="Zaoblený obdĺžnik 8">
              <a:extLst>
                <a:ext uri="{FF2B5EF4-FFF2-40B4-BE49-F238E27FC236}">
                  <a16:creationId xmlns:a16="http://schemas.microsoft.com/office/drawing/2014/main" id="{D4392703-25D2-4DCE-A0D8-D2280A572CF0}"/>
                </a:ext>
              </a:extLst>
            </p:cNvPr>
            <p:cNvSpPr/>
            <p:nvPr/>
          </p:nvSpPr>
          <p:spPr>
            <a:xfrm>
              <a:off x="8074197" y="4344953"/>
              <a:ext cx="2501152" cy="86061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sp>
        <p:nvSpPr>
          <p:cNvPr id="15" name="Nadpis 2">
            <a:extLst>
              <a:ext uri="{FF2B5EF4-FFF2-40B4-BE49-F238E27FC236}">
                <a16:creationId xmlns:a16="http://schemas.microsoft.com/office/drawing/2014/main" id="{EC23FCA1-7EF3-B58B-2EF9-049CF576BB26}"/>
              </a:ext>
            </a:extLst>
          </p:cNvPr>
          <p:cNvSpPr>
            <a:spLocks noGrp="1"/>
          </p:cNvSpPr>
          <p:nvPr>
            <p:ph type="title"/>
          </p:nvPr>
        </p:nvSpPr>
        <p:spPr>
          <a:xfrm>
            <a:off x="2802467" y="365125"/>
            <a:ext cx="8585200" cy="794808"/>
          </a:xfrm>
        </p:spPr>
        <p:txBody>
          <a:bodyPr/>
          <a:lstStyle/>
          <a:p>
            <a:r>
              <a:rPr lang="sk-SK" b="1" dirty="0"/>
              <a:t>Riziko (IV.)</a:t>
            </a:r>
          </a:p>
        </p:txBody>
      </p:sp>
    </p:spTree>
    <p:extLst>
      <p:ext uri="{BB962C8B-B14F-4D97-AF65-F5344CB8AC3E}">
        <p14:creationId xmlns:p14="http://schemas.microsoft.com/office/powerpoint/2010/main" val="2105445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okTextu 7">
            <a:extLst>
              <a:ext uri="{FF2B5EF4-FFF2-40B4-BE49-F238E27FC236}">
                <a16:creationId xmlns:a16="http://schemas.microsoft.com/office/drawing/2014/main" id="{5BCD0DA9-7E27-498C-8426-07C36CAA8FC7}"/>
              </a:ext>
            </a:extLst>
          </p:cNvPr>
          <p:cNvSpPr txBox="1"/>
          <p:nvPr/>
        </p:nvSpPr>
        <p:spPr>
          <a:xfrm>
            <a:off x="509748" y="1677743"/>
            <a:ext cx="6512265" cy="1461780"/>
          </a:xfrm>
          <a:prstGeom prst="rect">
            <a:avLst/>
          </a:prstGeom>
        </p:spPr>
        <p:txBody>
          <a:bodyPr vert="horz" lIns="91440" tIns="45720" rIns="91440" bIns="45720" rtlCol="0" anchor="ctr">
            <a:noAutofit/>
          </a:bodyPr>
          <a:lstStyle/>
          <a:p>
            <a:pPr marL="457200" indent="-342900">
              <a:lnSpc>
                <a:spcPct val="90000"/>
              </a:lnSpc>
              <a:spcAft>
                <a:spcPts val="600"/>
              </a:spcAft>
              <a:buFont typeface="Wingdings" panose="05000000000000000000" pitchFamily="2" charset="2"/>
              <a:buChar char="§"/>
            </a:pPr>
            <a:r>
              <a:rPr lang="en-US" sz="2400" dirty="0" err="1"/>
              <a:t>Akceptovanie</a:t>
            </a:r>
            <a:r>
              <a:rPr lang="sk-SK" sz="2400" dirty="0"/>
              <a:t>/Zachovanie</a:t>
            </a:r>
            <a:r>
              <a:rPr lang="en-US" sz="2400" dirty="0"/>
              <a:t> </a:t>
            </a:r>
            <a:r>
              <a:rPr lang="en-US" sz="2400" dirty="0" err="1"/>
              <a:t>rizika</a:t>
            </a:r>
            <a:r>
              <a:rPr lang="en-US" sz="2400" dirty="0"/>
              <a:t> (Accept)</a:t>
            </a:r>
          </a:p>
          <a:p>
            <a:pPr marL="457200" indent="-342900">
              <a:lnSpc>
                <a:spcPct val="90000"/>
              </a:lnSpc>
              <a:spcAft>
                <a:spcPts val="600"/>
              </a:spcAft>
              <a:buFont typeface="Wingdings" panose="05000000000000000000" pitchFamily="2" charset="2"/>
              <a:buChar char="§"/>
            </a:pPr>
            <a:r>
              <a:rPr lang="en-US" sz="2400" dirty="0" err="1"/>
              <a:t>Vyhnutie</a:t>
            </a:r>
            <a:r>
              <a:rPr lang="en-US" sz="2400" dirty="0"/>
              <a:t> </a:t>
            </a:r>
            <a:r>
              <a:rPr lang="en-US" sz="2400" dirty="0" err="1"/>
              <a:t>sa</a:t>
            </a:r>
            <a:r>
              <a:rPr lang="en-US" sz="2400" dirty="0"/>
              <a:t> </a:t>
            </a:r>
            <a:r>
              <a:rPr lang="en-US" sz="2400" dirty="0" err="1"/>
              <a:t>riziku</a:t>
            </a:r>
            <a:r>
              <a:rPr lang="en-US" sz="2400" dirty="0"/>
              <a:t> (Avoid)</a:t>
            </a:r>
          </a:p>
          <a:p>
            <a:pPr marL="457200" indent="-342900">
              <a:lnSpc>
                <a:spcPct val="90000"/>
              </a:lnSpc>
              <a:spcAft>
                <a:spcPts val="600"/>
              </a:spcAft>
              <a:buFont typeface="Wingdings" panose="05000000000000000000" pitchFamily="2" charset="2"/>
              <a:buChar char="§"/>
            </a:pPr>
            <a:r>
              <a:rPr lang="en-US" sz="2400" dirty="0" err="1"/>
              <a:t>Limitácia</a:t>
            </a:r>
            <a:r>
              <a:rPr lang="sk-SK" sz="2400" dirty="0"/>
              <a:t>/Zníženie</a:t>
            </a:r>
            <a:r>
              <a:rPr lang="en-US" sz="2400" dirty="0"/>
              <a:t> </a:t>
            </a:r>
            <a:r>
              <a:rPr lang="en-US" sz="2400" dirty="0" err="1"/>
              <a:t>rizika</a:t>
            </a:r>
            <a:r>
              <a:rPr lang="en-US" sz="2400" dirty="0"/>
              <a:t> (Mitigate / Limit)</a:t>
            </a:r>
          </a:p>
          <a:p>
            <a:pPr marL="457200" indent="-342900">
              <a:lnSpc>
                <a:spcPct val="90000"/>
              </a:lnSpc>
              <a:spcAft>
                <a:spcPts val="600"/>
              </a:spcAft>
              <a:buFont typeface="Wingdings" panose="05000000000000000000" pitchFamily="2" charset="2"/>
              <a:buChar char="§"/>
            </a:pPr>
            <a:r>
              <a:rPr lang="en-US" sz="2400" dirty="0" err="1"/>
              <a:t>Presun</a:t>
            </a:r>
            <a:r>
              <a:rPr lang="en-US" sz="2400" dirty="0"/>
              <a:t> </a:t>
            </a:r>
            <a:r>
              <a:rPr lang="en-US" sz="2400" dirty="0" err="1"/>
              <a:t>rizika</a:t>
            </a:r>
            <a:r>
              <a:rPr lang="en-US" sz="2400" dirty="0"/>
              <a:t> (Transfer)</a:t>
            </a:r>
          </a:p>
        </p:txBody>
      </p:sp>
      <p:pic>
        <p:nvPicPr>
          <p:cNvPr id="9" name="Picture 2">
            <a:extLst>
              <a:ext uri="{FF2B5EF4-FFF2-40B4-BE49-F238E27FC236}">
                <a16:creationId xmlns:a16="http://schemas.microsoft.com/office/drawing/2014/main" id="{23283BFA-1462-40CB-AE09-52555CBD95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28850" y="3365405"/>
            <a:ext cx="8299184" cy="28839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dĺžnik 11">
            <a:extLst>
              <a:ext uri="{FF2B5EF4-FFF2-40B4-BE49-F238E27FC236}">
                <a16:creationId xmlns:a16="http://schemas.microsoft.com/office/drawing/2014/main" id="{7218C43F-1CDF-4084-8977-387EA9AB1C9D}"/>
              </a:ext>
            </a:extLst>
          </p:cNvPr>
          <p:cNvSpPr/>
          <p:nvPr/>
        </p:nvSpPr>
        <p:spPr>
          <a:xfrm>
            <a:off x="1186329" y="6475254"/>
            <a:ext cx="2579552" cy="246221"/>
          </a:xfrm>
          <a:prstGeom prst="rect">
            <a:avLst/>
          </a:prstGeom>
        </p:spPr>
        <p:txBody>
          <a:bodyPr wrap="none">
            <a:spAutoFit/>
          </a:bodyPr>
          <a:lstStyle/>
          <a:p>
            <a:r>
              <a:rPr lang="sk-SK" sz="1000" dirty="0"/>
              <a:t>Zdroj: http://cnx.org/content/col11120/1.4/</a:t>
            </a:r>
          </a:p>
        </p:txBody>
      </p:sp>
      <p:sp>
        <p:nvSpPr>
          <p:cNvPr id="3" name="Zástupný objekt pre číslo snímky 3">
            <a:extLst>
              <a:ext uri="{FF2B5EF4-FFF2-40B4-BE49-F238E27FC236}">
                <a16:creationId xmlns:a16="http://schemas.microsoft.com/office/drawing/2014/main" id="{BE5AE2E5-9C14-8CF0-7A4C-274027919C96}"/>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62</a:t>
            </a:fld>
            <a:endParaRPr lang="sk-SK" dirty="0"/>
          </a:p>
        </p:txBody>
      </p:sp>
      <p:sp>
        <p:nvSpPr>
          <p:cNvPr id="11" name="Nadpis 2">
            <a:extLst>
              <a:ext uri="{FF2B5EF4-FFF2-40B4-BE49-F238E27FC236}">
                <a16:creationId xmlns:a16="http://schemas.microsoft.com/office/drawing/2014/main" id="{C200D1C5-573E-892F-2131-4990DE7FDF3E}"/>
              </a:ext>
            </a:extLst>
          </p:cNvPr>
          <p:cNvSpPr>
            <a:spLocks noGrp="1"/>
          </p:cNvSpPr>
          <p:nvPr>
            <p:ph type="title"/>
          </p:nvPr>
        </p:nvSpPr>
        <p:spPr>
          <a:xfrm>
            <a:off x="2802467" y="365125"/>
            <a:ext cx="8585200" cy="794808"/>
          </a:xfrm>
        </p:spPr>
        <p:txBody>
          <a:bodyPr/>
          <a:lstStyle/>
          <a:p>
            <a:r>
              <a:rPr lang="sk-SK" b="1" dirty="0"/>
              <a:t>Riziko (V.)</a:t>
            </a:r>
          </a:p>
        </p:txBody>
      </p:sp>
    </p:spTree>
    <p:extLst>
      <p:ext uri="{BB962C8B-B14F-4D97-AF65-F5344CB8AC3E}">
        <p14:creationId xmlns:p14="http://schemas.microsoft.com/office/powerpoint/2010/main" val="3328180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2">
            <a:extLst>
              <a:ext uri="{FF2B5EF4-FFF2-40B4-BE49-F238E27FC236}">
                <a16:creationId xmlns:a16="http://schemas.microsoft.com/office/drawing/2014/main" id="{DD1E93CF-E0D3-A967-9E06-5F0B6C8469E7}"/>
              </a:ext>
            </a:extLst>
          </p:cNvPr>
          <p:cNvSpPr>
            <a:spLocks noGrp="1"/>
          </p:cNvSpPr>
          <p:nvPr>
            <p:ph type="title"/>
          </p:nvPr>
        </p:nvSpPr>
        <p:spPr/>
        <p:txBody>
          <a:bodyPr/>
          <a:lstStyle/>
          <a:p>
            <a:r>
              <a:rPr lang="sk-SK" b="1" dirty="0"/>
              <a:t>Bezpečnostné opatrenia (I.)</a:t>
            </a:r>
          </a:p>
        </p:txBody>
      </p:sp>
      <p:sp>
        <p:nvSpPr>
          <p:cNvPr id="8" name="BlokTextu 7">
            <a:extLst>
              <a:ext uri="{FF2B5EF4-FFF2-40B4-BE49-F238E27FC236}">
                <a16:creationId xmlns:a16="http://schemas.microsoft.com/office/drawing/2014/main" id="{86F66313-D773-431D-A916-D4370BD68511}"/>
              </a:ext>
            </a:extLst>
          </p:cNvPr>
          <p:cNvSpPr txBox="1"/>
          <p:nvPr/>
        </p:nvSpPr>
        <p:spPr>
          <a:xfrm>
            <a:off x="461677" y="1388344"/>
            <a:ext cx="10909057" cy="3046988"/>
          </a:xfrm>
          <a:prstGeom prst="rect">
            <a:avLst/>
          </a:prstGeom>
          <a:noFill/>
        </p:spPr>
        <p:txBody>
          <a:bodyPr wrap="square">
            <a:spAutoFit/>
          </a:bodyPr>
          <a:lstStyle/>
          <a:p>
            <a:pPr marL="342900" indent="-342900" algn="just">
              <a:buFont typeface="Wingdings" panose="05000000000000000000" pitchFamily="2" charset="2"/>
              <a:buChar char="§"/>
            </a:pPr>
            <a:r>
              <a:rPr lang="sk-SK" sz="2400" dirty="0">
                <a:ea typeface="Times New Roman" panose="02020603050405020304" pitchFamily="18" charset="0"/>
              </a:rPr>
              <a:t>akákoľvek činnosť, technické zariadenie, proces, mechanizmus, alebo čokoľvek, čo chráni informačný systém a jeho časti (aktíva) pred pôsobením konkrétnych hrozieb alebo hrozby. </a:t>
            </a:r>
            <a:endParaRPr lang="sk-SK" sz="2400" dirty="0"/>
          </a:p>
          <a:p>
            <a:pPr marL="342900" indent="-342900" algn="just">
              <a:buFont typeface="Wingdings" panose="05000000000000000000" pitchFamily="2" charset="2"/>
              <a:buChar char="§"/>
            </a:pPr>
            <a:endParaRPr lang="sk-SK" sz="2400" b="1" dirty="0">
              <a:ea typeface="Times New Roman" panose="02020603050405020304" pitchFamily="18" charset="0"/>
            </a:endParaRPr>
          </a:p>
          <a:p>
            <a:pPr marL="342900" indent="-342900" algn="just">
              <a:buFont typeface="Wingdings" panose="05000000000000000000" pitchFamily="2" charset="2"/>
              <a:buChar char="§"/>
            </a:pPr>
            <a:r>
              <a:rPr lang="sk-SK" sz="2400" b="1" dirty="0">
                <a:ea typeface="Times New Roman" panose="02020603050405020304" pitchFamily="18" charset="0"/>
              </a:rPr>
              <a:t>Administratívne</a:t>
            </a:r>
            <a:r>
              <a:rPr lang="sk-SK" sz="2400" dirty="0">
                <a:ea typeface="Times New Roman" panose="02020603050405020304" pitchFamily="18" charset="0"/>
              </a:rPr>
              <a:t> – napr. politiky, odporúčania, štandardy</a:t>
            </a:r>
          </a:p>
          <a:p>
            <a:pPr marL="342900" indent="-342900" algn="just">
              <a:buFont typeface="Wingdings" panose="05000000000000000000" pitchFamily="2" charset="2"/>
              <a:buChar char="§"/>
            </a:pPr>
            <a:r>
              <a:rPr lang="sk-SK" sz="2400" b="1" dirty="0">
                <a:ea typeface="Times New Roman" panose="02020603050405020304" pitchFamily="18" charset="0"/>
              </a:rPr>
              <a:t>Fyzické</a:t>
            </a:r>
            <a:r>
              <a:rPr lang="sk-SK" sz="2400" dirty="0">
                <a:ea typeface="Times New Roman" panose="02020603050405020304" pitchFamily="18" charset="0"/>
              </a:rPr>
              <a:t> – napr. uzamykateľné dvere, náhradný zdroj napájania</a:t>
            </a:r>
          </a:p>
          <a:p>
            <a:pPr marL="342900" indent="-342900" algn="just">
              <a:buFont typeface="Wingdings" panose="05000000000000000000" pitchFamily="2" charset="2"/>
              <a:buChar char="§"/>
            </a:pPr>
            <a:r>
              <a:rPr lang="sk-SK" sz="2400" b="1" dirty="0">
                <a:ea typeface="Times New Roman" panose="02020603050405020304" pitchFamily="18" charset="0"/>
              </a:rPr>
              <a:t>Logické</a:t>
            </a:r>
            <a:r>
              <a:rPr lang="sk-SK" sz="2400" dirty="0">
                <a:ea typeface="Times New Roman" panose="02020603050405020304" pitchFamily="18" charset="0"/>
              </a:rPr>
              <a:t> – napr. heslá, firewally, prístupové zoznamy</a:t>
            </a:r>
          </a:p>
          <a:p>
            <a:pPr marL="342900" indent="-342900" algn="just">
              <a:buFont typeface="Wingdings" panose="05000000000000000000" pitchFamily="2" charset="2"/>
              <a:buChar char="§"/>
            </a:pPr>
            <a:endParaRPr lang="sk-SK" sz="2400" dirty="0"/>
          </a:p>
        </p:txBody>
      </p:sp>
      <p:pic>
        <p:nvPicPr>
          <p:cNvPr id="6" name="Obrázok 5">
            <a:extLst>
              <a:ext uri="{FF2B5EF4-FFF2-40B4-BE49-F238E27FC236}">
                <a16:creationId xmlns:a16="http://schemas.microsoft.com/office/drawing/2014/main" id="{56D32EE7-8B49-4977-B53E-57BCEA76BAF2}"/>
              </a:ext>
            </a:extLst>
          </p:cNvPr>
          <p:cNvPicPr>
            <a:picLocks noChangeAspect="1"/>
          </p:cNvPicPr>
          <p:nvPr/>
        </p:nvPicPr>
        <p:blipFill rotWithShape="1">
          <a:blip r:embed="rId3">
            <a:extLst>
              <a:ext uri="{28A0092B-C50C-407E-A947-70E740481C1C}">
                <a14:useLocalDpi xmlns:a14="http://schemas.microsoft.com/office/drawing/2010/main" val="0"/>
              </a:ext>
            </a:extLst>
          </a:blip>
          <a:srcRect l="14612" t="23077" r="13527" b="23210"/>
          <a:stretch/>
        </p:blipFill>
        <p:spPr>
          <a:xfrm>
            <a:off x="6364425" y="4193013"/>
            <a:ext cx="3005847" cy="2246769"/>
          </a:xfrm>
          <a:prstGeom prst="rect">
            <a:avLst/>
          </a:prstGeom>
        </p:spPr>
      </p:pic>
      <p:pic>
        <p:nvPicPr>
          <p:cNvPr id="12" name="Obrázok 11">
            <a:extLst>
              <a:ext uri="{FF2B5EF4-FFF2-40B4-BE49-F238E27FC236}">
                <a16:creationId xmlns:a16="http://schemas.microsoft.com/office/drawing/2014/main" id="{5AF24033-B3DA-448F-9476-F9BF7EE1F6C6}"/>
              </a:ext>
            </a:extLst>
          </p:cNvPr>
          <p:cNvPicPr>
            <a:picLocks noChangeAspect="1"/>
          </p:cNvPicPr>
          <p:nvPr/>
        </p:nvPicPr>
        <p:blipFill rotWithShape="1">
          <a:blip r:embed="rId4">
            <a:extLst>
              <a:ext uri="{28A0092B-C50C-407E-A947-70E740481C1C}">
                <a14:useLocalDpi xmlns:a14="http://schemas.microsoft.com/office/drawing/2010/main" val="0"/>
              </a:ext>
            </a:extLst>
          </a:blip>
          <a:srcRect l="19968" t="24566" r="21715" b="25413"/>
          <a:stretch/>
        </p:blipFill>
        <p:spPr>
          <a:xfrm>
            <a:off x="2466510" y="4139921"/>
            <a:ext cx="2743200" cy="2352954"/>
          </a:xfrm>
          <a:prstGeom prst="rect">
            <a:avLst/>
          </a:prstGeom>
        </p:spPr>
      </p:pic>
      <p:sp>
        <p:nvSpPr>
          <p:cNvPr id="3" name="Zástupný objekt pre číslo snímky 3">
            <a:extLst>
              <a:ext uri="{FF2B5EF4-FFF2-40B4-BE49-F238E27FC236}">
                <a16:creationId xmlns:a16="http://schemas.microsoft.com/office/drawing/2014/main" id="{A7EDBB90-CC6E-F0C1-117D-83B04B1BF3A0}"/>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63</a:t>
            </a:fld>
            <a:endParaRPr lang="sk-SK" dirty="0"/>
          </a:p>
        </p:txBody>
      </p:sp>
    </p:spTree>
    <p:extLst>
      <p:ext uri="{BB962C8B-B14F-4D97-AF65-F5344CB8AC3E}">
        <p14:creationId xmlns:p14="http://schemas.microsoft.com/office/powerpoint/2010/main" val="10760434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2">
            <a:extLst>
              <a:ext uri="{FF2B5EF4-FFF2-40B4-BE49-F238E27FC236}">
                <a16:creationId xmlns:a16="http://schemas.microsoft.com/office/drawing/2014/main" id="{CAFC5714-4E3B-C803-AEFF-554337CDDE2A}"/>
              </a:ext>
            </a:extLst>
          </p:cNvPr>
          <p:cNvSpPr>
            <a:spLocks noGrp="1"/>
          </p:cNvSpPr>
          <p:nvPr>
            <p:ph type="title"/>
          </p:nvPr>
        </p:nvSpPr>
        <p:spPr>
          <a:xfrm>
            <a:off x="2802467" y="365125"/>
            <a:ext cx="8585200" cy="769408"/>
          </a:xfrm>
        </p:spPr>
        <p:txBody>
          <a:bodyPr/>
          <a:lstStyle/>
          <a:p>
            <a:r>
              <a:rPr lang="sk-SK" b="1" dirty="0"/>
              <a:t>Bezpečnostné opatrenia (II.)</a:t>
            </a:r>
          </a:p>
        </p:txBody>
      </p:sp>
      <p:sp>
        <p:nvSpPr>
          <p:cNvPr id="10" name="BlokTextu 9">
            <a:extLst>
              <a:ext uri="{FF2B5EF4-FFF2-40B4-BE49-F238E27FC236}">
                <a16:creationId xmlns:a16="http://schemas.microsoft.com/office/drawing/2014/main" id="{DCED61C0-42D7-4245-BA6F-E11E6F457A03}"/>
              </a:ext>
            </a:extLst>
          </p:cNvPr>
          <p:cNvSpPr txBox="1"/>
          <p:nvPr/>
        </p:nvSpPr>
        <p:spPr>
          <a:xfrm>
            <a:off x="687868" y="6538912"/>
            <a:ext cx="6097772" cy="246221"/>
          </a:xfrm>
          <a:prstGeom prst="rect">
            <a:avLst/>
          </a:prstGeom>
          <a:noFill/>
        </p:spPr>
        <p:txBody>
          <a:bodyPr wrap="square">
            <a:spAutoFit/>
          </a:bodyPr>
          <a:lstStyle/>
          <a:p>
            <a:r>
              <a:rPr lang="sk-SK" sz="1000" dirty="0"/>
              <a:t>Zdroj: https://www.iso27001security.com/html/27002.html</a:t>
            </a:r>
          </a:p>
        </p:txBody>
      </p:sp>
      <p:sp>
        <p:nvSpPr>
          <p:cNvPr id="3" name="Zástupný objekt pre číslo snímky 3">
            <a:extLst>
              <a:ext uri="{FF2B5EF4-FFF2-40B4-BE49-F238E27FC236}">
                <a16:creationId xmlns:a16="http://schemas.microsoft.com/office/drawing/2014/main" id="{0CF092E7-B5D9-DD33-39B6-53558DC0DD16}"/>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64</a:t>
            </a:fld>
            <a:endParaRPr lang="sk-SK" dirty="0"/>
          </a:p>
        </p:txBody>
      </p:sp>
      <p:pic>
        <p:nvPicPr>
          <p:cNvPr id="9" name="Obrázok 8" descr="Obrázok, na ktorom je text, snímka obrazovky, písmo&#10;&#10;Obsah vygenerovaný pomocou AI môže byť nesprávny.">
            <a:extLst>
              <a:ext uri="{FF2B5EF4-FFF2-40B4-BE49-F238E27FC236}">
                <a16:creationId xmlns:a16="http://schemas.microsoft.com/office/drawing/2014/main" id="{2679057B-2084-4C22-4794-5D660F701C66}"/>
              </a:ext>
            </a:extLst>
          </p:cNvPr>
          <p:cNvPicPr>
            <a:picLocks noChangeAspect="1"/>
          </p:cNvPicPr>
          <p:nvPr/>
        </p:nvPicPr>
        <p:blipFill>
          <a:blip r:embed="rId3"/>
          <a:stretch>
            <a:fillRect/>
          </a:stretch>
        </p:blipFill>
        <p:spPr>
          <a:xfrm>
            <a:off x="2393949" y="1295398"/>
            <a:ext cx="7404101" cy="4936067"/>
          </a:xfrm>
          <a:prstGeom prst="rect">
            <a:avLst/>
          </a:prstGeom>
        </p:spPr>
      </p:pic>
    </p:spTree>
    <p:extLst>
      <p:ext uri="{BB962C8B-B14F-4D97-AF65-F5344CB8AC3E}">
        <p14:creationId xmlns:p14="http://schemas.microsoft.com/office/powerpoint/2010/main" val="27850768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9D1F4-1FC8-357C-43A1-0052183DBBE7}"/>
            </a:ext>
          </a:extLst>
        </p:cNvPr>
        <p:cNvGrpSpPr/>
        <p:nvPr/>
      </p:nvGrpSpPr>
      <p:grpSpPr>
        <a:xfrm>
          <a:off x="0" y="0"/>
          <a:ext cx="0" cy="0"/>
          <a:chOff x="0" y="0"/>
          <a:chExt cx="0" cy="0"/>
        </a:xfrm>
      </p:grpSpPr>
      <p:sp>
        <p:nvSpPr>
          <p:cNvPr id="8" name="BlokTextu 7">
            <a:extLst>
              <a:ext uri="{FF2B5EF4-FFF2-40B4-BE49-F238E27FC236}">
                <a16:creationId xmlns:a16="http://schemas.microsoft.com/office/drawing/2014/main" id="{FAD1ACB3-FFA6-01DC-E309-3B37AD939E66}"/>
              </a:ext>
            </a:extLst>
          </p:cNvPr>
          <p:cNvSpPr txBox="1"/>
          <p:nvPr/>
        </p:nvSpPr>
        <p:spPr>
          <a:xfrm>
            <a:off x="584900" y="1171912"/>
            <a:ext cx="10621927" cy="5632311"/>
          </a:xfrm>
          <a:prstGeom prst="rect">
            <a:avLst/>
          </a:prstGeom>
          <a:noFill/>
        </p:spPr>
        <p:txBody>
          <a:bodyPr wrap="square">
            <a:spAutoFit/>
          </a:bodyPr>
          <a:lstStyle/>
          <a:p>
            <a:pPr algn="just"/>
            <a:r>
              <a:rPr lang="sk-SK" dirty="0"/>
              <a:t>§ 20 ods. 2 Zákona o KB: Bezpečnostné opatrenia sa prijímajú a realizujú najmä pre oblasť</a:t>
            </a:r>
          </a:p>
          <a:p>
            <a:pPr algn="just"/>
            <a:endParaRPr lang="sk-SK" dirty="0"/>
          </a:p>
          <a:p>
            <a:r>
              <a:rPr lang="sk-SK" dirty="0"/>
              <a:t>a) organizáciu a riadenie informačnej bezpečnosti a kybernetickej bezpečnosti,</a:t>
            </a:r>
          </a:p>
          <a:p>
            <a:r>
              <a:rPr lang="sk-SK" dirty="0"/>
              <a:t>b) správu zraniteľností a kybernetických hrozieb,</a:t>
            </a:r>
          </a:p>
          <a:p>
            <a:r>
              <a:rPr lang="sk-SK" dirty="0"/>
              <a:t>c) správu aktív a riadenie kybernetických hrozieb a rizík,</a:t>
            </a:r>
          </a:p>
          <a:p>
            <a:r>
              <a:rPr lang="sk-SK" dirty="0"/>
              <a:t>d) riadenie udalostí a kybernetických bezpečnostných incidentov,</a:t>
            </a:r>
          </a:p>
          <a:p>
            <a:r>
              <a:rPr lang="sk-SK" dirty="0"/>
              <a:t>e) riadenie kontinuity činností, zálohovanie, obnovu systémov po havárii a krízové riadenie,</a:t>
            </a:r>
          </a:p>
          <a:p>
            <a:r>
              <a:rPr lang="sk-SK" dirty="0"/>
              <a:t>f) bezpečnosť pri nadobúdaní, vývoji a údržbe siete, informačných systémov, aplikácií a konfigurácií,</a:t>
            </a:r>
          </a:p>
          <a:p>
            <a:r>
              <a:rPr lang="sk-SK" dirty="0"/>
              <a:t>g) postupy posudzovania účinnosti opatrení, riadenie súladu a kontrolné činnosti,</a:t>
            </a:r>
          </a:p>
          <a:p>
            <a:r>
              <a:rPr lang="sk-SK" dirty="0"/>
              <a:t>h) kryptografické opatrenia a zásady používania kryptografie,</a:t>
            </a:r>
          </a:p>
          <a:p>
            <a:r>
              <a:rPr lang="sk-SK" dirty="0"/>
              <a:t>i) bezpečnosť a spôsobilosti ľudských zdrojov,</a:t>
            </a:r>
          </a:p>
          <a:p>
            <a:r>
              <a:rPr lang="sk-SK" dirty="0"/>
              <a:t>j) správu identít a prístupov,</a:t>
            </a:r>
          </a:p>
          <a:p>
            <a:r>
              <a:rPr lang="sk-SK" dirty="0"/>
              <a:t>k) bezpečnosť pri prevádzke sietí a informačných systémov,</a:t>
            </a:r>
          </a:p>
          <a:p>
            <a:r>
              <a:rPr lang="sk-SK" dirty="0"/>
              <a:t>l) ochranu proti škodlivému kódu a nežiaducemu obsahu,</a:t>
            </a:r>
          </a:p>
          <a:p>
            <a:r>
              <a:rPr lang="sk-SK" dirty="0"/>
              <a:t>m) systémovú bezpečnosť, sieťovú bezpečnosť a komunikačnú bezpečnosť,</a:t>
            </a:r>
          </a:p>
          <a:p>
            <a:r>
              <a:rPr lang="sk-SK" dirty="0"/>
              <a:t>n) monitorovanie, zaznamenávanie a hlásenie udalostí,</a:t>
            </a:r>
          </a:p>
          <a:p>
            <a:r>
              <a:rPr lang="sk-SK" dirty="0"/>
              <a:t>o) fyzickú bezpečnosť, bezpečnosť prostredia a správu koncových zariadení,</a:t>
            </a:r>
          </a:p>
          <a:p>
            <a:r>
              <a:rPr lang="sk-SK" dirty="0"/>
              <a:t>p) ochranu záznamov, súkromia a označovanie informácií,</a:t>
            </a:r>
          </a:p>
          <a:p>
            <a:r>
              <a:rPr lang="sk-SK" dirty="0"/>
              <a:t>q) dodávateľský reťazec,</a:t>
            </a:r>
          </a:p>
          <a:p>
            <a:r>
              <a:rPr lang="sk-SK" dirty="0"/>
              <a:t>r) obstarávanie a využívanie certifikovaných produktov IKT, služieb IKT a procesov IKT.</a:t>
            </a:r>
          </a:p>
        </p:txBody>
      </p:sp>
      <p:sp>
        <p:nvSpPr>
          <p:cNvPr id="6" name="Nadpis 2">
            <a:extLst>
              <a:ext uri="{FF2B5EF4-FFF2-40B4-BE49-F238E27FC236}">
                <a16:creationId xmlns:a16="http://schemas.microsoft.com/office/drawing/2014/main" id="{E0178FC8-6DBA-D36A-3FE5-936097F08E57}"/>
              </a:ext>
            </a:extLst>
          </p:cNvPr>
          <p:cNvSpPr>
            <a:spLocks noGrp="1"/>
          </p:cNvSpPr>
          <p:nvPr>
            <p:ph type="title"/>
          </p:nvPr>
        </p:nvSpPr>
        <p:spPr>
          <a:xfrm>
            <a:off x="2802467" y="365125"/>
            <a:ext cx="8585200" cy="695325"/>
          </a:xfrm>
        </p:spPr>
        <p:txBody>
          <a:bodyPr/>
          <a:lstStyle/>
          <a:p>
            <a:r>
              <a:rPr lang="sk-SK" b="1" dirty="0"/>
              <a:t>Bezpečnostné opatrenia (III.)</a:t>
            </a:r>
          </a:p>
        </p:txBody>
      </p:sp>
      <p:sp>
        <p:nvSpPr>
          <p:cNvPr id="5" name="Zástupný objekt pre číslo snímky 3">
            <a:extLst>
              <a:ext uri="{FF2B5EF4-FFF2-40B4-BE49-F238E27FC236}">
                <a16:creationId xmlns:a16="http://schemas.microsoft.com/office/drawing/2014/main" id="{0B205F14-994C-0AA9-AA55-AB75EEF33B37}"/>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65</a:t>
            </a:fld>
            <a:endParaRPr lang="sk-SK" dirty="0"/>
          </a:p>
        </p:txBody>
      </p:sp>
    </p:spTree>
    <p:extLst>
      <p:ext uri="{BB962C8B-B14F-4D97-AF65-F5344CB8AC3E}">
        <p14:creationId xmlns:p14="http://schemas.microsoft.com/office/powerpoint/2010/main" val="6238630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9D1F4-1FC8-357C-43A1-0052183DBBE7}"/>
            </a:ext>
          </a:extLst>
        </p:cNvPr>
        <p:cNvGrpSpPr/>
        <p:nvPr/>
      </p:nvGrpSpPr>
      <p:grpSpPr>
        <a:xfrm>
          <a:off x="0" y="0"/>
          <a:ext cx="0" cy="0"/>
          <a:chOff x="0" y="0"/>
          <a:chExt cx="0" cy="0"/>
        </a:xfrm>
      </p:grpSpPr>
      <p:sp>
        <p:nvSpPr>
          <p:cNvPr id="8" name="BlokTextu 7">
            <a:extLst>
              <a:ext uri="{FF2B5EF4-FFF2-40B4-BE49-F238E27FC236}">
                <a16:creationId xmlns:a16="http://schemas.microsoft.com/office/drawing/2014/main" id="{FAD1ACB3-FFA6-01DC-E309-3B37AD939E66}"/>
              </a:ext>
            </a:extLst>
          </p:cNvPr>
          <p:cNvSpPr txBox="1"/>
          <p:nvPr/>
        </p:nvSpPr>
        <p:spPr>
          <a:xfrm>
            <a:off x="1415908" y="1143458"/>
            <a:ext cx="10621927" cy="5324535"/>
          </a:xfrm>
          <a:prstGeom prst="rect">
            <a:avLst/>
          </a:prstGeom>
          <a:noFill/>
        </p:spPr>
        <p:txBody>
          <a:bodyPr wrap="square">
            <a:spAutoFit/>
          </a:bodyPr>
          <a:lstStyle/>
          <a:p>
            <a:pPr marL="342900" indent="-342900" algn="just">
              <a:buFont typeface="Wingdings" panose="05000000000000000000" pitchFamily="2" charset="2"/>
              <a:buChar char="§"/>
            </a:pPr>
            <a:r>
              <a:rPr lang="sk-SK" sz="2000" b="1" dirty="0"/>
              <a:t>Minimálne bezpečnostná opatrenia </a:t>
            </a:r>
            <a:r>
              <a:rPr lang="sk-SK" sz="2000" dirty="0"/>
              <a:t>– príloha č. 2 </a:t>
            </a:r>
            <a:r>
              <a:rPr lang="pl-PL" sz="2000" dirty="0"/>
              <a:t>Vyhlášky UPVII č. 179/2020 Z. z.</a:t>
            </a:r>
            <a:endParaRPr lang="sk-SK" sz="2000" dirty="0"/>
          </a:p>
          <a:p>
            <a:pPr algn="just"/>
            <a:endParaRPr lang="sk-SK" sz="2000" dirty="0"/>
          </a:p>
          <a:p>
            <a:r>
              <a:rPr lang="sk-SK" sz="2000" dirty="0"/>
              <a:t>A. Organizácia kybernetickej bezpečnosti a informačnej bezpečnosti</a:t>
            </a:r>
          </a:p>
          <a:p>
            <a:r>
              <a:rPr lang="sk-SK" sz="2000" dirty="0"/>
              <a:t>B. Riadenie rizík kybernetickej bezpečnosti a informačnej bezpečnosti</a:t>
            </a:r>
          </a:p>
          <a:p>
            <a:r>
              <a:rPr lang="sk-SK" sz="2000" dirty="0"/>
              <a:t>C. Personálna bezpečnosť</a:t>
            </a:r>
          </a:p>
          <a:p>
            <a:r>
              <a:rPr lang="sk-SK" sz="2000" dirty="0"/>
              <a:t>D. Riadenie prístupov</a:t>
            </a:r>
          </a:p>
          <a:p>
            <a:r>
              <a:rPr lang="sk-SK" sz="2000" dirty="0"/>
              <a:t>E. Riadenie kybernetickej bezpečnosti a informačnej bezpečnosti vo vzťahoch s tretími stranami</a:t>
            </a:r>
          </a:p>
          <a:p>
            <a:r>
              <a:rPr lang="sk-SK" sz="2000" dirty="0"/>
              <a:t>F. Bezpečnosť pri prevádzke informačných systémov a sietí</a:t>
            </a:r>
          </a:p>
          <a:p>
            <a:r>
              <a:rPr lang="sk-SK" sz="2000" dirty="0"/>
              <a:t>G. Hodnotenie zraniteľností a bezpečnostné aktualizácie</a:t>
            </a:r>
          </a:p>
          <a:p>
            <a:r>
              <a:rPr lang="sk-SK" sz="2000" dirty="0"/>
              <a:t>H. Ochrana proti škodlivému kódu</a:t>
            </a:r>
          </a:p>
          <a:p>
            <a:r>
              <a:rPr lang="sk-SK" sz="2000" dirty="0"/>
              <a:t>I. Sieťová a komunikačná bezpečnosť</a:t>
            </a:r>
          </a:p>
          <a:p>
            <a:r>
              <a:rPr lang="sk-SK" sz="2000" dirty="0"/>
              <a:t>J. Akvizícia, vývoj a údržba informačných technológií verejnej správy</a:t>
            </a:r>
          </a:p>
          <a:p>
            <a:r>
              <a:rPr lang="sk-SK" sz="2000" dirty="0"/>
              <a:t>K. Zaznamenávanie udalostí a monitorovanie</a:t>
            </a:r>
          </a:p>
          <a:p>
            <a:r>
              <a:rPr lang="sk-SK" sz="2000" dirty="0"/>
              <a:t>L. Fyzická bezpečnosť a bezpečnosť prostredia</a:t>
            </a:r>
          </a:p>
          <a:p>
            <a:r>
              <a:rPr lang="sk-SK" sz="2000" dirty="0"/>
              <a:t>M. Riešenie kybernetických bezpečnostných incidentov</a:t>
            </a:r>
          </a:p>
          <a:p>
            <a:r>
              <a:rPr lang="sk-SK" sz="2000" dirty="0"/>
              <a:t>O. Kontinuita prevádzky informačných technológií verejnej správy</a:t>
            </a:r>
          </a:p>
          <a:p>
            <a:r>
              <a:rPr lang="sk-SK" sz="2000" dirty="0"/>
              <a:t>P. Audit a kontrolné činnosti</a:t>
            </a:r>
          </a:p>
        </p:txBody>
      </p:sp>
      <p:sp>
        <p:nvSpPr>
          <p:cNvPr id="6" name="Nadpis 2">
            <a:extLst>
              <a:ext uri="{FF2B5EF4-FFF2-40B4-BE49-F238E27FC236}">
                <a16:creationId xmlns:a16="http://schemas.microsoft.com/office/drawing/2014/main" id="{E0178FC8-6DBA-D36A-3FE5-936097F08E57}"/>
              </a:ext>
            </a:extLst>
          </p:cNvPr>
          <p:cNvSpPr>
            <a:spLocks noGrp="1"/>
          </p:cNvSpPr>
          <p:nvPr>
            <p:ph type="title"/>
          </p:nvPr>
        </p:nvSpPr>
        <p:spPr>
          <a:xfrm>
            <a:off x="2802467" y="365125"/>
            <a:ext cx="8585200" cy="701675"/>
          </a:xfrm>
        </p:spPr>
        <p:txBody>
          <a:bodyPr/>
          <a:lstStyle/>
          <a:p>
            <a:r>
              <a:rPr lang="sk-SK" b="1" dirty="0"/>
              <a:t>Bezpečnostné opatrenia (I</a:t>
            </a:r>
            <a:r>
              <a:rPr lang="sk-SK" dirty="0"/>
              <a:t>V</a:t>
            </a:r>
            <a:r>
              <a:rPr lang="sk-SK" b="1" dirty="0"/>
              <a:t>.)</a:t>
            </a:r>
          </a:p>
        </p:txBody>
      </p:sp>
      <p:sp>
        <p:nvSpPr>
          <p:cNvPr id="4" name="Zástupný objekt pre číslo snímky 3">
            <a:extLst>
              <a:ext uri="{FF2B5EF4-FFF2-40B4-BE49-F238E27FC236}">
                <a16:creationId xmlns:a16="http://schemas.microsoft.com/office/drawing/2014/main" id="{6338AE94-5F8D-56ED-6AC5-38D55E98B642}"/>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66</a:t>
            </a:fld>
            <a:endParaRPr lang="sk-SK" dirty="0"/>
          </a:p>
        </p:txBody>
      </p:sp>
    </p:spTree>
    <p:extLst>
      <p:ext uri="{BB962C8B-B14F-4D97-AF65-F5344CB8AC3E}">
        <p14:creationId xmlns:p14="http://schemas.microsoft.com/office/powerpoint/2010/main" val="41142642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40">
            <a:extLst>
              <a:ext uri="{FF2B5EF4-FFF2-40B4-BE49-F238E27FC236}">
                <a16:creationId xmlns:a16="http://schemas.microsoft.com/office/drawing/2014/main" id="{23F4360D-1EE8-56F3-909E-FBAB5E5D4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929" t="25479" r="44115" b="26274"/>
          <a:stretch>
            <a:fillRect/>
          </a:stretch>
        </p:blipFill>
        <p:spPr bwMode="auto">
          <a:xfrm>
            <a:off x="9037468" y="522147"/>
            <a:ext cx="2713037" cy="1698625"/>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ok 41">
            <a:extLst>
              <a:ext uri="{FF2B5EF4-FFF2-40B4-BE49-F238E27FC236}">
                <a16:creationId xmlns:a16="http://schemas.microsoft.com/office/drawing/2014/main" id="{B7935E00-BB88-5416-51EF-BB1361A8FE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259" t="26292" r="44279" b="23834"/>
          <a:stretch>
            <a:fillRect/>
          </a:stretch>
        </p:blipFill>
        <p:spPr bwMode="auto">
          <a:xfrm>
            <a:off x="9050053" y="2447327"/>
            <a:ext cx="2700452" cy="175260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ok 39">
            <a:extLst>
              <a:ext uri="{FF2B5EF4-FFF2-40B4-BE49-F238E27FC236}">
                <a16:creationId xmlns:a16="http://schemas.microsoft.com/office/drawing/2014/main" id="{63085AAB-1E84-F8A5-52AC-A07405B9D2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36" t="24124" r="43617" b="24918"/>
          <a:stretch>
            <a:fillRect/>
          </a:stretch>
        </p:blipFill>
        <p:spPr bwMode="auto">
          <a:xfrm>
            <a:off x="9037468" y="4426482"/>
            <a:ext cx="2713037" cy="1790700"/>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ok 7" descr="Obrázok, na ktorom je hračka, bábika, vnútri, stena&#10;&#10;Automaticky generovaný popis">
            <a:extLst>
              <a:ext uri="{FF2B5EF4-FFF2-40B4-BE49-F238E27FC236}">
                <a16:creationId xmlns:a16="http://schemas.microsoft.com/office/drawing/2014/main" id="{4B264CC1-3CCF-5A19-4709-FF78B392487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293389" y="1756333"/>
            <a:ext cx="6801078" cy="4316795"/>
          </a:xfrm>
          <a:prstGeom prst="rect">
            <a:avLst/>
          </a:prstGeom>
        </p:spPr>
      </p:pic>
      <p:sp>
        <p:nvSpPr>
          <p:cNvPr id="9" name="BlokTextu 8">
            <a:extLst>
              <a:ext uri="{FF2B5EF4-FFF2-40B4-BE49-F238E27FC236}">
                <a16:creationId xmlns:a16="http://schemas.microsoft.com/office/drawing/2014/main" id="{E807FE00-6B89-5B81-410B-F979EF2B0D4D}"/>
              </a:ext>
            </a:extLst>
          </p:cNvPr>
          <p:cNvSpPr txBox="1"/>
          <p:nvPr/>
        </p:nvSpPr>
        <p:spPr>
          <a:xfrm>
            <a:off x="880989" y="6492875"/>
            <a:ext cx="7314802" cy="246221"/>
          </a:xfrm>
          <a:prstGeom prst="rect">
            <a:avLst/>
          </a:prstGeom>
          <a:noFill/>
        </p:spPr>
        <p:txBody>
          <a:bodyPr wrap="square" rtlCol="0">
            <a:spAutoFit/>
          </a:bodyPr>
          <a:lstStyle/>
          <a:p>
            <a:r>
              <a:rPr lang="sk-SK" sz="1000" dirty="0">
                <a:hlinkClick r:id="rId7" tooltip="https://inglesdelaselva.wordpress.com/"/>
              </a:rPr>
              <a:t>Táto fotografia</a:t>
            </a:r>
            <a:r>
              <a:rPr lang="sk-SK" sz="1000" dirty="0"/>
              <a:t> od autora Neznámy autor, chránené licenciou </a:t>
            </a:r>
            <a:r>
              <a:rPr lang="sk-SK" sz="1000" dirty="0">
                <a:hlinkClick r:id="rId8" tooltip="https://creativecommons.org/licenses/by-nc-sa/3.0/"/>
              </a:rPr>
              <a:t>CC BY-SA-NC</a:t>
            </a:r>
            <a:endParaRPr lang="sk-SK" sz="1000" dirty="0"/>
          </a:p>
        </p:txBody>
      </p:sp>
      <p:sp>
        <p:nvSpPr>
          <p:cNvPr id="14" name="Nadpis 2">
            <a:extLst>
              <a:ext uri="{FF2B5EF4-FFF2-40B4-BE49-F238E27FC236}">
                <a16:creationId xmlns:a16="http://schemas.microsoft.com/office/drawing/2014/main" id="{AC8A74F1-16F5-9DD1-59B7-3B9D3FCD586C}"/>
              </a:ext>
            </a:extLst>
          </p:cNvPr>
          <p:cNvSpPr>
            <a:spLocks noGrp="1"/>
          </p:cNvSpPr>
          <p:nvPr>
            <p:ph type="title"/>
          </p:nvPr>
        </p:nvSpPr>
        <p:spPr>
          <a:xfrm>
            <a:off x="2802467" y="365125"/>
            <a:ext cx="8585200" cy="769408"/>
          </a:xfrm>
        </p:spPr>
        <p:txBody>
          <a:bodyPr/>
          <a:lstStyle/>
          <a:p>
            <a:r>
              <a:rPr lang="sk-SK" b="1" dirty="0"/>
              <a:t>Aktivita (I.)</a:t>
            </a:r>
          </a:p>
        </p:txBody>
      </p:sp>
      <p:sp>
        <p:nvSpPr>
          <p:cNvPr id="15" name="Zástupný objekt pre číslo snímky 3">
            <a:extLst>
              <a:ext uri="{FF2B5EF4-FFF2-40B4-BE49-F238E27FC236}">
                <a16:creationId xmlns:a16="http://schemas.microsoft.com/office/drawing/2014/main" id="{5537C16E-D7B7-125C-5D27-06345B262AFB}"/>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67</a:t>
            </a:fld>
            <a:endParaRPr lang="sk-SK" dirty="0"/>
          </a:p>
        </p:txBody>
      </p:sp>
    </p:spTree>
    <p:extLst>
      <p:ext uri="{BB962C8B-B14F-4D97-AF65-F5344CB8AC3E}">
        <p14:creationId xmlns:p14="http://schemas.microsoft.com/office/powerpoint/2010/main" val="2614581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739BF-5581-FFED-45F7-56259AC15135}"/>
            </a:ext>
          </a:extLst>
        </p:cNvPr>
        <p:cNvGrpSpPr/>
        <p:nvPr/>
      </p:nvGrpSpPr>
      <p:grpSpPr>
        <a:xfrm>
          <a:off x="0" y="0"/>
          <a:ext cx="0" cy="0"/>
          <a:chOff x="0" y="0"/>
          <a:chExt cx="0" cy="0"/>
        </a:xfrm>
      </p:grpSpPr>
      <p:pic>
        <p:nvPicPr>
          <p:cNvPr id="2" name="Obrázok 40">
            <a:extLst>
              <a:ext uri="{FF2B5EF4-FFF2-40B4-BE49-F238E27FC236}">
                <a16:creationId xmlns:a16="http://schemas.microsoft.com/office/drawing/2014/main" id="{5DB1BB58-E351-9FE7-F4C2-06BFFA6E6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929" t="25479" r="44115" b="26274"/>
          <a:stretch>
            <a:fillRect/>
          </a:stretch>
        </p:blipFill>
        <p:spPr bwMode="auto">
          <a:xfrm>
            <a:off x="3434643" y="1181889"/>
            <a:ext cx="4027381" cy="252153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ok 41">
            <a:extLst>
              <a:ext uri="{FF2B5EF4-FFF2-40B4-BE49-F238E27FC236}">
                <a16:creationId xmlns:a16="http://schemas.microsoft.com/office/drawing/2014/main" id="{E186AF22-2299-A9F2-A020-EE1F05BD7E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259" t="26292" r="44279" b="23834"/>
          <a:stretch>
            <a:fillRect/>
          </a:stretch>
        </p:blipFill>
        <p:spPr bwMode="auto">
          <a:xfrm>
            <a:off x="7681805" y="1181890"/>
            <a:ext cx="3848533" cy="2521532"/>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ok 39">
            <a:extLst>
              <a:ext uri="{FF2B5EF4-FFF2-40B4-BE49-F238E27FC236}">
                <a16:creationId xmlns:a16="http://schemas.microsoft.com/office/drawing/2014/main" id="{165A0B34-93DC-E368-EB84-B7E841E65A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36" t="24124" r="43617" b="24918"/>
          <a:stretch>
            <a:fillRect/>
          </a:stretch>
        </p:blipFill>
        <p:spPr bwMode="auto">
          <a:xfrm>
            <a:off x="5453791" y="3962167"/>
            <a:ext cx="4152280" cy="2658213"/>
          </a:xfrm>
          <a:prstGeom prst="rect">
            <a:avLst/>
          </a:prstGeom>
          <a:noFill/>
          <a:extLst>
            <a:ext uri="{909E8E84-426E-40DD-AFC4-6F175D3DCCD1}">
              <a14:hiddenFill xmlns:a14="http://schemas.microsoft.com/office/drawing/2010/main">
                <a:solidFill>
                  <a:srgbClr val="FFFFFF"/>
                </a:solidFill>
              </a14:hiddenFill>
            </a:ext>
          </a:extLst>
        </p:spPr>
      </p:pic>
      <p:sp>
        <p:nvSpPr>
          <p:cNvPr id="14" name="Nadpis 2">
            <a:extLst>
              <a:ext uri="{FF2B5EF4-FFF2-40B4-BE49-F238E27FC236}">
                <a16:creationId xmlns:a16="http://schemas.microsoft.com/office/drawing/2014/main" id="{BC3C23A7-B31A-5B78-C9CA-996A928CE5C7}"/>
              </a:ext>
            </a:extLst>
          </p:cNvPr>
          <p:cNvSpPr>
            <a:spLocks noGrp="1"/>
          </p:cNvSpPr>
          <p:nvPr>
            <p:ph type="title"/>
          </p:nvPr>
        </p:nvSpPr>
        <p:spPr>
          <a:xfrm>
            <a:off x="2802467" y="365125"/>
            <a:ext cx="8585200" cy="769408"/>
          </a:xfrm>
        </p:spPr>
        <p:txBody>
          <a:bodyPr/>
          <a:lstStyle/>
          <a:p>
            <a:r>
              <a:rPr lang="sk-SK" b="1" dirty="0"/>
              <a:t>Aktivita (II.)</a:t>
            </a:r>
          </a:p>
        </p:txBody>
      </p:sp>
      <p:sp>
        <p:nvSpPr>
          <p:cNvPr id="3" name="BlokTextu 2">
            <a:extLst>
              <a:ext uri="{FF2B5EF4-FFF2-40B4-BE49-F238E27FC236}">
                <a16:creationId xmlns:a16="http://schemas.microsoft.com/office/drawing/2014/main" id="{185B0AE1-87B4-6A51-663E-14D593E3D14D}"/>
              </a:ext>
            </a:extLst>
          </p:cNvPr>
          <p:cNvSpPr txBox="1"/>
          <p:nvPr/>
        </p:nvSpPr>
        <p:spPr>
          <a:xfrm>
            <a:off x="739538" y="1515344"/>
            <a:ext cx="4829990" cy="4893647"/>
          </a:xfrm>
          <a:prstGeom prst="rect">
            <a:avLst/>
          </a:prstGeom>
          <a:noFill/>
        </p:spPr>
        <p:txBody>
          <a:bodyPr wrap="square">
            <a:spAutoFit/>
          </a:bodyPr>
          <a:lstStyle/>
          <a:p>
            <a:pPr marL="342900" indent="-342900" algn="just">
              <a:buFont typeface="Wingdings" panose="05000000000000000000" pitchFamily="2" charset="2"/>
              <a:buChar char="§"/>
            </a:pPr>
            <a:r>
              <a:rPr lang="sk-SK" sz="2400" dirty="0"/>
              <a:t>Aktívum</a:t>
            </a:r>
          </a:p>
          <a:p>
            <a:pPr marL="342900" indent="-342900" algn="just">
              <a:buFont typeface="Wingdings" panose="05000000000000000000" pitchFamily="2" charset="2"/>
              <a:buChar char="§"/>
            </a:pPr>
            <a:endParaRPr lang="sk-SK" sz="2400" dirty="0"/>
          </a:p>
          <a:p>
            <a:pPr marL="342900" indent="-342900" algn="just">
              <a:buFont typeface="Wingdings" panose="05000000000000000000" pitchFamily="2" charset="2"/>
              <a:buChar char="§"/>
            </a:pPr>
            <a:r>
              <a:rPr lang="sk-SK" sz="2400" dirty="0"/>
              <a:t>Hrozba</a:t>
            </a:r>
          </a:p>
          <a:p>
            <a:pPr marL="342900" indent="-342900" algn="just">
              <a:buFont typeface="Wingdings" panose="05000000000000000000" pitchFamily="2" charset="2"/>
              <a:buChar char="§"/>
            </a:pPr>
            <a:endParaRPr lang="sk-SK" sz="2400" dirty="0"/>
          </a:p>
          <a:p>
            <a:pPr marL="342900" indent="-342900" algn="just">
              <a:buFont typeface="Wingdings" panose="05000000000000000000" pitchFamily="2" charset="2"/>
              <a:buChar char="§"/>
            </a:pPr>
            <a:r>
              <a:rPr lang="sk-SK" sz="2400" dirty="0"/>
              <a:t>Zraniteľnosť</a:t>
            </a:r>
          </a:p>
          <a:p>
            <a:pPr marL="342900" indent="-342900" algn="just">
              <a:buFont typeface="Wingdings" panose="05000000000000000000" pitchFamily="2" charset="2"/>
              <a:buChar char="§"/>
            </a:pPr>
            <a:endParaRPr lang="sk-SK" sz="2400" dirty="0"/>
          </a:p>
          <a:p>
            <a:pPr marL="342900" indent="-342900" algn="just">
              <a:buFont typeface="Wingdings" panose="05000000000000000000" pitchFamily="2" charset="2"/>
              <a:buChar char="§"/>
            </a:pPr>
            <a:r>
              <a:rPr lang="sk-SK" sz="2400" dirty="0"/>
              <a:t>Útok</a:t>
            </a:r>
          </a:p>
          <a:p>
            <a:pPr marL="342900" indent="-342900" algn="just">
              <a:buFont typeface="Wingdings" panose="05000000000000000000" pitchFamily="2" charset="2"/>
              <a:buChar char="§"/>
            </a:pPr>
            <a:endParaRPr lang="sk-SK" sz="2400" dirty="0"/>
          </a:p>
          <a:p>
            <a:pPr marL="342900" indent="-342900" algn="just">
              <a:buFont typeface="Wingdings" panose="05000000000000000000" pitchFamily="2" charset="2"/>
              <a:buChar char="§"/>
            </a:pPr>
            <a:r>
              <a:rPr lang="sk-SK" sz="2400" dirty="0"/>
              <a:t>Útočník</a:t>
            </a:r>
          </a:p>
          <a:p>
            <a:pPr marL="342900" indent="-342900" algn="just">
              <a:buFont typeface="Wingdings" panose="05000000000000000000" pitchFamily="2" charset="2"/>
              <a:buChar char="§"/>
            </a:pPr>
            <a:endParaRPr lang="sk-SK" sz="2400" dirty="0"/>
          </a:p>
          <a:p>
            <a:pPr marL="342900" indent="-342900" algn="just">
              <a:buFont typeface="Wingdings" panose="05000000000000000000" pitchFamily="2" charset="2"/>
              <a:buChar char="§"/>
            </a:pPr>
            <a:r>
              <a:rPr lang="sk-SK" sz="2400" dirty="0"/>
              <a:t>Riziko</a:t>
            </a:r>
          </a:p>
          <a:p>
            <a:pPr marL="342900" indent="-342900" algn="just">
              <a:buFont typeface="Wingdings" panose="05000000000000000000" pitchFamily="2" charset="2"/>
              <a:buChar char="§"/>
            </a:pPr>
            <a:endParaRPr lang="sk-SK" sz="2400" dirty="0"/>
          </a:p>
          <a:p>
            <a:pPr marL="342900" indent="-342900" algn="just">
              <a:buFont typeface="Wingdings" panose="05000000000000000000" pitchFamily="2" charset="2"/>
              <a:buChar char="§"/>
            </a:pPr>
            <a:r>
              <a:rPr lang="sk-SK" sz="2400" dirty="0"/>
              <a:t>Bezpečnostné opatrenie</a:t>
            </a:r>
          </a:p>
        </p:txBody>
      </p:sp>
      <p:sp>
        <p:nvSpPr>
          <p:cNvPr id="4" name="Zástupný objekt pre číslo snímky 3">
            <a:extLst>
              <a:ext uri="{FF2B5EF4-FFF2-40B4-BE49-F238E27FC236}">
                <a16:creationId xmlns:a16="http://schemas.microsoft.com/office/drawing/2014/main" id="{605A6B49-AB6A-211B-F100-F4B319AFA081}"/>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68</a:t>
            </a:fld>
            <a:endParaRPr lang="sk-SK" dirty="0"/>
          </a:p>
        </p:txBody>
      </p:sp>
    </p:spTree>
    <p:extLst>
      <p:ext uri="{BB962C8B-B14F-4D97-AF65-F5344CB8AC3E}">
        <p14:creationId xmlns:p14="http://schemas.microsoft.com/office/powerpoint/2010/main" val="1635163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EBAF2-9799-CDC8-94EB-CD939DAA22B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15A763D-3E18-112D-D926-F21687967D2C}"/>
              </a:ext>
            </a:extLst>
          </p:cNvPr>
          <p:cNvSpPr>
            <a:spLocks noGrp="1"/>
          </p:cNvSpPr>
          <p:nvPr>
            <p:ph type="title"/>
          </p:nvPr>
        </p:nvSpPr>
        <p:spPr>
          <a:xfrm>
            <a:off x="4038600" y="1709738"/>
            <a:ext cx="7308850" cy="1805249"/>
          </a:xfrm>
        </p:spPr>
        <p:txBody>
          <a:bodyPr anchor="b">
            <a:normAutofit/>
          </a:bodyPr>
          <a:lstStyle/>
          <a:p>
            <a:r>
              <a:rPr lang="sk-SK" dirty="0">
                <a:solidFill>
                  <a:srgbClr val="001351"/>
                </a:solidFill>
              </a:rPr>
              <a:t>Ďakujem za pozornosť</a:t>
            </a:r>
          </a:p>
        </p:txBody>
      </p:sp>
      <p:sp>
        <p:nvSpPr>
          <p:cNvPr id="3" name="Zástupný objekt pre text 2">
            <a:extLst>
              <a:ext uri="{FF2B5EF4-FFF2-40B4-BE49-F238E27FC236}">
                <a16:creationId xmlns:a16="http://schemas.microsoft.com/office/drawing/2014/main" id="{10CE0B44-1F89-06CF-9020-CB88391135E6}"/>
              </a:ext>
            </a:extLst>
          </p:cNvPr>
          <p:cNvSpPr>
            <a:spLocks noGrp="1"/>
          </p:cNvSpPr>
          <p:nvPr>
            <p:ph type="body" idx="1"/>
          </p:nvPr>
        </p:nvSpPr>
        <p:spPr>
          <a:xfrm>
            <a:off x="4038600" y="4589463"/>
            <a:ext cx="7308850" cy="1500187"/>
          </a:xfrm>
        </p:spPr>
        <p:txBody>
          <a:bodyPr>
            <a:normAutofit/>
          </a:bodyPr>
          <a:lstStyle/>
          <a:p>
            <a:pPr marL="342900" indent="-342900">
              <a:buFont typeface="Wingdings" panose="05000000000000000000" pitchFamily="2" charset="2"/>
              <a:buChar char="*"/>
            </a:pPr>
            <a:r>
              <a:rPr lang="sk-SK" dirty="0" err="1">
                <a:hlinkClick r:id="rId2"/>
              </a:rPr>
              <a:t>monika.rapava</a:t>
            </a:r>
            <a:r>
              <a:rPr lang="en-US" dirty="0">
                <a:hlinkClick r:id="rId2"/>
              </a:rPr>
              <a:t>@upjs.sk</a:t>
            </a:r>
          </a:p>
          <a:p>
            <a:pPr marL="342900" indent="-342900">
              <a:buFont typeface="Webdings" panose="05030102010509060703" pitchFamily="18" charset="2"/>
              <a:buChar char="ü"/>
            </a:pPr>
            <a:r>
              <a:rPr lang="sk-SK" dirty="0">
                <a:hlinkClick r:id="rId2"/>
              </a:rPr>
              <a:t>https://cyberawareness.sk</a:t>
            </a:r>
            <a:endParaRPr lang="en-US" dirty="0"/>
          </a:p>
          <a:p>
            <a:endParaRPr lang="en-US" dirty="0"/>
          </a:p>
        </p:txBody>
      </p:sp>
    </p:spTree>
    <p:extLst>
      <p:ext uri="{BB962C8B-B14F-4D97-AF65-F5344CB8AC3E}">
        <p14:creationId xmlns:p14="http://schemas.microsoft.com/office/powerpoint/2010/main" val="2384194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1113D-45FD-5AE1-2EBF-E13F44F85482}"/>
            </a:ext>
          </a:extLst>
        </p:cNvPr>
        <p:cNvGrpSpPr/>
        <p:nvPr/>
      </p:nvGrpSpPr>
      <p:grpSpPr>
        <a:xfrm>
          <a:off x="0" y="0"/>
          <a:ext cx="0" cy="0"/>
          <a:chOff x="0" y="0"/>
          <a:chExt cx="0" cy="0"/>
        </a:xfrm>
      </p:grpSpPr>
      <p:sp>
        <p:nvSpPr>
          <p:cNvPr id="5" name="Zaoblený obdĺžnik 8">
            <a:extLst>
              <a:ext uri="{FF2B5EF4-FFF2-40B4-BE49-F238E27FC236}">
                <a16:creationId xmlns:a16="http://schemas.microsoft.com/office/drawing/2014/main" id="{7E78C087-A482-BC7E-F72A-F809E247860A}"/>
              </a:ext>
            </a:extLst>
          </p:cNvPr>
          <p:cNvSpPr/>
          <p:nvPr/>
        </p:nvSpPr>
        <p:spPr>
          <a:xfrm>
            <a:off x="721217" y="1198250"/>
            <a:ext cx="997952" cy="625642"/>
          </a:xfrm>
          <a:prstGeom prst="roundRect">
            <a:avLst/>
          </a:prstGeom>
          <a:solidFill>
            <a:srgbClr val="0C3A7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sk-SK" sz="2400" b="1" dirty="0">
                <a:solidFill>
                  <a:schemeClr val="bg1"/>
                </a:solidFill>
              </a:rPr>
              <a:t>2022</a:t>
            </a:r>
          </a:p>
        </p:txBody>
      </p:sp>
      <p:sp>
        <p:nvSpPr>
          <p:cNvPr id="12" name="Zástupný objekt pre číslo snímky 3">
            <a:extLst>
              <a:ext uri="{FF2B5EF4-FFF2-40B4-BE49-F238E27FC236}">
                <a16:creationId xmlns:a16="http://schemas.microsoft.com/office/drawing/2014/main" id="{B2CDB977-8F15-E06D-58AE-E1CBAB4C583A}"/>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7</a:t>
            </a:fld>
            <a:endParaRPr lang="sk-SK" dirty="0"/>
          </a:p>
        </p:txBody>
      </p:sp>
      <p:sp>
        <p:nvSpPr>
          <p:cNvPr id="10" name="Nadpis 1">
            <a:extLst>
              <a:ext uri="{FF2B5EF4-FFF2-40B4-BE49-F238E27FC236}">
                <a16:creationId xmlns:a16="http://schemas.microsoft.com/office/drawing/2014/main" id="{50EBD333-AF08-EBAA-3D0E-159E760A5EFF}"/>
              </a:ext>
            </a:extLst>
          </p:cNvPr>
          <p:cNvSpPr>
            <a:spLocks noGrp="1"/>
          </p:cNvSpPr>
          <p:nvPr>
            <p:ph type="title"/>
          </p:nvPr>
        </p:nvSpPr>
        <p:spPr/>
        <p:txBody>
          <a:bodyPr/>
          <a:lstStyle/>
          <a:p>
            <a:pPr algn="ctr"/>
            <a:r>
              <a:rPr lang="sk-SK" b="1" dirty="0"/>
              <a:t>Svet okolo nás (IV.)</a:t>
            </a:r>
          </a:p>
        </p:txBody>
      </p:sp>
      <p:pic>
        <p:nvPicPr>
          <p:cNvPr id="2" name="Obrázok 1">
            <a:extLst>
              <a:ext uri="{FF2B5EF4-FFF2-40B4-BE49-F238E27FC236}">
                <a16:creationId xmlns:a16="http://schemas.microsoft.com/office/drawing/2014/main" id="{5F6819FC-6B5E-8A9C-923E-566A9657E5F7}"/>
              </a:ext>
            </a:extLst>
          </p:cNvPr>
          <p:cNvPicPr>
            <a:picLocks noChangeAspect="1"/>
          </p:cNvPicPr>
          <p:nvPr/>
        </p:nvPicPr>
        <p:blipFill rotWithShape="1">
          <a:blip r:embed="rId3"/>
          <a:srcRect l="22587" t="13162" r="41996" b="18742"/>
          <a:stretch/>
        </p:blipFill>
        <p:spPr>
          <a:xfrm>
            <a:off x="1973751" y="1347337"/>
            <a:ext cx="4122249" cy="4698113"/>
          </a:xfrm>
          <a:prstGeom prst="rect">
            <a:avLst/>
          </a:prstGeom>
        </p:spPr>
      </p:pic>
      <p:sp>
        <p:nvSpPr>
          <p:cNvPr id="3" name="BlokTextu 2">
            <a:extLst>
              <a:ext uri="{FF2B5EF4-FFF2-40B4-BE49-F238E27FC236}">
                <a16:creationId xmlns:a16="http://schemas.microsoft.com/office/drawing/2014/main" id="{C5B34F01-D67A-9815-FC68-08782556135E}"/>
              </a:ext>
            </a:extLst>
          </p:cNvPr>
          <p:cNvSpPr txBox="1"/>
          <p:nvPr/>
        </p:nvSpPr>
        <p:spPr>
          <a:xfrm>
            <a:off x="721217" y="6356350"/>
            <a:ext cx="10426820" cy="400110"/>
          </a:xfrm>
          <a:prstGeom prst="rect">
            <a:avLst/>
          </a:prstGeom>
          <a:noFill/>
        </p:spPr>
        <p:txBody>
          <a:bodyPr wrap="square">
            <a:spAutoFit/>
          </a:bodyPr>
          <a:lstStyle/>
          <a:p>
            <a:r>
              <a:rPr lang="sk-SK" sz="1000" spc="100" dirty="0"/>
              <a:t>Zdroj: https://zive.aktuality.sk/clanok/j42eNLl/telekom-zasiahol-ransomverovy-utok-funguje-aktivacia-balickov-aj-e-shop/, https://e.dennikn.sk/2999023/statne-lesy-zostali-po-hekerskom-utoku-bez-systemov-nevedia-predavat-drevo-a-padol-im-aj-portal-na-kontrolu-tazby/</a:t>
            </a:r>
          </a:p>
        </p:txBody>
      </p:sp>
      <p:pic>
        <p:nvPicPr>
          <p:cNvPr id="4" name="Obrázok 3">
            <a:extLst>
              <a:ext uri="{FF2B5EF4-FFF2-40B4-BE49-F238E27FC236}">
                <a16:creationId xmlns:a16="http://schemas.microsoft.com/office/drawing/2014/main" id="{CDF25163-B14B-7C59-9ADB-03AA72F4686D}"/>
              </a:ext>
            </a:extLst>
          </p:cNvPr>
          <p:cNvPicPr>
            <a:picLocks noChangeAspect="1"/>
          </p:cNvPicPr>
          <p:nvPr/>
        </p:nvPicPr>
        <p:blipFill rotWithShape="1">
          <a:blip r:embed="rId4"/>
          <a:srcRect l="14981" t="24277" r="36406" b="15095"/>
          <a:stretch/>
        </p:blipFill>
        <p:spPr>
          <a:xfrm>
            <a:off x="6350582" y="1347337"/>
            <a:ext cx="5624423" cy="4157932"/>
          </a:xfrm>
          <a:prstGeom prst="rect">
            <a:avLst/>
          </a:prstGeom>
        </p:spPr>
      </p:pic>
    </p:spTree>
    <p:extLst>
      <p:ext uri="{BB962C8B-B14F-4D97-AF65-F5344CB8AC3E}">
        <p14:creationId xmlns:p14="http://schemas.microsoft.com/office/powerpoint/2010/main" val="1273915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lokTextu 11">
            <a:extLst>
              <a:ext uri="{FF2B5EF4-FFF2-40B4-BE49-F238E27FC236}">
                <a16:creationId xmlns:a16="http://schemas.microsoft.com/office/drawing/2014/main" id="{B12AF7CA-708B-8636-884C-077D286531DE}"/>
              </a:ext>
            </a:extLst>
          </p:cNvPr>
          <p:cNvSpPr txBox="1"/>
          <p:nvPr/>
        </p:nvSpPr>
        <p:spPr>
          <a:xfrm>
            <a:off x="733118" y="6304002"/>
            <a:ext cx="9288493" cy="553998"/>
          </a:xfrm>
          <a:prstGeom prst="rect">
            <a:avLst/>
          </a:prstGeom>
          <a:noFill/>
        </p:spPr>
        <p:txBody>
          <a:bodyPr wrap="square">
            <a:spAutoFit/>
          </a:bodyPr>
          <a:lstStyle/>
          <a:p>
            <a:r>
              <a:rPr lang="sk-SK" sz="1000" spc="100" dirty="0"/>
              <a:t>Zdroj: https://zive.aktuality.sk/clanok/8rvLPeR/kosicka-zupa-celila-kybernetickemu-utoku-elektronicke-sluzby-uradu-su-docasne-nefunkcne/ https://zive.aktuality.sk/clanok/cfRr3Xq/hackeri-zverejnili-data-ukradnute-univerzite-mateja-bela-zacinaju-sa-sirit-internetom/</a:t>
            </a:r>
          </a:p>
        </p:txBody>
      </p:sp>
      <p:pic>
        <p:nvPicPr>
          <p:cNvPr id="5" name="Obrázok 4">
            <a:extLst>
              <a:ext uri="{FF2B5EF4-FFF2-40B4-BE49-F238E27FC236}">
                <a16:creationId xmlns:a16="http://schemas.microsoft.com/office/drawing/2014/main" id="{0699F7F1-52DE-2072-9A0D-FEEBE0315D08}"/>
              </a:ext>
            </a:extLst>
          </p:cNvPr>
          <p:cNvPicPr>
            <a:picLocks noChangeAspect="1"/>
          </p:cNvPicPr>
          <p:nvPr/>
        </p:nvPicPr>
        <p:blipFill rotWithShape="1">
          <a:blip r:embed="rId3"/>
          <a:srcRect l="13937" t="18994" r="38493" b="11195"/>
          <a:stretch/>
        </p:blipFill>
        <p:spPr>
          <a:xfrm>
            <a:off x="5787889" y="1198250"/>
            <a:ext cx="5503652" cy="4787660"/>
          </a:xfrm>
          <a:prstGeom prst="rect">
            <a:avLst/>
          </a:prstGeom>
        </p:spPr>
      </p:pic>
      <p:pic>
        <p:nvPicPr>
          <p:cNvPr id="8" name="Obrázok 7">
            <a:extLst>
              <a:ext uri="{FF2B5EF4-FFF2-40B4-BE49-F238E27FC236}">
                <a16:creationId xmlns:a16="http://schemas.microsoft.com/office/drawing/2014/main" id="{973A56D7-D493-4140-CF19-F4489AF3C34A}"/>
              </a:ext>
            </a:extLst>
          </p:cNvPr>
          <p:cNvPicPr>
            <a:picLocks noChangeAspect="1"/>
          </p:cNvPicPr>
          <p:nvPr/>
        </p:nvPicPr>
        <p:blipFill rotWithShape="1">
          <a:blip r:embed="rId4"/>
          <a:srcRect l="14460" t="18743" r="37971" b="15472"/>
          <a:stretch/>
        </p:blipFill>
        <p:spPr>
          <a:xfrm>
            <a:off x="832012" y="2076731"/>
            <a:ext cx="4545353" cy="3726049"/>
          </a:xfrm>
          <a:prstGeom prst="rect">
            <a:avLst/>
          </a:prstGeom>
        </p:spPr>
      </p:pic>
      <p:sp>
        <p:nvSpPr>
          <p:cNvPr id="6" name="Zástupný objekt pre číslo snímky 3">
            <a:extLst>
              <a:ext uri="{FF2B5EF4-FFF2-40B4-BE49-F238E27FC236}">
                <a16:creationId xmlns:a16="http://schemas.microsoft.com/office/drawing/2014/main" id="{7A8B3C54-C38B-AAD1-9A20-23CC64494CAC}"/>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8</a:t>
            </a:fld>
            <a:endParaRPr lang="sk-SK" dirty="0"/>
          </a:p>
        </p:txBody>
      </p:sp>
      <p:sp>
        <p:nvSpPr>
          <p:cNvPr id="7" name="Zaoblený obdĺžnik 8">
            <a:extLst>
              <a:ext uri="{FF2B5EF4-FFF2-40B4-BE49-F238E27FC236}">
                <a16:creationId xmlns:a16="http://schemas.microsoft.com/office/drawing/2014/main" id="{EAED71F9-879D-E19D-9F59-DDBBF2BAF044}"/>
              </a:ext>
            </a:extLst>
          </p:cNvPr>
          <p:cNvSpPr/>
          <p:nvPr/>
        </p:nvSpPr>
        <p:spPr>
          <a:xfrm>
            <a:off x="721217" y="1198250"/>
            <a:ext cx="997952" cy="625642"/>
          </a:xfrm>
          <a:prstGeom prst="roundRect">
            <a:avLst/>
          </a:prstGeom>
          <a:solidFill>
            <a:srgbClr val="0C3A7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sk-SK" sz="2400" b="1" dirty="0">
                <a:solidFill>
                  <a:schemeClr val="bg1"/>
                </a:solidFill>
              </a:rPr>
              <a:t>2023</a:t>
            </a:r>
          </a:p>
        </p:txBody>
      </p:sp>
      <p:sp>
        <p:nvSpPr>
          <p:cNvPr id="17" name="Nadpis 1">
            <a:extLst>
              <a:ext uri="{FF2B5EF4-FFF2-40B4-BE49-F238E27FC236}">
                <a16:creationId xmlns:a16="http://schemas.microsoft.com/office/drawing/2014/main" id="{9670FAD6-1535-2297-9580-4012EE23E940}"/>
              </a:ext>
            </a:extLst>
          </p:cNvPr>
          <p:cNvSpPr>
            <a:spLocks noGrp="1"/>
          </p:cNvSpPr>
          <p:nvPr>
            <p:ph type="title"/>
          </p:nvPr>
        </p:nvSpPr>
        <p:spPr>
          <a:xfrm>
            <a:off x="2802467" y="365125"/>
            <a:ext cx="8585200" cy="659794"/>
          </a:xfrm>
        </p:spPr>
        <p:txBody>
          <a:bodyPr/>
          <a:lstStyle/>
          <a:p>
            <a:pPr algn="ctr"/>
            <a:r>
              <a:rPr lang="sk-SK" b="1" dirty="0"/>
              <a:t>Svet okolo nás (V.)</a:t>
            </a:r>
          </a:p>
        </p:txBody>
      </p:sp>
    </p:spTree>
    <p:extLst>
      <p:ext uri="{BB962C8B-B14F-4D97-AF65-F5344CB8AC3E}">
        <p14:creationId xmlns:p14="http://schemas.microsoft.com/office/powerpoint/2010/main" val="1037806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2C83C-1BA7-2045-F156-B243CF42F52C}"/>
            </a:ext>
          </a:extLst>
        </p:cNvPr>
        <p:cNvGrpSpPr/>
        <p:nvPr/>
      </p:nvGrpSpPr>
      <p:grpSpPr>
        <a:xfrm>
          <a:off x="0" y="0"/>
          <a:ext cx="0" cy="0"/>
          <a:chOff x="0" y="0"/>
          <a:chExt cx="0" cy="0"/>
        </a:xfrm>
      </p:grpSpPr>
      <p:sp>
        <p:nvSpPr>
          <p:cNvPr id="2" name="Nadpis 2">
            <a:extLst>
              <a:ext uri="{FF2B5EF4-FFF2-40B4-BE49-F238E27FC236}">
                <a16:creationId xmlns:a16="http://schemas.microsoft.com/office/drawing/2014/main" id="{E231CD02-95F8-F4F8-46C2-B6D933A4A9D3}"/>
              </a:ext>
            </a:extLst>
          </p:cNvPr>
          <p:cNvSpPr>
            <a:spLocks noGrp="1"/>
          </p:cNvSpPr>
          <p:nvPr>
            <p:ph type="title"/>
          </p:nvPr>
        </p:nvSpPr>
        <p:spPr/>
        <p:txBody>
          <a:bodyPr/>
          <a:lstStyle/>
          <a:p>
            <a:r>
              <a:rPr lang="sk-SK" b="1" dirty="0"/>
              <a:t>Svet okolo nás (VI.)</a:t>
            </a:r>
          </a:p>
        </p:txBody>
      </p:sp>
      <p:sp>
        <p:nvSpPr>
          <p:cNvPr id="10" name="Zaoblený obdĺžnik 8">
            <a:extLst>
              <a:ext uri="{FF2B5EF4-FFF2-40B4-BE49-F238E27FC236}">
                <a16:creationId xmlns:a16="http://schemas.microsoft.com/office/drawing/2014/main" id="{766009A6-E525-C154-06AA-436E885EA048}"/>
              </a:ext>
            </a:extLst>
          </p:cNvPr>
          <p:cNvSpPr/>
          <p:nvPr/>
        </p:nvSpPr>
        <p:spPr>
          <a:xfrm>
            <a:off x="723647" y="1272967"/>
            <a:ext cx="997952" cy="625642"/>
          </a:xfrm>
          <a:prstGeom prst="roundRect">
            <a:avLst/>
          </a:prstGeom>
          <a:solidFill>
            <a:srgbClr val="0C3A76"/>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sk-SK" sz="2400" b="1" dirty="0">
                <a:solidFill>
                  <a:schemeClr val="bg1"/>
                </a:solidFill>
              </a:rPr>
              <a:t>2024</a:t>
            </a:r>
          </a:p>
        </p:txBody>
      </p:sp>
      <p:sp>
        <p:nvSpPr>
          <p:cNvPr id="8" name="Zástupný objekt pre číslo snímky 3">
            <a:extLst>
              <a:ext uri="{FF2B5EF4-FFF2-40B4-BE49-F238E27FC236}">
                <a16:creationId xmlns:a16="http://schemas.microsoft.com/office/drawing/2014/main" id="{67CDE3CC-3F09-2DE7-EF60-3AB89F8D6BCC}"/>
              </a:ext>
            </a:extLst>
          </p:cNvPr>
          <p:cNvSpPr txBox="1">
            <a:spLocks/>
          </p:cNvSpPr>
          <p:nvPr/>
        </p:nvSpPr>
        <p:spPr>
          <a:xfrm>
            <a:off x="11658600" y="6356350"/>
            <a:ext cx="533400" cy="365125"/>
          </a:xfrm>
        </p:spPr>
        <p:txBody>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0461D4-7FB7-4FFB-A16F-C1B7C1B88A3C}" type="slidenum">
              <a:rPr lang="sk-SK" smtClean="0"/>
              <a:pPr/>
              <a:t>9</a:t>
            </a:fld>
            <a:endParaRPr lang="sk-SK" dirty="0"/>
          </a:p>
        </p:txBody>
      </p:sp>
      <p:pic>
        <p:nvPicPr>
          <p:cNvPr id="5" name="Obrázok 4">
            <a:extLst>
              <a:ext uri="{FF2B5EF4-FFF2-40B4-BE49-F238E27FC236}">
                <a16:creationId xmlns:a16="http://schemas.microsoft.com/office/drawing/2014/main" id="{5A21714D-E03D-8C6E-C229-21FD30552906}"/>
              </a:ext>
            </a:extLst>
          </p:cNvPr>
          <p:cNvPicPr>
            <a:picLocks noChangeAspect="1"/>
          </p:cNvPicPr>
          <p:nvPr/>
        </p:nvPicPr>
        <p:blipFill>
          <a:blip r:embed="rId3"/>
          <a:srcRect l="1873" t="11667" r="4613" b="2346"/>
          <a:stretch/>
        </p:blipFill>
        <p:spPr>
          <a:xfrm>
            <a:off x="6244499" y="1344735"/>
            <a:ext cx="5414101" cy="5011615"/>
          </a:xfrm>
          <a:prstGeom prst="rect">
            <a:avLst/>
          </a:prstGeom>
        </p:spPr>
      </p:pic>
      <p:sp>
        <p:nvSpPr>
          <p:cNvPr id="6" name="Obdĺžnik 5">
            <a:extLst>
              <a:ext uri="{FF2B5EF4-FFF2-40B4-BE49-F238E27FC236}">
                <a16:creationId xmlns:a16="http://schemas.microsoft.com/office/drawing/2014/main" id="{32BB903D-3835-E395-CCC8-CA4501037CCC}"/>
              </a:ext>
            </a:extLst>
          </p:cNvPr>
          <p:cNvSpPr/>
          <p:nvPr/>
        </p:nvSpPr>
        <p:spPr>
          <a:xfrm>
            <a:off x="512960" y="6457890"/>
            <a:ext cx="11266223" cy="246221"/>
          </a:xfrm>
          <a:prstGeom prst="rect">
            <a:avLst/>
          </a:prstGeom>
        </p:spPr>
        <p:txBody>
          <a:bodyPr wrap="square">
            <a:spAutoFit/>
          </a:bodyPr>
          <a:lstStyle/>
          <a:p>
            <a:r>
              <a:rPr lang="sk-SK" sz="1000" dirty="0"/>
              <a:t>Zdroj: https://www.nbu.gov.sk/rumunske-nemocnice-napadnute-ransomverom/, https://zive.aktuality.sk/clanok/1CGRx85/hackeri-udreli-na-slovensku-narodnu-kniznicu-nejdu-pristupy-k-zdrojom-ani-kontakty/</a:t>
            </a:r>
          </a:p>
        </p:txBody>
      </p:sp>
      <p:pic>
        <p:nvPicPr>
          <p:cNvPr id="9" name="Obrázok 8">
            <a:extLst>
              <a:ext uri="{FF2B5EF4-FFF2-40B4-BE49-F238E27FC236}">
                <a16:creationId xmlns:a16="http://schemas.microsoft.com/office/drawing/2014/main" id="{8F1B2172-61BA-399B-0353-1F9E1794A796}"/>
              </a:ext>
            </a:extLst>
          </p:cNvPr>
          <p:cNvPicPr>
            <a:picLocks noChangeAspect="1"/>
          </p:cNvPicPr>
          <p:nvPr/>
        </p:nvPicPr>
        <p:blipFill>
          <a:blip r:embed="rId4"/>
          <a:stretch>
            <a:fillRect/>
          </a:stretch>
        </p:blipFill>
        <p:spPr>
          <a:xfrm>
            <a:off x="723647" y="2144500"/>
            <a:ext cx="5170685" cy="4170545"/>
          </a:xfrm>
          <a:prstGeom prst="rect">
            <a:avLst/>
          </a:prstGeom>
        </p:spPr>
      </p:pic>
    </p:spTree>
    <p:extLst>
      <p:ext uri="{BB962C8B-B14F-4D97-AF65-F5344CB8AC3E}">
        <p14:creationId xmlns:p14="http://schemas.microsoft.com/office/powerpoint/2010/main" val="596512953"/>
      </p:ext>
    </p:extLst>
  </p:cSld>
  <p:clrMapOvr>
    <a:masterClrMapping/>
  </p:clrMapOvr>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6578B964FCBE9438AB520F8F4494DE8" ma:contentTypeVersion="14" ma:contentTypeDescription="Umožňuje vytvoriť nový dokument." ma:contentTypeScope="" ma:versionID="8a024a3a2335b019e6236309d9bae28d">
  <xsd:schema xmlns:xsd="http://www.w3.org/2001/XMLSchema" xmlns:xs="http://www.w3.org/2001/XMLSchema" xmlns:p="http://schemas.microsoft.com/office/2006/metadata/properties" xmlns:ns2="e43f6a51-8160-47b7-9684-358882b461ce" xmlns:ns3="8579d8c0-f4a4-46e1-afa1-8fb8e6f3aea2" targetNamespace="http://schemas.microsoft.com/office/2006/metadata/properties" ma:root="true" ma:fieldsID="e52a03a4667edfa4310a91f303f7d965" ns2:_="" ns3:_="">
    <xsd:import namespace="e43f6a51-8160-47b7-9684-358882b461ce"/>
    <xsd:import namespace="8579d8c0-f4a4-46e1-afa1-8fb8e6f3ae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3f6a51-8160-47b7-9684-358882b461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Značky obrázka" ma:readOnly="false" ma:fieldId="{5cf76f15-5ced-4ddc-b409-7134ff3c332f}" ma:taxonomyMulti="true" ma:sspId="abd44fc1-b512-40ba-a72c-fa16cc8c0a4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79d8c0-f4a4-46e1-afa1-8fb8e6f3aea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273904e-93df-4dfc-8969-da61afed23a3}" ma:internalName="TaxCatchAll" ma:showField="CatchAllData" ma:web="8579d8c0-f4a4-46e1-afa1-8fb8e6f3ae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43f6a51-8160-47b7-9684-358882b461ce">
      <Terms xmlns="http://schemas.microsoft.com/office/infopath/2007/PartnerControls"/>
    </lcf76f155ced4ddcb4097134ff3c332f>
    <TaxCatchAll xmlns="8579d8c0-f4a4-46e1-afa1-8fb8e6f3aea2" xsi:nil="true"/>
  </documentManagement>
</p:properties>
</file>

<file path=customXml/itemProps1.xml><?xml version="1.0" encoding="utf-8"?>
<ds:datastoreItem xmlns:ds="http://schemas.openxmlformats.org/officeDocument/2006/customXml" ds:itemID="{F56288D3-8BF6-4EDF-B4BA-5D87CC79450E}">
  <ds:schemaRefs>
    <ds:schemaRef ds:uri="http://schemas.microsoft.com/sharepoint/v3/contenttype/forms"/>
  </ds:schemaRefs>
</ds:datastoreItem>
</file>

<file path=customXml/itemProps2.xml><?xml version="1.0" encoding="utf-8"?>
<ds:datastoreItem xmlns:ds="http://schemas.openxmlformats.org/officeDocument/2006/customXml" ds:itemID="{7CE7EEEC-1E29-46C0-B99C-6868076865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3f6a51-8160-47b7-9684-358882b461ce"/>
    <ds:schemaRef ds:uri="8579d8c0-f4a4-46e1-afa1-8fb8e6f3ae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65913F-A975-46EE-AD1F-585D8F37072D}">
  <ds:schemaRefs>
    <ds:schemaRef ds:uri="http://schemas.microsoft.com/office/infopath/2007/PartnerControls"/>
    <ds:schemaRef ds:uri="http://www.w3.org/XML/1998/namespace"/>
    <ds:schemaRef ds:uri="8579d8c0-f4a4-46e1-afa1-8fb8e6f3aea2"/>
    <ds:schemaRef ds:uri="http://purl.org/dc/dcmitype/"/>
    <ds:schemaRef ds:uri="http://schemas.microsoft.com/office/2006/documentManagement/types"/>
    <ds:schemaRef ds:uri="http://purl.org/dc/terms/"/>
    <ds:schemaRef ds:uri="http://schemas.openxmlformats.org/package/2006/metadata/core-properties"/>
    <ds:schemaRef ds:uri="e43f6a51-8160-47b7-9684-358882b461ce"/>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7793</TotalTime>
  <Words>3274</Words>
  <Application>Microsoft Office PowerPoint</Application>
  <PresentationFormat>Širokouhlá</PresentationFormat>
  <Paragraphs>602</Paragraphs>
  <Slides>69</Slides>
  <Notes>68</Notes>
  <HiddenSlides>0</HiddenSlides>
  <MMClips>1</MMClips>
  <ScaleCrop>false</ScaleCrop>
  <HeadingPairs>
    <vt:vector size="4" baseType="variant">
      <vt:variant>
        <vt:lpstr>Motív</vt:lpstr>
      </vt:variant>
      <vt:variant>
        <vt:i4>1</vt:i4>
      </vt:variant>
      <vt:variant>
        <vt:lpstr>Nadpisy snímok</vt:lpstr>
      </vt:variant>
      <vt:variant>
        <vt:i4>69</vt:i4>
      </vt:variant>
    </vt:vector>
  </HeadingPairs>
  <TitlesOfParts>
    <vt:vector size="70" baseType="lpstr">
      <vt:lpstr>Motív balíka Office</vt:lpstr>
      <vt:lpstr>Úvod do kybernetickej  a informačnej bezpečnosti   </vt:lpstr>
      <vt:lpstr>Prezentácia programu PowerPoint</vt:lpstr>
      <vt:lpstr>Svet okolo nás (I.)</vt:lpstr>
      <vt:lpstr>Svet okolo nás (II.)</vt:lpstr>
      <vt:lpstr>Svet okolo nás (II.)</vt:lpstr>
      <vt:lpstr>Svet okolo nás (III.)</vt:lpstr>
      <vt:lpstr>Svet okolo nás (IV.)</vt:lpstr>
      <vt:lpstr>Svet okolo nás (V.)</vt:lpstr>
      <vt:lpstr>Svet okolo nás (VI.)</vt:lpstr>
      <vt:lpstr>Svet okolo nás (VII.)</vt:lpstr>
      <vt:lpstr>Prezentácia programu PowerPoint</vt:lpstr>
      <vt:lpstr>Prezentácia programu PowerPoint</vt:lpstr>
      <vt:lpstr>Čo je informačná bezpečnosť? (I.)</vt:lpstr>
      <vt:lpstr>Čo je informačná bezpečnosť? (II.)</vt:lpstr>
      <vt:lpstr>Čo je informačná bezpečnosť? (III.)</vt:lpstr>
      <vt:lpstr>Prezentácia programu PowerPoint</vt:lpstr>
      <vt:lpstr>Prezentácia programu PowerPoint</vt:lpstr>
      <vt:lpstr>Prezentácia programu PowerPoint</vt:lpstr>
      <vt:lpstr>Prezentácia programu PowerPoint</vt:lpstr>
      <vt:lpstr>Informačná bezpečnosť (I.)</vt:lpstr>
      <vt:lpstr>Prezentácia programu PowerPoint</vt:lpstr>
      <vt:lpstr>Prezentácia programu PowerPoint</vt:lpstr>
      <vt:lpstr>Model IB a KB</vt:lpstr>
      <vt:lpstr>Aktívum (I.)</vt:lpstr>
      <vt:lpstr>Aktívum (II.)</vt:lpstr>
      <vt:lpstr>Bezpečnostné hrozby (I.)</vt:lpstr>
      <vt:lpstr>Bezpečnostné hrozby (II.)</vt:lpstr>
      <vt:lpstr>Zraniteľnosť (I.)</vt:lpstr>
      <vt:lpstr>Zraniteľnosť (II.)</vt:lpstr>
      <vt:lpstr>Zraniteľnosť (III.)</vt:lpstr>
      <vt:lpstr>Zraniteľnosť (IV.)</vt:lpstr>
      <vt:lpstr>Útok (I.)</vt:lpstr>
      <vt:lpstr>Útok (II.)</vt:lpstr>
      <vt:lpstr>Útok (III.)</vt:lpstr>
      <vt:lpstr>Útok (IV.)</vt:lpstr>
      <vt:lpstr>Útok (V.)</vt:lpstr>
      <vt:lpstr>Útok (VI.)</vt:lpstr>
      <vt:lpstr>Útok (VII.)</vt:lpstr>
      <vt:lpstr>Útok (VIII.)</vt:lpstr>
      <vt:lpstr>Útočník (I.)</vt:lpstr>
      <vt:lpstr>Útočník (II.)</vt:lpstr>
      <vt:lpstr>Útočník (III.)</vt:lpstr>
      <vt:lpstr>Prezentácia programu PowerPoint</vt:lpstr>
      <vt:lpstr>Prezentácia programu PowerPoint</vt:lpstr>
      <vt:lpstr>Prezentácia programu PowerPoint</vt:lpstr>
      <vt:lpstr>Prezentácia programu PowerPoint</vt:lpstr>
      <vt:lpstr>Emotet (I.)</vt:lpstr>
      <vt:lpstr>Emotet (II.)</vt:lpstr>
      <vt:lpstr>Emotet (III.)</vt:lpstr>
      <vt:lpstr>Conti (I.)</vt:lpstr>
      <vt:lpstr>Conti (II.)</vt:lpstr>
      <vt:lpstr>Conti (III.)</vt:lpstr>
      <vt:lpstr>Conti (IV.)</vt:lpstr>
      <vt:lpstr>Conti (V.)</vt:lpstr>
      <vt:lpstr>Conti (VI.)</vt:lpstr>
      <vt:lpstr>Aktuálne štatistiky o skupinách (I.)</vt:lpstr>
      <vt:lpstr>Aktuálne štatistiky o skupinách (II.)</vt:lpstr>
      <vt:lpstr>Riziko (I.)</vt:lpstr>
      <vt:lpstr>Riziko (II.)</vt:lpstr>
      <vt:lpstr>Riziko (III.)</vt:lpstr>
      <vt:lpstr>Riziko (IV.)</vt:lpstr>
      <vt:lpstr>Riziko (V.)</vt:lpstr>
      <vt:lpstr>Bezpečnostné opatrenia (I.)</vt:lpstr>
      <vt:lpstr>Bezpečnostné opatrenia (II.)</vt:lpstr>
      <vt:lpstr>Bezpečnostné opatrenia (III.)</vt:lpstr>
      <vt:lpstr>Bezpečnostné opatrenia (IV.)</vt:lpstr>
      <vt:lpstr>Aktivita (I.)</vt:lpstr>
      <vt:lpstr>Aktivita (II.)</vt:lpstr>
      <vt:lpstr>Ďakujem za pozornosť</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Kristína Basová</dc:creator>
  <cp:lastModifiedBy>Monika Rapavá</cp:lastModifiedBy>
  <cp:revision>341</cp:revision>
  <dcterms:created xsi:type="dcterms:W3CDTF">2025-03-26T10:23:24Z</dcterms:created>
  <dcterms:modified xsi:type="dcterms:W3CDTF">2026-04-04T08:23:28Z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0x01010036578B964FCBE9438AB520F8F4494DE8</vt:lpwstr>
  </property>
  <property fmtid="{D5CDD505-2E9C-101B-9397-08002B2CF9AE}" pid="3" name="MediaServiceImageTags">
    <vt:lpwstr/>
  </property>
</Properties>
</file>