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330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28" r:id="rId18"/>
    <p:sldId id="345" r:id="rId19"/>
    <p:sldId id="346" r:id="rId20"/>
    <p:sldId id="347" r:id="rId21"/>
    <p:sldId id="348" r:id="rId22"/>
    <p:sldId id="349" r:id="rId23"/>
    <p:sldId id="350" r:id="rId24"/>
    <p:sldId id="355" r:id="rId25"/>
    <p:sldId id="288" r:id="rId26"/>
    <p:sldId id="259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8C60C-98BA-4092-826C-694868A92132}" v="21" dt="2026-04-04T07:47:49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0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Hučková" userId="S::regina.huckova@upjs.sk::a33dcba1-ac96-4326-8a7c-ba7ff8a42f59" providerId="AD" clId="Web-{AB28C60C-98BA-4092-826C-694868A92132}"/>
    <pc:docChg chg="modSld">
      <pc:chgData name="Regina Hučková" userId="S::regina.huckova@upjs.sk::a33dcba1-ac96-4326-8a7c-ba7ff8a42f59" providerId="AD" clId="Web-{AB28C60C-98BA-4092-826C-694868A92132}" dt="2026-04-04T07:47:49.238" v="20" actId="20577"/>
      <pc:docMkLst>
        <pc:docMk/>
      </pc:docMkLst>
      <pc:sldChg chg="modSp">
        <pc:chgData name="Regina Hučková" userId="S::regina.huckova@upjs.sk::a33dcba1-ac96-4326-8a7c-ba7ff8a42f59" providerId="AD" clId="Web-{AB28C60C-98BA-4092-826C-694868A92132}" dt="2026-04-04T07:47:49.238" v="20" actId="20577"/>
        <pc:sldMkLst>
          <pc:docMk/>
          <pc:sldMk cId="3361926617" sldId="256"/>
        </pc:sldMkLst>
        <pc:spChg chg="mod">
          <ac:chgData name="Regina Hučková" userId="S::regina.huckova@upjs.sk::a33dcba1-ac96-4326-8a7c-ba7ff8a42f59" providerId="AD" clId="Web-{AB28C60C-98BA-4092-826C-694868A92132}" dt="2026-04-04T07:47:49.238" v="20" actId="20577"/>
          <ac:spMkLst>
            <pc:docMk/>
            <pc:sldMk cId="3361926617" sldId="256"/>
            <ac:spMk id="3" creationId="{4D8809A4-0D88-49E1-B95B-A31D3DD40804}"/>
          </ac:spMkLst>
        </pc:spChg>
      </pc:sldChg>
    </pc:docChg>
  </pc:docChgLst>
  <pc:docChgLst>
    <pc:chgData name="doc. JUDr. Renáta Bačárová PhD., LL.M." userId="01132500-2636-4afb-9725-a2ceb64ea278" providerId="ADAL" clId="{AE67520F-F321-4DF6-8CE7-3A6FEA9A2A64}"/>
    <pc:docChg chg="undo custSel delSld modSld">
      <pc:chgData name="doc. JUDr. Renáta Bačárová PhD., LL.M." userId="01132500-2636-4afb-9725-a2ceb64ea278" providerId="ADAL" clId="{AE67520F-F321-4DF6-8CE7-3A6FEA9A2A64}" dt="2026-03-30T19:08:15.860" v="281" actId="47"/>
      <pc:docMkLst>
        <pc:docMk/>
      </pc:docMkLst>
      <pc:sldChg chg="modSp mod">
        <pc:chgData name="doc. JUDr. Renáta Bačárová PhD., LL.M." userId="01132500-2636-4afb-9725-a2ceb64ea278" providerId="ADAL" clId="{AE67520F-F321-4DF6-8CE7-3A6FEA9A2A64}" dt="2026-03-30T18:46:51.431" v="45" actId="20577"/>
        <pc:sldMkLst>
          <pc:docMk/>
          <pc:sldMk cId="3361926617" sldId="256"/>
        </pc:sldMkLst>
        <pc:spChg chg="mod">
          <ac:chgData name="doc. JUDr. Renáta Bačárová PhD., LL.M." userId="01132500-2636-4afb-9725-a2ceb64ea278" providerId="ADAL" clId="{AE67520F-F321-4DF6-8CE7-3A6FEA9A2A64}" dt="2026-03-30T18:46:51.431" v="45" actId="20577"/>
          <ac:spMkLst>
            <pc:docMk/>
            <pc:sldMk cId="3361926617" sldId="256"/>
            <ac:spMk id="3" creationId="{4D8809A4-0D88-49E1-B95B-A31D3DD40804}"/>
          </ac:spMkLst>
        </pc:spChg>
      </pc:sldChg>
      <pc:sldChg chg="modSp mod">
        <pc:chgData name="doc. JUDr. Renáta Bačárová PhD., LL.M." userId="01132500-2636-4afb-9725-a2ceb64ea278" providerId="ADAL" clId="{AE67520F-F321-4DF6-8CE7-3A6FEA9A2A64}" dt="2026-03-30T18:50:40.956" v="99" actId="20577"/>
        <pc:sldMkLst>
          <pc:docMk/>
          <pc:sldMk cId="2445296795" sldId="342"/>
        </pc:sldMkLst>
        <pc:spChg chg="mod">
          <ac:chgData name="doc. JUDr. Renáta Bačárová PhD., LL.M." userId="01132500-2636-4afb-9725-a2ceb64ea278" providerId="ADAL" clId="{AE67520F-F321-4DF6-8CE7-3A6FEA9A2A64}" dt="2026-03-30T18:50:40.956" v="99" actId="20577"/>
          <ac:spMkLst>
            <pc:docMk/>
            <pc:sldMk cId="2445296795" sldId="342"/>
            <ac:spMk id="5123" creationId="{CE4CB3F4-893C-8D21-DF3F-E164C1887D38}"/>
          </ac:spMkLst>
        </pc:spChg>
      </pc:sldChg>
      <pc:sldChg chg="modSp mod">
        <pc:chgData name="doc. JUDr. Renáta Bačárová PhD., LL.M." userId="01132500-2636-4afb-9725-a2ceb64ea278" providerId="ADAL" clId="{AE67520F-F321-4DF6-8CE7-3A6FEA9A2A64}" dt="2026-03-30T18:51:03.247" v="117" actId="20577"/>
        <pc:sldMkLst>
          <pc:docMk/>
          <pc:sldMk cId="370105562" sldId="343"/>
        </pc:sldMkLst>
        <pc:spChg chg="mod">
          <ac:chgData name="doc. JUDr. Renáta Bačárová PhD., LL.M." userId="01132500-2636-4afb-9725-a2ceb64ea278" providerId="ADAL" clId="{AE67520F-F321-4DF6-8CE7-3A6FEA9A2A64}" dt="2026-03-30T18:51:03.247" v="117" actId="20577"/>
          <ac:spMkLst>
            <pc:docMk/>
            <pc:sldMk cId="370105562" sldId="343"/>
            <ac:spMk id="5123" creationId="{F71341AF-99C1-74D6-4846-A4FC12B5D3B2}"/>
          </ac:spMkLst>
        </pc:spChg>
      </pc:sldChg>
      <pc:sldChg chg="modSp mod">
        <pc:chgData name="doc. JUDr. Renáta Bačárová PhD., LL.M." userId="01132500-2636-4afb-9725-a2ceb64ea278" providerId="ADAL" clId="{AE67520F-F321-4DF6-8CE7-3A6FEA9A2A64}" dt="2026-03-30T18:51:39.931" v="134" actId="27636"/>
        <pc:sldMkLst>
          <pc:docMk/>
          <pc:sldMk cId="44176075" sldId="345"/>
        </pc:sldMkLst>
        <pc:spChg chg="mod">
          <ac:chgData name="doc. JUDr. Renáta Bačárová PhD., LL.M." userId="01132500-2636-4afb-9725-a2ceb64ea278" providerId="ADAL" clId="{AE67520F-F321-4DF6-8CE7-3A6FEA9A2A64}" dt="2026-03-30T18:51:39.931" v="134" actId="27636"/>
          <ac:spMkLst>
            <pc:docMk/>
            <pc:sldMk cId="44176075" sldId="345"/>
            <ac:spMk id="3" creationId="{FC514307-D91B-4826-68D4-3A79B6BF0EF2}"/>
          </ac:spMkLst>
        </pc:spChg>
      </pc:sldChg>
      <pc:sldChg chg="modSp mod">
        <pc:chgData name="doc. JUDr. Renáta Bačárová PhD., LL.M." userId="01132500-2636-4afb-9725-a2ceb64ea278" providerId="ADAL" clId="{AE67520F-F321-4DF6-8CE7-3A6FEA9A2A64}" dt="2026-03-30T19:07:56.126" v="278" actId="113"/>
        <pc:sldMkLst>
          <pc:docMk/>
          <pc:sldMk cId="731011192" sldId="350"/>
        </pc:sldMkLst>
        <pc:spChg chg="mod">
          <ac:chgData name="doc. JUDr. Renáta Bačárová PhD., LL.M." userId="01132500-2636-4afb-9725-a2ceb64ea278" providerId="ADAL" clId="{AE67520F-F321-4DF6-8CE7-3A6FEA9A2A64}" dt="2026-03-30T19:07:56.126" v="278" actId="113"/>
          <ac:spMkLst>
            <pc:docMk/>
            <pc:sldMk cId="731011192" sldId="350"/>
            <ac:spMk id="3" creationId="{39A9087B-80BA-19A8-2B71-16F2A618E01C}"/>
          </ac:spMkLst>
        </pc:spChg>
        <pc:spChg chg="mod">
          <ac:chgData name="doc. JUDr. Renáta Bačárová PhD., LL.M." userId="01132500-2636-4afb-9725-a2ceb64ea278" providerId="ADAL" clId="{AE67520F-F321-4DF6-8CE7-3A6FEA9A2A64}" dt="2026-03-30T19:05:44.785" v="229" actId="20577"/>
          <ac:spMkLst>
            <pc:docMk/>
            <pc:sldMk cId="731011192" sldId="350"/>
            <ac:spMk id="9218" creationId="{E2E85D8F-AACE-52F3-BFEB-4283F7F3E983}"/>
          </ac:spMkLst>
        </pc:spChg>
      </pc:sldChg>
      <pc:sldChg chg="modSp mod">
        <pc:chgData name="doc. JUDr. Renáta Bačárová PhD., LL.M." userId="01132500-2636-4afb-9725-a2ceb64ea278" providerId="ADAL" clId="{AE67520F-F321-4DF6-8CE7-3A6FEA9A2A64}" dt="2026-03-30T19:03:30.762" v="195" actId="113"/>
        <pc:sldMkLst>
          <pc:docMk/>
          <pc:sldMk cId="3734626348" sldId="355"/>
        </pc:sldMkLst>
        <pc:spChg chg="mod">
          <ac:chgData name="doc. JUDr. Renáta Bačárová PhD., LL.M." userId="01132500-2636-4afb-9725-a2ceb64ea278" providerId="ADAL" clId="{AE67520F-F321-4DF6-8CE7-3A6FEA9A2A64}" dt="2026-03-30T19:03:30.762" v="195" actId="113"/>
          <ac:spMkLst>
            <pc:docMk/>
            <pc:sldMk cId="3734626348" sldId="355"/>
            <ac:spMk id="3" creationId="{2F98CAC7-5387-5E53-002E-F8093DEAD2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036-6ABC-493B-BFFB-93C35973D31C}" type="datetimeFigureOut">
              <a:t>4. 4. 2026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056-3AA6-48C1-9225-9408466782D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4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338C7F26-F325-DA7F-99F4-F74CAF9A0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65DEDF5B-91D4-105F-4D56-D67B5894F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03162B0E-F1B7-C5CE-ED51-C58008B76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451F2-9C4D-9490-E4D1-069BC548B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A33F6A2A-EADB-1384-0621-E6F1B764B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A11C03DB-9D6D-1420-9469-2DFD2A30F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BC0B38D8-2926-E284-22BE-D832B8878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8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3897-9AB6-DF85-CB96-BE2A55168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7C809E67-8CBE-B65E-2C9E-5BD22C93B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68C5A6A3-6A95-42E3-242C-077A4D97B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842163A0-AAE0-EFD8-437F-2172BCB2B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3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8856-70F6-E800-8B13-3E9892CE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647BC6E1-2A34-882F-6012-55A0F1455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FD7CDDA2-6646-D74B-E4F5-C0B13B032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8DC35F19-FBFF-05AE-3E9E-421312673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43A93F6-8C5C-EE8A-EC30-7FD982973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223BA-65B1-4D88-B6D9-82DD9C59F772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sk-SK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A7101DB-C168-27B1-D59E-15A2A401C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C5CAF70-32B0-3500-F081-28F9A92B1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3B6C-29F8-DB2B-A51A-3DAA323A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33929E94-FF6A-B882-E529-4A209FD1D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5DA184DD-DF05-8428-9807-8A2664B8D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40814CB9-B5BF-7BD9-B1FA-B3E6D764D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3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AFFE6-5133-622D-0913-4BEB9066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F13AC6DF-7F88-7207-86E8-A75E99207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36210BE2-4484-EB22-59AE-E098148F6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F6984290-B04C-32B2-32EA-E3CF815BD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CE630-2B84-B5E7-1F5F-7B479B6FD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49CA94AB-E412-71BD-1182-02AE7DD3C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AC76BEDD-B146-0069-6315-2A8FA035E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E45BBB17-592E-7EEC-5DED-36CC22569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6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FFC8B-EC1A-65C8-35D3-34DB575E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0D4AEE94-7281-8BF0-0064-23B09D2C9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C924F3F3-CDCD-C82F-FACC-41C901B08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D9CC386E-4951-AC04-8E39-654353939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3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E106D-3239-5B2B-2C6C-F0751529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40566AB7-852E-03FE-BB7C-0790B2218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02E63049-9EFC-6C4E-49B7-5B8CC7D1C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CCE11227-A507-A9F1-E573-7ED6BED5E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5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2B38-8870-1568-ED37-8DD792BD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0A2C2CF8-7F28-1390-6144-BC3461B22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20ED2433-E4AE-1757-835E-F9598454E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5BF1D88B-56D6-1FE5-B387-F8AD2DB95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4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2CB94-4B6D-7F6F-165E-D006D41D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24C585FB-4596-8D1A-577E-E8D73A9DE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3B4E1412-EBF5-E3FB-CCAA-156F52BF7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EB9DFD51-4541-F617-03F2-634D95B84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3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0AB6-DAF4-4AD2-453D-AAA40BEB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636FD64A-963C-CECD-D95E-FB7814448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2314CF80-BBB4-A5CE-3C35-D43071AE2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B61279CC-A59C-C46B-C0F2-6957E8735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sr.sk/politikakvality/download.php?93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sk-SK" altLang="sk-SK" sz="4800" dirty="0"/>
              <a:t>Systém ochrany duševného vlastníctva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sk-SK" dirty="0"/>
              <a:t>doc. JUDr. Renáta Bačárová, PhD., LL.M. </a:t>
            </a:r>
          </a:p>
          <a:p>
            <a:endParaRPr lang="sk-SK" dirty="0"/>
          </a:p>
          <a:p>
            <a:r>
              <a:rPr lang="sk-SK" dirty="0">
                <a:latin typeface="Arial"/>
                <a:cs typeface="Arial"/>
              </a:rPr>
              <a:t>Katedra občianskeho práva, Právnická fakulta </a:t>
            </a:r>
            <a:r>
              <a:rPr lang="sk-SK">
                <a:latin typeface="Arial"/>
                <a:cs typeface="Arial"/>
              </a:rPr>
              <a:t>UPJŠ v Košiciach </a:t>
            </a:r>
            <a:endParaRPr lang="sk-SK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8259D-2031-416E-E00A-B478C9CE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610E4FE8-19BB-EE27-D7C2-CD3642218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altLang="sk-SK" dirty="0"/>
              <a:t>Pramene PDV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B98005BD-8872-FC56-BB62-5E544D96D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sk-SK" altLang="sk-SK" dirty="0"/>
              <a:t>Zákon č. 202/2009 </a:t>
            </a:r>
            <a:r>
              <a:rPr lang="sk-SK" altLang="sk-SK" dirty="0" err="1"/>
              <a:t>Z.z</a:t>
            </a:r>
            <a:r>
              <a:rPr lang="sk-SK" altLang="sk-SK" dirty="0"/>
              <a:t>. - o právnej ochrane odrôd rastlín </a:t>
            </a:r>
            <a:endParaRPr lang="sk-SK" altLang="sk-SK" b="1" dirty="0"/>
          </a:p>
          <a:p>
            <a:r>
              <a:rPr lang="sk-SK" altLang="sk-SK" dirty="0"/>
              <a:t>Zákon č. 527/1990 Zb. - o vynálezoch, priemyselných vzoroch a zlepšovacích návrhoch (iba  ZN)</a:t>
            </a:r>
          </a:p>
          <a:p>
            <a:r>
              <a:rPr lang="sk-SK" altLang="sk-SK" dirty="0"/>
              <a:t>Zákon č. 506/2009 </a:t>
            </a:r>
            <a:r>
              <a:rPr lang="sk-SK" altLang="sk-SK" dirty="0" err="1"/>
              <a:t>Z.z</a:t>
            </a:r>
            <a:r>
              <a:rPr lang="sk-SK" altLang="sk-SK" dirty="0"/>
              <a:t>. - o ochranných známkach </a:t>
            </a:r>
          </a:p>
          <a:p>
            <a:r>
              <a:rPr lang="sk-SK" altLang="sk-SK" dirty="0"/>
              <a:t>Zákon č. 469/2003 Z. z. o označeniach pôvodu výrobkov a zemepisných označeniach v znení neskorších predpisov</a:t>
            </a:r>
          </a:p>
          <a:p>
            <a:r>
              <a:rPr lang="sk-SK" altLang="sk-SK" dirty="0"/>
              <a:t>Zákon č. 513/1991 Zb. Obchodný zákonník v znení neskorších predpisov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186210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6D65-E422-2B38-2C5A-E6AC75A1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895E7069-29FF-120F-7EE7-CD515183A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7128" y="301753"/>
            <a:ext cx="7905679" cy="1486672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dirty="0"/>
              <a:t>Neformálna ochrana 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CE4CB3F4-893C-8D21-DF3F-E164C1887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07592" y="1920240"/>
            <a:ext cx="9262872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sk-SK" altLang="sk-SK" dirty="0"/>
          </a:p>
          <a:p>
            <a:endParaRPr lang="sk-SK" altLang="sk-SK" sz="6200" dirty="0"/>
          </a:p>
          <a:p>
            <a:r>
              <a:rPr lang="sk-SK" altLang="sk-SK" sz="6200" dirty="0"/>
              <a:t>Autorské právo </a:t>
            </a:r>
          </a:p>
          <a:p>
            <a:pPr lvl="1"/>
            <a:r>
              <a:rPr lang="sk-SK" altLang="sk-SK" sz="5800" dirty="0"/>
              <a:t>(autorské dielo aj počítačový program)</a:t>
            </a:r>
          </a:p>
          <a:p>
            <a:r>
              <a:rPr lang="sk-SK" altLang="sk-SK" sz="6200" dirty="0"/>
              <a:t>Právo príbuzné AP</a:t>
            </a:r>
          </a:p>
          <a:p>
            <a:pPr lvl="1"/>
            <a:r>
              <a:rPr lang="sk-SK" altLang="sk-SK" sz="5800" dirty="0"/>
              <a:t>Pr. Výkonného umelca (umelecký výkon)</a:t>
            </a:r>
          </a:p>
          <a:p>
            <a:r>
              <a:rPr lang="sk-SK" altLang="sk-SK" sz="6200" dirty="0"/>
              <a:t>Práva súvisiace s AP</a:t>
            </a:r>
          </a:p>
          <a:p>
            <a:pPr lvl="1"/>
            <a:r>
              <a:rPr lang="sk-SK" altLang="sk-SK" sz="5800" dirty="0"/>
              <a:t>Pr. Výrobcu zvukového záznamu, audiovizuálneho záznamu (zvukový záznam, audiovizuálny záznam)</a:t>
            </a:r>
          </a:p>
          <a:p>
            <a:pPr lvl="1"/>
            <a:r>
              <a:rPr lang="sk-SK" altLang="sk-SK" sz="5800" dirty="0"/>
              <a:t>Pr. Vysielateľa (vysielanie)</a:t>
            </a:r>
          </a:p>
          <a:p>
            <a:pPr lvl="1"/>
            <a:r>
              <a:rPr lang="sk-SK" altLang="sk-SK" sz="5800" dirty="0"/>
              <a:t>Pr. Vydavateľa periodika</a:t>
            </a:r>
          </a:p>
          <a:p>
            <a:r>
              <a:rPr lang="sk-SK" altLang="sk-SK" sz="6200" dirty="0"/>
              <a:t>Osobitné právo k databáze</a:t>
            </a:r>
          </a:p>
          <a:p>
            <a:pPr lvl="1"/>
            <a:r>
              <a:rPr lang="sk-SK" altLang="sk-SK" sz="5800" dirty="0"/>
              <a:t>databáza (tzv. netvorivá)</a:t>
            </a:r>
          </a:p>
          <a:p>
            <a:endParaRPr lang="sk-SK" altLang="sk-SK" dirty="0"/>
          </a:p>
          <a:p>
            <a:endParaRPr lang="sk-SK" altLang="sk-SK" dirty="0"/>
          </a:p>
          <a:p>
            <a:r>
              <a:rPr lang="sk-SK" altLang="sk-SK" dirty="0"/>
              <a:t>	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244529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C15B-4202-1824-E25E-2FD68F31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A1AEE817-00D9-C61B-07C0-FA7FA1B74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7128" y="301752"/>
            <a:ext cx="7905679" cy="192023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dirty="0"/>
              <a:t>Formálna ochrana – princíp registrácie</a:t>
            </a:r>
            <a:br>
              <a:rPr lang="sk-SK" dirty="0"/>
            </a:br>
            <a:endParaRPr lang="sk-SK" dirty="0"/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F71341AF-99C1-74D6-4846-A4FC12B5D3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07592" y="2020824"/>
            <a:ext cx="9262872" cy="349300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k-SK" sz="1800" b="1" dirty="0"/>
              <a:t>A. Priemyselné práva</a:t>
            </a:r>
          </a:p>
          <a:p>
            <a:pPr>
              <a:defRPr/>
            </a:pPr>
            <a:r>
              <a:rPr lang="sk-SK" sz="1800" b="1" dirty="0"/>
              <a:t>	A.1 Priemyselné práva na výsledky tvorivej duševnej činnosti 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vynález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technické riešenie (úžitkový vzor)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dizajn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topografia polovodičového výrobku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odroda rastliny </a:t>
            </a:r>
            <a:r>
              <a:rPr lang="sk-SK" b="1" dirty="0"/>
              <a:t>	</a:t>
            </a:r>
          </a:p>
          <a:p>
            <a:pPr>
              <a:defRPr/>
            </a:pPr>
            <a:r>
              <a:rPr lang="sk-SK" sz="1800" b="1" dirty="0"/>
              <a:t>	A.2 Priemyselné práva na označenie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ochranná známka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označenie pôvodu výrobkov a zemepisné označenie 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obchodné meno </a:t>
            </a:r>
            <a:endParaRPr lang="sk-SK" altLang="sk-SK" sz="1800" dirty="0"/>
          </a:p>
          <a:p>
            <a:pPr>
              <a:lnSpc>
                <a:spcPct val="80000"/>
              </a:lnSpc>
              <a:buNone/>
            </a:pPr>
            <a:endParaRPr lang="sk-SK" altLang="sk-SK" sz="1800" dirty="0"/>
          </a:p>
          <a:p>
            <a:pPr>
              <a:lnSpc>
                <a:spcPct val="80000"/>
              </a:lnSpc>
            </a:pPr>
            <a:endParaRPr lang="sk-SK" altLang="sk-SK" sz="1800" dirty="0"/>
          </a:p>
          <a:p>
            <a:pPr marL="914400" lvl="2" indent="0">
              <a:buNone/>
            </a:pPr>
            <a:endParaRPr lang="sk-SK" altLang="sk-SK" sz="1800" dirty="0"/>
          </a:p>
          <a:p>
            <a:endParaRPr lang="sk-SK" altLang="sk-SK" sz="1800" dirty="0"/>
          </a:p>
        </p:txBody>
      </p:sp>
    </p:spTree>
    <p:extLst>
      <p:ext uri="{BB962C8B-B14F-4D97-AF65-F5344CB8AC3E}">
        <p14:creationId xmlns:p14="http://schemas.microsoft.com/office/powerpoint/2010/main" val="37010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E849-4BDD-62C8-C39B-B612B81B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0AD27826-9F6B-5753-6365-305912C31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7128" y="694943"/>
            <a:ext cx="7905679" cy="9326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dirty="0"/>
              <a:t>Neformálna ochrana 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66071BB8-5467-7576-2189-FF5E1D37B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07592" y="2020824"/>
            <a:ext cx="9262872" cy="349300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sk-SK" altLang="sk-SK" sz="1800" dirty="0"/>
              <a:t>B. Práva obdobné priemyselným právam</a:t>
            </a:r>
          </a:p>
          <a:p>
            <a:pPr marL="0" indent="0">
              <a:buNone/>
              <a:defRPr/>
            </a:pPr>
            <a:r>
              <a:rPr lang="sk-SK" sz="1800" b="1" dirty="0"/>
              <a:t>B.1. Práva obdobné PP na výsledky tvorivej duševnej činnosti </a:t>
            </a:r>
          </a:p>
          <a:p>
            <a:pPr lvl="3">
              <a:defRPr/>
            </a:pPr>
            <a:r>
              <a:rPr lang="sk-SK" dirty="0"/>
              <a:t>zlepšovacie návrhy</a:t>
            </a:r>
          </a:p>
          <a:p>
            <a:pPr lvl="3">
              <a:defRPr/>
            </a:pPr>
            <a:r>
              <a:rPr lang="sk-SK" dirty="0"/>
              <a:t>spôsoby prevencie, diagnostiky chorôb, liečenia a ochrany rastlín,</a:t>
            </a:r>
          </a:p>
          <a:p>
            <a:pPr lvl="3">
              <a:defRPr/>
            </a:pPr>
            <a:r>
              <a:rPr lang="sk-SK" dirty="0"/>
              <a:t>know-how (pozn.: osobitná ochrana obchodného tajomstva)</a:t>
            </a:r>
          </a:p>
          <a:p>
            <a:pPr marL="0" indent="0">
              <a:buNone/>
              <a:defRPr/>
            </a:pPr>
            <a:r>
              <a:rPr lang="sk-SK" sz="1800" b="1" dirty="0"/>
              <a:t>	B.2. Práva obdobné PP  na označenie </a:t>
            </a:r>
          </a:p>
          <a:p>
            <a:pPr lvl="3">
              <a:defRPr/>
            </a:pPr>
            <a:r>
              <a:rPr lang="sk-SK" dirty="0"/>
              <a:t>logo</a:t>
            </a:r>
          </a:p>
          <a:p>
            <a:pPr lvl="3">
              <a:defRPr/>
            </a:pPr>
            <a:r>
              <a:rPr lang="sk-SK" dirty="0"/>
              <a:t>doménové mená</a:t>
            </a:r>
          </a:p>
          <a:p>
            <a:pPr marL="914400" lvl="2" indent="0">
              <a:buNone/>
            </a:pPr>
            <a:endParaRPr lang="sk-SK" altLang="sk-SK" sz="1800" dirty="0"/>
          </a:p>
          <a:p>
            <a:endParaRPr lang="sk-SK" altLang="sk-SK" sz="1800" dirty="0"/>
          </a:p>
        </p:txBody>
      </p:sp>
    </p:spTree>
    <p:extLst>
      <p:ext uri="{BB962C8B-B14F-4D97-AF65-F5344CB8AC3E}">
        <p14:creationId xmlns:p14="http://schemas.microsoft.com/office/powerpoint/2010/main" val="64781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D254F02-6B5D-3D89-8713-B0A4BA8FA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Iné NS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6442084-AD85-7735-6531-B892FFFC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sk-SK" dirty="0"/>
              <a:t>osobitne nechránené zverejnené/nezverejnené výsledky vedeckých, výskumných prác, projekty, princípy, objavy, informácie...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4846-4038-9032-BB6A-5022BFD0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0D31F66-DA65-AB79-1275-26D51ED90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Nehmotné statky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C514307-D91B-4826-68D4-3A79B6BF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</p:spPr>
        <p:txBody>
          <a:bodyPr>
            <a:normAutofit fontScale="92500"/>
          </a:bodyPr>
          <a:lstStyle/>
          <a:p>
            <a:r>
              <a:rPr lang="sk-SK" altLang="sk-SK" dirty="0"/>
              <a:t>jednotlivé stránky osobnosti FO (život, zdravie, česť...)</a:t>
            </a:r>
          </a:p>
          <a:p>
            <a:r>
              <a:rPr lang="sk-SK" altLang="sk-SK" dirty="0"/>
              <a:t>hmotne zachytené prejavy jednotlivých stránok osobnosti (písomnosti osobnej povahy, podobizne, obrazové snímky, obrazové a zvukové záznamy...)</a:t>
            </a:r>
          </a:p>
          <a:p>
            <a:r>
              <a:rPr lang="sk-SK" altLang="sk-SK" dirty="0"/>
              <a:t>názov PO a dobrá povesť PO</a:t>
            </a:r>
          </a:p>
          <a:p>
            <a:r>
              <a:rPr lang="sk-SK" altLang="sk-SK" dirty="0"/>
              <a:t>autorské diela, umelecké výkony, záznamy, vysielanie, publikácie</a:t>
            </a:r>
          </a:p>
        </p:txBody>
      </p:sp>
    </p:spTree>
    <p:extLst>
      <p:ext uri="{BB962C8B-B14F-4D97-AF65-F5344CB8AC3E}">
        <p14:creationId xmlns:p14="http://schemas.microsoft.com/office/powerpoint/2010/main" val="4417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34C4C-4F65-ACE7-4045-040EB0AA0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59BA71B2-A610-17EF-EE1A-70B3848B8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Nehmotné statky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CEA7CED-DD1E-510B-9A6A-FAD1E507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837944"/>
            <a:ext cx="9055216" cy="3749040"/>
          </a:xfrm>
        </p:spPr>
        <p:txBody>
          <a:bodyPr>
            <a:normAutofit fontScale="92500" lnSpcReduction="10000"/>
          </a:bodyPr>
          <a:lstStyle/>
          <a:p>
            <a:r>
              <a:rPr lang="sk-SK" altLang="sk-SK" dirty="0"/>
              <a:t>vynálezy (patenty), úžitkové vzory, topografie polovodičových výrobkov, dizajny, nové odrody rastlín (šľachtiteľské osvedčenie)</a:t>
            </a:r>
          </a:p>
          <a:p>
            <a:r>
              <a:rPr lang="sk-SK" altLang="sk-SK" dirty="0"/>
              <a:t>ochranné známky, obchodné mená, označenie pôvodu výrobkov a zemepisné označenia výrobkov,</a:t>
            </a:r>
          </a:p>
          <a:p>
            <a:r>
              <a:rPr lang="sk-SK" altLang="sk-SK" dirty="0"/>
              <a:t>nové spôsoby prevencie, diagnostiky chorôb a liečenia ľudí a zvierat, nové spôsoby ochrany rastlín proti škodcom a chorobám, </a:t>
            </a:r>
          </a:p>
          <a:p>
            <a:r>
              <a:rPr lang="sk-SK" altLang="sk-SK" dirty="0"/>
              <a:t>zlepšovacie návrhy, know-how, logo, doménové mená</a:t>
            </a:r>
          </a:p>
          <a:p>
            <a:r>
              <a:rPr lang="sk-SK" altLang="sk-SK" dirty="0"/>
              <a:t>ostatné (AP nechránené alebo z ochrany vylúčené)</a:t>
            </a:r>
          </a:p>
        </p:txBody>
      </p:sp>
    </p:spTree>
    <p:extLst>
      <p:ext uri="{BB962C8B-B14F-4D97-AF65-F5344CB8AC3E}">
        <p14:creationId xmlns:p14="http://schemas.microsoft.com/office/powerpoint/2010/main" val="268394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0F25-D88A-9909-BB7A-34CC934D8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Obsah vygenerovaný pomocou AI môže byť nesprávny.">
            <a:extLst>
              <a:ext uri="{FF2B5EF4-FFF2-40B4-BE49-F238E27FC236}">
                <a16:creationId xmlns:a16="http://schemas.microsoft.com/office/drawing/2014/main" id="{EB41B5E5-7C22-489F-12A1-A7492375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1014984"/>
            <a:ext cx="8398152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4385D-1F96-BB16-05E8-650318DA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, text, spotrebič, toaster&#10;&#10;Obsah vygenerovaný pomocou AI môže byť nesprávny.">
            <a:extLst>
              <a:ext uri="{FF2B5EF4-FFF2-40B4-BE49-F238E27FC236}">
                <a16:creationId xmlns:a16="http://schemas.microsoft.com/office/drawing/2014/main" id="{50F9AB6D-2FFA-B5ED-01EF-56B1E99E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170432"/>
            <a:ext cx="7909888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4ABE8-7845-963E-7D18-68B5D7361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fľaša, jedlo&#10;&#10;Obsah vygenerovaný pomocou AI môže byť nesprávny.">
            <a:extLst>
              <a:ext uri="{FF2B5EF4-FFF2-40B4-BE49-F238E27FC236}">
                <a16:creationId xmlns:a16="http://schemas.microsoft.com/office/drawing/2014/main" id="{ADCFEB60-4A3E-9FFE-C4F6-C26F3A0F8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1014984"/>
            <a:ext cx="82387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AF594CD1-8A04-5165-AE36-18A5D47C6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37" y="613359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DV v právnom poriadku SR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D3B98AE6-A852-4843-4705-7021D1F50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167128"/>
            <a:ext cx="9055216" cy="2731069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sk-SK" altLang="sk-SK" dirty="0"/>
              <a:t>čl. 43 ods. 1 Ústavy SR</a:t>
            </a:r>
          </a:p>
          <a:p>
            <a:pPr lvl="1"/>
            <a:r>
              <a:rPr lang="sk-SK" altLang="sk-SK" dirty="0"/>
              <a:t>„Sloboda vedeckého bádania a umenia sa zaručuje. Práva na výsledky tvorivej duševnej činnosti chráni zákon.“</a:t>
            </a:r>
          </a:p>
          <a:p>
            <a:r>
              <a:rPr lang="sk-SK" altLang="sk-SK" dirty="0"/>
              <a:t>OZ upravuje aj PV z DV, ak ich neupravujú iné zákony (§ 1 ods. 3 OZ)</a:t>
            </a:r>
          </a:p>
          <a:p>
            <a:r>
              <a:rPr lang="sk-SK" altLang="sk-SK" dirty="0"/>
              <a:t>Predmety (nepriame) občianskoprávnych vzťahov (§ 118 ods. 1 OZ):</a:t>
            </a:r>
          </a:p>
          <a:p>
            <a:pPr lvl="1"/>
            <a:r>
              <a:rPr lang="sk-SK" altLang="sk-SK" dirty="0"/>
              <a:t>veci,</a:t>
            </a:r>
          </a:p>
          <a:p>
            <a:pPr lvl="1"/>
            <a:r>
              <a:rPr lang="sk-SK" altLang="sk-SK" dirty="0"/>
              <a:t>práva, 				</a:t>
            </a:r>
            <a:endParaRPr lang="sk-SK" altLang="sk-SK" sz="1800" dirty="0"/>
          </a:p>
          <a:p>
            <a:pPr lvl="1"/>
            <a:r>
              <a:rPr lang="sk-SK" altLang="sk-SK" dirty="0"/>
              <a:t>iné majetkové hodnoty (</a:t>
            </a:r>
            <a:r>
              <a:rPr lang="sk-SK" altLang="sk-SK" dirty="0" err="1"/>
              <a:t>t.j</a:t>
            </a:r>
            <a:r>
              <a:rPr lang="sk-SK" altLang="sk-SK" dirty="0"/>
              <a:t>. hodnoty osobnostné)</a:t>
            </a:r>
          </a:p>
          <a:p>
            <a:pPr lvl="2"/>
            <a:r>
              <a:rPr lang="sk-SK" altLang="sk-SK" dirty="0"/>
              <a:t>pokiaľ to ich povaha pripúšťa</a:t>
            </a:r>
          </a:p>
          <a:p>
            <a:pPr lvl="1"/>
            <a:r>
              <a:rPr lang="sk-SK" altLang="sk-SK" dirty="0"/>
              <a:t>zvieratá</a:t>
            </a:r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7976-7A3D-AF1E-9561-478397BC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2E85D8F-AACE-52F3-BFEB-4283F7F3E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Chránené označenie pôvodu</a:t>
            </a:r>
            <a:br>
              <a:rPr lang="sk-SK" altLang="sk-SK" b="1" dirty="0"/>
            </a:br>
            <a:r>
              <a:rPr lang="sk-SK" altLang="sk-SK" b="1" dirty="0"/>
              <a:t>Chránené zemepisné označenie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9A9087B-80BA-19A8-2B71-16F2A618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837944"/>
            <a:ext cx="9055216" cy="37490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sk-SK" dirty="0"/>
              <a:t>Skalický </a:t>
            </a:r>
            <a:r>
              <a:rPr lang="sk-SK" dirty="0" err="1"/>
              <a:t>trdelník</a:t>
            </a:r>
            <a:r>
              <a:rPr lang="sk-SK" dirty="0"/>
              <a:t> (CHZO)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Slovenská bryndza (CHZO)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Slovenský oštiepok (CHZO)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Paprika </a:t>
            </a:r>
            <a:r>
              <a:rPr lang="sk-SK" dirty="0" err="1"/>
              <a:t>žitava</a:t>
            </a:r>
            <a:r>
              <a:rPr lang="sk-SK" dirty="0"/>
              <a:t>/Žitavská paprika (CHOP)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Levický slad (CHOP)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Stupavské </a:t>
            </a:r>
            <a:r>
              <a:rPr lang="sk-SK" dirty="0" err="1"/>
              <a:t>zelé</a:t>
            </a:r>
            <a:r>
              <a:rPr lang="sk-SK" dirty="0"/>
              <a:t> (CHOP)</a:t>
            </a:r>
          </a:p>
        </p:txBody>
      </p:sp>
    </p:spTree>
    <p:extLst>
      <p:ext uri="{BB962C8B-B14F-4D97-AF65-F5344CB8AC3E}">
        <p14:creationId xmlns:p14="http://schemas.microsoft.com/office/powerpoint/2010/main" val="73101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749EC-E91E-563A-C829-14675D010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86B1D0F-393A-B9BF-0F86-E08AA1383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6"/>
            <a:ext cx="9204127" cy="173664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Zaručená tradičná špecialita 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2F98CAC7-5387-5E53-002E-F8093DEA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746504"/>
            <a:ext cx="9055216" cy="384048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 </a:t>
            </a:r>
            <a:r>
              <a:rPr lang="sk-SK" dirty="0">
                <a:hlinkClick r:id="rId2"/>
              </a:rPr>
              <a:t>Nariadenie Európskeho parlamentu a Rady (EÚ) č. 1151/2012 z 21. novembra 2012 o systémoch kvality pre poľnohospodárske výrobky a potraviny</a:t>
            </a:r>
            <a:endParaRPr lang="sk-SK" dirty="0"/>
          </a:p>
          <a:p>
            <a:r>
              <a:rPr lang="sk-SK" dirty="0"/>
              <a:t>sú výsledkom spôsobu výroby, spracovania alebo zloženia zodpovedajúceho tradičnému postupu pre tento výrobok alebo potravinu alebo</a:t>
            </a:r>
          </a:p>
          <a:p>
            <a:r>
              <a:rPr lang="sk-SK" dirty="0"/>
              <a:t>sa vyrábajú zo surovín alebo zložiek, ktoré sa tradične používajú.</a:t>
            </a:r>
          </a:p>
          <a:p>
            <a:pPr lvl="1"/>
            <a:r>
              <a:rPr lang="sk-SK" altLang="sk-SK" dirty="0"/>
              <a:t>Liptovská saláma</a:t>
            </a:r>
          </a:p>
          <a:p>
            <a:pPr lvl="1"/>
            <a:r>
              <a:rPr lang="sk-SK" altLang="sk-SK" dirty="0"/>
              <a:t>Tradičné </a:t>
            </a:r>
            <a:r>
              <a:rPr lang="sk-SK" altLang="sk-SK" dirty="0" err="1"/>
              <a:t>špekačky</a:t>
            </a:r>
            <a:r>
              <a:rPr lang="sk-SK" altLang="sk-SK" dirty="0"/>
              <a:t> </a:t>
            </a:r>
          </a:p>
          <a:p>
            <a:pPr lvl="1"/>
            <a:r>
              <a:rPr lang="sk-SK" dirty="0"/>
              <a:t>Bratislavský rožok/ </a:t>
            </a:r>
            <a:r>
              <a:rPr lang="sk-SK" dirty="0" err="1"/>
              <a:t>Pressburger</a:t>
            </a:r>
            <a:r>
              <a:rPr lang="sk-SK" dirty="0"/>
              <a:t> </a:t>
            </a:r>
            <a:r>
              <a:rPr lang="sk-SK" dirty="0" err="1"/>
              <a:t>Kipfel</a:t>
            </a:r>
            <a:r>
              <a:rPr lang="sk-SK" dirty="0"/>
              <a:t>/</a:t>
            </a:r>
            <a:r>
              <a:rPr lang="sk-SK" dirty="0" err="1"/>
              <a:t>Pozsonyi</a:t>
            </a:r>
            <a:r>
              <a:rPr lang="sk-SK" dirty="0"/>
              <a:t> </a:t>
            </a:r>
            <a:r>
              <a:rPr lang="sk-SK" dirty="0" err="1"/>
              <a:t>kifli</a:t>
            </a:r>
            <a:endParaRPr lang="sk-SK" dirty="0"/>
          </a:p>
          <a:p>
            <a:pPr lvl="1"/>
            <a:r>
              <a:rPr lang="sk-SK" dirty="0"/>
              <a:t>Ovčí hrudkový syr – salašnícky</a:t>
            </a: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373462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6492E035-98B8-4A79-1875-8C34919C1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238" y="365126"/>
            <a:ext cx="7886700" cy="1325563"/>
          </a:xfrm>
        </p:spPr>
        <p:txBody>
          <a:bodyPr/>
          <a:lstStyle/>
          <a:p>
            <a:pPr algn="ctr"/>
            <a:r>
              <a:rPr lang="pt-BR" altLang="sk-SK" dirty="0">
                <a:latin typeface="Arial" panose="020B0604020202020204" pitchFamily="34" charset="0"/>
              </a:rPr>
              <a:t>Obchodné mená a</a:t>
            </a:r>
            <a:br>
              <a:rPr lang="pt-BR" altLang="sk-SK" dirty="0">
                <a:latin typeface="Arial" panose="020B0604020202020204" pitchFamily="34" charset="0"/>
              </a:rPr>
            </a:br>
            <a:r>
              <a:rPr lang="pt-BR" altLang="sk-SK" dirty="0">
                <a:latin typeface="Arial" panose="020B0604020202020204" pitchFamily="34" charset="0"/>
              </a:rPr>
              <a:t>doménové mená</a:t>
            </a:r>
            <a:endParaRPr lang="sk-SK" altLang="sk-SK" dirty="0">
              <a:latin typeface="Arial" panose="020B0604020202020204" pitchFamily="34" charset="0"/>
            </a:endParaRP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DD92A7C9-4396-F601-0603-B3E5F7EE35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2154239" y="1755648"/>
            <a:ext cx="3868737" cy="44340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sk-SK" altLang="sk-SK" dirty="0">
              <a:latin typeface="Arial" panose="020B0604020202020204" pitchFamily="34" charset="0"/>
            </a:endParaRPr>
          </a:p>
          <a:p>
            <a:r>
              <a:rPr lang="sk-SK" altLang="sk-SK" b="1" dirty="0"/>
              <a:t>MARKÍZA - SLOVAKIA, spol. s.r.o.</a:t>
            </a:r>
          </a:p>
          <a:p>
            <a:r>
              <a:rPr lang="sk-SK" altLang="sk-SK" dirty="0"/>
              <a:t>MAC TV s.r.o. (JOJ)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altLang="sk-SK" dirty="0">
              <a:latin typeface="Arial" panose="020B0604020202020204" pitchFamily="34" charset="0"/>
            </a:endParaRPr>
          </a:p>
        </p:txBody>
      </p:sp>
      <p:sp>
        <p:nvSpPr>
          <p:cNvPr id="14342" name="Zástupný objekt pre obsah 4">
            <a:extLst>
              <a:ext uri="{FF2B5EF4-FFF2-40B4-BE49-F238E27FC236}">
                <a16:creationId xmlns:a16="http://schemas.microsoft.com/office/drawing/2014/main" id="{F6C3B336-42F1-2DB7-0C5A-7557817E532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153150" y="1755648"/>
            <a:ext cx="3887788" cy="44340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dirty="0"/>
          </a:p>
          <a:p>
            <a:r>
              <a:rPr lang="sk-SK" altLang="sk-SK" dirty="0"/>
              <a:t>ta3.com</a:t>
            </a:r>
          </a:p>
          <a:p>
            <a:r>
              <a:rPr lang="sk-SK" altLang="sk-SK" dirty="0"/>
              <a:t>markiza.sk</a:t>
            </a:r>
          </a:p>
          <a:p>
            <a:pPr marL="0" indent="0">
              <a:buNone/>
            </a:pPr>
            <a:endParaRPr lang="sk-SK" altLang="sk-SK" dirty="0"/>
          </a:p>
        </p:txBody>
      </p:sp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B274F-E0EC-4FC3-9E9C-477713B3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9570720" cy="3516842"/>
          </a:xfrm>
        </p:spPr>
        <p:txBody>
          <a:bodyPr/>
          <a:lstStyle/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</a:rPr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FDD9E-A2E3-26FF-26B2-2CC29EC7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D3945891-7C3D-A7C3-ED71-77E70DC2C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37" y="613359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Pojem nehmotný statok (NS)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F1A69AF5-FB16-7F51-CD4A-03B6DB3E1F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1953018"/>
            <a:ext cx="9055216" cy="2945180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sk-SK" altLang="sk-SK" dirty="0"/>
              <a:t>statok, ktorého podstatu vytvára konkretizovaný duševný výtvor (výtvor </a:t>
            </a:r>
            <a:r>
              <a:rPr lang="sk-SK" altLang="sk-SK" u="sng" dirty="0"/>
              <a:t>tvorivej</a:t>
            </a:r>
            <a:r>
              <a:rPr lang="sk-SK" altLang="sk-SK" dirty="0"/>
              <a:t> činnosti), vyjadrený </a:t>
            </a:r>
            <a:r>
              <a:rPr lang="sk-SK" altLang="sk-SK" u="sng" dirty="0"/>
              <a:t>navonok</a:t>
            </a:r>
            <a:r>
              <a:rPr lang="sk-SK" altLang="sk-SK" dirty="0"/>
              <a:t> v zmyslami vnímateľnej forme</a:t>
            </a:r>
          </a:p>
          <a:p>
            <a:r>
              <a:rPr lang="sk-SK" altLang="sk-SK" dirty="0"/>
              <a:t>NS ako predmet DV</a:t>
            </a:r>
          </a:p>
          <a:p>
            <a:pPr lvl="1"/>
            <a:r>
              <a:rPr lang="sk-SK" altLang="sk-SK" dirty="0"/>
              <a:t>NS pojem širší ako predmet DV</a:t>
            </a:r>
          </a:p>
          <a:p>
            <a:r>
              <a:rPr lang="sk-SK" altLang="sk-SK" dirty="0"/>
              <a:t>rozdiel NS a predmety DV:</a:t>
            </a:r>
          </a:p>
          <a:p>
            <a:pPr lvl="1"/>
            <a:r>
              <a:rPr lang="sk-SK" altLang="sk-SK" dirty="0"/>
              <a:t>predmetom DV možno obmedzene disponovať (patent, </a:t>
            </a:r>
            <a:r>
              <a:rPr lang="sk-SK" altLang="sk-SK" dirty="0" err="1"/>
              <a:t>OchrZ</a:t>
            </a:r>
            <a:r>
              <a:rPr lang="sk-SK" altLang="sk-SK" dirty="0"/>
              <a:t>)</a:t>
            </a:r>
          </a:p>
          <a:p>
            <a:pPr lvl="1"/>
            <a:r>
              <a:rPr lang="sk-SK" altLang="sk-SK" dirty="0"/>
              <a:t>NS neprevoditeľné (život, zdravie, česť...)</a:t>
            </a:r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320169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4CBF2-41B8-5B64-474E-6EE16C69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002F9414-E76A-059A-9D75-85D997D81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448767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Znaky NS ako predmetu DV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B4A3283C-376A-06A8-E072-E1C5581A5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7" y="1609344"/>
            <a:ext cx="4818888" cy="390448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just"/>
            <a:r>
              <a:rPr lang="sk-SK" altLang="sk-SK" dirty="0"/>
              <a:t>duševná povaha NS, jeho poznateľnosť či vnímateľnosť </a:t>
            </a:r>
            <a:r>
              <a:rPr lang="sk-SK" altLang="sk-SK" u="sng" dirty="0"/>
              <a:t>ľudskými zmyslami</a:t>
            </a:r>
            <a:r>
              <a:rPr lang="sk-SK" altLang="sk-SK" dirty="0"/>
              <a:t>; jeho využívanie alebo používanie nezávislé od existencie hmotného predmetu, v ktorom je materializovaný, či hmotného substrátu, na (v) ktorom môže byť NS vyjadrený navonok (CD, kniha);</a:t>
            </a:r>
          </a:p>
          <a:p>
            <a:pPr algn="just"/>
            <a:r>
              <a:rPr lang="sk-SK" altLang="sk-SK" dirty="0"/>
              <a:t>spôsobilý byť predmetom PV, hoci </a:t>
            </a:r>
            <a:r>
              <a:rPr lang="sk-SK" altLang="sk-SK" u="sng" dirty="0"/>
              <a:t>nie je materializovaný</a:t>
            </a:r>
            <a:r>
              <a:rPr lang="sk-SK" altLang="sk-SK" dirty="0"/>
              <a:t> (vyjadrený v hmotnej podobe); napr. vynález, dizajn, úžitkový vzor atď. môžu sa vyjadriť navonok iba ústne, básnické či hudobné dielo možno vnímať iba sluchom, bez zhmotnenia.</a:t>
            </a:r>
            <a:endParaRPr lang="sk-SK" altLang="sk-SK" sz="3200" dirty="0"/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  <p:pic>
        <p:nvPicPr>
          <p:cNvPr id="3" name="Obrázok 2" descr="Obrázok, na ktorom je text, snímka obrazovky, animák, grafický dizajn&#10;&#10;Obsah vygenerovaný pomocou AI môže byť nesprávny.">
            <a:extLst>
              <a:ext uri="{FF2B5EF4-FFF2-40B4-BE49-F238E27FC236}">
                <a16:creationId xmlns:a16="http://schemas.microsoft.com/office/drawing/2014/main" id="{25E95AD1-3936-DC73-23B2-2F163981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06424"/>
            <a:ext cx="5311367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A5944-39EB-E874-7B61-98DA6627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7AAD4B3B-62A9-3417-2F27-900B02A11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448767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Znaky nehmotného statku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D36146D6-DF4A-11EB-F8F8-E32E820F3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7" y="1609344"/>
            <a:ext cx="4818888" cy="390448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sk-SK" altLang="sk-SK" sz="2200" dirty="0"/>
              <a:t>možnosť súčasného i následného spoznania (vnímania, využívania) </a:t>
            </a:r>
            <a:r>
              <a:rPr lang="sk-SK" altLang="sk-SK" sz="2200" u="sng" dirty="0"/>
              <a:t>kedykoľvek</a:t>
            </a:r>
            <a:r>
              <a:rPr lang="sk-SK" altLang="sk-SK" sz="2200" dirty="0"/>
              <a:t> (časová neobmedzenosť) a </a:t>
            </a:r>
            <a:r>
              <a:rPr lang="sk-SK" altLang="sk-SK" sz="2200" u="sng" dirty="0"/>
              <a:t>kdekoľvek</a:t>
            </a:r>
            <a:r>
              <a:rPr lang="sk-SK" altLang="sk-SK" sz="2200" dirty="0"/>
              <a:t> (priestorová neobmedzenosť), bez ujmy na jeho podstate (NS sa fyzicky nespotrebúva) a využitím sa jeho kvalita neznižuje, potenciálna </a:t>
            </a:r>
            <a:r>
              <a:rPr lang="sk-SK" altLang="sk-SK" sz="2200" dirty="0" err="1"/>
              <a:t>ubiquita</a:t>
            </a:r>
            <a:endParaRPr lang="sk-SK" altLang="sk-SK" sz="2200" dirty="0"/>
          </a:p>
          <a:p>
            <a:pPr algn="just">
              <a:lnSpc>
                <a:spcPct val="80000"/>
              </a:lnSpc>
            </a:pPr>
            <a:r>
              <a:rPr lang="sk-SK" altLang="sk-SK" sz="2200" dirty="0"/>
              <a:t>NS </a:t>
            </a:r>
            <a:r>
              <a:rPr lang="sk-SK" altLang="sk-SK" sz="2200" u="sng" dirty="0"/>
              <a:t>zákonom pojmovo vymedzený</a:t>
            </a:r>
            <a:r>
              <a:rPr lang="sk-SK" altLang="sk-SK" sz="2200" dirty="0"/>
              <a:t> ako predmet PV (nie každé technické vyriešenie problému je vynálezom alebo úžitkovým vzorom v právnom zmysle slova); </a:t>
            </a:r>
            <a:r>
              <a:rPr lang="sk-SK" altLang="sk-SK" sz="1800" dirty="0"/>
              <a:t>výnimky (</a:t>
            </a:r>
            <a:r>
              <a:rPr lang="sk-SK" altLang="sk-SK" sz="1800" dirty="0" err="1"/>
              <a:t>logo,DM,K</a:t>
            </a:r>
            <a:r>
              <a:rPr lang="sk-SK" altLang="sk-SK" sz="1800" dirty="0"/>
              <a:t>-H)</a:t>
            </a:r>
          </a:p>
          <a:p>
            <a:pPr lvl="1" algn="just">
              <a:lnSpc>
                <a:spcPct val="80000"/>
              </a:lnSpc>
            </a:pPr>
            <a:r>
              <a:rPr lang="sk-SK" altLang="sk-SK" sz="1800" dirty="0"/>
              <a:t>hmotný predmet existuje bez ohľadu na právo, ktoré ho pojmovo nemusí vymedziť</a:t>
            </a:r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  <p:pic>
        <p:nvPicPr>
          <p:cNvPr id="4" name="Obrázok 3" descr="Obrázok, na ktorom je text, snímka obrazovky, socha&#10;&#10;Obsah vygenerovaný pomocou AI môže byť nesprávny.">
            <a:extLst>
              <a:ext uri="{FF2B5EF4-FFF2-40B4-BE49-F238E27FC236}">
                <a16:creationId xmlns:a16="http://schemas.microsoft.com/office/drawing/2014/main" id="{A5717B1F-C629-49E4-1253-09D663EF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1118596"/>
            <a:ext cx="4671696" cy="42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02420-1347-1E8D-8AA4-E22F64EE2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CE6FE441-0718-55BB-B61A-9A76E04B2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448767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Znaky nehmotného statku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934B671E-31B3-D988-0C3C-99EC6FA42D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609344"/>
            <a:ext cx="5358383" cy="390448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k-SK" altLang="sk-SK" sz="2000" dirty="0"/>
              <a:t>časovo obmedzené trvanie práv k predmetu DV (70r.,10r.,20r...); trvanie VP neobmedzené, pokiaľ existuje vec, </a:t>
            </a:r>
          </a:p>
          <a:p>
            <a:pPr algn="just"/>
            <a:r>
              <a:rPr lang="sk-SK" altLang="sk-SK" sz="2000" dirty="0"/>
              <a:t>predmet DV sa nespotrebúva, nemôže zaniknúť</a:t>
            </a:r>
          </a:p>
          <a:p>
            <a:pPr algn="just"/>
            <a:r>
              <a:rPr lang="sk-SK" altLang="sk-SK" sz="2000" dirty="0"/>
              <a:t>predmet DV má majetkovú hodnotu, možno ho oceniť</a:t>
            </a:r>
          </a:p>
          <a:p>
            <a:pPr algn="just"/>
            <a:r>
              <a:rPr lang="sk-SK" altLang="sk-SK" sz="2000" dirty="0"/>
              <a:t>právo DV – osobnostné, majetkové, VP len majetkové</a:t>
            </a:r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  <p:pic>
        <p:nvPicPr>
          <p:cNvPr id="3" name="Obrázok 2" descr="Obrázok, na ktorom je text, fľaša, nápoj, sklo&#10;&#10;Obsah vygenerovaný pomocou AI môže byť nesprávny.">
            <a:extLst>
              <a:ext uri="{FF2B5EF4-FFF2-40B4-BE49-F238E27FC236}">
                <a16:creationId xmlns:a16="http://schemas.microsoft.com/office/drawing/2014/main" id="{ADEE9588-EC9F-3A96-0912-02B17CD57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95" y="1118596"/>
            <a:ext cx="3898412" cy="45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FDB2-6AD9-89D0-7820-1975E830D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47A1F2FD-8B3B-14E5-7159-0E37DF9A6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altLang="sk-SK" dirty="0"/>
              <a:t>Nehmotný statok </a:t>
            </a:r>
            <a:r>
              <a:rPr lang="sk-SK" altLang="sk-SK" dirty="0" err="1"/>
              <a:t>vs</a:t>
            </a:r>
            <a:r>
              <a:rPr lang="sk-SK" altLang="sk-SK" dirty="0"/>
              <a:t>. hmotná vec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9C8A49A2-E104-9F53-BBBB-441AE44DC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sk-SK" altLang="sk-SK" sz="2000" dirty="0"/>
              <a:t>hmotná vec - držať, užívať, požívať, disponovať</a:t>
            </a:r>
          </a:p>
          <a:p>
            <a:pPr>
              <a:lnSpc>
                <a:spcPct val="80000"/>
              </a:lnSpc>
            </a:pPr>
            <a:r>
              <a:rPr lang="sk-SK" altLang="sk-SK" sz="2000" dirty="0"/>
              <a:t>NS - nemožno držať – k porušeniu práv môže dôjsť bez fyzického zmocnenia sa NS </a:t>
            </a:r>
          </a:p>
          <a:p>
            <a:pPr>
              <a:lnSpc>
                <a:spcPct val="80000"/>
              </a:lnSpc>
            </a:pPr>
            <a:r>
              <a:rPr lang="sk-SK" altLang="sk-SK" sz="2000" dirty="0"/>
              <a:t>NS nemožno stratiť, opustiť, skryť (</a:t>
            </a:r>
            <a:r>
              <a:rPr lang="sk-SK" altLang="sk-SK" sz="2000" u="sng" dirty="0"/>
              <a:t>len</a:t>
            </a:r>
            <a:r>
              <a:rPr lang="sk-SK" altLang="sk-SK" sz="2000" dirty="0"/>
              <a:t> utajovať)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75595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90A1A-8BBB-33FE-9694-9C974C175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D348A74B-1A3B-B117-95F9-C9DD88D0F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altLang="sk-SK" dirty="0"/>
              <a:t>Vzťah AP/PP a vecné práva 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7E373009-6A8D-1C0F-153C-C5B19DD33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sk-SK" altLang="sk-SK" dirty="0"/>
              <a:t>rozlišovať vlastnícke právo (iné vecné právo) k veci, ktorej prostredníctvom je dielo/predmet PP vyjadrené</a:t>
            </a:r>
          </a:p>
          <a:p>
            <a:pPr>
              <a:lnSpc>
                <a:spcPct val="80000"/>
              </a:lnSpc>
            </a:pPr>
            <a:r>
              <a:rPr lang="sk-SK" altLang="sk-SK" dirty="0"/>
              <a:t>povinnosť vlastníka veci  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zdržať sa užívania veci spôsobom, ktorým by sa použilo A dielo (platí aj pre predmety PP)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nie povinnosť udržiavať a chrániť vec pred zničením </a:t>
            </a:r>
          </a:p>
          <a:p>
            <a:pPr>
              <a:lnSpc>
                <a:spcPct val="80000"/>
              </a:lnSpc>
            </a:pPr>
            <a:r>
              <a:rPr lang="sk-SK" altLang="sk-SK" dirty="0"/>
              <a:t>AP/PP nezaniká zničením veci, prostredníctvom ktorej je dielo (predmet PP) vyjadrené</a:t>
            </a:r>
          </a:p>
          <a:p>
            <a:pPr>
              <a:lnSpc>
                <a:spcPct val="80000"/>
              </a:lnSpc>
            </a:pPr>
            <a:r>
              <a:rPr lang="sk-SK" altLang="sk-SK" dirty="0"/>
              <a:t>autor - právo na sprístupnenie diela od vlastníka veci, ak nevyhnutné na uplatnenie práva použiť dielo (v PP nie je táto osobitná úprava)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nie v rozpore s oprávnenými záujmami vlastníka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nie povinnosť vydať autorovi vec (povinnosť vyhotoviť rozmnoženinu diela na autorove náklady)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290327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EDBA1-2A40-BA84-3D3C-DBE45950F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310EC21D-3E3C-ED56-74B7-21CBA06D8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altLang="sk-SK" dirty="0"/>
              <a:t>Pramene PDV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50465A8D-BEA1-FC20-C2A2-4A3873A941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sk-SK" altLang="sk-SK" dirty="0"/>
              <a:t>Zákon č. 185/2015 </a:t>
            </a:r>
            <a:r>
              <a:rPr lang="sk-SK" altLang="sk-SK" dirty="0" err="1"/>
              <a:t>Z.z</a:t>
            </a:r>
            <a:r>
              <a:rPr lang="sk-SK" altLang="sk-SK" dirty="0"/>
              <a:t>. Autorský zákon </a:t>
            </a:r>
          </a:p>
          <a:p>
            <a:r>
              <a:rPr lang="sk-SK" altLang="sk-SK" dirty="0"/>
              <a:t>Zákon č. 435/2001 </a:t>
            </a:r>
            <a:r>
              <a:rPr lang="sk-SK" altLang="sk-SK" dirty="0" err="1"/>
              <a:t>Z.z</a:t>
            </a:r>
            <a:r>
              <a:rPr lang="sk-SK" altLang="sk-SK" dirty="0"/>
              <a:t>. - o patentoch, dodatkových ochranných osvedčeniach a o zmene a doplnení niektorých  zákonov (patentový zákon) v znení neskorších   predpisov</a:t>
            </a:r>
          </a:p>
          <a:p>
            <a:r>
              <a:rPr lang="sk-SK" altLang="sk-SK" dirty="0"/>
              <a:t>Zákon č. 444/2002 </a:t>
            </a:r>
            <a:r>
              <a:rPr lang="sk-SK" altLang="sk-SK" dirty="0" err="1"/>
              <a:t>Z.z</a:t>
            </a:r>
            <a:r>
              <a:rPr lang="sk-SK" altLang="sk-SK" dirty="0"/>
              <a:t>. - o dizajnoch v znení neskorších predpisov</a:t>
            </a:r>
          </a:p>
          <a:p>
            <a:r>
              <a:rPr lang="sk-SK" altLang="sk-SK" dirty="0"/>
              <a:t>Zákon č.  517/2007 Z. z.  o úžitkových vzoroch  a o zmene  a doplnení niektorých zákonov v znení neskorších predpisov</a:t>
            </a:r>
          </a:p>
          <a:p>
            <a:r>
              <a:rPr lang="sk-SK" altLang="sk-SK" dirty="0"/>
              <a:t>Zákon č. 146/2000 </a:t>
            </a:r>
            <a:r>
              <a:rPr lang="sk-SK" altLang="sk-SK" dirty="0" err="1"/>
              <a:t>Z.z</a:t>
            </a:r>
            <a:r>
              <a:rPr lang="sk-SK" altLang="sk-SK" dirty="0"/>
              <a:t>. - o ochrane topografií polovodičových  výrobkov v znení neskorších predpisov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613287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Props1.xml><?xml version="1.0" encoding="utf-8"?>
<ds:datastoreItem xmlns:ds="http://schemas.openxmlformats.org/officeDocument/2006/customXml" ds:itemID="{40EA486D-B6EE-46A5-BE29-FB33E1685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f6a51-8160-47b7-9684-358882b461ce"/>
    <ds:schemaRef ds:uri="8579d8c0-f4a4-46e1-afa1-8fb8e6f3a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65913F-A975-46EE-AD1F-585D8F37072D}">
  <ds:schemaRefs>
    <ds:schemaRef ds:uri="http://schemas.microsoft.com/office/2006/documentManagement/types"/>
    <ds:schemaRef ds:uri="8579d8c0-f4a4-46e1-afa1-8fb8e6f3aea2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43f6a51-8160-47b7-9684-358882b461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1219</Words>
  <Application>Microsoft Office PowerPoint</Application>
  <PresentationFormat>Širokouhlá</PresentationFormat>
  <Paragraphs>157</Paragraphs>
  <Slides>23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balíka Office</vt:lpstr>
      <vt:lpstr>Systém ochrany duševného vlastníctva</vt:lpstr>
      <vt:lpstr>DV v právnom poriadku SR</vt:lpstr>
      <vt:lpstr>Pojem nehmotný statok (NS)</vt:lpstr>
      <vt:lpstr>Znaky NS ako predmetu DV</vt:lpstr>
      <vt:lpstr>Znaky nehmotného statku</vt:lpstr>
      <vt:lpstr>Znaky nehmotného statku</vt:lpstr>
      <vt:lpstr>Nehmotný statok vs. hmotná vec</vt:lpstr>
      <vt:lpstr>Vzťah AP/PP a vecné práva </vt:lpstr>
      <vt:lpstr>Pramene PDV</vt:lpstr>
      <vt:lpstr>Pramene PDV</vt:lpstr>
      <vt:lpstr> Neformálna ochrana </vt:lpstr>
      <vt:lpstr> Formálna ochrana – princíp registrácie </vt:lpstr>
      <vt:lpstr>Neformálna ochrana </vt:lpstr>
      <vt:lpstr>Iné NS</vt:lpstr>
      <vt:lpstr>Nehmotné statky</vt:lpstr>
      <vt:lpstr>Nehmotné statky</vt:lpstr>
      <vt:lpstr>Prezentácia programu PowerPoint</vt:lpstr>
      <vt:lpstr>Prezentácia programu PowerPoint</vt:lpstr>
      <vt:lpstr>Prezentácia programu PowerPoint</vt:lpstr>
      <vt:lpstr>Chránené označenie pôvodu Chránené zemepisné označenie</vt:lpstr>
      <vt:lpstr>Zaručená tradičná špecialita </vt:lpstr>
      <vt:lpstr>Obchodné mená a doménové mená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Renata Bacarova</cp:lastModifiedBy>
  <cp:revision>21</cp:revision>
  <dcterms:created xsi:type="dcterms:W3CDTF">2025-03-26T10:23:24Z</dcterms:created>
  <dcterms:modified xsi:type="dcterms:W3CDTF">2026-04-04T07:47:51Z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  <property fmtid="{D5CDD505-2E9C-101B-9397-08002B2CF9AE}" pid="4" name="Order">
    <vt:r8>162200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