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330" r:id="rId7"/>
    <p:sldId id="335" r:id="rId8"/>
    <p:sldId id="331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29" r:id="rId23"/>
    <p:sldId id="349" r:id="rId24"/>
    <p:sldId id="350" r:id="rId25"/>
    <p:sldId id="351" r:id="rId26"/>
    <p:sldId id="352" r:id="rId27"/>
    <p:sldId id="334" r:id="rId28"/>
    <p:sldId id="259" r:id="rId2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E6A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BC48F-F0B6-1652-75A3-8B3F76F8AEC3}" v="17" dt="2025-09-25T12:49:40.423"/>
    <p1510:client id="{EB0C0FBA-C70D-47D0-D491-C0BDD441C579}" v="35" dt="2025-09-25T12:25:52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0036-6ABC-493B-BFFB-93C35973D31C}" type="datetimeFigureOut">
              <a:t>12. 1. 2026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1C056-3AA6-48C1-9225-9408466782D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641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338C7F26-F325-DA7F-99F4-F74CAF9A0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65DEDF5B-91D4-105F-4D56-D67B5894F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03162B0E-F1B7-C5CE-ED51-C58008B76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53513-ABDC-43FF-FC86-E0A453155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0F1A516A-CCCB-EAA3-6069-EA31BF5C7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AD4D314F-EF61-B0AA-78B2-D9843D0F3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A2848B02-5721-3E13-C0F2-BAF9A3A2B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3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A2382-3A82-A6B3-44AF-A88A4162D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objekt pre obrázok snímky 1">
            <a:extLst>
              <a:ext uri="{FF2B5EF4-FFF2-40B4-BE49-F238E27FC236}">
                <a16:creationId xmlns:a16="http://schemas.microsoft.com/office/drawing/2014/main" id="{DC12596A-A475-4EF0-6D27-94D7D2D9E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Zástupný objekt pre poznámky 2">
            <a:extLst>
              <a:ext uri="{FF2B5EF4-FFF2-40B4-BE49-F238E27FC236}">
                <a16:creationId xmlns:a16="http://schemas.microsoft.com/office/drawing/2014/main" id="{4B0032EE-0CB1-A208-D08F-780CC7D4D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/>
          </a:p>
        </p:txBody>
      </p:sp>
      <p:sp>
        <p:nvSpPr>
          <p:cNvPr id="6148" name="Zástupný objekt pre číslo snímky 3">
            <a:extLst>
              <a:ext uri="{FF2B5EF4-FFF2-40B4-BE49-F238E27FC236}">
                <a16:creationId xmlns:a16="http://schemas.microsoft.com/office/drawing/2014/main" id="{B706BBCC-D399-5A91-4921-401F880CF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850DA0-8FA9-4733-AED9-2EE68C3AB0B7}" type="slidenum">
              <a:rPr lang="cs-CZ" altLang="sk-SK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9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B6273A0-CB70-4DCA-951C-22AD261E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160" b="1256"/>
          <a:stretch/>
        </p:blipFill>
        <p:spPr>
          <a:xfrm>
            <a:off x="-62144" y="-1"/>
            <a:ext cx="12254144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0D75A8-EF0D-42B5-81F7-D4A43EF185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9328" y="1258349"/>
            <a:ext cx="6498672" cy="248314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ABE9D2-FE45-4FE8-B47F-3EB3F43AC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3602038"/>
            <a:ext cx="6498672" cy="18163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FF887D1-0431-4C78-9187-5B6065D6682B}"/>
              </a:ext>
            </a:extLst>
          </p:cNvPr>
          <p:cNvSpPr/>
          <p:nvPr userDrawn="1"/>
        </p:nvSpPr>
        <p:spPr>
          <a:xfrm>
            <a:off x="-62143" y="1981200"/>
            <a:ext cx="3110143" cy="4876801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4C3F28A-1442-4C09-8E32-BD6FEABBE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14" y="136525"/>
            <a:ext cx="865118" cy="145097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E80317B-0BE1-46DE-8263-05FCE35834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2549742"/>
            <a:ext cx="1685737" cy="50157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605952B-999F-4F9D-80B8-2604E7C82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8926"/>
          <a:stretch/>
        </p:blipFill>
        <p:spPr>
          <a:xfrm>
            <a:off x="361012" y="2970671"/>
            <a:ext cx="2263831" cy="345966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EEE7A2F-219E-470D-A67D-66895767F2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518488"/>
            <a:ext cx="1027112" cy="4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20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AD31-D522-4507-BFC4-01AB8BC8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FF362AA-1EEC-48D4-95A8-468325BE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CFFE48-041F-4F41-BCAE-DE58D8B2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12. 1. 2026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08DEAA-9ED1-4C10-B975-FB25852C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117498-756C-41B1-BB89-F288EE1E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879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5EF934-91ED-4009-B390-909E3F82A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ACDA43E-7592-489D-B2BB-9DFDCE9A9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BFAA0F-D23A-4004-81E8-90D0D3D7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12. 1. 2026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72AA85-E512-400E-9A69-8EBC4539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6D43B1-D95B-459D-8400-5EA2CC67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5114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07E612A-319E-42B3-8BF3-7D04C9903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0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C8AA5-DC8C-4450-B3A9-A5776E65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585927"/>
            <a:ext cx="7622126" cy="133965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5C7D4-0C37-4DE8-9C93-3550355C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1241583-FD84-408B-A1C4-345A708EA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67" y="4986965"/>
            <a:ext cx="897783" cy="150591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66480D4-8FA9-4EAE-8FF3-27B4463A2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39945" y="5476560"/>
            <a:ext cx="6777429" cy="101631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2409EAF-E252-45FE-B876-96D3D2D0B2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6" y="503101"/>
            <a:ext cx="929648" cy="42731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67B8347-DD39-4EB3-83F0-98A21FC8D7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306391"/>
            <a:ext cx="857642" cy="8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00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0AFE80BB-39A5-430F-8B66-6715C8DFE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" y="1770374"/>
            <a:ext cx="2921112" cy="48992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925B6A-558D-41D0-921C-07630D62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1805249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D4B47A9-13BB-4D64-BEBB-0567724C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89463"/>
            <a:ext cx="73088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3A6F8DF-9A64-4E4E-8ACA-350774DB8A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9" y="2873042"/>
            <a:ext cx="2395369" cy="863852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0F61C3BC-8BEE-43B5-8B1A-B4591BFBA5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7" y="3822229"/>
            <a:ext cx="2764102" cy="947535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13612CDC-A70A-49D4-BA3C-6BAB42BDA2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5" y="396836"/>
            <a:ext cx="1638317" cy="42993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84734E0-5083-469E-B5DC-7F9743250E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" y="4993224"/>
            <a:ext cx="2391893" cy="86510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E3DF4C9-7F8E-4EA1-A169-062E4B5C08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7" y="396836"/>
            <a:ext cx="905055" cy="4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4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BC6A-B3E0-4B68-B7BE-AEE55C1A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9C2C15-249B-40F1-A207-C832EA5A8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2E9CE97-C97E-47BF-9F0F-5C72E695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92D1A87-A082-4EF4-AB65-19CDDDD9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12. 1. 2026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5A2E57-8A4E-4122-B1A2-2280F29A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371F2A-2F8E-4EA5-BF19-F71BE956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D879E43-FDF9-4CA3-A1F9-B586EDCC19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3ED0F57-74A6-438C-83F0-3706008F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97" y="4525941"/>
            <a:ext cx="1037871" cy="174071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6003D6F-B587-4D05-BC14-5BA0FEE170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32" y="3328833"/>
            <a:ext cx="1284739" cy="2150247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A7AEF69B-FFAB-41B0-9DD2-EA62113C55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26108" y="2304307"/>
            <a:ext cx="8627691" cy="2150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A88EE303-85AD-4525-B75E-9B0E772F3D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72" y="5588625"/>
            <a:ext cx="2603500" cy="89248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3E9AC88F-330F-441F-BB9B-38C25ABEAF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1" y="5676372"/>
            <a:ext cx="2474753" cy="89248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60ADC45-016B-43D3-8AFC-321520A630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40" y="5705808"/>
            <a:ext cx="2467573" cy="89248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CF28204-B192-4E47-AA1C-AA43884C9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5" y="578444"/>
            <a:ext cx="1056455" cy="485598"/>
          </a:xfrm>
          <a:prstGeom prst="rect">
            <a:avLst/>
          </a:prstGeom>
        </p:spPr>
      </p:pic>
      <p:sp>
        <p:nvSpPr>
          <p:cNvPr id="14" name="Zástupný objekt pre text 13">
            <a:extLst>
              <a:ext uri="{FF2B5EF4-FFF2-40B4-BE49-F238E27FC236}">
                <a16:creationId xmlns:a16="http://schemas.microsoft.com/office/drawing/2014/main" id="{5622E02C-2893-4076-93FE-B88A3298F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500" y="838200"/>
            <a:ext cx="875030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1933623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21C360A7-7BA8-424D-81D6-FAA56A4E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3A6BE6-EC82-49A3-9E4F-9AF6F129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34" y="365125"/>
            <a:ext cx="8483177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C3099B6-819E-4622-8E34-904FB37A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4A9CCC-769A-40A6-919F-91506D2A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962" y="2505075"/>
            <a:ext cx="5233614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FFC307E-D745-4676-8578-42598E5B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A759C9E-3EFF-44F2-BEBC-A325E62B4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259388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C8A87E3-7F37-4768-86A8-355CF90B6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3" y="428626"/>
            <a:ext cx="1035380" cy="47591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A4A5778-5CE8-451E-8A9A-27B224A18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90745" y="5582872"/>
            <a:ext cx="6777429" cy="10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65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39C46-D6DD-4274-88B9-4019DB73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FB2571E-3821-4F63-8B2E-0D772EBE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12. 1. 2026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91B873F-E28E-4C9A-982A-F8D09E7B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3F7DDAD-D4AA-4D5A-AFF1-B41ACD6D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83835D3-5B09-4189-84CE-33A6C55E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06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C154A5F-0502-4BE3-8B23-C25A8E10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12. 1. 2026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EB36392-996A-4BAF-91F1-BDDEF62E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91B4724-F16A-4D4C-B22D-F932C709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8589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A10C4-9C33-4547-AEB2-A0268891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E89FA7-6AEA-40B7-A6A2-D5D478BA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6FF5CE3-2468-4813-AD7B-78FF6B04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2C775A-99AF-42EF-A228-5360902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12. 1. 2026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4C08D83-B07D-4BF2-8DE8-45A2C913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22F36D-6CE5-4B2F-9D90-59AFC47B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225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2FF7-8883-4060-95CE-32B9E94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D3D348F-6490-4DC6-9D8C-499B44C38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7CD6ED8-14C5-462F-BE67-151286900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18464D2-C39F-489E-A00F-EF03F243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12. 1. 2026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CC9E08B-92ED-4575-9BEE-F543A3AE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26A2B09-9E54-48A5-8655-FE3447E2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3903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B1F8871-46C3-4517-BB5F-2A7DD41FD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3160" r="495" b="12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F64E3-D481-4D22-B8E0-2E608B4ED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pt-BR" sz="4800" dirty="0"/>
              <a:t>Zmluva o dielo, SLA a SaaS zmluvy</a:t>
            </a:r>
            <a:endParaRPr lang="sk-SK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8809A4-0D88-49E1-B95B-A31D3DD40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k-SK" dirty="0"/>
              <a:t>doc. JUDr. Diana Treščáková, PhD.</a:t>
            </a:r>
          </a:p>
          <a:p>
            <a:pPr algn="ctr"/>
            <a:r>
              <a:rPr lang="sk-SK" dirty="0"/>
              <a:t>Katedra obchodného práva a hospodárskeho práva, Právnická fakulta UPJŠ</a:t>
            </a:r>
          </a:p>
        </p:txBody>
      </p:sp>
    </p:spTree>
    <p:extLst>
      <p:ext uri="{BB962C8B-B14F-4D97-AF65-F5344CB8AC3E}">
        <p14:creationId xmlns:p14="http://schemas.microsoft.com/office/powerpoint/2010/main" val="336192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3C0B1-B3FE-7AE8-CD54-61E0FADF1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988E9-A989-74F0-F56F-8B488F4F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Zmluva o dielo - autorské práva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038BF5-EA99-6C16-3A44-9D89F6C71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709928"/>
            <a:ext cx="9055216" cy="3703320"/>
          </a:xfrm>
        </p:spPr>
        <p:txBody>
          <a:bodyPr/>
          <a:lstStyle/>
          <a:p>
            <a:pPr algn="just"/>
            <a:endParaRPr lang="sk-SK" sz="1600" dirty="0"/>
          </a:p>
          <a:p>
            <a:r>
              <a:rPr lang="sk-SK" sz="1600" dirty="0"/>
              <a:t>žiaden softvér neexistuje vo vákuu - každá aplikácia je postavená a stojí na inom softvéri - “hamburger”</a:t>
            </a:r>
            <a:endParaRPr lang="sk-SK" sz="800" dirty="0"/>
          </a:p>
          <a:p>
            <a:pPr marL="0" indent="0">
              <a:buNone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67994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F09C7-9513-F4C5-C8BD-70C14D85F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3A5B5-1A3C-55FC-18A5-BEBDDCD2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Zmluva o dielo - autorské práva - “hamburger”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D1CA30-080C-C970-D48F-9D9095FDD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925584"/>
            <a:ext cx="9055216" cy="3487663"/>
          </a:xfrm>
        </p:spPr>
        <p:txBody>
          <a:bodyPr/>
          <a:lstStyle/>
          <a:p>
            <a:pPr algn="just"/>
            <a:endParaRPr lang="sk-SK" sz="1600" dirty="0"/>
          </a:p>
          <a:p>
            <a:pPr marL="896408" indent="-896408" defTabSz="726440">
              <a:buSzPct val="100000"/>
              <a:buAutoNum type="arabicPeriod"/>
              <a:defRPr sz="4840"/>
            </a:pPr>
            <a:r>
              <a:rPr lang="sk-SK" sz="1600" dirty="0"/>
              <a:t>Komponenty tretích strán - táto kategória zahŕňa softvér, ako sú databázové systémy, zásuvné moduly, rozšírenia, knižnice alebo licencie a iné SW produkty od tretích strán, či už proprietárne alebo </a:t>
            </a:r>
            <a:r>
              <a:rPr lang="sk-SK" sz="1600" dirty="0" err="1"/>
              <a:t>Open</a:t>
            </a:r>
            <a:r>
              <a:rPr lang="sk-SK" sz="1600" dirty="0"/>
              <a:t> </a:t>
            </a:r>
            <a:r>
              <a:rPr lang="sk-SK" sz="1600" dirty="0" err="1"/>
              <a:t>Source</a:t>
            </a:r>
            <a:r>
              <a:rPr lang="sk-SK" sz="1600" dirty="0"/>
              <a:t>, bez ohľadu na čas ich vytvorenia, nakonfigurované podľa špecifikácií uvedených v príslušnej dokumentácii k dielu </a:t>
            </a:r>
          </a:p>
          <a:p>
            <a:pPr marL="896408" indent="-896408" defTabSz="726440">
              <a:buSzPct val="100000"/>
              <a:buAutoNum type="arabicPeriod"/>
              <a:defRPr sz="4840"/>
            </a:pPr>
            <a:r>
              <a:rPr lang="sk-SK" sz="1600" dirty="0" err="1"/>
              <a:t>Preexistujúci</a:t>
            </a:r>
            <a:r>
              <a:rPr lang="sk-SK" sz="1600" dirty="0"/>
              <a:t> softvér zhotoviteľa - tento softvér bol vyvinutý zhotoviteľom pred uzavretím zmluvy o dielo a bude následne nakonfigurovaný tak, aby spĺňal špecifické požiadavky objednávateľa. Zhotoviteľ je nositeľom autorských práv a práv duševného vlastníctva k </a:t>
            </a:r>
            <a:r>
              <a:rPr lang="sk-SK" sz="1600" dirty="0" err="1"/>
              <a:t>preexistujúcemu</a:t>
            </a:r>
            <a:r>
              <a:rPr lang="sk-SK" sz="1600" dirty="0"/>
              <a:t> softvéru. </a:t>
            </a:r>
          </a:p>
          <a:p>
            <a:pPr marL="896408" indent="-896408" defTabSz="726440">
              <a:buSzPct val="100000"/>
              <a:buAutoNum type="arabicPeriod"/>
              <a:defRPr sz="4840"/>
            </a:pPr>
            <a:r>
              <a:rPr lang="sk-SK" sz="1600" dirty="0"/>
              <a:t>Zákaznícky softvér. Patrí sem dielo (</a:t>
            </a:r>
            <a:r>
              <a:rPr lang="sk-SK" sz="1600" dirty="0" err="1"/>
              <a:t>počitačový</a:t>
            </a:r>
            <a:r>
              <a:rPr lang="sk-SK" sz="1600" dirty="0"/>
              <a:t> program a databáza) naprogramované na mieru objednávateľa a to jednak úpravou štandardných riešení zhotoviteľa ako aj vytvorením ďalšieho jedinečného softvéru. </a:t>
            </a:r>
          </a:p>
          <a:p>
            <a:pPr marL="0" indent="0">
              <a:buNone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86620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84BBA-4DB7-F03D-787E-CB5D28BB6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A9126-BF7C-977D-E6B6-94B63CDF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Zmluva o dielo - autorské práva - ako sa vyhnúť </a:t>
            </a:r>
            <a:r>
              <a:rPr lang="sk-SK" dirty="0" err="1"/>
              <a:t>vendor</a:t>
            </a:r>
            <a:r>
              <a:rPr lang="sk-SK" dirty="0"/>
              <a:t> </a:t>
            </a:r>
            <a:r>
              <a:rPr lang="sk-SK" dirty="0" err="1"/>
              <a:t>lock</a:t>
            </a:r>
            <a:r>
              <a:rPr lang="sk-SK" dirty="0"/>
              <a:t>-in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CDADE4-F76D-E7A5-D523-5E1FB3ACE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49424"/>
            <a:ext cx="9055216" cy="3163823"/>
          </a:xfrm>
        </p:spPr>
        <p:txBody>
          <a:bodyPr/>
          <a:lstStyle/>
          <a:p>
            <a:pPr marL="1018645" indent="-1018645">
              <a:buSzPct val="100000"/>
              <a:buAutoNum type="arabicPeriod"/>
            </a:pPr>
            <a:r>
              <a:rPr lang="sk-SK" sz="1600" dirty="0"/>
              <a:t>Autorom diela môže byť len FO - nikdy nie PO! (§ 13 v spojení s § 87 AZ) - nezabudnúť aj na význam pri “dielach” generovaných AI</a:t>
            </a:r>
          </a:p>
          <a:p>
            <a:pPr marL="1018645" indent="-1018645">
              <a:buSzPct val="100000"/>
              <a:buAutoNum type="arabicPeriod"/>
            </a:pPr>
            <a:r>
              <a:rPr lang="sk-SK" sz="1600" dirty="0"/>
              <a:t>Počítačový program sa považuje za zamestnanecké dielo a objednávateľ sa považuje za zamestnávateľa (§ 91 ods. 4 AZ)</a:t>
            </a:r>
          </a:p>
          <a:p>
            <a:pPr marL="1018645" indent="-1018645">
              <a:buSzPct val="100000"/>
              <a:buAutoNum type="arabicPeriod"/>
            </a:pPr>
            <a:r>
              <a:rPr lang="sk-SK" sz="1600" dirty="0"/>
              <a:t>Majetkové práva autora k zamestnaneckému dielu vykonáva vo svojom mene a na svoj účet objednávateľ ako zamestnávateľ, ak nie je dohodnuté inak (§ 90 ods. 4 AZ)  </a:t>
            </a:r>
          </a:p>
          <a:p>
            <a:pPr marL="1018645" indent="-1018645">
              <a:buSzPct val="100000"/>
              <a:buAutoNum type="arabicPeriod"/>
            </a:pPr>
            <a:r>
              <a:rPr lang="sk-SK" sz="1600" dirty="0"/>
              <a:t>ak je dohodnuté inak, zhotoviteľ ako zamestnávateľ môže postúpiť výkon majetkových práv na </a:t>
            </a:r>
            <a:r>
              <a:rPr lang="sk-SK" sz="1600" dirty="0" err="1"/>
              <a:t>objednávteľa</a:t>
            </a:r>
            <a:r>
              <a:rPr lang="sk-SK" sz="1600" dirty="0"/>
              <a:t> (§ 90 ods. 5 AZ) - inak </a:t>
            </a:r>
            <a:r>
              <a:rPr lang="sk-SK" sz="1600" dirty="0" err="1"/>
              <a:t>vendor</a:t>
            </a:r>
            <a:r>
              <a:rPr lang="sk-SK" sz="1600" dirty="0"/>
              <a:t> </a:t>
            </a:r>
            <a:r>
              <a:rPr lang="sk-SK" sz="1600" dirty="0" err="1"/>
              <a:t>lock</a:t>
            </a:r>
            <a:r>
              <a:rPr lang="sk-SK" sz="1600" dirty="0"/>
              <a:t>-in</a:t>
            </a:r>
          </a:p>
          <a:p>
            <a:pPr marL="0" indent="0">
              <a:buNone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35382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6FF1F-F90D-787D-79CC-42F480B6E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243A0-1BA8-26E8-8FFA-BAECA1C2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16" y="585927"/>
            <a:ext cx="8253151" cy="1339658"/>
          </a:xfrm>
        </p:spPr>
        <p:txBody>
          <a:bodyPr/>
          <a:lstStyle/>
          <a:p>
            <a:r>
              <a:rPr lang="sk-SK" dirty="0"/>
              <a:t>SLA</a:t>
            </a:r>
            <a:br>
              <a:rPr lang="sk-SK" dirty="0"/>
            </a:br>
            <a:r>
              <a:rPr lang="sk-SK" dirty="0"/>
              <a:t>Service Level </a:t>
            </a:r>
            <a:r>
              <a:rPr lang="sk-SK" dirty="0" err="1"/>
              <a:t>Agreement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D2AC99-4AE3-47D3-BB3A-A7172AC83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925586"/>
            <a:ext cx="9055216" cy="3487662"/>
          </a:xfrm>
        </p:spPr>
        <p:txBody>
          <a:bodyPr/>
          <a:lstStyle/>
          <a:p>
            <a:pPr defTabSz="709930">
              <a:defRPr sz="4730"/>
            </a:pPr>
            <a:r>
              <a:rPr lang="sk-SK" sz="1600" dirty="0"/>
              <a:t>Čo je SLA (Dohoda o úrovni poskytovaných služieb)?</a:t>
            </a:r>
          </a:p>
          <a:p>
            <a:pPr defTabSz="709930">
              <a:defRPr sz="4730"/>
            </a:pPr>
            <a:endParaRPr lang="sk-SK" sz="1600" dirty="0"/>
          </a:p>
          <a:p>
            <a:pPr marL="600709" indent="-600709" defTabSz="709930">
              <a:buSzPct val="123000"/>
              <a:defRPr sz="4730"/>
            </a:pPr>
            <a:r>
              <a:rPr lang="sk-SK" sz="1600" dirty="0"/>
              <a:t>Zmluva medzi poskytovateľom služby a zákazníkom, ktorá podrobne popisuje kvalitu a dostupnosť služieb a zodpovednosti.</a:t>
            </a:r>
          </a:p>
          <a:p>
            <a:pPr defTabSz="709930">
              <a:defRPr sz="4730"/>
            </a:pPr>
            <a:endParaRPr lang="sk-SK" sz="1600" dirty="0"/>
          </a:p>
          <a:p>
            <a:pPr defTabSz="709930">
              <a:defRPr sz="4730"/>
            </a:pPr>
            <a:r>
              <a:rPr lang="sk-SK" sz="1600" dirty="0"/>
              <a:t>Účel: Zabezpečuje technickú podporu dodaného diela po jeho odovzdaní v rámci záručného a pozáručného servisu</a:t>
            </a:r>
          </a:p>
          <a:p>
            <a:pPr defTabSz="709930">
              <a:defRPr sz="4730"/>
            </a:pPr>
            <a:endParaRPr lang="sk-SK" sz="1600" dirty="0"/>
          </a:p>
          <a:p>
            <a:pPr defTabSz="709930">
              <a:defRPr sz="4730"/>
            </a:pPr>
            <a:r>
              <a:rPr lang="sk-SK" sz="1600" dirty="0"/>
              <a:t>Častokrát rieši aj otázku vývoja nových služieb nad rámec diela</a:t>
            </a:r>
          </a:p>
          <a:p>
            <a:pPr defTabSz="709930">
              <a:defRPr sz="4730"/>
            </a:pPr>
            <a:endParaRPr lang="sk-SK" sz="1600" dirty="0"/>
          </a:p>
          <a:p>
            <a:pPr defTabSz="709930">
              <a:defRPr sz="4730"/>
            </a:pPr>
            <a:r>
              <a:rPr lang="sk-SK" sz="1600" dirty="0"/>
              <a:t>Príklad: SLA od Amazon Web </a:t>
            </a:r>
            <a:r>
              <a:rPr lang="sk-SK" sz="1600" dirty="0" err="1"/>
              <a:t>Services</a:t>
            </a:r>
            <a:r>
              <a:rPr lang="sk-SK" sz="1600" dirty="0"/>
              <a:t> ponúka 99,99 % dostupnosť s kreditmi za služby, ak to nesplnia.</a:t>
            </a:r>
          </a:p>
          <a:p>
            <a:pPr marL="0" indent="0">
              <a:buNone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82968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2A1D6-828A-7D35-2714-05B121BB7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BA5A1-D137-3A0B-920B-02F8ADC3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16" y="585927"/>
            <a:ext cx="8253151" cy="1339658"/>
          </a:xfrm>
        </p:spPr>
        <p:txBody>
          <a:bodyPr/>
          <a:lstStyle/>
          <a:p>
            <a:pPr defTabSz="1731220">
              <a:defRPr sz="8236" spc="-164"/>
            </a:pPr>
            <a:r>
              <a:rPr lang="sk-SK" sz="4000" dirty="0"/>
              <a:t>Čo je </a:t>
            </a:r>
            <a:r>
              <a:rPr lang="sk-SK" sz="4000" dirty="0" err="1"/>
              <a:t>SaaS</a:t>
            </a:r>
            <a:r>
              <a:rPr lang="sk-SK" sz="4000" dirty="0"/>
              <a:t> </a:t>
            </a:r>
            <a:br>
              <a:rPr lang="sk-SK" sz="4000" dirty="0"/>
            </a:br>
            <a:r>
              <a:rPr lang="sk-SK" sz="4000" dirty="0"/>
              <a:t>(Software as a </a:t>
            </a:r>
            <a:r>
              <a:rPr lang="sk-SK" sz="4000" dirty="0" err="1"/>
              <a:t>sertice</a:t>
            </a:r>
            <a:r>
              <a:rPr lang="sk-SK" sz="4000" dirty="0"/>
              <a:t> -Softvér ako služba)?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BA0E3E-371D-DFAC-EE36-3C77D4824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185416"/>
            <a:ext cx="9055216" cy="3227832"/>
          </a:xfrm>
        </p:spPr>
        <p:txBody>
          <a:bodyPr/>
          <a:lstStyle/>
          <a:p>
            <a:r>
              <a:rPr lang="sk-SK" sz="1600" dirty="0"/>
              <a:t>Definícia: Model distribúcie softvéru, pri ktorom sú aplikácie hosťované a poskytované cez internet.</a:t>
            </a:r>
          </a:p>
          <a:p>
            <a:endParaRPr lang="sk-SK" sz="1600" dirty="0"/>
          </a:p>
          <a:p>
            <a:r>
              <a:rPr lang="sk-SK" sz="1600" dirty="0"/>
              <a:t>Kľúčové vlastnosti: Na základe predplatného, cloudové, škálovateľné.</a:t>
            </a:r>
          </a:p>
          <a:p>
            <a:endParaRPr lang="sk-SK" sz="1600" dirty="0"/>
          </a:p>
          <a:p>
            <a:r>
              <a:rPr lang="sk-SK" sz="1600" dirty="0"/>
              <a:t>Príklady: </a:t>
            </a:r>
            <a:r>
              <a:rPr lang="sk-SK" sz="1600" dirty="0" err="1"/>
              <a:t>Salesforce</a:t>
            </a:r>
            <a:r>
              <a:rPr lang="sk-SK" sz="1600" dirty="0"/>
              <a:t> CRM, Google </a:t>
            </a:r>
            <a:r>
              <a:rPr lang="sk-SK" sz="1600" dirty="0" err="1"/>
              <a:t>Workspace</a:t>
            </a:r>
            <a:r>
              <a:rPr lang="sk-SK" sz="1600" dirty="0"/>
              <a:t>, Zoom.</a:t>
            </a:r>
          </a:p>
          <a:p>
            <a:pPr marL="0" indent="0">
              <a:buNone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595423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30F14-BCAE-3B81-AB17-C296E6F65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DFA82-0D4D-DDF4-E82C-4C980964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16" y="585927"/>
            <a:ext cx="8253151" cy="1339658"/>
          </a:xfrm>
        </p:spPr>
        <p:txBody>
          <a:bodyPr/>
          <a:lstStyle/>
          <a:p>
            <a:pPr defTabSz="1731220">
              <a:defRPr sz="8236" spc="-164"/>
            </a:pPr>
            <a:r>
              <a:rPr lang="pl-PL" sz="4000" dirty="0"/>
              <a:t>Vzťah medzi SLA a SaaS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9CC293-8314-C477-C5A7-6CF0DEFE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185416"/>
            <a:ext cx="9055216" cy="3227832"/>
          </a:xfrm>
        </p:spPr>
        <p:txBody>
          <a:bodyPr/>
          <a:lstStyle/>
          <a:p>
            <a:r>
              <a:rPr lang="sk-SK" sz="1600" dirty="0"/>
              <a:t>Ako SLA zapadá do </a:t>
            </a:r>
            <a:r>
              <a:rPr lang="sk-SK" sz="1600" dirty="0" err="1"/>
              <a:t>SaaS</a:t>
            </a:r>
            <a:r>
              <a:rPr lang="sk-SK" sz="1600" dirty="0"/>
              <a:t> zmlúv:</a:t>
            </a:r>
          </a:p>
          <a:p>
            <a:endParaRPr lang="sk-SK" sz="1600" dirty="0"/>
          </a:p>
          <a:p>
            <a:r>
              <a:rPr lang="sk-SK" sz="1600" dirty="0" err="1"/>
              <a:t>SaaS</a:t>
            </a:r>
            <a:r>
              <a:rPr lang="sk-SK" sz="1600" dirty="0"/>
              <a:t> poskytovatelia často zahŕňajú SLA na stanovenie očakávaní týkajúcich sa kvality služby.</a:t>
            </a:r>
          </a:p>
          <a:p>
            <a:endParaRPr lang="sk-SK" sz="1600" dirty="0"/>
          </a:p>
          <a:p>
            <a:r>
              <a:rPr lang="sk-SK" sz="1600" dirty="0"/>
              <a:t>Príklad: SLA od Zoom ponúka 99,9 % dostupnosť s kreditmi za výpadky.</a:t>
            </a:r>
          </a:p>
          <a:p>
            <a:pPr marL="0" indent="0">
              <a:buNone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05003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30EA6-F2DE-B9DF-A001-1B8813859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B0319-D022-6344-06F3-0975C2AE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16" y="585927"/>
            <a:ext cx="8253151" cy="1339658"/>
          </a:xfrm>
        </p:spPr>
        <p:txBody>
          <a:bodyPr/>
          <a:lstStyle/>
          <a:p>
            <a:pPr defTabSz="1731220">
              <a:defRPr sz="8236" spc="-164"/>
            </a:pPr>
            <a:r>
              <a:rPr lang="sk-SK" sz="4000" dirty="0"/>
              <a:t>Kľúčové komponenty SLA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F78698-E1D6-3A83-25A7-8C778336B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925585"/>
            <a:ext cx="9055216" cy="3341359"/>
          </a:xfrm>
        </p:spPr>
        <p:txBody>
          <a:bodyPr/>
          <a:lstStyle/>
          <a:p>
            <a:r>
              <a:rPr lang="sk-SK" sz="1600" dirty="0"/>
              <a:t>Výkonnostné metriky: Dostupnosť, latencia, časy odozvy</a:t>
            </a:r>
          </a:p>
          <a:p>
            <a:r>
              <a:rPr lang="sk-SK" sz="1600" dirty="0"/>
              <a:t>Príklad: Microsoft </a:t>
            </a:r>
            <a:r>
              <a:rPr lang="sk-SK" sz="1600" dirty="0" err="1"/>
              <a:t>Azure</a:t>
            </a:r>
            <a:r>
              <a:rPr lang="sk-SK" sz="1600" dirty="0"/>
              <a:t> zaručuje 99,9 % dostupnosť.</a:t>
            </a:r>
          </a:p>
          <a:p>
            <a:r>
              <a:rPr lang="sk-SK" sz="1600" dirty="0"/>
              <a:t>Podpora a reakčné časy: Príklad - </a:t>
            </a:r>
            <a:r>
              <a:rPr lang="sk-SK" sz="1600" dirty="0" err="1"/>
              <a:t>Zendesk</a:t>
            </a:r>
            <a:r>
              <a:rPr lang="sk-SK" sz="1600" dirty="0"/>
              <a:t> poskytuje kritickú podporu 24/7.</a:t>
            </a:r>
          </a:p>
          <a:p>
            <a:r>
              <a:rPr lang="sk-SK" sz="1600" dirty="0"/>
              <a:t>Sankcie: Zmluvná pokuta alebo kredity za nedodržanie SLA (napr. Google </a:t>
            </a:r>
            <a:r>
              <a:rPr lang="sk-SK" sz="1600" dirty="0" err="1"/>
              <a:t>Cloud</a:t>
            </a:r>
            <a:r>
              <a:rPr lang="sk-SK" sz="1600" dirty="0"/>
              <a:t> poskytuje kredity).</a:t>
            </a:r>
          </a:p>
          <a:p>
            <a:pPr marL="0" indent="0">
              <a:buNone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37644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06EDD-6EBE-E113-3713-ABCB4717B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0AC0A-3DEA-7181-6945-F7727F04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16" y="585927"/>
            <a:ext cx="8253151" cy="1339658"/>
          </a:xfrm>
        </p:spPr>
        <p:txBody>
          <a:bodyPr/>
          <a:lstStyle/>
          <a:p>
            <a:pPr defTabSz="1731220">
              <a:defRPr sz="8236" spc="-164"/>
            </a:pPr>
            <a:r>
              <a:rPr lang="sk-SK" sz="4000" dirty="0"/>
              <a:t>Príklady nastavenia SLA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D52F82-5EF3-13CF-94F2-0D671DD67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591057"/>
            <a:ext cx="9055216" cy="3675888"/>
          </a:xfrm>
        </p:spPr>
        <p:txBody>
          <a:bodyPr/>
          <a:lstStyle/>
          <a:p>
            <a:pPr marL="774170" indent="-774170" defTabSz="627379">
              <a:buSzPct val="100000"/>
              <a:buAutoNum type="arabicPeriod"/>
              <a:defRPr sz="4180"/>
            </a:pPr>
            <a:r>
              <a:rPr lang="sk-SK" sz="1600" dirty="0"/>
              <a:t>Druhy vád a ich kategórie - napr. </a:t>
            </a:r>
          </a:p>
          <a:p>
            <a:pPr defTabSz="627379">
              <a:defRPr sz="4180"/>
            </a:pPr>
            <a:r>
              <a:rPr lang="sk-SK" sz="1600" dirty="0"/>
              <a:t>kategória 4 – urgentná – vady znemožňujúce úplné používanie, t. j. spôsobujú "zamrznutie" alebo "</a:t>
            </a:r>
            <a:r>
              <a:rPr lang="sk-SK" sz="1600" dirty="0" err="1"/>
              <a:t>zrútenie"počas</a:t>
            </a:r>
            <a:r>
              <a:rPr lang="sk-SK" sz="1600" dirty="0"/>
              <a:t> normálneho používania; spôsobujú stratu alebo porušenie dát počas bežného používania; spôsobujú, že významná časť je nefunkčná a neexistuje postup pre náhradné riešenie problému, pričom tomu nemôže byť zabránené použitím bežných postupov v kompetencii správcu;</a:t>
            </a:r>
          </a:p>
          <a:p>
            <a:pPr defTabSz="627379">
              <a:defRPr sz="4180"/>
            </a:pPr>
            <a:r>
              <a:rPr lang="sk-SK" sz="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k-SK" sz="1600" dirty="0"/>
              <a:t>kategória 3 - vysoká - vady obmedzujúce užívanie; t. j. spôsobujú významné problémy pri používaní, avšak sú prekonateľné dočasným náhradným riešením alebo spôsobujú, že časť dodaného softvéru sa významne odchyľuje od špecifikácie v dokumentácii, avšak neobmedzujú významne jeho funkčnosť;</a:t>
            </a:r>
          </a:p>
          <a:p>
            <a:pPr defTabSz="627379">
              <a:defRPr sz="4180"/>
            </a:pPr>
            <a:r>
              <a:rPr lang="sk-SK" sz="1600" dirty="0"/>
              <a:t>kategória 2 – stredná - vady, ktoré nebránia v používaní. Spôsobujú buď významnejšie používateľské nepohodlie, alebo bránia v používaní funkčnosti, ktorá nie je bezprostredne nevyhnutná pri zaužívaných postupoch;</a:t>
            </a:r>
          </a:p>
          <a:p>
            <a:pPr defTabSz="627379">
              <a:defRPr sz="4180"/>
            </a:pPr>
            <a:r>
              <a:rPr lang="sk-SK" sz="1600" dirty="0"/>
              <a:t>kategória 1 - nízka - vady, menšieho významu, ktoré majú náhradné riešenie, kozmetické vady (napr. preklep), alebo vady, ktorých typ nie je uvedený v predchádzajúcich kategóriách.</a:t>
            </a:r>
          </a:p>
          <a:p>
            <a:pPr marL="0" indent="0">
              <a:buNone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80837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5C5A6-1C6F-3299-0C35-832E1174A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11FDE-D787-C288-2157-FB2D3F0D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16" y="585927"/>
            <a:ext cx="8253151" cy="1339658"/>
          </a:xfrm>
        </p:spPr>
        <p:txBody>
          <a:bodyPr/>
          <a:lstStyle/>
          <a:p>
            <a:pPr defTabSz="1731220">
              <a:defRPr sz="8236" spc="-164"/>
            </a:pPr>
            <a:r>
              <a:rPr lang="sk-SK" sz="4000" dirty="0"/>
              <a:t>Príklady nastavenia SLA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35573A-4F3F-70E2-EB02-6EEFF376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591057"/>
            <a:ext cx="9055216" cy="3675888"/>
          </a:xfrm>
        </p:spPr>
        <p:txBody>
          <a:bodyPr/>
          <a:lstStyle/>
          <a:p>
            <a:pPr marL="1018645" indent="-1018645">
              <a:buSzPct val="100000"/>
              <a:buAutoNum type="arabicPeriod" startAt="2"/>
            </a:pPr>
            <a:r>
              <a:rPr lang="sk-SK" sz="1600" dirty="0"/>
              <a:t> - Lehoty na odstránenie vád</a:t>
            </a:r>
          </a:p>
          <a:p>
            <a:pPr marL="0" indent="0">
              <a:buNone/>
            </a:pPr>
            <a:endParaRPr lang="sk-SK" sz="1600" dirty="0"/>
          </a:p>
        </p:txBody>
      </p:sp>
      <p:pic>
        <p:nvPicPr>
          <p:cNvPr id="5" name="Obrázok 4" descr="Obrázok, na ktorom je text, snímka obrazovky, písmo, číslo&#10;&#10;Obsah vygenerovaný pomocou AI môže byť nesprávny.">
            <a:extLst>
              <a:ext uri="{FF2B5EF4-FFF2-40B4-BE49-F238E27FC236}">
                <a16:creationId xmlns:a16="http://schemas.microsoft.com/office/drawing/2014/main" id="{37573198-68BF-12BA-5ED8-6879B2C02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92" y="1925585"/>
            <a:ext cx="8820016" cy="37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10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>
            <a:extLst>
              <a:ext uri="{FF2B5EF4-FFF2-40B4-BE49-F238E27FC236}">
                <a16:creationId xmlns:a16="http://schemas.microsoft.com/office/drawing/2014/main" id="{B30D7415-C3AC-69E8-2F42-115719BCE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5264" y="666941"/>
            <a:ext cx="8211312" cy="1500188"/>
          </a:xfrm>
        </p:spPr>
        <p:txBody>
          <a:bodyPr/>
          <a:lstStyle/>
          <a:p>
            <a:r>
              <a:rPr lang="sk-SK" dirty="0"/>
              <a:t>Kľúčové komponenty </a:t>
            </a:r>
            <a:r>
              <a:rPr lang="sk-SK" dirty="0" err="1"/>
              <a:t>SaaS</a:t>
            </a:r>
            <a:r>
              <a:rPr lang="sk-SK" dirty="0"/>
              <a:t> zmlúv</a:t>
            </a:r>
            <a:endParaRPr lang="sk-SK" alt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BAC32F4-08E0-1D04-24A2-7F1CB6A5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7560" y="2167130"/>
            <a:ext cx="8430768" cy="3922522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Modely predplatného a cien: Mesačné, ročné, platba za použitie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Príklad: </a:t>
            </a:r>
            <a:r>
              <a:rPr lang="sk-SK" dirty="0" err="1">
                <a:solidFill>
                  <a:schemeClr val="tx1"/>
                </a:solidFill>
              </a:rPr>
              <a:t>Slack</a:t>
            </a:r>
            <a:r>
              <a:rPr lang="sk-SK" dirty="0">
                <a:solidFill>
                  <a:schemeClr val="tx1"/>
                </a:solidFill>
              </a:rPr>
              <a:t> ponúka rôzne cenové úrovne.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Ochrana osobných údajov a bezpečnosť: Príklad - </a:t>
            </a:r>
            <a:r>
              <a:rPr lang="sk-SK" dirty="0" err="1">
                <a:solidFill>
                  <a:schemeClr val="tx1"/>
                </a:solidFill>
              </a:rPr>
              <a:t>Salesforce</a:t>
            </a:r>
            <a:r>
              <a:rPr lang="sk-SK" dirty="0">
                <a:solidFill>
                  <a:schemeClr val="tx1"/>
                </a:solidFill>
              </a:rPr>
              <a:t> zahŕňa doložky o súlade s GDPR.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Rozsah a obmedzenia služby: Príklad - </a:t>
            </a:r>
            <a:r>
              <a:rPr lang="sk-SK" dirty="0" err="1">
                <a:solidFill>
                  <a:schemeClr val="tx1"/>
                </a:solidFill>
              </a:rPr>
              <a:t>HubSpot</a:t>
            </a:r>
            <a:r>
              <a:rPr lang="sk-SK" dirty="0">
                <a:solidFill>
                  <a:schemeClr val="tx1"/>
                </a:solidFill>
              </a:rPr>
              <a:t> špecifikuje maximálny počet API volaní za minútu.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3A913-A31D-4FC0-9067-6219D805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Zmluva o dielo - predzmluvné vzťahy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DD6958-2D11-4F09-AC37-4C467BB71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029968"/>
            <a:ext cx="9055216" cy="2868229"/>
          </a:xfrm>
        </p:spPr>
        <p:txBody>
          <a:bodyPr/>
          <a:lstStyle/>
          <a:p>
            <a:pPr defTabSz="586104">
              <a:defRPr sz="3905"/>
            </a:pPr>
            <a:r>
              <a:rPr lang="sk-SK" sz="1600" dirty="0"/>
              <a:t>Uzavretiu zmluvy predchádza:</a:t>
            </a:r>
          </a:p>
          <a:p>
            <a:pPr marL="495934" indent="-495934" defTabSz="586104">
              <a:buSzPct val="123000"/>
              <a:defRPr sz="3905"/>
            </a:pPr>
            <a:r>
              <a:rPr lang="sk-SK" sz="1600" dirty="0"/>
              <a:t>špecifikácia diela v rozsahu opisu technických a funkčných požiadaviek. Rozumej: čo má softvér robiť, ako to má robiť, kde to má robiť (hardvér/</a:t>
            </a:r>
            <a:r>
              <a:rPr lang="sk-SK" sz="1600" dirty="0" err="1"/>
              <a:t>cloud</a:t>
            </a:r>
            <a:r>
              <a:rPr lang="sk-SK" sz="1600" dirty="0"/>
              <a:t>), na čom to má robiť - “hamburger” podkladového softvéru</a:t>
            </a:r>
          </a:p>
          <a:p>
            <a:pPr marL="495934" indent="-495934" defTabSz="586104">
              <a:buSzPct val="123000"/>
              <a:defRPr sz="3905"/>
            </a:pPr>
            <a:r>
              <a:rPr lang="sk-SK" sz="1600" dirty="0"/>
              <a:t>špecifikácia by mala byť čo najpodrobnejšia, aby mal objednávateľ a zhotoviteľ jasnú predstavu o tom, čo má byť konečné dielo</a:t>
            </a:r>
          </a:p>
          <a:p>
            <a:pPr defTabSz="586104">
              <a:defRPr sz="3905"/>
            </a:pPr>
            <a:r>
              <a:rPr lang="sk-SK" sz="1600" dirty="0"/>
              <a:t>Za účelom špecifikácie diela sa vyhotovuje projekt - môže mať stovky strán. Obsahuje najmä technické informácie a popisy, no môže obsahovať základné právne rámce zmluvného vzťahu. Projekt vypracováva tím ľudí - projektoví manažéri, programátori, právnici</a:t>
            </a:r>
          </a:p>
          <a:p>
            <a:pPr marL="495934" indent="-495934" defTabSz="586104">
              <a:buSzPct val="123000"/>
              <a:defRPr sz="3905"/>
            </a:pPr>
            <a:r>
              <a:rPr lang="sk-SK" sz="1600" dirty="0"/>
              <a:t>cenová ponuka zhotoviteľa</a:t>
            </a:r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620704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2CE72-DC2E-033C-5735-2DBA74B41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>
            <a:extLst>
              <a:ext uri="{FF2B5EF4-FFF2-40B4-BE49-F238E27FC236}">
                <a16:creationId xmlns:a16="http://schemas.microsoft.com/office/drawing/2014/main" id="{A6300170-97B6-4E45-BE46-94E742DE6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5264" y="666941"/>
            <a:ext cx="8211312" cy="1500188"/>
          </a:xfrm>
        </p:spPr>
        <p:txBody>
          <a:bodyPr/>
          <a:lstStyle/>
          <a:p>
            <a:r>
              <a:rPr lang="sk-SK" dirty="0"/>
              <a:t>Najlepšie postupy pre SLA</a:t>
            </a:r>
            <a:endParaRPr lang="sk-SK" alt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FC733A2-2590-FD86-7968-F26F4827F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7560" y="2167130"/>
            <a:ext cx="8430768" cy="3922522"/>
          </a:xfrm>
        </p:spPr>
        <p:txBody>
          <a:bodyPr/>
          <a:lstStyle/>
          <a:p>
            <a:pPr marL="1018645" indent="-1018645">
              <a:buSzPct val="100000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Jasné definície: presne definovať dostupnosť služieb a opis vád</a:t>
            </a:r>
          </a:p>
          <a:p>
            <a:pPr marL="1018645" indent="-1018645">
              <a:buSzPct val="100000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Realistické záväzky: dodávateľ služby technickej podpory musí byť schopný odstrániť vady v dohodnutých lehotách</a:t>
            </a:r>
          </a:p>
          <a:p>
            <a:pPr marL="1018645" indent="-1018645">
              <a:buSzPct val="100000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Nastavenie sankcií za nedodržanie termínov</a:t>
            </a:r>
          </a:p>
        </p:txBody>
      </p:sp>
    </p:spTree>
    <p:extLst>
      <p:ext uri="{BB962C8B-B14F-4D97-AF65-F5344CB8AC3E}">
        <p14:creationId xmlns:p14="http://schemas.microsoft.com/office/powerpoint/2010/main" val="263621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4E6B2-B60A-D8F9-80A0-9F5C92222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>
            <a:extLst>
              <a:ext uri="{FF2B5EF4-FFF2-40B4-BE49-F238E27FC236}">
                <a16:creationId xmlns:a16="http://schemas.microsoft.com/office/drawing/2014/main" id="{CC19BC93-1242-8A3D-AD0D-5A4C92C64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5264" y="666941"/>
            <a:ext cx="8211312" cy="1500188"/>
          </a:xfrm>
        </p:spPr>
        <p:txBody>
          <a:bodyPr/>
          <a:lstStyle/>
          <a:p>
            <a:r>
              <a:rPr lang="pl-PL" dirty="0"/>
              <a:t>Najlepšie postupy pre SaaS zmluvy</a:t>
            </a:r>
            <a:endParaRPr lang="sk-SK" alt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EA2A77C9-4DEF-7BFA-E0B6-C7D2FF33C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7560" y="2167130"/>
            <a:ext cx="8430768" cy="3922522"/>
          </a:xfrm>
        </p:spPr>
        <p:txBody>
          <a:bodyPr/>
          <a:lstStyle/>
          <a:p>
            <a:pPr marL="1018645" indent="-1018645">
              <a:buSzPct val="100000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Prispôsobenie: odhadnúť, v akom rozsahu daný softvér-službu potrebujem.</a:t>
            </a:r>
          </a:p>
          <a:p>
            <a:pPr marL="1018645" indent="-1018645">
              <a:buSzPct val="100000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Vlastníctvo dát: kto je autorom databáz a počítačového programu a kto k nim vykonávaj majetkové práva</a:t>
            </a:r>
          </a:p>
          <a:p>
            <a:pPr marL="1018645" indent="-1018645">
              <a:buSzPct val="100000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Kde sú dáta uložené: pozor na GDPR </a:t>
            </a:r>
          </a:p>
          <a:p>
            <a:pPr marL="1018645" indent="-1018645">
              <a:buSzPct val="100000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Kto má prístup k dátam a ako sú chránené pred neoprávneným prístupom tretích osôb</a:t>
            </a:r>
          </a:p>
          <a:p>
            <a:pPr marL="1018645" indent="-1018645">
              <a:buSzPct val="100000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Ako je zabezpečená integrita dát a zálohovanie</a:t>
            </a:r>
          </a:p>
          <a:p>
            <a:pPr marL="1018645" indent="-1018645">
              <a:buSzPct val="100000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Doložky o ukončení: za akých podmienok je možné ukončiť zmluvu a čo sa deje s údajmi</a:t>
            </a:r>
          </a:p>
        </p:txBody>
      </p:sp>
    </p:spTree>
    <p:extLst>
      <p:ext uri="{BB962C8B-B14F-4D97-AF65-F5344CB8AC3E}">
        <p14:creationId xmlns:p14="http://schemas.microsoft.com/office/powerpoint/2010/main" val="999636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87A43-6E3F-BF49-6379-C0D861DAA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>
            <a:extLst>
              <a:ext uri="{FF2B5EF4-FFF2-40B4-BE49-F238E27FC236}">
                <a16:creationId xmlns:a16="http://schemas.microsoft.com/office/drawing/2014/main" id="{F8BD0830-15EA-FE38-949A-6D82604CD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5264" y="666941"/>
            <a:ext cx="8211312" cy="1500188"/>
          </a:xfrm>
        </p:spPr>
        <p:txBody>
          <a:bodyPr/>
          <a:lstStyle/>
          <a:p>
            <a:pPr algn="ctr"/>
            <a:r>
              <a:rPr lang="sk-SK" dirty="0"/>
              <a:t>Riziká a výzvy</a:t>
            </a:r>
            <a:endParaRPr lang="sk-SK" alt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6D80B02-BBCC-B82B-066C-5F229EF06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7560" y="2167130"/>
            <a:ext cx="8430768" cy="3922522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Výzvy pri SLA: Ťažkosti so splnením lehôt na odstránenie vád</a:t>
            </a:r>
          </a:p>
          <a:p>
            <a:r>
              <a:rPr lang="sk-SK" dirty="0">
                <a:solidFill>
                  <a:schemeClr val="tx1"/>
                </a:solidFill>
              </a:rPr>
              <a:t>Príklad: Microsoft </a:t>
            </a:r>
            <a:r>
              <a:rPr lang="sk-SK" dirty="0" err="1">
                <a:solidFill>
                  <a:schemeClr val="tx1"/>
                </a:solidFill>
              </a:rPr>
              <a:t>Azure</a:t>
            </a:r>
            <a:r>
              <a:rPr lang="sk-SK" dirty="0">
                <a:solidFill>
                  <a:schemeClr val="tx1"/>
                </a:solidFill>
              </a:rPr>
              <a:t> môže byť nútený poskytnúť veľké množstvo kreditov pri globálnom výpadku.</a:t>
            </a:r>
          </a:p>
          <a:p>
            <a:r>
              <a:rPr lang="sk-SK" dirty="0">
                <a:solidFill>
                  <a:schemeClr val="tx1"/>
                </a:solidFill>
              </a:rPr>
              <a:t>Výzvy pri </a:t>
            </a:r>
            <a:r>
              <a:rPr lang="sk-SK" dirty="0" err="1">
                <a:solidFill>
                  <a:schemeClr val="tx1"/>
                </a:solidFill>
              </a:rPr>
              <a:t>SaaS</a:t>
            </a:r>
            <a:r>
              <a:rPr lang="sk-SK" dirty="0">
                <a:solidFill>
                  <a:schemeClr val="tx1"/>
                </a:solidFill>
              </a:rPr>
              <a:t>: Migrácia dát pri prechode na inú službu.</a:t>
            </a:r>
          </a:p>
          <a:p>
            <a:r>
              <a:rPr lang="sk-SK" dirty="0">
                <a:solidFill>
                  <a:schemeClr val="tx1"/>
                </a:solidFill>
              </a:rPr>
              <a:t>Príklad: Prechod zo </a:t>
            </a:r>
            <a:r>
              <a:rPr lang="sk-SK" dirty="0" err="1">
                <a:solidFill>
                  <a:schemeClr val="tx1"/>
                </a:solidFill>
              </a:rPr>
              <a:t>Salesforce</a:t>
            </a:r>
            <a:r>
              <a:rPr lang="sk-SK" dirty="0">
                <a:solidFill>
                  <a:schemeClr val="tx1"/>
                </a:solidFill>
              </a:rPr>
              <a:t> môže spôsobiť stratu dát alebo výpadky.</a:t>
            </a:r>
          </a:p>
        </p:txBody>
      </p:sp>
    </p:spTree>
    <p:extLst>
      <p:ext uri="{BB962C8B-B14F-4D97-AF65-F5344CB8AC3E}">
        <p14:creationId xmlns:p14="http://schemas.microsoft.com/office/powerpoint/2010/main" val="2672912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5EA3B-645F-9136-842F-D2A3279F6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>
            <a:extLst>
              <a:ext uri="{FF2B5EF4-FFF2-40B4-BE49-F238E27FC236}">
                <a16:creationId xmlns:a16="http://schemas.microsoft.com/office/drawing/2014/main" id="{C923B1D7-0827-8BB0-7EC5-8AA3F4AAE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5264" y="666941"/>
            <a:ext cx="8211312" cy="978979"/>
          </a:xfrm>
        </p:spPr>
        <p:txBody>
          <a:bodyPr/>
          <a:lstStyle/>
          <a:p>
            <a:pPr algn="ctr"/>
            <a:r>
              <a:rPr lang="sk-SK" dirty="0"/>
              <a:t>Záver</a:t>
            </a:r>
            <a:endParaRPr lang="sk-SK" alt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2807F915-51D5-DBDD-5C52-0FABF7195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7560" y="1810512"/>
            <a:ext cx="8430768" cy="5047488"/>
          </a:xfrm>
        </p:spPr>
        <p:txBody>
          <a:bodyPr/>
          <a:lstStyle/>
          <a:p>
            <a:pPr algn="just" defTabSz="784225">
              <a:defRPr sz="5225"/>
            </a:pPr>
            <a:r>
              <a:rPr lang="sk-SK" sz="2800" dirty="0">
                <a:solidFill>
                  <a:schemeClr val="tx1"/>
                </a:solidFill>
              </a:rPr>
              <a:t>Objednávateľ softvéru musí mať predstavu, aký softvér chce a musí so zhotoviteľom čo najpodrobnejšie špecifikovať predmet diela vrátane hardvérových požiadaviek</a:t>
            </a:r>
          </a:p>
          <a:p>
            <a:pPr algn="just" defTabSz="784225">
              <a:defRPr sz="5225"/>
            </a:pPr>
            <a:r>
              <a:rPr lang="sk-SK" sz="2800" dirty="0">
                <a:solidFill>
                  <a:schemeClr val="tx1"/>
                </a:solidFill>
              </a:rPr>
              <a:t>Správne nastavenie majetkových práv v </a:t>
            </a:r>
            <a:r>
              <a:rPr lang="sk-SK" sz="2800" dirty="0" err="1">
                <a:solidFill>
                  <a:schemeClr val="tx1"/>
                </a:solidFill>
              </a:rPr>
              <a:t>ZoD</a:t>
            </a:r>
            <a:r>
              <a:rPr lang="sk-SK" sz="2800" dirty="0">
                <a:solidFill>
                  <a:schemeClr val="tx1"/>
                </a:solidFill>
              </a:rPr>
              <a:t> chráni objednávateľa pred </a:t>
            </a:r>
            <a:r>
              <a:rPr lang="sk-SK" sz="2800" dirty="0" err="1">
                <a:solidFill>
                  <a:schemeClr val="tx1"/>
                </a:solidFill>
              </a:rPr>
              <a:t>vendor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lock</a:t>
            </a:r>
            <a:r>
              <a:rPr lang="sk-SK" sz="2800" dirty="0">
                <a:solidFill>
                  <a:schemeClr val="tx1"/>
                </a:solidFill>
              </a:rPr>
              <a:t>-in</a:t>
            </a:r>
          </a:p>
          <a:p>
            <a:pPr algn="just" defTabSz="784225">
              <a:defRPr sz="5225"/>
            </a:pPr>
            <a:r>
              <a:rPr lang="sk-SK" sz="2800" dirty="0">
                <a:solidFill>
                  <a:schemeClr val="tx1"/>
                </a:solidFill>
              </a:rPr>
              <a:t>SLA zmluva zabezpečuje technickú podporu diela po jeho odovzdaní</a:t>
            </a:r>
          </a:p>
          <a:p>
            <a:pPr algn="just" defTabSz="784225">
              <a:defRPr sz="5225"/>
            </a:pP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SaaS</a:t>
            </a:r>
            <a:r>
              <a:rPr lang="sk-SK" sz="2800" dirty="0">
                <a:solidFill>
                  <a:schemeClr val="tx1"/>
                </a:solidFill>
              </a:rPr>
              <a:t> zmluvy poskytujú hotový produkt, no pozor na </a:t>
            </a:r>
            <a:r>
              <a:rPr lang="sk-SK" sz="2800" dirty="0" err="1">
                <a:solidFill>
                  <a:schemeClr val="tx1"/>
                </a:solidFill>
              </a:rPr>
              <a:t>vlastnictvo</a:t>
            </a:r>
            <a:r>
              <a:rPr lang="sk-SK" sz="2800" dirty="0">
                <a:solidFill>
                  <a:schemeClr val="tx1"/>
                </a:solidFill>
              </a:rPr>
              <a:t> dát - treba vyriešiť otázku autorských práv k databázam vytvoreným počas </a:t>
            </a:r>
            <a:r>
              <a:rPr lang="sk-SK" sz="2800" dirty="0" err="1">
                <a:solidFill>
                  <a:schemeClr val="tx1"/>
                </a:solidFill>
              </a:rPr>
              <a:t>používaia</a:t>
            </a:r>
            <a:r>
              <a:rPr lang="sk-SK" sz="2800" dirty="0">
                <a:solidFill>
                  <a:schemeClr val="tx1"/>
                </a:solidFill>
              </a:rPr>
              <a:t> softvéru a možnosť migrácie dát</a:t>
            </a:r>
          </a:p>
        </p:txBody>
      </p:sp>
    </p:spTree>
    <p:extLst>
      <p:ext uri="{BB962C8B-B14F-4D97-AF65-F5344CB8AC3E}">
        <p14:creationId xmlns:p14="http://schemas.microsoft.com/office/powerpoint/2010/main" val="29782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8CE86-A408-BF3F-DA20-F31FD9B62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B8A98-FABF-3715-9FCD-1A2FF4FB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B99AEC-97E2-5483-0474-A836BA5B4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6047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DB274F-E0EC-4FC3-9E9C-477713B3D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280" y="1216152"/>
            <a:ext cx="9534144" cy="4126315"/>
          </a:xfrm>
        </p:spPr>
        <p:txBody>
          <a:bodyPr/>
          <a:lstStyle/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			 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83223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Obrázok, na ktorom je text, snímka obrazovky, číslo, písmo&#10;&#10;Obsah vygenerovaný pomocou AI môže byť nesprávny.">
            <a:extLst>
              <a:ext uri="{FF2B5EF4-FFF2-40B4-BE49-F238E27FC236}">
                <a16:creationId xmlns:a16="http://schemas.microsoft.com/office/drawing/2014/main" id="{A835596D-DCCF-BBB5-09F8-7BD1EB23F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43" y="100584"/>
            <a:ext cx="533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7FC79-64B1-FE4C-17C9-86AD4B712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snímka obrazovky, číslo, dokument&#10;&#10;Obsah vygenerovaný pomocou AI môže byť nesprávny.">
            <a:extLst>
              <a:ext uri="{FF2B5EF4-FFF2-40B4-BE49-F238E27FC236}">
                <a16:creationId xmlns:a16="http://schemas.microsoft.com/office/drawing/2014/main" id="{3189420F-3C6B-BF0A-9161-1C77C1410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70" y="73152"/>
            <a:ext cx="5849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4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FD545E26-2F3E-8D10-4D5B-EE1601F93DC5}"/>
              </a:ext>
            </a:extLst>
          </p:cNvPr>
          <p:cNvSpPr txBox="1"/>
          <p:nvPr/>
        </p:nvSpPr>
        <p:spPr>
          <a:xfrm>
            <a:off x="5287518" y="1351526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600" dirty="0"/>
              <a:t>Zmluva o dielo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115D85C-B9EE-6F66-6791-BDD3B4833251}"/>
              </a:ext>
            </a:extLst>
          </p:cNvPr>
          <p:cNvSpPr txBox="1"/>
          <p:nvPr/>
        </p:nvSpPr>
        <p:spPr>
          <a:xfrm>
            <a:off x="3047238" y="2690336"/>
            <a:ext cx="77884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Právna úprava</a:t>
            </a:r>
          </a:p>
          <a:p>
            <a:endParaRPr lang="sk-SK" dirty="0"/>
          </a:p>
          <a:p>
            <a:pPr marL="698500" indent="-698500">
              <a:buSzPct val="123000"/>
              <a:buChar char="•"/>
            </a:pPr>
            <a:r>
              <a:rPr lang="sk-SK" dirty="0"/>
              <a:t>§ 65 a </a:t>
            </a:r>
            <a:r>
              <a:rPr lang="sk-SK" dirty="0" err="1"/>
              <a:t>nasl</a:t>
            </a:r>
            <a:r>
              <a:rPr lang="sk-SK" dirty="0"/>
              <a:t>. zákona č. 185/2015 Z. z. Autorský zákon </a:t>
            </a:r>
          </a:p>
          <a:p>
            <a:endParaRPr lang="sk-SK" dirty="0"/>
          </a:p>
          <a:p>
            <a:pPr marL="698500" indent="-698500">
              <a:buSzPct val="123000"/>
              <a:buChar char="•"/>
            </a:pPr>
            <a:r>
              <a:rPr lang="sk-SK" dirty="0"/>
              <a:t>§ 536 a </a:t>
            </a:r>
            <a:r>
              <a:rPr lang="sk-SK" dirty="0" err="1"/>
              <a:t>nasl</a:t>
            </a:r>
            <a:r>
              <a:rPr lang="sk-SK" dirty="0"/>
              <a:t>. zákona č. 513/1991 Zb. Obchodný zákonník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4F67C-E7E6-24B2-515F-C34190D99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C7E0BB88-7F9F-EA84-CE1F-AD2CD7879945}"/>
              </a:ext>
            </a:extLst>
          </p:cNvPr>
          <p:cNvSpPr txBox="1"/>
          <p:nvPr/>
        </p:nvSpPr>
        <p:spPr>
          <a:xfrm>
            <a:off x="4830318" y="1369814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600" dirty="0"/>
              <a:t>Zmluva o dielo - účel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9AF3A33-5683-E8AB-F95D-B62FFE39DD0D}"/>
              </a:ext>
            </a:extLst>
          </p:cNvPr>
          <p:cNvSpPr txBox="1"/>
          <p:nvPr/>
        </p:nvSpPr>
        <p:spPr>
          <a:xfrm>
            <a:off x="3614166" y="2516600"/>
            <a:ext cx="778840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92479">
              <a:defRPr sz="5280"/>
            </a:pPr>
            <a:r>
              <a:rPr lang="sk-SK" sz="2800" dirty="0"/>
              <a:t>Účel:</a:t>
            </a:r>
          </a:p>
          <a:p>
            <a:pPr marL="670559" indent="-670559" algn="just" defTabSz="792479">
              <a:buSzPct val="123000"/>
              <a:buChar char="•"/>
              <a:defRPr sz="5280"/>
            </a:pPr>
            <a:r>
              <a:rPr lang="sk-SK" sz="2800" dirty="0"/>
              <a:t>Úprava vzájomných práv a povinností pri zhotovení diela (počítačového programu databázy)</a:t>
            </a:r>
          </a:p>
          <a:p>
            <a:pPr marL="457200" indent="-457200" algn="just" defTabSz="792479">
              <a:buFont typeface="Arial" panose="020B0604020202020204" pitchFamily="34" charset="0"/>
              <a:buChar char="•"/>
              <a:defRPr sz="5280"/>
            </a:pPr>
            <a:r>
              <a:rPr lang="sk-SK" sz="2800" dirty="0"/>
              <a:t>Vychádza z projektu - vzájomné práva a povinnosti sú vyjadrené v zmluve, časť môže byť prenesená do príloh - VOP, technická dokumentácie, vzory protokolov a podobne</a:t>
            </a:r>
          </a:p>
        </p:txBody>
      </p:sp>
    </p:spTree>
    <p:extLst>
      <p:ext uri="{BB962C8B-B14F-4D97-AF65-F5344CB8AC3E}">
        <p14:creationId xmlns:p14="http://schemas.microsoft.com/office/powerpoint/2010/main" val="133266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40BC5-8A81-DEC6-1923-84FD67331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7DE1F-7AAC-14D2-E811-BC3AA0DA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Zmluva o dielo - čo očakávať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F6AD55-7627-717C-2D89-588B1666A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709928"/>
            <a:ext cx="9055216" cy="3703320"/>
          </a:xfrm>
        </p:spPr>
        <p:txBody>
          <a:bodyPr/>
          <a:lstStyle/>
          <a:p>
            <a:pPr defTabSz="701675">
              <a:defRPr sz="4675"/>
            </a:pPr>
            <a:endParaRPr lang="sk-SK" sz="1600" dirty="0"/>
          </a:p>
          <a:p>
            <a:pPr marL="0" indent="0" defTabSz="701675">
              <a:buNone/>
              <a:defRPr sz="4675"/>
            </a:pPr>
            <a:r>
              <a:rPr lang="sk-SK" sz="1600" dirty="0"/>
              <a:t>Predmet zmluvy - vychádza z funkčnej špecifikácie projektu</a:t>
            </a:r>
          </a:p>
          <a:p>
            <a:pPr defTabSz="701675">
              <a:defRPr sz="4675"/>
            </a:pPr>
            <a:endParaRPr lang="sk-SK" sz="1600" dirty="0"/>
          </a:p>
          <a:p>
            <a:pPr defTabSz="701675">
              <a:defRPr sz="4675"/>
            </a:pPr>
            <a:r>
              <a:rPr lang="sk-SK" sz="1600" dirty="0"/>
              <a:t>Spôsob, miesto a termíny zhotovenia Diela a poskytnutia Služieb - využíva sa tzv. Riadiaci výbor (RV). V </a:t>
            </a:r>
            <a:r>
              <a:rPr lang="sk-SK" sz="1600" dirty="0" err="1"/>
              <a:t>ZoD</a:t>
            </a:r>
            <a:r>
              <a:rPr lang="sk-SK" sz="1600" dirty="0"/>
              <a:t> zvyknú mať rôzne označenia, napr. ako </a:t>
            </a:r>
            <a:r>
              <a:rPr lang="sk-SK" sz="1600" dirty="0" err="1"/>
              <a:t>Value</a:t>
            </a:r>
            <a:r>
              <a:rPr lang="sk-SK" sz="1600" dirty="0"/>
              <a:t> Management </a:t>
            </a:r>
            <a:r>
              <a:rPr lang="sk-SK" sz="1600" dirty="0" err="1"/>
              <a:t>Board</a:t>
            </a:r>
            <a:r>
              <a:rPr lang="sk-SK" sz="1600" dirty="0"/>
              <a:t> (VMB). Je zložený z odborníkov zo strany zhotoviteľa a dodávateľa, počet sa môže líšiť. Odporúčaný je nepárny počet s rozhodujúcim hlasom zástupcu objednávateľa. Účelom RV je v pravidelných intervaloch vyhodnocovať stav diela, rozhodovať o čiastkových otázkach. V prípade zásadných rozporov eskalovať vzniknutý problém na vyššiu úroveň (štatutárne orgány objednávateľ a zhotoviteľa).</a:t>
            </a:r>
          </a:p>
          <a:p>
            <a:pPr defTabSz="701675">
              <a:defRPr sz="4675"/>
            </a:pPr>
            <a:r>
              <a:rPr lang="sk-SK" sz="1600" dirty="0"/>
              <a:t>Cena Diela, Cena služieb a platobné podmienky</a:t>
            </a:r>
          </a:p>
          <a:p>
            <a:pPr defTabSz="701675">
              <a:defRPr sz="4675"/>
            </a:pPr>
            <a:r>
              <a:rPr lang="sk-SK" sz="1600" dirty="0"/>
              <a:t>Súčinnosť  zmluvných strán a ich povinnosti - tu sa definuje zodpovedný zástupca objednávateľa a zhotoviteľa, vedúci projektu za každú zmluvnú stranu, ďalšie oprávnené osoby</a:t>
            </a:r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20570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FE55A-66A3-D57F-77D9-9F25054B7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08E38-5128-A878-9AF9-74B2BDEC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Zmluva o dielo - čo očakávať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29F73E-6934-B4B7-960F-D092483D6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1709928"/>
            <a:ext cx="9055216" cy="3703320"/>
          </a:xfrm>
        </p:spPr>
        <p:txBody>
          <a:bodyPr/>
          <a:lstStyle/>
          <a:p>
            <a:pPr algn="just"/>
            <a:endParaRPr lang="sk-SK" sz="1600" dirty="0"/>
          </a:p>
          <a:p>
            <a:pPr algn="just"/>
            <a:r>
              <a:rPr lang="sk-SK" sz="1600" dirty="0"/>
              <a:t>Postúpenie výkonu majetkových práv, licenčné podmienky a odovzdanie zdrojového kódu - najdôležitejšia časť zmluvy! Venujte zvýšenú pozornosť, aby ste sa vyhli takzvanému </a:t>
            </a:r>
            <a:r>
              <a:rPr lang="sk-SK" sz="1600" dirty="0" err="1"/>
              <a:t>vendor</a:t>
            </a:r>
            <a:r>
              <a:rPr lang="sk-SK" sz="1600" dirty="0"/>
              <a:t> </a:t>
            </a:r>
            <a:r>
              <a:rPr lang="sk-SK" sz="1600" dirty="0" err="1"/>
              <a:t>lock</a:t>
            </a:r>
            <a:r>
              <a:rPr lang="sk-SK" sz="1600" dirty="0"/>
              <a:t>-in. </a:t>
            </a:r>
            <a:r>
              <a:rPr lang="sk-SK" sz="1600" dirty="0" err="1"/>
              <a:t>Venodor</a:t>
            </a:r>
            <a:r>
              <a:rPr lang="sk-SK" sz="1600" dirty="0"/>
              <a:t> </a:t>
            </a:r>
            <a:r>
              <a:rPr lang="sk-SK" sz="1600" dirty="0" err="1"/>
              <a:t>lock</a:t>
            </a:r>
            <a:r>
              <a:rPr lang="sk-SK" sz="1600" dirty="0"/>
              <a:t>-in predstavuje exkluzivitu určitého dodávateľa software voči objednávateľovi, následkom je závislosť objednávateľa na dodávateľovi.</a:t>
            </a:r>
            <a:endParaRPr lang="sk-SK" sz="800" dirty="0"/>
          </a:p>
          <a:p>
            <a:pPr algn="just"/>
            <a:endParaRPr lang="sk-SK" sz="800" dirty="0"/>
          </a:p>
          <a:p>
            <a:pPr algn="just"/>
            <a:r>
              <a:rPr lang="sk-SK" sz="1600" dirty="0"/>
              <a:t>VOP - </a:t>
            </a:r>
            <a:r>
              <a:rPr lang="sk-SK" sz="1600" dirty="0" err="1"/>
              <a:t>upravajúce</a:t>
            </a:r>
            <a:r>
              <a:rPr lang="sk-SK" sz="1600" dirty="0"/>
              <a:t> čiastkové otázky, ako sú zmluvné pokuty, komunikácia, vady, záruka a podobne - viď ďalší slide</a:t>
            </a:r>
          </a:p>
          <a:p>
            <a:pPr marL="0" indent="0">
              <a:buNone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63206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F61BB-07AE-D0CB-A84F-965629D32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snímka obrazovky, dokument, písmo&#10;&#10;Obsah vygenerovaný pomocou AI môže byť nesprávny.">
            <a:extLst>
              <a:ext uri="{FF2B5EF4-FFF2-40B4-BE49-F238E27FC236}">
                <a16:creationId xmlns:a16="http://schemas.microsoft.com/office/drawing/2014/main" id="{45187721-FDE6-252A-C0A9-E57F235FF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75" y="137160"/>
            <a:ext cx="662916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76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f6a51-8160-47b7-9684-358882b461ce">
      <Terms xmlns="http://schemas.microsoft.com/office/infopath/2007/PartnerControls"/>
    </lcf76f155ced4ddcb4097134ff3c332f>
    <TaxCatchAll xmlns="8579d8c0-f4a4-46e1-afa1-8fb8e6f3ae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578B964FCBE9438AB520F8F4494DE8" ma:contentTypeVersion="14" ma:contentTypeDescription="Umožňuje vytvoriť nový dokument." ma:contentTypeScope="" ma:versionID="8a024a3a2335b019e6236309d9bae28d">
  <xsd:schema xmlns:xsd="http://www.w3.org/2001/XMLSchema" xmlns:xs="http://www.w3.org/2001/XMLSchema" xmlns:p="http://schemas.microsoft.com/office/2006/metadata/properties" xmlns:ns2="e43f6a51-8160-47b7-9684-358882b461ce" xmlns:ns3="8579d8c0-f4a4-46e1-afa1-8fb8e6f3aea2" targetNamespace="http://schemas.microsoft.com/office/2006/metadata/properties" ma:root="true" ma:fieldsID="e52a03a4667edfa4310a91f303f7d965" ns2:_="" ns3:_="">
    <xsd:import namespace="e43f6a51-8160-47b7-9684-358882b461ce"/>
    <xsd:import namespace="8579d8c0-f4a4-46e1-afa1-8fb8e6f3ae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f6a51-8160-47b7-9684-358882b46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abd44fc1-b512-40ba-a72c-fa16cc8c0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9d8c0-f4a4-46e1-afa1-8fb8e6f3ae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73904e-93df-4dfc-8969-da61afed23a3}" ma:internalName="TaxCatchAll" ma:showField="CatchAllData" ma:web="8579d8c0-f4a4-46e1-afa1-8fb8e6f3a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65913F-A975-46EE-AD1F-585D8F37072D}">
  <ds:schemaRefs>
    <ds:schemaRef ds:uri="8579d8c0-f4a4-46e1-afa1-8fb8e6f3aea2"/>
    <ds:schemaRef ds:uri="http://purl.org/dc/dcmitype/"/>
    <ds:schemaRef ds:uri="e43f6a51-8160-47b7-9684-358882b461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6288D3-8BF6-4EDF-B4BA-5D87CC794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191109-3081-4B52-8EE4-DD59371D57D7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1434</Words>
  <Application>Microsoft Office PowerPoint</Application>
  <PresentationFormat>Širokouhlá</PresentationFormat>
  <Paragraphs>115</Paragraphs>
  <Slides>25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Motív balíka Office</vt:lpstr>
      <vt:lpstr>Zmluva o dielo, SLA a SaaS zmluvy</vt:lpstr>
      <vt:lpstr>Zmluva o dielo - predzmluvné vzťahy</vt:lpstr>
      <vt:lpstr>Prezentácia programu PowerPoint</vt:lpstr>
      <vt:lpstr>Prezentácia programu PowerPoint</vt:lpstr>
      <vt:lpstr>Prezentácia programu PowerPoint</vt:lpstr>
      <vt:lpstr>Prezentácia programu PowerPoint</vt:lpstr>
      <vt:lpstr>Zmluva o dielo - čo očakávať</vt:lpstr>
      <vt:lpstr>Zmluva o dielo - čo očakávať</vt:lpstr>
      <vt:lpstr>Prezentácia programu PowerPoint</vt:lpstr>
      <vt:lpstr>Zmluva o dielo - autorské práva</vt:lpstr>
      <vt:lpstr>Zmluva o dielo - autorské práva - “hamburger”</vt:lpstr>
      <vt:lpstr>Zmluva o dielo - autorské práva - ako sa vyhnúť vendor lock-in</vt:lpstr>
      <vt:lpstr>SLA Service Level Agreement </vt:lpstr>
      <vt:lpstr>Čo je SaaS  (Software as a sertice -Softvér ako služba)?</vt:lpstr>
      <vt:lpstr>Vzťah medzi SLA a SaaS</vt:lpstr>
      <vt:lpstr>Kľúčové komponenty SLA</vt:lpstr>
      <vt:lpstr>Príklady nastavenia SLA</vt:lpstr>
      <vt:lpstr>Príklady nastavenia SLA</vt:lpstr>
      <vt:lpstr>Kľúčové komponenty SaaS zmlúv</vt:lpstr>
      <vt:lpstr>Najlepšie postupy pre SLA</vt:lpstr>
      <vt:lpstr>Najlepšie postupy pre SaaS zmluvy</vt:lpstr>
      <vt:lpstr>Riziká a výzvy</vt:lpstr>
      <vt:lpstr>Záver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Kristína Basová</dc:creator>
  <cp:lastModifiedBy>Simona Rudohradská</cp:lastModifiedBy>
  <cp:revision>16</cp:revision>
  <dcterms:created xsi:type="dcterms:W3CDTF">2025-03-26T10:23:24Z</dcterms:created>
  <dcterms:modified xsi:type="dcterms:W3CDTF">2026-01-12T16:30:41Z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0x01010036578B964FCBE9438AB520F8F4494DE8</vt:lpwstr>
  </property>
  <property fmtid="{D5CDD505-2E9C-101B-9397-08002B2CF9AE}" pid="3" name="MediaServiceImageTags">
    <vt:lpwstr/>
  </property>
  <property fmtid="{D5CDD505-2E9C-101B-9397-08002B2CF9AE}" pid="4" name="Order">
    <vt:r8>162400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