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72" r:id="rId6"/>
    <p:sldId id="289" r:id="rId7"/>
    <p:sldId id="290" r:id="rId8"/>
    <p:sldId id="291" r:id="rId9"/>
    <p:sldId id="292" r:id="rId10"/>
    <p:sldId id="293" r:id="rId11"/>
    <p:sldId id="294" r:id="rId12"/>
    <p:sldId id="295" r:id="rId13"/>
    <p:sldId id="296" r:id="rId14"/>
    <p:sldId id="297" r:id="rId15"/>
    <p:sldId id="285" r:id="rId16"/>
    <p:sldId id="305" r:id="rId17"/>
    <p:sldId id="306" r:id="rId18"/>
    <p:sldId id="268" r:id="rId19"/>
    <p:sldId id="301" r:id="rId20"/>
    <p:sldId id="302" r:id="rId21"/>
    <p:sldId id="303" r:id="rId22"/>
    <p:sldId id="304" r:id="rId23"/>
    <p:sldId id="286" r:id="rId24"/>
    <p:sldId id="324" r:id="rId25"/>
    <p:sldId id="327" r:id="rId26"/>
    <p:sldId id="328" r:id="rId27"/>
    <p:sldId id="329" r:id="rId28"/>
    <p:sldId id="330" r:id="rId29"/>
    <p:sldId id="287" r:id="rId30"/>
    <p:sldId id="331" r:id="rId31"/>
    <p:sldId id="332" r:id="rId32"/>
    <p:sldId id="288" r:id="rId33"/>
    <p:sldId id="333" r:id="rId34"/>
    <p:sldId id="259" r:id="rId3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7E93CB-7588-447B-A9E2-72C58C8BC3FF}" v="15" dt="2026-03-30T19:07:32.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0" y="1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7.4.2026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489310E-22C6-75A9-779C-A17E7A9D3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B4DA11-8224-42DC-9BAA-87957F34BF31}" type="slidenum">
              <a:rPr lang="sk-SK" altLang="sk-SK"/>
              <a:pPr>
                <a:spcBef>
                  <a:spcPct val="0"/>
                </a:spcBef>
              </a:pPr>
              <a:t>3</a:t>
            </a:fld>
            <a:endParaRPr lang="sk-SK" altLang="sk-SK"/>
          </a:p>
        </p:txBody>
      </p:sp>
      <p:sp>
        <p:nvSpPr>
          <p:cNvPr id="12291" name="Rectangle 2">
            <a:extLst>
              <a:ext uri="{FF2B5EF4-FFF2-40B4-BE49-F238E27FC236}">
                <a16:creationId xmlns:a16="http://schemas.microsoft.com/office/drawing/2014/main" id="{AC257EA9-9873-F2EA-D595-31ADE7324F94}"/>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6F75B1ED-E2E0-1BD4-6BBA-E374ED5B21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5401472-8C3F-8DD8-75C9-5C3528E683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F22C55-7BD5-40E7-AF13-CBAA99F948CF}" type="slidenum">
              <a:rPr lang="sk-SK" altLang="sk-SK"/>
              <a:pPr>
                <a:spcBef>
                  <a:spcPct val="0"/>
                </a:spcBef>
              </a:pPr>
              <a:t>5</a:t>
            </a:fld>
            <a:endParaRPr lang="sk-SK" altLang="sk-SK"/>
          </a:p>
        </p:txBody>
      </p:sp>
      <p:sp>
        <p:nvSpPr>
          <p:cNvPr id="17411" name="Rectangle 2">
            <a:extLst>
              <a:ext uri="{FF2B5EF4-FFF2-40B4-BE49-F238E27FC236}">
                <a16:creationId xmlns:a16="http://schemas.microsoft.com/office/drawing/2014/main" id="{6E86133C-547E-67A3-5468-59FB1DCA848A}"/>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FFB2F8F6-1339-EDD9-985B-0BAE346299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2358509-FF44-B9EC-7408-960483333F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27ECF4-2E57-428D-A951-54AE5AA253E5}" type="slidenum">
              <a:rPr lang="sk-SK" altLang="sk-SK"/>
              <a:pPr>
                <a:spcBef>
                  <a:spcPct val="0"/>
                </a:spcBef>
              </a:pPr>
              <a:t>6</a:t>
            </a:fld>
            <a:endParaRPr lang="sk-SK" altLang="sk-SK"/>
          </a:p>
        </p:txBody>
      </p:sp>
      <p:sp>
        <p:nvSpPr>
          <p:cNvPr id="19459" name="Rectangle 2">
            <a:extLst>
              <a:ext uri="{FF2B5EF4-FFF2-40B4-BE49-F238E27FC236}">
                <a16:creationId xmlns:a16="http://schemas.microsoft.com/office/drawing/2014/main" id="{C5593384-6252-5E10-34CC-6DDA0748EDF6}"/>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05D848C-D951-14A4-F46A-4DAA0C34F2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7836BB0-4A55-4D14-0838-E00BA33F3A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54EFE9-327C-4EB1-A9FE-DDC00A99856F}" type="slidenum">
              <a:rPr lang="sk-SK" altLang="sk-SK"/>
              <a:pPr>
                <a:spcBef>
                  <a:spcPct val="0"/>
                </a:spcBef>
              </a:pPr>
              <a:t>7</a:t>
            </a:fld>
            <a:endParaRPr lang="sk-SK" altLang="sk-SK"/>
          </a:p>
        </p:txBody>
      </p:sp>
      <p:sp>
        <p:nvSpPr>
          <p:cNvPr id="28675" name="Rectangle 2">
            <a:extLst>
              <a:ext uri="{FF2B5EF4-FFF2-40B4-BE49-F238E27FC236}">
                <a16:creationId xmlns:a16="http://schemas.microsoft.com/office/drawing/2014/main" id="{FD8EC61B-5791-BD68-D6D0-04C267301C6F}"/>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BB0C2482-D473-5177-F5B7-DD8AF29B8A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C9855D4-9D9E-8B03-B76D-828D6304C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9BB05-7ACB-4AA9-B5C5-826FD1F22ABA}" type="slidenum">
              <a:rPr lang="sk-SK" altLang="sk-SK"/>
              <a:pPr>
                <a:spcBef>
                  <a:spcPct val="0"/>
                </a:spcBef>
              </a:pPr>
              <a:t>8</a:t>
            </a:fld>
            <a:endParaRPr lang="sk-SK" altLang="sk-SK"/>
          </a:p>
        </p:txBody>
      </p:sp>
      <p:sp>
        <p:nvSpPr>
          <p:cNvPr id="30723" name="Rectangle 2">
            <a:extLst>
              <a:ext uri="{FF2B5EF4-FFF2-40B4-BE49-F238E27FC236}">
                <a16:creationId xmlns:a16="http://schemas.microsoft.com/office/drawing/2014/main" id="{5EC5EB10-02BF-8191-CF08-ACF493F6E9CF}"/>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5A0026DA-EBA0-7309-F231-8F09482DD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59D5778-74BC-B594-DFCA-CAB9325A5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C3901D-26F4-4BCF-B681-BAE2C48D4ED9}" type="slidenum">
              <a:rPr lang="sk-SK" altLang="sk-SK"/>
              <a:pPr>
                <a:spcBef>
                  <a:spcPct val="0"/>
                </a:spcBef>
              </a:pPr>
              <a:t>9</a:t>
            </a:fld>
            <a:endParaRPr lang="sk-SK" altLang="sk-SK"/>
          </a:p>
        </p:txBody>
      </p:sp>
      <p:sp>
        <p:nvSpPr>
          <p:cNvPr id="44035" name="Rectangle 2">
            <a:extLst>
              <a:ext uri="{FF2B5EF4-FFF2-40B4-BE49-F238E27FC236}">
                <a16:creationId xmlns:a16="http://schemas.microsoft.com/office/drawing/2014/main" id="{26952474-3BDC-F250-D54F-59ED2B2C4E37}"/>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6CEADE44-7008-71D0-5D22-B9E55087D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EC504C0-9FC2-9C50-36DD-7EC6EFB250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E82B35-B874-4428-B077-2F8630AD07E2}" type="slidenum">
              <a:rPr lang="sk-SK" altLang="sk-SK"/>
              <a:pPr>
                <a:spcBef>
                  <a:spcPct val="0"/>
                </a:spcBef>
              </a:pPr>
              <a:t>10</a:t>
            </a:fld>
            <a:endParaRPr lang="sk-SK" altLang="sk-SK"/>
          </a:p>
        </p:txBody>
      </p:sp>
      <p:sp>
        <p:nvSpPr>
          <p:cNvPr id="52227" name="Rectangle 2">
            <a:extLst>
              <a:ext uri="{FF2B5EF4-FFF2-40B4-BE49-F238E27FC236}">
                <a16:creationId xmlns:a16="http://schemas.microsoft.com/office/drawing/2014/main" id="{9B568B67-2EFD-23D5-890C-2F25BC7D8862}"/>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8A312B1C-C92B-8320-21B8-2FF2EAA6B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F10E0AA-A6A7-A3B6-DD1A-911E4FA95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7C3F38-3CBD-4494-B85F-26736B3458A8}" type="slidenum">
              <a:rPr lang="sk-SK" altLang="sk-SK"/>
              <a:pPr>
                <a:spcBef>
                  <a:spcPct val="0"/>
                </a:spcBef>
              </a:pPr>
              <a:t>11</a:t>
            </a:fld>
            <a:endParaRPr lang="sk-SK" altLang="sk-SK"/>
          </a:p>
        </p:txBody>
      </p:sp>
      <p:sp>
        <p:nvSpPr>
          <p:cNvPr id="54275" name="Rectangle 2">
            <a:extLst>
              <a:ext uri="{FF2B5EF4-FFF2-40B4-BE49-F238E27FC236}">
                <a16:creationId xmlns:a16="http://schemas.microsoft.com/office/drawing/2014/main" id="{C39239C5-CE59-195C-C733-F0547D30316E}"/>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90B56896-28DF-DDAB-8941-4794CE5EC8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7.4.2026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ur-lex.europa.eu/legal-content/SK/TXT/PDF/?uri=CELEX:32017R1001&amp;from=SK" TargetMode="External"/><Relationship Id="rId2" Type="http://schemas.openxmlformats.org/officeDocument/2006/relationships/hyperlink" Target="http://eur-lex.europa.eu/legal-content/SK/TXT/HTML/?uri=CELEX:32015L2436&amp;from=SK" TargetMode="External"/><Relationship Id="rId1" Type="http://schemas.openxmlformats.org/officeDocument/2006/relationships/slideLayout" Target="../slideLayouts/slideLayout2.xml"/><Relationship Id="rId5" Type="http://schemas.openxmlformats.org/officeDocument/2006/relationships/hyperlink" Target="https://eur-lex.europa.eu/legal-content/SK/TXT/PDF/?uri=CELEX:32018R0626&amp;qid=1527578705771&amp;from=SK" TargetMode="External"/><Relationship Id="rId4" Type="http://schemas.openxmlformats.org/officeDocument/2006/relationships/hyperlink" Target="https://eur-lex.europa.eu/legal-content/SK/TXT/PDF/?uri=CELEX:32018R0625&amp;qid=1527578774012&amp;from=S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p:txBody>
          <a:bodyPr lIns="91440" tIns="45720" rIns="91440" bIns="45720" anchor="ctr"/>
          <a:lstStyle/>
          <a:p>
            <a:r>
              <a:rPr lang="sk-SK" dirty="0"/>
              <a:t>Právo priemyselného vlastníctva a informačné technológie</a:t>
            </a:r>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169328" y="4194705"/>
            <a:ext cx="6498672" cy="1816322"/>
          </a:xfrm>
        </p:spPr>
        <p:txBody>
          <a:bodyPr/>
          <a:lstStyle/>
          <a:p>
            <a:r>
              <a:rPr lang="sk-SK" dirty="0"/>
              <a:t>doc. JUDr. Renáta Bačárová, PhD., LL.M. </a:t>
            </a:r>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520817C-61A7-2894-8830-FF269E52E268}"/>
              </a:ext>
            </a:extLst>
          </p:cNvPr>
          <p:cNvSpPr>
            <a:spLocks noGrp="1" noChangeArrowheads="1"/>
          </p:cNvSpPr>
          <p:nvPr>
            <p:ph type="title"/>
          </p:nvPr>
        </p:nvSpPr>
        <p:spPr/>
        <p:txBody>
          <a:bodyPr/>
          <a:lstStyle/>
          <a:p>
            <a:pPr eaLnBrk="1" hangingPunct="1"/>
            <a:r>
              <a:rPr lang="sk-SK" altLang="sk-SK"/>
              <a:t>Trvanie a zánik ochrany</a:t>
            </a:r>
          </a:p>
        </p:txBody>
      </p:sp>
      <p:sp>
        <p:nvSpPr>
          <p:cNvPr id="51203" name="Rectangle 3">
            <a:extLst>
              <a:ext uri="{FF2B5EF4-FFF2-40B4-BE49-F238E27FC236}">
                <a16:creationId xmlns:a16="http://schemas.microsoft.com/office/drawing/2014/main" id="{B6144D58-B4AC-5FA0-E5EC-7E1A10282F68}"/>
              </a:ext>
            </a:extLst>
          </p:cNvPr>
          <p:cNvSpPr>
            <a:spLocks noGrp="1" noChangeArrowheads="1"/>
          </p:cNvSpPr>
          <p:nvPr>
            <p:ph idx="1"/>
          </p:nvPr>
        </p:nvSpPr>
        <p:spPr/>
        <p:txBody>
          <a:bodyPr/>
          <a:lstStyle/>
          <a:p>
            <a:pPr eaLnBrk="1" hangingPunct="1">
              <a:lnSpc>
                <a:spcPct val="90000"/>
              </a:lnSpc>
            </a:pPr>
            <a:r>
              <a:rPr lang="sk-SK" altLang="sk-SK"/>
              <a:t>platnosť patentu 20 rokov od podania prihlášky</a:t>
            </a:r>
          </a:p>
          <a:p>
            <a:pPr eaLnBrk="1" hangingPunct="1">
              <a:lnSpc>
                <a:spcPct val="90000"/>
              </a:lnSpc>
            </a:pPr>
            <a:r>
              <a:rPr lang="sk-SK" altLang="sk-SK"/>
              <a:t>zánik:</a:t>
            </a:r>
          </a:p>
          <a:p>
            <a:pPr lvl="1" eaLnBrk="1" hangingPunct="1">
              <a:lnSpc>
                <a:spcPct val="90000"/>
              </a:lnSpc>
            </a:pPr>
            <a:r>
              <a:rPr lang="sk-SK" altLang="sk-SK"/>
              <a:t>uplynutím platnosti</a:t>
            </a:r>
          </a:p>
          <a:p>
            <a:pPr lvl="1" eaLnBrk="1" hangingPunct="1">
              <a:lnSpc>
                <a:spcPct val="90000"/>
              </a:lnSpc>
            </a:pPr>
            <a:r>
              <a:rPr lang="sk-SK" altLang="sk-SK"/>
              <a:t>nezaplatením udržiavacieho poplatku</a:t>
            </a:r>
          </a:p>
          <a:p>
            <a:pPr lvl="1" eaLnBrk="1" hangingPunct="1">
              <a:lnSpc>
                <a:spcPct val="90000"/>
              </a:lnSpc>
            </a:pPr>
            <a:r>
              <a:rPr lang="sk-SK" altLang="sk-SK"/>
              <a:t>vzdaním sa </a:t>
            </a:r>
          </a:p>
          <a:p>
            <a:pPr lvl="2" eaLnBrk="1" hangingPunct="1">
              <a:lnSpc>
                <a:spcPct val="90000"/>
              </a:lnSpc>
            </a:pPr>
            <a:r>
              <a:rPr lang="sk-SK" altLang="sk-SK"/>
              <a:t>účinky - doručením písomného oznámenia o vzdaní sa</a:t>
            </a:r>
          </a:p>
          <a:p>
            <a:pPr lvl="2" eaLnBrk="1" hangingPunct="1">
              <a:lnSpc>
                <a:spcPct val="90000"/>
              </a:lnSpc>
            </a:pPr>
            <a:r>
              <a:rPr lang="sk-SK" altLang="sk-SK"/>
              <a:t>spolumajiteľ – podiel prechádza na ostatných spolumajiteľov podľa spolumajiteľského pomeru </a:t>
            </a:r>
          </a:p>
          <a:p>
            <a:pPr lvl="2" eaLnBrk="1" hangingPunct="1">
              <a:lnSpc>
                <a:spcPct val="90000"/>
              </a:lnSpc>
            </a:pPr>
            <a:endParaRPr lang="sk-SK" altLang="sk-SK"/>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5DA8F3F-4AD1-4FE8-D1EB-C2694BEA3CE0}"/>
              </a:ext>
            </a:extLst>
          </p:cNvPr>
          <p:cNvSpPr>
            <a:spLocks noGrp="1" noChangeArrowheads="1"/>
          </p:cNvSpPr>
          <p:nvPr>
            <p:ph type="title"/>
          </p:nvPr>
        </p:nvSpPr>
        <p:spPr/>
        <p:txBody>
          <a:bodyPr/>
          <a:lstStyle/>
          <a:p>
            <a:pPr eaLnBrk="1" hangingPunct="1"/>
            <a:r>
              <a:rPr lang="sk-SK" altLang="sk-SK"/>
              <a:t>Konanie o udelení patentu</a:t>
            </a:r>
          </a:p>
        </p:txBody>
      </p:sp>
      <p:sp>
        <p:nvSpPr>
          <p:cNvPr id="53251" name="Rectangle 3">
            <a:extLst>
              <a:ext uri="{FF2B5EF4-FFF2-40B4-BE49-F238E27FC236}">
                <a16:creationId xmlns:a16="http://schemas.microsoft.com/office/drawing/2014/main" id="{D2A7748F-6AD3-53BC-E575-ECD061F7D6CD}"/>
              </a:ext>
            </a:extLst>
          </p:cNvPr>
          <p:cNvSpPr>
            <a:spLocks noGrp="1" noChangeArrowheads="1"/>
          </p:cNvSpPr>
          <p:nvPr>
            <p:ph idx="1"/>
          </p:nvPr>
        </p:nvSpPr>
        <p:spPr/>
        <p:txBody>
          <a:bodyPr/>
          <a:lstStyle/>
          <a:p>
            <a:pPr eaLnBrk="1" hangingPunct="1"/>
            <a:r>
              <a:rPr lang="sk-SK" altLang="sk-SK"/>
              <a:t>deň podania prihlášky</a:t>
            </a:r>
          </a:p>
          <a:p>
            <a:pPr eaLnBrk="1" hangingPunct="1"/>
            <a:r>
              <a:rPr lang="sk-SK" altLang="sk-SK"/>
              <a:t>právo prednosti</a:t>
            </a:r>
          </a:p>
          <a:p>
            <a:pPr eaLnBrk="1" hangingPunct="1"/>
            <a:r>
              <a:rPr lang="sk-SK" altLang="sk-SK"/>
              <a:t>právo podať prihlášku</a:t>
            </a:r>
          </a:p>
          <a:p>
            <a:pPr eaLnBrk="1" hangingPunct="1"/>
            <a:r>
              <a:rPr lang="sk-SK" altLang="sk-SK"/>
              <a:t>náležitosti prihlášky</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AF1D3-B752-A430-0F7D-D326DDB75A5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6D23DD0-08D9-235C-454E-0B8D2B3CCFDB}"/>
              </a:ext>
            </a:extLst>
          </p:cNvPr>
          <p:cNvSpPr>
            <a:spLocks noGrp="1"/>
          </p:cNvSpPr>
          <p:nvPr>
            <p:ph type="ctrTitle"/>
          </p:nvPr>
        </p:nvSpPr>
        <p:spPr/>
        <p:txBody>
          <a:bodyPr/>
          <a:lstStyle/>
          <a:p>
            <a:r>
              <a:rPr lang="sk-SK" b="1" dirty="0"/>
              <a:t>Dizajny a IT</a:t>
            </a:r>
            <a:endParaRPr lang="sk-SK" dirty="0"/>
          </a:p>
        </p:txBody>
      </p:sp>
      <p:sp>
        <p:nvSpPr>
          <p:cNvPr id="5" name="Podnadpis 4">
            <a:extLst>
              <a:ext uri="{FF2B5EF4-FFF2-40B4-BE49-F238E27FC236}">
                <a16:creationId xmlns:a16="http://schemas.microsoft.com/office/drawing/2014/main" id="{76C2686E-ADB1-3040-3150-B9895D663990}"/>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177666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01F2AFC9-0407-29E9-6136-3303C27169DB}"/>
              </a:ext>
            </a:extLst>
          </p:cNvPr>
          <p:cNvSpPr>
            <a:spLocks noGrp="1"/>
          </p:cNvSpPr>
          <p:nvPr>
            <p:ph type="title"/>
          </p:nvPr>
        </p:nvSpPr>
        <p:spPr>
          <a:xfrm>
            <a:off x="3028108" y="0"/>
            <a:ext cx="7622126" cy="1339658"/>
          </a:xfrm>
        </p:spPr>
        <p:txBody>
          <a:bodyPr>
            <a:normAutofit/>
          </a:bodyPr>
          <a:lstStyle/>
          <a:p>
            <a:pPr marL="342900" indent="-342900">
              <a:defRPr/>
            </a:pPr>
            <a:r>
              <a:rPr lang="sk-SK" dirty="0">
                <a:solidFill>
                  <a:schemeClr val="accent1">
                    <a:satMod val="150000"/>
                  </a:schemeClr>
                </a:solidFill>
              </a:rPr>
              <a:t>Medzinárodná prihláška  (priemyselného) dizajnu </a:t>
            </a:r>
          </a:p>
        </p:txBody>
      </p:sp>
      <p:sp>
        <p:nvSpPr>
          <p:cNvPr id="23555" name="Zástupný symbol obsahu 2">
            <a:extLst>
              <a:ext uri="{FF2B5EF4-FFF2-40B4-BE49-F238E27FC236}">
                <a16:creationId xmlns:a16="http://schemas.microsoft.com/office/drawing/2014/main" id="{89797302-1F0D-C931-8215-FF08D12E91A2}"/>
              </a:ext>
            </a:extLst>
          </p:cNvPr>
          <p:cNvSpPr>
            <a:spLocks noGrp="1"/>
          </p:cNvSpPr>
          <p:nvPr>
            <p:ph idx="1"/>
          </p:nvPr>
        </p:nvSpPr>
        <p:spPr>
          <a:xfrm>
            <a:off x="0" y="1600200"/>
            <a:ext cx="10210800" cy="5257800"/>
          </a:xfrm>
        </p:spPr>
        <p:txBody>
          <a:bodyPr/>
          <a:lstStyle/>
          <a:p>
            <a:pPr eaLnBrk="1" hangingPunct="1"/>
            <a:r>
              <a:rPr lang="sk-SK" altLang="sk-SK" sz="2200" dirty="0"/>
              <a:t>Medzinárodná ochrana (priemyselných) dizajnov upravená v Haagskej dohode o medzinárodnom prihlasovaní priemyselných vzorov a modelov z roku 1925.</a:t>
            </a:r>
          </a:p>
          <a:p>
            <a:pPr eaLnBrk="1" hangingPunct="1"/>
            <a:r>
              <a:rPr lang="sk-SK" altLang="sk-SK" sz="2200" dirty="0"/>
              <a:t>Doteraz SR nie je jej zmluvnou stranou (pristúpením EÚ k </a:t>
            </a:r>
            <a:r>
              <a:rPr lang="sk-SK" altLang="sk-SK" sz="2200" b="1" dirty="0"/>
              <a:t>Ženevskému aktu Haagskej dohody</a:t>
            </a:r>
            <a:r>
              <a:rPr lang="sk-SK" altLang="sk-SK" sz="2200" dirty="0"/>
              <a:t> môžu aj slovenskí prihlasovatelia využívať výhody tohto medzinárodného systému). </a:t>
            </a:r>
          </a:p>
          <a:p>
            <a:pPr eaLnBrk="1" hangingPunct="1"/>
            <a:r>
              <a:rPr lang="sk-SK" altLang="sk-SK" sz="2200" dirty="0"/>
              <a:t>Podaná na WIPO prostredníctvom ÚPV</a:t>
            </a:r>
          </a:p>
          <a:p>
            <a:pPr eaLnBrk="1" hangingPunct="1"/>
            <a:r>
              <a:rPr lang="sk-SK" altLang="sk-SK" sz="2200" dirty="0"/>
              <a:t>účinky ako podanie prihlášky na národných úradoch, ktoré prihlasovateľ označil </a:t>
            </a:r>
          </a:p>
          <a:p>
            <a:pPr eaLnBrk="1" hangingPunct="1"/>
            <a:r>
              <a:rPr lang="sk-SK" altLang="sk-SK" sz="2200" dirty="0"/>
              <a:t>Žiadosť o uznanie priority podľa prvej prihlášky – ak medzinárodná prihláška dizajnu alebo modelu podaná do 6 mes. po podaní prvej prihlášky v jednom z členských štátov medzinárodného Dohovoru na ochranu priemyselného vlastníctva.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a:extLst>
              <a:ext uri="{FF2B5EF4-FFF2-40B4-BE49-F238E27FC236}">
                <a16:creationId xmlns:a16="http://schemas.microsoft.com/office/drawing/2014/main" id="{869B5B9D-B628-BBA9-3031-C5657937634E}"/>
              </a:ext>
            </a:extLst>
          </p:cNvPr>
          <p:cNvSpPr>
            <a:spLocks noGrp="1"/>
          </p:cNvSpPr>
          <p:nvPr>
            <p:ph type="title"/>
          </p:nvPr>
        </p:nvSpPr>
        <p:spPr/>
        <p:txBody>
          <a:bodyPr/>
          <a:lstStyle/>
          <a:p>
            <a:pPr>
              <a:defRPr/>
            </a:pPr>
            <a:r>
              <a:rPr lang="sk-SK" dirty="0">
                <a:solidFill>
                  <a:schemeClr val="accent1">
                    <a:satMod val="150000"/>
                  </a:schemeClr>
                </a:solidFill>
              </a:rPr>
              <a:t>Dizajn EU</a:t>
            </a:r>
          </a:p>
        </p:txBody>
      </p:sp>
      <p:sp>
        <p:nvSpPr>
          <p:cNvPr id="24579" name="Zástupný symbol obsahu 2">
            <a:extLst>
              <a:ext uri="{FF2B5EF4-FFF2-40B4-BE49-F238E27FC236}">
                <a16:creationId xmlns:a16="http://schemas.microsoft.com/office/drawing/2014/main" id="{DE317A82-B12D-CBE7-A418-AE982F125973}"/>
              </a:ext>
            </a:extLst>
          </p:cNvPr>
          <p:cNvSpPr>
            <a:spLocks noGrp="1"/>
          </p:cNvSpPr>
          <p:nvPr>
            <p:ph idx="1"/>
          </p:nvPr>
        </p:nvSpPr>
        <p:spPr>
          <a:xfrm>
            <a:off x="1992313" y="1628776"/>
            <a:ext cx="8229600" cy="4525963"/>
          </a:xfrm>
        </p:spPr>
        <p:txBody>
          <a:bodyPr/>
          <a:lstStyle/>
          <a:p>
            <a:pPr eaLnBrk="1" hangingPunct="1"/>
            <a:r>
              <a:rPr lang="es-ES" altLang="sk-SK"/>
              <a:t>Nariaden</a:t>
            </a:r>
            <a:r>
              <a:rPr lang="sk-SK" altLang="sk-SK"/>
              <a:t>ie </a:t>
            </a:r>
            <a:r>
              <a:rPr lang="es-ES" altLang="sk-SK"/>
              <a:t>Rady (ES) č. 6/2002 z 12. decembra 2001</a:t>
            </a:r>
            <a:r>
              <a:rPr lang="sk-SK" altLang="sk-SK"/>
              <a:t> o dizajnoch Spoločenstva</a:t>
            </a:r>
          </a:p>
          <a:p>
            <a:pPr eaLnBrk="1" hangingPunct="1"/>
            <a:r>
              <a:rPr lang="sk-SK" altLang="sk-SK"/>
              <a:t>Prihláška na EUIPO</a:t>
            </a:r>
          </a:p>
          <a:p>
            <a:pPr lvl="1" eaLnBrk="1" hangingPunct="1"/>
            <a:r>
              <a:rPr lang="sk-SK" altLang="sk-SK"/>
              <a:t>priamo alebo </a:t>
            </a:r>
          </a:p>
          <a:p>
            <a:pPr lvl="1" eaLnBrk="1" hangingPunct="1"/>
            <a:r>
              <a:rPr lang="sk-SK" altLang="sk-SK"/>
              <a:t>prostredníctvom ÚPV SR. </a:t>
            </a:r>
          </a:p>
          <a:p>
            <a:pPr eaLnBrk="1" hangingPunct="1"/>
            <a:r>
              <a:rPr lang="sk-SK" altLang="sk-SK"/>
              <a:t>obdobný charakter ako národný dizajn</a:t>
            </a:r>
          </a:p>
          <a:p>
            <a:pPr eaLnBrk="1" hangingPunct="1"/>
            <a:r>
              <a:rPr lang="sk-SK" altLang="sk-SK"/>
              <a:t>Týka sa celého územia EÚ (jedno územie)</a:t>
            </a:r>
          </a:p>
          <a:p>
            <a:pPr eaLnBrk="1" hangingPunct="1"/>
            <a:endParaRPr lang="sk-SK" altLang="sk-S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F1C0E01A-CC19-3CE1-9E9D-09F4887C1A6D}"/>
              </a:ext>
            </a:extLst>
          </p:cNvPr>
          <p:cNvSpPr>
            <a:spLocks noGrp="1"/>
          </p:cNvSpPr>
          <p:nvPr>
            <p:ph type="title"/>
          </p:nvPr>
        </p:nvSpPr>
        <p:spPr>
          <a:xfrm>
            <a:off x="1541464" y="-23813"/>
            <a:ext cx="4465637" cy="2374901"/>
          </a:xfrm>
        </p:spPr>
        <p:txBody>
          <a:bodyPr/>
          <a:lstStyle/>
          <a:p>
            <a:r>
              <a:rPr lang="sk-SK" altLang="sk-SK"/>
              <a:t>Právna úprava</a:t>
            </a:r>
          </a:p>
        </p:txBody>
      </p:sp>
      <p:sp>
        <p:nvSpPr>
          <p:cNvPr id="6147" name="Zástupný symbol obsahu 2">
            <a:extLst>
              <a:ext uri="{FF2B5EF4-FFF2-40B4-BE49-F238E27FC236}">
                <a16:creationId xmlns:a16="http://schemas.microsoft.com/office/drawing/2014/main" id="{2D340D74-0081-0395-DCCB-73B45C70C53F}"/>
              </a:ext>
            </a:extLst>
          </p:cNvPr>
          <p:cNvSpPr>
            <a:spLocks noGrp="1"/>
          </p:cNvSpPr>
          <p:nvPr>
            <p:ph idx="1"/>
          </p:nvPr>
        </p:nvSpPr>
        <p:spPr>
          <a:xfrm>
            <a:off x="1541464" y="1163637"/>
            <a:ext cx="9055216" cy="4204230"/>
          </a:xfrm>
        </p:spPr>
        <p:txBody>
          <a:bodyPr/>
          <a:lstStyle/>
          <a:p>
            <a:endParaRPr lang="sk-SK" altLang="sk-SK" dirty="0"/>
          </a:p>
          <a:p>
            <a:r>
              <a:rPr lang="sk-SK" altLang="sk-SK" dirty="0"/>
              <a:t>Zákon č. 444/2002 Z.z. o dizajnoch v znení neskorších predpisov </a:t>
            </a:r>
          </a:p>
          <a:p>
            <a:r>
              <a:rPr lang="sk-SK" altLang="sk-SK" dirty="0"/>
              <a:t>Vyhláška ÚPV SR č. 629/2002 Z.z. ktorou sa vykonáva zákon o dizajnoch </a:t>
            </a:r>
          </a:p>
          <a:p>
            <a:r>
              <a:rPr lang="sk-SK" altLang="sk-SK" dirty="0"/>
              <a:t>Nariadenie ES č. 6/2002 o dizajne Spoločenstva</a:t>
            </a:r>
          </a:p>
          <a:p>
            <a:r>
              <a:rPr lang="sk-SK" altLang="sk-SK" dirty="0"/>
              <a:t>Predtým priemyselný vzor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A3412-F191-89FC-1357-853496DC2410}"/>
            </a:ext>
          </a:extLst>
        </p:cNvPr>
        <p:cNvGrpSpPr/>
        <p:nvPr/>
      </p:nvGrpSpPr>
      <p:grpSpPr>
        <a:xfrm>
          <a:off x="0" y="0"/>
          <a:ext cx="0" cy="0"/>
          <a:chOff x="0" y="0"/>
          <a:chExt cx="0" cy="0"/>
        </a:xfrm>
      </p:grpSpPr>
      <p:sp>
        <p:nvSpPr>
          <p:cNvPr id="6146" name="Nadpis 1">
            <a:extLst>
              <a:ext uri="{FF2B5EF4-FFF2-40B4-BE49-F238E27FC236}">
                <a16:creationId xmlns:a16="http://schemas.microsoft.com/office/drawing/2014/main" id="{5FE24F0E-969D-19D6-4ACF-7D29A1A834E3}"/>
              </a:ext>
            </a:extLst>
          </p:cNvPr>
          <p:cNvSpPr>
            <a:spLocks noGrp="1"/>
          </p:cNvSpPr>
          <p:nvPr>
            <p:ph type="title"/>
          </p:nvPr>
        </p:nvSpPr>
        <p:spPr>
          <a:xfrm>
            <a:off x="2929466" y="-23812"/>
            <a:ext cx="7721069" cy="1378480"/>
          </a:xfrm>
        </p:spPr>
        <p:txBody>
          <a:bodyPr/>
          <a:lstStyle/>
          <a:p>
            <a:r>
              <a:rPr lang="sk-SK" altLang="sk-SK" dirty="0"/>
              <a:t>Dizajn</a:t>
            </a:r>
          </a:p>
        </p:txBody>
      </p:sp>
      <p:sp>
        <p:nvSpPr>
          <p:cNvPr id="6147" name="Zástupný symbol obsahu 2">
            <a:extLst>
              <a:ext uri="{FF2B5EF4-FFF2-40B4-BE49-F238E27FC236}">
                <a16:creationId xmlns:a16="http://schemas.microsoft.com/office/drawing/2014/main" id="{21B049ED-426A-8E9F-02FB-281B7A0897EB}"/>
              </a:ext>
            </a:extLst>
          </p:cNvPr>
          <p:cNvSpPr>
            <a:spLocks noGrp="1"/>
          </p:cNvSpPr>
          <p:nvPr>
            <p:ph idx="1"/>
          </p:nvPr>
        </p:nvSpPr>
        <p:spPr>
          <a:xfrm>
            <a:off x="1541464" y="1163637"/>
            <a:ext cx="9055216" cy="4204230"/>
          </a:xfrm>
        </p:spPr>
        <p:txBody>
          <a:bodyPr/>
          <a:lstStyle/>
          <a:p>
            <a:endParaRPr lang="sk-SK" altLang="sk-SK" dirty="0"/>
          </a:p>
          <a:p>
            <a:r>
              <a:rPr lang="sk-SK" altLang="sk-SK" dirty="0"/>
              <a:t>vonkajšia úprava výrobku alebo jeho časti spočívajúca v </a:t>
            </a:r>
            <a:r>
              <a:rPr lang="sk-SK" altLang="sk-SK" u="sng" dirty="0"/>
              <a:t>znakoch</a:t>
            </a:r>
            <a:r>
              <a:rPr lang="sk-SK" altLang="sk-SK" dirty="0"/>
              <a:t>, ktorými sú najmä línie, obrysy, farby, tvar, štruktúra alebo materiál samého výrobku alebo jeho zdobenia (dvoj- aj trojrozmerné)</a:t>
            </a:r>
          </a:p>
          <a:p>
            <a:r>
              <a:rPr lang="sk-SK" altLang="sk-SK" dirty="0"/>
              <a:t>zapísaný dizajn - dizajn zapísaný do registra dizajnov na ÚPV</a:t>
            </a:r>
          </a:p>
        </p:txBody>
      </p:sp>
    </p:spTree>
    <p:extLst>
      <p:ext uri="{BB962C8B-B14F-4D97-AF65-F5344CB8AC3E}">
        <p14:creationId xmlns:p14="http://schemas.microsoft.com/office/powerpoint/2010/main" val="368466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BDB167B4-E40D-B8ED-4A9F-E596B9744484}"/>
              </a:ext>
            </a:extLst>
          </p:cNvPr>
          <p:cNvSpPr>
            <a:spLocks noGrp="1"/>
          </p:cNvSpPr>
          <p:nvPr>
            <p:ph type="title"/>
          </p:nvPr>
        </p:nvSpPr>
        <p:spPr/>
        <p:txBody>
          <a:bodyPr/>
          <a:lstStyle/>
          <a:p>
            <a:pPr eaLnBrk="1" hangingPunct="1"/>
            <a:r>
              <a:rPr lang="sk-SK" altLang="sk-SK" dirty="0"/>
              <a:t>Predpoklady ochrany dizajnu</a:t>
            </a:r>
          </a:p>
        </p:txBody>
      </p:sp>
      <p:sp>
        <p:nvSpPr>
          <p:cNvPr id="10243" name="Zástupný symbol obsahu 2">
            <a:extLst>
              <a:ext uri="{FF2B5EF4-FFF2-40B4-BE49-F238E27FC236}">
                <a16:creationId xmlns:a16="http://schemas.microsoft.com/office/drawing/2014/main" id="{C9FFD70E-FF09-8536-17B5-A2CC7A723DA8}"/>
              </a:ext>
            </a:extLst>
          </p:cNvPr>
          <p:cNvSpPr>
            <a:spLocks noGrp="1"/>
          </p:cNvSpPr>
          <p:nvPr>
            <p:ph idx="1"/>
          </p:nvPr>
        </p:nvSpPr>
        <p:spPr/>
        <p:txBody>
          <a:bodyPr/>
          <a:lstStyle/>
          <a:p>
            <a:pPr eaLnBrk="1" hangingPunct="1"/>
            <a:r>
              <a:rPr lang="sk-SK" altLang="sk-SK"/>
              <a:t>Novosť</a:t>
            </a:r>
          </a:p>
          <a:p>
            <a:pPr lvl="1" eaLnBrk="1" hangingPunct="1"/>
            <a:r>
              <a:rPr lang="sk-SK" altLang="sk-SK"/>
              <a:t>nebol </a:t>
            </a:r>
            <a:r>
              <a:rPr lang="sk-SK" altLang="sk-SK" u="sng"/>
              <a:t>zhodný</a:t>
            </a:r>
            <a:r>
              <a:rPr lang="sk-SK" altLang="sk-SK"/>
              <a:t> dizajn </a:t>
            </a:r>
            <a:r>
              <a:rPr lang="sk-SK" altLang="sk-SK" u="sng"/>
              <a:t>sprístupnený verejnosti </a:t>
            </a:r>
            <a:r>
              <a:rPr lang="sk-SK" altLang="sk-SK"/>
              <a:t>pred dňom vzniku </a:t>
            </a:r>
            <a:r>
              <a:rPr lang="sk-SK" altLang="sk-SK" u="sng"/>
              <a:t>práva prednosti</a:t>
            </a:r>
          </a:p>
          <a:p>
            <a:pPr lvl="1" eaLnBrk="1" hangingPunct="1"/>
            <a:r>
              <a:rPr lang="sk-SK" altLang="sk-SK"/>
              <a:t>zhodné, ak sa znaky odlišujú iba v nepodstatných detailoch. </a:t>
            </a:r>
          </a:p>
          <a:p>
            <a:pPr eaLnBrk="1" hangingPunct="1"/>
            <a:r>
              <a:rPr lang="sk-SK" altLang="sk-SK"/>
              <a:t>Osobitý charakter</a:t>
            </a:r>
          </a:p>
          <a:p>
            <a:pPr lvl="1" eaLnBrk="1" hangingPunct="1"/>
            <a:r>
              <a:rPr lang="sk-SK" altLang="sk-SK"/>
              <a:t>celkový dojem, ktorý vyvoláva u informovaného užívateľa</a:t>
            </a:r>
          </a:p>
          <a:p>
            <a:pPr lvl="1" eaLnBrk="1" hangingPunct="1"/>
            <a:r>
              <a:rPr lang="sk-SK" altLang="sk-SK"/>
              <a:t>nutné zohľadniť mieru tvorivej voľnosti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id="{5ECFE69F-8CAD-4BA5-3AB6-5398A83FA0C1}"/>
              </a:ext>
            </a:extLst>
          </p:cNvPr>
          <p:cNvSpPr>
            <a:spLocks noGrp="1"/>
          </p:cNvSpPr>
          <p:nvPr>
            <p:ph type="title"/>
          </p:nvPr>
        </p:nvSpPr>
        <p:spPr>
          <a:xfrm>
            <a:off x="3078907" y="128727"/>
            <a:ext cx="7622126" cy="1339658"/>
          </a:xfrm>
        </p:spPr>
        <p:txBody>
          <a:bodyPr/>
          <a:lstStyle/>
          <a:p>
            <a:pPr eaLnBrk="1" hangingPunct="1"/>
            <a:r>
              <a:rPr lang="sk-SK" altLang="sk-SK" dirty="0"/>
              <a:t>Práva majiteľa zapísaného dizajnu</a:t>
            </a:r>
          </a:p>
        </p:txBody>
      </p:sp>
      <p:sp>
        <p:nvSpPr>
          <p:cNvPr id="15363" name="Zástupný symbol obsahu 2">
            <a:extLst>
              <a:ext uri="{FF2B5EF4-FFF2-40B4-BE49-F238E27FC236}">
                <a16:creationId xmlns:a16="http://schemas.microsoft.com/office/drawing/2014/main" id="{510348C7-42C7-1122-BDB4-9F31DB61AE5E}"/>
              </a:ext>
            </a:extLst>
          </p:cNvPr>
          <p:cNvSpPr>
            <a:spLocks noGrp="1"/>
          </p:cNvSpPr>
          <p:nvPr>
            <p:ph idx="1"/>
          </p:nvPr>
        </p:nvSpPr>
        <p:spPr>
          <a:xfrm>
            <a:off x="0" y="1744132"/>
            <a:ext cx="9980613" cy="5113867"/>
          </a:xfrm>
        </p:spPr>
        <p:txBody>
          <a:bodyPr/>
          <a:lstStyle/>
          <a:p>
            <a:pPr eaLnBrk="1" hangingPunct="1"/>
            <a:r>
              <a:rPr lang="sk-SK" altLang="sk-SK" dirty="0"/>
              <a:t>výlučné právo využívať zapísaný dizajn, </a:t>
            </a:r>
          </a:p>
          <a:p>
            <a:pPr eaLnBrk="1" hangingPunct="1"/>
            <a:r>
              <a:rPr lang="sk-SK" altLang="sk-SK" dirty="0"/>
              <a:t>brániť tretím osobám využívať zapísaný dizajn bez jeho súhlasu, </a:t>
            </a:r>
          </a:p>
          <a:p>
            <a:pPr eaLnBrk="1" hangingPunct="1"/>
            <a:r>
              <a:rPr lang="sk-SK" altLang="sk-SK" dirty="0"/>
              <a:t>poskytnúť súhlas na využívanie zapísaného dizajnu – písomná licenčná zmluva (§ 508-515 OBZ)</a:t>
            </a:r>
          </a:p>
          <a:p>
            <a:pPr eaLnBrk="1" hangingPunct="1"/>
            <a:r>
              <a:rPr lang="sk-SK" altLang="sk-SK" dirty="0"/>
              <a:t>previesť zapísaný dizajn na inú osobu (písomná zmluva) alebo </a:t>
            </a:r>
          </a:p>
          <a:p>
            <a:pPr eaLnBrk="1" hangingPunct="1"/>
            <a:r>
              <a:rPr lang="sk-SK" altLang="sk-SK" dirty="0"/>
              <a:t>zriadiť záložné právo k zapísanému dizajnu (všeobecné použitie OZ, písomná zmluva)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0293F3DA-DBA4-0C4B-7231-F89AA71E94DE}"/>
              </a:ext>
            </a:extLst>
          </p:cNvPr>
          <p:cNvSpPr>
            <a:spLocks noGrp="1"/>
          </p:cNvSpPr>
          <p:nvPr>
            <p:ph type="title"/>
          </p:nvPr>
        </p:nvSpPr>
        <p:spPr/>
        <p:txBody>
          <a:bodyPr/>
          <a:lstStyle/>
          <a:p>
            <a:pPr eaLnBrk="1" hangingPunct="1"/>
            <a:r>
              <a:rPr lang="sk-SK" altLang="sk-SK" dirty="0"/>
              <a:t>Platnosť a doba ochrany dizajnu</a:t>
            </a:r>
          </a:p>
        </p:txBody>
      </p:sp>
      <p:sp>
        <p:nvSpPr>
          <p:cNvPr id="20483" name="Zástupný symbol obsahu 2">
            <a:extLst>
              <a:ext uri="{FF2B5EF4-FFF2-40B4-BE49-F238E27FC236}">
                <a16:creationId xmlns:a16="http://schemas.microsoft.com/office/drawing/2014/main" id="{00D6D4E3-7733-A25E-7493-E1128FB785A2}"/>
              </a:ext>
            </a:extLst>
          </p:cNvPr>
          <p:cNvSpPr>
            <a:spLocks noGrp="1"/>
          </p:cNvSpPr>
          <p:nvPr>
            <p:ph idx="1"/>
          </p:nvPr>
        </p:nvSpPr>
        <p:spPr/>
        <p:txBody>
          <a:bodyPr/>
          <a:lstStyle/>
          <a:p>
            <a:pPr eaLnBrk="1" hangingPunct="1"/>
            <a:r>
              <a:rPr lang="sk-SK" altLang="sk-SK"/>
              <a:t>5 rokov odo dňa podania prihlášky </a:t>
            </a:r>
          </a:p>
          <a:p>
            <a:pPr eaLnBrk="1" hangingPunct="1"/>
            <a:r>
              <a:rPr lang="sk-SK" altLang="sk-SK"/>
              <a:t>Možnosť opakovaného predĺženia na žiadosť majiteľa zapísaného dizajnu alebo jedného zo spolumajiteľov zapísaného dizajnu – MAX 4x – MAX 25 rokov odo dňa podania prihlášky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sk-SK" b="1" dirty="0"/>
              <a:t>Patenty a IT</a:t>
            </a:r>
            <a:endParaRPr lang="sk-SK" dirty="0"/>
          </a:p>
        </p:txBody>
      </p:sp>
      <p:sp>
        <p:nvSpPr>
          <p:cNvPr id="5" name="Podnadpis 4"/>
          <p:cNvSpPr>
            <a:spLocks noGrp="1"/>
          </p:cNvSpPr>
          <p:nvPr>
            <p:ph type="subTitle" idx="1"/>
          </p:nvPr>
        </p:nvSpPr>
        <p:spPr/>
        <p:txBody>
          <a:bodyPr/>
          <a:lstStyle/>
          <a:p>
            <a:endParaRPr lang="sk-S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455F-8DCB-9DA7-1FCA-D292B9C5039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7237FA3-1EEA-E08C-20EE-78F2F016914B}"/>
              </a:ext>
            </a:extLst>
          </p:cNvPr>
          <p:cNvSpPr>
            <a:spLocks noGrp="1"/>
          </p:cNvSpPr>
          <p:nvPr>
            <p:ph type="ctrTitle"/>
          </p:nvPr>
        </p:nvSpPr>
        <p:spPr/>
        <p:txBody>
          <a:bodyPr/>
          <a:lstStyle/>
          <a:p>
            <a:r>
              <a:rPr lang="sk-SK" b="1" dirty="0"/>
              <a:t>Ochranné známky  a IT</a:t>
            </a:r>
            <a:endParaRPr lang="sk-SK" dirty="0"/>
          </a:p>
        </p:txBody>
      </p:sp>
      <p:sp>
        <p:nvSpPr>
          <p:cNvPr id="5" name="Podnadpis 4">
            <a:extLst>
              <a:ext uri="{FF2B5EF4-FFF2-40B4-BE49-F238E27FC236}">
                <a16:creationId xmlns:a16="http://schemas.microsoft.com/office/drawing/2014/main" id="{D6CBDFCE-AE29-D35F-B23C-4EBCF826E51D}"/>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167786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obsahu 4"/>
          <p:cNvSpPr>
            <a:spLocks noGrp="1"/>
          </p:cNvSpPr>
          <p:nvPr>
            <p:ph idx="1"/>
          </p:nvPr>
        </p:nvSpPr>
        <p:spPr/>
        <p:txBody>
          <a:bodyPr/>
          <a:lstStyle/>
          <a:p>
            <a:r>
              <a:rPr lang="sk-SK" dirty="0"/>
              <a:t>Zákon č. 506/2009 </a:t>
            </a:r>
            <a:r>
              <a:rPr lang="sk-SK" dirty="0" err="1"/>
              <a:t>Z.z</a:t>
            </a:r>
            <a:r>
              <a:rPr lang="sk-SK" dirty="0"/>
              <a:t>. o ochranných známkach</a:t>
            </a:r>
          </a:p>
          <a:p>
            <a:r>
              <a:rPr lang="sk-SK" dirty="0"/>
              <a:t>Vyhláška  UPV SR č. 567/2009 </a:t>
            </a:r>
            <a:r>
              <a:rPr lang="sk-SK" dirty="0" err="1"/>
              <a:t>Z.z</a:t>
            </a:r>
            <a:r>
              <a:rPr lang="sk-SK" dirty="0"/>
              <a:t>., ktorou sa vykonáva zákon č. 506/2009 Z. z. o ochranných známkach</a:t>
            </a:r>
          </a:p>
          <a:p>
            <a:r>
              <a:rPr lang="sk-SK" dirty="0"/>
              <a:t>Madridský dohovor </a:t>
            </a:r>
          </a:p>
          <a:p>
            <a:r>
              <a:rPr lang="sk-SK" dirty="0"/>
              <a:t>Protokol k Madridskému dohovor u</a:t>
            </a:r>
          </a:p>
          <a:p>
            <a:endParaRPr lang="sk-SK" dirty="0"/>
          </a:p>
          <a:p>
            <a:endParaRPr lang="sk-SK" dirty="0"/>
          </a:p>
        </p:txBody>
      </p:sp>
      <p:sp>
        <p:nvSpPr>
          <p:cNvPr id="4" name="Nadpis 3"/>
          <p:cNvSpPr>
            <a:spLocks noGrp="1"/>
          </p:cNvSpPr>
          <p:nvPr>
            <p:ph type="title"/>
          </p:nvPr>
        </p:nvSpPr>
        <p:spPr/>
        <p:txBody>
          <a:bodyPr/>
          <a:lstStyle/>
          <a:p>
            <a:r>
              <a:rPr lang="sk-SK" dirty="0"/>
              <a:t>Právna úprava v SR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p:cNvSpPr>
            <a:spLocks noGrp="1"/>
          </p:cNvSpPr>
          <p:nvPr>
            <p:ph idx="1"/>
          </p:nvPr>
        </p:nvSpPr>
        <p:spPr>
          <a:xfrm>
            <a:off x="304800" y="1371600"/>
            <a:ext cx="10362367" cy="3526597"/>
          </a:xfrm>
        </p:spPr>
        <p:txBody>
          <a:bodyPr>
            <a:normAutofit fontScale="77500" lnSpcReduction="20000"/>
          </a:bodyPr>
          <a:lstStyle/>
          <a:p>
            <a:r>
              <a:rPr lang="sk-SK" u="sng" dirty="0">
                <a:hlinkClick r:id="rId2" tooltip="Presmerovanie na externú web stránku - www.eur-lex.europa.eu - Smernica Európskeho parlamentu a Rady (EÚ) 2015/2436 zo 16. decembra 2015 o aproximácii právnych predpisov členských štátov v oblasti ochranných známok">
                  <a:extLst>
                    <a:ext uri="{A12FA001-AC4F-418D-AE19-62706E023703}">
                      <ahyp:hlinkClr xmlns:ahyp="http://schemas.microsoft.com/office/drawing/2018/hyperlinkcolor" val="tx"/>
                    </a:ext>
                  </a:extLst>
                </a:hlinkClick>
              </a:rPr>
              <a:t>Smernica Európskeho parlamentu a Rady (EÚ) 2015/2436 zo 16. decembra 2015 o aproximácii právnych predpisov členských štátov v oblasti ochranných známok</a:t>
            </a:r>
            <a:br>
              <a:rPr lang="sk-SK" u="sng" dirty="0"/>
            </a:br>
            <a:br>
              <a:rPr lang="sk-SK" u="sng" dirty="0"/>
            </a:br>
            <a:r>
              <a:rPr lang="sk-SK" u="sng" dirty="0">
                <a:hlinkClick r:id="rId3" tooltip="Presmerovanie na externú web stránku - www.eur-lex.europa.eu - Nariadnie Európskeho parlamentu a Rady (EÚ) 2017/1001">
                  <a:extLst>
                    <a:ext uri="{A12FA001-AC4F-418D-AE19-62706E023703}">
                      <ahyp:hlinkClr xmlns:ahyp="http://schemas.microsoft.com/office/drawing/2018/hyperlinkcolor" val="tx"/>
                    </a:ext>
                  </a:extLst>
                </a:hlinkClick>
              </a:rPr>
              <a:t>Nariadenie Európskeho parlamentu a Rady (EÚ) 2017/1001 zo 14. júna 2017 o ochrannej známke Európskej únie</a:t>
            </a:r>
            <a:r>
              <a:rPr lang="sk-SK" u="sng" dirty="0"/>
              <a:t>(kodifikované znenie)</a:t>
            </a:r>
            <a:br>
              <a:rPr lang="sk-SK" u="sng" dirty="0"/>
            </a:br>
            <a:br>
              <a:rPr lang="sk-SK" u="sng" dirty="0"/>
            </a:br>
            <a:r>
              <a:rPr lang="sk-SK" u="sng" dirty="0">
                <a:hlinkClick r:id="rId4" tooltip="Presmerovanie na externý web s dokumentom - Delegované nariadenie Komisie 2018/625">
                  <a:extLst>
                    <a:ext uri="{A12FA001-AC4F-418D-AE19-62706E023703}">
                      <ahyp:hlinkClr xmlns:ahyp="http://schemas.microsoft.com/office/drawing/2018/hyperlinkcolor" val="tx"/>
                    </a:ext>
                  </a:extLst>
                </a:hlinkClick>
              </a:rPr>
              <a:t>Delegované nariadenie Komisie (EÚ) 2018/625 z 5. marca 2018, ktorým sa dopĺňa nariadenie Európskeho parlamentu a Rady (EÚ) 2017/1001 o ochrannej známke Európskej únie a ktorým sa zrušuje delegované nariadenie (EÚ) 2017/1430</a:t>
            </a:r>
            <a:br>
              <a:rPr lang="sk-SK" u="sng" dirty="0"/>
            </a:br>
            <a:br>
              <a:rPr lang="sk-SK" u="sng" dirty="0"/>
            </a:br>
            <a:r>
              <a:rPr lang="sk-SK" u="sng" dirty="0">
                <a:hlinkClick r:id="rId5" tooltip="Presmerovanie na externý web s dokumentom - Vykonávacie nariadenie Komisie 2018/626">
                  <a:extLst>
                    <a:ext uri="{A12FA001-AC4F-418D-AE19-62706E023703}">
                      <ahyp:hlinkClr xmlns:ahyp="http://schemas.microsoft.com/office/drawing/2018/hyperlinkcolor" val="tx"/>
                    </a:ext>
                  </a:extLst>
                </a:hlinkClick>
              </a:rPr>
              <a:t>Vykonávacie nariadenie Komisie (EÚ) 2018/626 z 5. marca 2018, ktorým sa stanovujú podrobné pravidlá vykonávania určitých ustanovení nariadenia Európskeho parlamentu a Rady (EÚ) 2017/1001 o ochrannej známke Európskej únie a ktorým sa zrušuje vykonávacie nariadenie (EÚ) 2017/1431</a:t>
            </a:r>
            <a:endParaRPr lang="sk-SK" u="sng" dirty="0"/>
          </a:p>
        </p:txBody>
      </p:sp>
      <p:sp>
        <p:nvSpPr>
          <p:cNvPr id="3" name="Nadpis 2"/>
          <p:cNvSpPr>
            <a:spLocks noGrp="1"/>
          </p:cNvSpPr>
          <p:nvPr>
            <p:ph type="title"/>
          </p:nvPr>
        </p:nvSpPr>
        <p:spPr/>
        <p:txBody>
          <a:bodyPr/>
          <a:lstStyle/>
          <a:p>
            <a:r>
              <a:rPr lang="sk-SK" dirty="0">
                <a:solidFill>
                  <a:schemeClr val="bg1"/>
                </a:solidFill>
              </a:rPr>
              <a:t>Európska úprava</a:t>
            </a:r>
          </a:p>
        </p:txBody>
      </p:sp>
    </p:spTree>
    <p:extLst>
      <p:ext uri="{BB962C8B-B14F-4D97-AF65-F5344CB8AC3E}">
        <p14:creationId xmlns:p14="http://schemas.microsoft.com/office/powerpoint/2010/main" val="166273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normAutofit fontScale="92500" lnSpcReduction="10000"/>
          </a:bodyPr>
          <a:lstStyle/>
          <a:p>
            <a:r>
              <a:rPr lang="sk-SK" dirty="0"/>
              <a:t>akékoľvek označenie, najmä slová vrátane osobných mien, kresby, písmená, číslice, farby, tvar tovaru alebo tvar obalu tovaru alebo zvuky, ak je toto označenie spôsobilé </a:t>
            </a:r>
          </a:p>
          <a:p>
            <a:pPr lvl="1"/>
            <a:r>
              <a:rPr lang="sk-SK" dirty="0"/>
              <a:t>rozlíšiť tovary alebo služby jednej osoby od tovarov alebo služieb inej osoby a</a:t>
            </a:r>
          </a:p>
          <a:p>
            <a:pPr lvl="1"/>
            <a:r>
              <a:rPr lang="sk-SK" dirty="0"/>
              <a:t>byť vyjadrené v registri ochranných známok ÚPV SR spôsobom, ktorý príslušným orgánom a verejnosti umožňuje jasne a presne určiť predmet ochrany poskytnutej majiteľovi ochrannej známky.</a:t>
            </a:r>
            <a:endParaRPr lang="sk-SK" dirty="0">
              <a:effectLst/>
            </a:endParaRPr>
          </a:p>
        </p:txBody>
      </p:sp>
      <p:sp>
        <p:nvSpPr>
          <p:cNvPr id="3" name="Nadpis 2"/>
          <p:cNvSpPr>
            <a:spLocks noGrp="1"/>
          </p:cNvSpPr>
          <p:nvPr>
            <p:ph type="title"/>
          </p:nvPr>
        </p:nvSpPr>
        <p:spPr/>
        <p:txBody>
          <a:bodyPr>
            <a:normAutofit/>
          </a:bodyPr>
          <a:lstStyle/>
          <a:p>
            <a:r>
              <a:rPr lang="sk-SK" dirty="0"/>
              <a:t>Označenie ako OZN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a:xfrm>
            <a:off x="0" y="1474167"/>
            <a:ext cx="10667167" cy="4147699"/>
          </a:xfrm>
        </p:spPr>
        <p:txBody>
          <a:bodyPr/>
          <a:lstStyle/>
          <a:p>
            <a:r>
              <a:rPr lang="sk-SK" dirty="0"/>
              <a:t>Používať  spolu s </a:t>
            </a:r>
            <a:r>
              <a:rPr lang="sk-SK" dirty="0">
                <a:sym typeface="Symbol"/>
              </a:rPr>
              <a:t> (sankcia za nepoužívanie OZN – vyhlásenie OZN za neplatnú) </a:t>
            </a:r>
          </a:p>
          <a:p>
            <a:r>
              <a:rPr lang="sk-SK" dirty="0">
                <a:sym typeface="Symbol"/>
              </a:rPr>
              <a:t>Previesť (aj prechod OZN)</a:t>
            </a:r>
          </a:p>
          <a:p>
            <a:r>
              <a:rPr lang="sk-SK" dirty="0">
                <a:sym typeface="Symbol"/>
              </a:rPr>
              <a:t>Udeliť licenciu</a:t>
            </a:r>
          </a:p>
          <a:p>
            <a:r>
              <a:rPr lang="sk-SK" dirty="0">
                <a:sym typeface="Symbol"/>
              </a:rPr>
              <a:t>Založiť</a:t>
            </a:r>
          </a:p>
          <a:p>
            <a:r>
              <a:rPr lang="sk-SK" dirty="0">
                <a:sym typeface="Symbol"/>
              </a:rPr>
              <a:t>Požadovať  uvedenie údajov o OZN</a:t>
            </a:r>
          </a:p>
          <a:p>
            <a:pPr marL="0" indent="0">
              <a:buNone/>
            </a:pPr>
            <a:r>
              <a:rPr lang="sk-SK" dirty="0">
                <a:sym typeface="Symbol"/>
              </a:rPr>
              <a:t>Obmedzenie práv z OZN - §14</a:t>
            </a:r>
          </a:p>
          <a:p>
            <a:pPr marL="0" indent="0">
              <a:buNone/>
            </a:pPr>
            <a:r>
              <a:rPr lang="sk-SK" dirty="0">
                <a:sym typeface="Symbol"/>
              </a:rPr>
              <a:t>Vyčerpanie práv z OZN- § 15</a:t>
            </a:r>
          </a:p>
          <a:p>
            <a:endParaRPr lang="sk-SK" dirty="0">
              <a:sym typeface="Symbol"/>
            </a:endParaRPr>
          </a:p>
          <a:p>
            <a:endParaRPr lang="sk-SK" dirty="0"/>
          </a:p>
        </p:txBody>
      </p:sp>
      <p:sp>
        <p:nvSpPr>
          <p:cNvPr id="3" name="Nadpis 2"/>
          <p:cNvSpPr>
            <a:spLocks noGrp="1"/>
          </p:cNvSpPr>
          <p:nvPr>
            <p:ph type="title"/>
          </p:nvPr>
        </p:nvSpPr>
        <p:spPr/>
        <p:txBody>
          <a:bodyPr/>
          <a:lstStyle/>
          <a:p>
            <a:r>
              <a:rPr lang="sk-SK" dirty="0"/>
              <a:t>Práva z OZN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sahu 1"/>
          <p:cNvSpPr>
            <a:spLocks noGrp="1"/>
          </p:cNvSpPr>
          <p:nvPr>
            <p:ph idx="1"/>
          </p:nvPr>
        </p:nvSpPr>
        <p:spPr/>
        <p:txBody>
          <a:bodyPr/>
          <a:lstStyle/>
          <a:p>
            <a:r>
              <a:rPr lang="sk-SK" dirty="0"/>
              <a:t>Ochrana 10 r. od podania prihlášky s možnosťou predĺžiť ochranu</a:t>
            </a:r>
          </a:p>
          <a:p>
            <a:r>
              <a:rPr lang="sk-SK" dirty="0"/>
              <a:t>Zrušenie OZN </a:t>
            </a:r>
          </a:p>
          <a:p>
            <a:r>
              <a:rPr lang="sk-SK" dirty="0"/>
              <a:t>Vyhlásenie OZN za neplatnú</a:t>
            </a:r>
          </a:p>
        </p:txBody>
      </p:sp>
      <p:sp>
        <p:nvSpPr>
          <p:cNvPr id="3" name="Nadpis 2"/>
          <p:cNvSpPr>
            <a:spLocks noGrp="1"/>
          </p:cNvSpPr>
          <p:nvPr>
            <p:ph type="title"/>
          </p:nvPr>
        </p:nvSpPr>
        <p:spPr/>
        <p:txBody>
          <a:bodyPr/>
          <a:lstStyle/>
          <a:p>
            <a:r>
              <a:rPr lang="sk-SK" dirty="0"/>
              <a:t>Zánik OZN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9C0C-4F42-2DD2-6DE3-9628EDCC8EC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4E336D7-3DCB-6CDD-0E0D-6E3B6583B90C}"/>
              </a:ext>
            </a:extLst>
          </p:cNvPr>
          <p:cNvSpPr>
            <a:spLocks noGrp="1"/>
          </p:cNvSpPr>
          <p:nvPr>
            <p:ph type="ctrTitle"/>
          </p:nvPr>
        </p:nvSpPr>
        <p:spPr/>
        <p:txBody>
          <a:bodyPr/>
          <a:lstStyle/>
          <a:p>
            <a:r>
              <a:rPr lang="sk-SK" b="1" dirty="0"/>
              <a:t>Obchodné meno a IT</a:t>
            </a:r>
            <a:endParaRPr lang="sk-SK" dirty="0"/>
          </a:p>
        </p:txBody>
      </p:sp>
      <p:sp>
        <p:nvSpPr>
          <p:cNvPr id="5" name="Podnadpis 4">
            <a:extLst>
              <a:ext uri="{FF2B5EF4-FFF2-40B4-BE49-F238E27FC236}">
                <a16:creationId xmlns:a16="http://schemas.microsoft.com/office/drawing/2014/main" id="{5BD8468B-E390-D7E7-D8A8-6CDBE31E29E0}"/>
              </a:ext>
            </a:extLst>
          </p:cNvPr>
          <p:cNvSpPr>
            <a:spLocks noGrp="1"/>
          </p:cNvSpPr>
          <p:nvPr>
            <p:ph type="subTitle" idx="1"/>
          </p:nvPr>
        </p:nvSpPr>
        <p:spPr/>
        <p:txBody>
          <a:bodyPr/>
          <a:lstStyle/>
          <a:p>
            <a:endParaRPr lang="sk-SK"/>
          </a:p>
        </p:txBody>
      </p:sp>
    </p:spTree>
    <p:extLst>
      <p:ext uri="{BB962C8B-B14F-4D97-AF65-F5344CB8AC3E}">
        <p14:creationId xmlns:p14="http://schemas.microsoft.com/office/powerpoint/2010/main" val="16825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rrowheads="1"/>
          </p:cNvSpPr>
          <p:nvPr>
            <p:ph type="title"/>
          </p:nvPr>
        </p:nvSpPr>
        <p:spPr/>
        <p:txBody>
          <a:bodyPr/>
          <a:lstStyle/>
          <a:p>
            <a:r>
              <a:rPr lang="sk-SK"/>
              <a:t>Obchodné meno – právna úprava</a:t>
            </a:r>
          </a:p>
        </p:txBody>
      </p:sp>
      <p:sp>
        <p:nvSpPr>
          <p:cNvPr id="446467" name="Rectangle 3"/>
          <p:cNvSpPr>
            <a:spLocks noGrp="1" noChangeArrowheads="1"/>
          </p:cNvSpPr>
          <p:nvPr>
            <p:ph type="body" idx="1"/>
          </p:nvPr>
        </p:nvSpPr>
        <p:spPr>
          <a:xfrm>
            <a:off x="0" y="1600200"/>
            <a:ext cx="10210800" cy="5257800"/>
          </a:xfrm>
        </p:spPr>
        <p:txBody>
          <a:bodyPr/>
          <a:lstStyle/>
          <a:p>
            <a:pPr>
              <a:lnSpc>
                <a:spcPct val="90000"/>
              </a:lnSpc>
            </a:pPr>
            <a:r>
              <a:rPr lang="sk-SK" dirty="0"/>
              <a:t>§§ 8-12 OBZ</a:t>
            </a:r>
          </a:p>
          <a:p>
            <a:pPr>
              <a:lnSpc>
                <a:spcPct val="90000"/>
              </a:lnSpc>
            </a:pPr>
            <a:r>
              <a:rPr lang="sk-SK" dirty="0"/>
              <a:t>čl. 8 Parížskeho dohovoru na ochranu priemyselného vlastníctva </a:t>
            </a:r>
          </a:p>
          <a:p>
            <a:pPr>
              <a:lnSpc>
                <a:spcPct val="90000"/>
              </a:lnSpc>
            </a:pPr>
            <a:r>
              <a:rPr lang="sk-SK" dirty="0"/>
              <a:t>všeobecná ochrana - § 19b OZ – Ochrana názvu právnickej osoby (podnikateľských aj nepodnikateľských subjektov) </a:t>
            </a:r>
          </a:p>
          <a:p>
            <a:pPr>
              <a:lnSpc>
                <a:spcPct val="90000"/>
              </a:lnSpc>
            </a:pPr>
            <a:r>
              <a:rPr lang="sk-SK" dirty="0"/>
              <a:t>právo na označenie</a:t>
            </a:r>
          </a:p>
          <a:p>
            <a:pPr>
              <a:lnSpc>
                <a:spcPct val="90000"/>
              </a:lnSpc>
            </a:pPr>
            <a:r>
              <a:rPr lang="sk-SK" dirty="0"/>
              <a:t>obchodné meno ako </a:t>
            </a:r>
          </a:p>
          <a:p>
            <a:pPr lvl="2">
              <a:lnSpc>
                <a:spcPct val="90000"/>
              </a:lnSpc>
            </a:pPr>
            <a:r>
              <a:rPr lang="sk-SK" dirty="0"/>
              <a:t>ochranná známka,</a:t>
            </a:r>
          </a:p>
          <a:p>
            <a:pPr lvl="2">
              <a:lnSpc>
                <a:spcPct val="90000"/>
              </a:lnSpc>
            </a:pPr>
            <a:r>
              <a:rPr lang="sk-SK" dirty="0"/>
              <a:t>logo,</a:t>
            </a:r>
          </a:p>
          <a:p>
            <a:pPr lvl="2">
              <a:lnSpc>
                <a:spcPct val="90000"/>
              </a:lnSpc>
            </a:pPr>
            <a:r>
              <a:rPr lang="sk-SK" dirty="0"/>
              <a:t>doménové meno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sk-SK" dirty="0"/>
              <a:t>Obchodné meno</a:t>
            </a:r>
          </a:p>
        </p:txBody>
      </p:sp>
      <p:sp>
        <p:nvSpPr>
          <p:cNvPr id="4" name="Zástupný symbol obsahu 3"/>
          <p:cNvSpPr>
            <a:spLocks noGrp="1"/>
          </p:cNvSpPr>
          <p:nvPr>
            <p:ph idx="1"/>
          </p:nvPr>
        </p:nvSpPr>
        <p:spPr/>
        <p:txBody>
          <a:bodyPr/>
          <a:lstStyle/>
          <a:p>
            <a:r>
              <a:rPr lang="sk-SK" u="sng" dirty="0"/>
              <a:t>názov</a:t>
            </a:r>
            <a:r>
              <a:rPr lang="sk-SK" dirty="0"/>
              <a:t> pod ktorým podnikateľ vykonáva právne úkony pri svojej podnikateľskej činnosti</a:t>
            </a:r>
          </a:p>
          <a:p>
            <a:endParaRPr lang="sk-SK"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10F0-6A3C-5722-7DA1-FE96FC34CAC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4CF5D0B-7D34-69E4-FDF5-D51E3118D162}"/>
              </a:ext>
            </a:extLst>
          </p:cNvPr>
          <p:cNvSpPr>
            <a:spLocks noGrp="1"/>
          </p:cNvSpPr>
          <p:nvPr>
            <p:ph type="ctrTitle"/>
          </p:nvPr>
        </p:nvSpPr>
        <p:spPr/>
        <p:txBody>
          <a:bodyPr lIns="91440" tIns="45720" rIns="91440" bIns="45720" anchor="ctr"/>
          <a:lstStyle/>
          <a:p>
            <a:r>
              <a:rPr lang="sk-SK" dirty="0"/>
              <a:t>Zmluvné záväzky v digitálnom priestore a právo priemyselného vlastníctva </a:t>
            </a:r>
          </a:p>
        </p:txBody>
      </p:sp>
      <p:sp>
        <p:nvSpPr>
          <p:cNvPr id="3" name="Podnadpis 2">
            <a:extLst>
              <a:ext uri="{FF2B5EF4-FFF2-40B4-BE49-F238E27FC236}">
                <a16:creationId xmlns:a16="http://schemas.microsoft.com/office/drawing/2014/main" id="{65C7299F-8159-E3C5-8765-AF14FCB26F7A}"/>
              </a:ext>
            </a:extLst>
          </p:cNvPr>
          <p:cNvSpPr>
            <a:spLocks noGrp="1"/>
          </p:cNvSpPr>
          <p:nvPr>
            <p:ph type="subTitle" idx="1"/>
          </p:nvPr>
        </p:nvSpPr>
        <p:spPr>
          <a:xfrm>
            <a:off x="4169328" y="4194705"/>
            <a:ext cx="6498672" cy="1816322"/>
          </a:xfrm>
        </p:spPr>
        <p:txBody>
          <a:bodyPr/>
          <a:lstStyle/>
          <a:p>
            <a:endParaRPr lang="sk-SK" dirty="0"/>
          </a:p>
        </p:txBody>
      </p:sp>
    </p:spTree>
    <p:extLst>
      <p:ext uri="{BB962C8B-B14F-4D97-AF65-F5344CB8AC3E}">
        <p14:creationId xmlns:p14="http://schemas.microsoft.com/office/powerpoint/2010/main" val="7616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1EC109-3AD6-3A80-2BA2-50415E5B7D13}"/>
              </a:ext>
            </a:extLst>
          </p:cNvPr>
          <p:cNvSpPr>
            <a:spLocks noGrp="1" noChangeArrowheads="1"/>
          </p:cNvSpPr>
          <p:nvPr>
            <p:ph type="title"/>
          </p:nvPr>
        </p:nvSpPr>
        <p:spPr/>
        <p:txBody>
          <a:bodyPr/>
          <a:lstStyle/>
          <a:p>
            <a:pPr eaLnBrk="1" hangingPunct="1"/>
            <a:r>
              <a:rPr lang="sk-SK" altLang="sk-SK"/>
              <a:t>Patentová ochrana: </a:t>
            </a:r>
            <a:br>
              <a:rPr lang="sk-SK" altLang="sk-SK"/>
            </a:br>
            <a:r>
              <a:rPr lang="sk-SK" altLang="sk-SK"/>
              <a:t>národná - medzinárodná </a:t>
            </a:r>
          </a:p>
        </p:txBody>
      </p:sp>
      <p:sp>
        <p:nvSpPr>
          <p:cNvPr id="11267" name="Rectangle 3">
            <a:extLst>
              <a:ext uri="{FF2B5EF4-FFF2-40B4-BE49-F238E27FC236}">
                <a16:creationId xmlns:a16="http://schemas.microsoft.com/office/drawing/2014/main" id="{847F3069-4A6F-C91C-76EB-4D5B3E0C0FF8}"/>
              </a:ext>
            </a:extLst>
          </p:cNvPr>
          <p:cNvSpPr>
            <a:spLocks noGrp="1" noChangeArrowheads="1"/>
          </p:cNvSpPr>
          <p:nvPr>
            <p:ph idx="1"/>
          </p:nvPr>
        </p:nvSpPr>
        <p:spPr>
          <a:xfrm>
            <a:off x="1981200" y="2276476"/>
            <a:ext cx="8229600" cy="4321175"/>
          </a:xfrm>
        </p:spPr>
        <p:txBody>
          <a:bodyPr/>
          <a:lstStyle/>
          <a:p>
            <a:pPr eaLnBrk="1" hangingPunct="1">
              <a:lnSpc>
                <a:spcPct val="90000"/>
              </a:lnSpc>
            </a:pPr>
            <a:r>
              <a:rPr lang="sk-SK" altLang="sk-SK"/>
              <a:t>zákon č. 435/2001 Z.z. o patentoch, dodatkových ochranných osvedčeniach a o zmene a doplnení niektorých zákonov (patentový zákon)</a:t>
            </a:r>
          </a:p>
          <a:p>
            <a:pPr eaLnBrk="1" hangingPunct="1">
              <a:lnSpc>
                <a:spcPct val="90000"/>
              </a:lnSpc>
            </a:pPr>
            <a:r>
              <a:rPr lang="sk-SK" altLang="sk-SK"/>
              <a:t>vyhláška ÚPV SR č. 223/2002 Z.z.</a:t>
            </a:r>
          </a:p>
          <a:p>
            <a:pPr eaLnBrk="1" hangingPunct="1">
              <a:lnSpc>
                <a:spcPct val="90000"/>
              </a:lnSpc>
            </a:pPr>
            <a:r>
              <a:rPr lang="sk-SK" altLang="sk-SK"/>
              <a:t>EPD </a:t>
            </a:r>
          </a:p>
          <a:p>
            <a:pPr eaLnBrk="1" hangingPunct="1">
              <a:lnSpc>
                <a:spcPct val="90000"/>
              </a:lnSpc>
            </a:pPr>
            <a:r>
              <a:rPr lang="sk-SK" altLang="sk-SK"/>
              <a:t>Patent s jednotným účinkom (EÚ)</a:t>
            </a:r>
          </a:p>
          <a:p>
            <a:pPr eaLnBrk="1" hangingPunct="1">
              <a:lnSpc>
                <a:spcPct val="90000"/>
              </a:lnSpc>
            </a:pPr>
            <a:r>
              <a:rPr lang="sk-SK" altLang="sk-SK"/>
              <a:t>PCT</a:t>
            </a:r>
          </a:p>
          <a:p>
            <a:pPr eaLnBrk="1" hangingPunct="1">
              <a:lnSpc>
                <a:spcPct val="90000"/>
              </a:lnSpc>
            </a:pPr>
            <a:endParaRPr lang="sk-SK" altLang="sk-SK"/>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AB90-BB30-5FC5-654A-285B7B98F23D}"/>
            </a:ext>
          </a:extLst>
        </p:cNvPr>
        <p:cNvGrpSpPr/>
        <p:nvPr/>
      </p:nvGrpSpPr>
      <p:grpSpPr>
        <a:xfrm>
          <a:off x="0" y="0"/>
          <a:ext cx="0" cy="0"/>
          <a:chOff x="0" y="0"/>
          <a:chExt cx="0" cy="0"/>
        </a:xfrm>
      </p:grpSpPr>
      <p:sp>
        <p:nvSpPr>
          <p:cNvPr id="3" name="Nadpis 2">
            <a:extLst>
              <a:ext uri="{FF2B5EF4-FFF2-40B4-BE49-F238E27FC236}">
                <a16:creationId xmlns:a16="http://schemas.microsoft.com/office/drawing/2014/main" id="{E0BFA404-729F-F2A3-A658-EE2851313C11}"/>
              </a:ext>
            </a:extLst>
          </p:cNvPr>
          <p:cNvSpPr>
            <a:spLocks noGrp="1"/>
          </p:cNvSpPr>
          <p:nvPr>
            <p:ph type="title"/>
          </p:nvPr>
        </p:nvSpPr>
        <p:spPr/>
        <p:txBody>
          <a:bodyPr/>
          <a:lstStyle/>
          <a:p>
            <a:r>
              <a:rPr lang="sk-SK" dirty="0"/>
              <a:t>Typy a druhy zmlúv</a:t>
            </a:r>
          </a:p>
        </p:txBody>
      </p:sp>
      <p:sp>
        <p:nvSpPr>
          <p:cNvPr id="4" name="Zástupný symbol obsahu 3">
            <a:extLst>
              <a:ext uri="{FF2B5EF4-FFF2-40B4-BE49-F238E27FC236}">
                <a16:creationId xmlns:a16="http://schemas.microsoft.com/office/drawing/2014/main" id="{331956F0-A6C5-38BD-CB8C-323F4317C600}"/>
              </a:ext>
            </a:extLst>
          </p:cNvPr>
          <p:cNvSpPr>
            <a:spLocks noGrp="1"/>
          </p:cNvSpPr>
          <p:nvPr>
            <p:ph idx="1"/>
          </p:nvPr>
        </p:nvSpPr>
        <p:spPr/>
        <p:txBody>
          <a:bodyPr/>
          <a:lstStyle/>
          <a:p>
            <a:pPr lvl="0"/>
            <a:r>
              <a:rPr lang="sk-SK" dirty="0"/>
              <a:t>Zmluva o dielo na predmety chránené právom priemyselného vlastníctva a IT</a:t>
            </a:r>
          </a:p>
          <a:p>
            <a:r>
              <a:rPr lang="sk-SK" dirty="0"/>
              <a:t>Licenčná zmluva na predmety priemyselného vlastníctva a IT</a:t>
            </a:r>
          </a:p>
          <a:p>
            <a:r>
              <a:rPr lang="sk-SK" dirty="0" err="1"/>
              <a:t>Franšízová</a:t>
            </a:r>
            <a:r>
              <a:rPr lang="sk-SK" dirty="0"/>
              <a:t> zmluva a IT</a:t>
            </a:r>
          </a:p>
        </p:txBody>
      </p:sp>
    </p:spTree>
    <p:extLst>
      <p:ext uri="{BB962C8B-B14F-4D97-AF65-F5344CB8AC3E}">
        <p14:creationId xmlns:p14="http://schemas.microsoft.com/office/powerpoint/2010/main" val="37732328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BDB274F-E0EC-4FC3-9E9C-477713B3D1DB}"/>
              </a:ext>
            </a:extLst>
          </p:cNvPr>
          <p:cNvSpPr>
            <a:spLocks noGrp="1"/>
          </p:cNvSpPr>
          <p:nvPr>
            <p:ph sz="half" idx="1"/>
          </p:nvPr>
        </p:nvSpPr>
        <p:spPr>
          <a:xfrm>
            <a:off x="762000" y="1825625"/>
            <a:ext cx="9570720" cy="3516842"/>
          </a:xfrm>
        </p:spPr>
        <p:txBody>
          <a:bodyPr/>
          <a:lstStyle/>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endParaRPr lang="sk-SK" dirty="0">
              <a:solidFill>
                <a:schemeClr val="bg1"/>
              </a:solidFill>
            </a:endParaRPr>
          </a:p>
          <a:p>
            <a:pPr marL="0" indent="0" algn="ctr">
              <a:buNone/>
            </a:pPr>
            <a:r>
              <a:rPr lang="sk-SK" dirty="0">
                <a:solidFill>
                  <a:schemeClr val="bg1"/>
                </a:solidFill>
              </a:rPr>
              <a:t>Ďakujem za pozornosť.</a:t>
            </a:r>
          </a:p>
        </p:txBody>
      </p:sp>
    </p:spTree>
    <p:extLst>
      <p:ext uri="{BB962C8B-B14F-4D97-AF65-F5344CB8AC3E}">
        <p14:creationId xmlns:p14="http://schemas.microsoft.com/office/powerpoint/2010/main" val="83223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id="{54E9990D-75B3-A813-C095-9B17EAC39E39}"/>
              </a:ext>
            </a:extLst>
          </p:cNvPr>
          <p:cNvSpPr>
            <a:spLocks noGrp="1"/>
          </p:cNvSpPr>
          <p:nvPr>
            <p:ph type="title"/>
          </p:nvPr>
        </p:nvSpPr>
        <p:spPr/>
        <p:txBody>
          <a:bodyPr/>
          <a:lstStyle/>
          <a:p>
            <a:r>
              <a:rPr lang="sk-SK" altLang="sk-SK"/>
              <a:t>Európska patentová ochrana</a:t>
            </a:r>
          </a:p>
        </p:txBody>
      </p:sp>
      <p:sp>
        <p:nvSpPr>
          <p:cNvPr id="13315" name="Zástupný symbol obsahu 2">
            <a:extLst>
              <a:ext uri="{FF2B5EF4-FFF2-40B4-BE49-F238E27FC236}">
                <a16:creationId xmlns:a16="http://schemas.microsoft.com/office/drawing/2014/main" id="{30281C5E-E033-6114-22ED-EEBE1987782D}"/>
              </a:ext>
            </a:extLst>
          </p:cNvPr>
          <p:cNvSpPr>
            <a:spLocks noGrp="1"/>
          </p:cNvSpPr>
          <p:nvPr>
            <p:ph idx="1"/>
          </p:nvPr>
        </p:nvSpPr>
        <p:spPr>
          <a:xfrm>
            <a:off x="1703389" y="1989138"/>
            <a:ext cx="8713787" cy="4608512"/>
          </a:xfrm>
        </p:spPr>
        <p:txBody>
          <a:bodyPr/>
          <a:lstStyle/>
          <a:p>
            <a:r>
              <a:rPr lang="pl-PL" altLang="sk-SK" sz="2000"/>
              <a:t>Nariadenie EP a Rady  č. 1257/2012 </a:t>
            </a:r>
            <a:r>
              <a:rPr lang="sk-SK" altLang="sk-SK" sz="2000"/>
              <a:t>zo 17. decembra 2012, ktorým sa vykonáva posilnená spolupráca na účely vytvorenia jednotnej patentovej ochrany </a:t>
            </a:r>
          </a:p>
          <a:p>
            <a:r>
              <a:rPr lang="pl-PL" altLang="sk-SK" sz="2000"/>
              <a:t>Nariadeniae Rady EÚ č. 1260/2012 z</a:t>
            </a:r>
            <a:r>
              <a:rPr lang="sk-SK" altLang="sk-SK" sz="2000"/>
              <a:t>o 17. decembra 2012, ktorým sa vykonáva posilnená spolupráca na účely vytvorenia jednotnej patentovej ochrany so zreteľom na platný režim prekladov </a:t>
            </a:r>
          </a:p>
          <a:p>
            <a:pPr lvl="1"/>
            <a:r>
              <a:rPr lang="sk-SK" altLang="sk-SK" sz="1800"/>
              <a:t>Dohoda o vytvorení Jednotného patentovú súdu (1.1.2014)</a:t>
            </a:r>
          </a:p>
          <a:p>
            <a:pPr eaLnBrk="1" hangingPunct="1"/>
            <a:r>
              <a:rPr lang="sk-SK" altLang="sk-SK" sz="2000"/>
              <a:t>Nariadenie Európskeho parlamentu a Rady (ES) č. 469/2009 zo 6. mája 2009 o dodatkovom ochrannom osvedčení pre liečivá (kodifikované znenie)</a:t>
            </a:r>
          </a:p>
          <a:p>
            <a:pPr eaLnBrk="1" hangingPunct="1"/>
            <a:r>
              <a:rPr lang="sk-SK" altLang="sk-SK" sz="2000"/>
              <a:t>Nariadenie (ES) č. 1610/96 Európskeho parlamentu a Rady z 23. júla 1996 o vytvorení dodatkového ochranného osvedčenia pre výrobky na ochranu rastlín</a:t>
            </a:r>
          </a:p>
          <a:p>
            <a:endParaRPr lang="sk-SK" altLang="sk-SK"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C334D37-9A66-0C98-3C77-B3D277D12AB7}"/>
              </a:ext>
            </a:extLst>
          </p:cNvPr>
          <p:cNvSpPr>
            <a:spLocks noGrp="1" noChangeArrowheads="1"/>
          </p:cNvSpPr>
          <p:nvPr>
            <p:ph type="title"/>
          </p:nvPr>
        </p:nvSpPr>
        <p:spPr/>
        <p:txBody>
          <a:bodyPr/>
          <a:lstStyle/>
          <a:p>
            <a:pPr eaLnBrk="1" hangingPunct="1"/>
            <a:r>
              <a:rPr lang="sk-SK" altLang="sk-SK"/>
              <a:t>Patenty </a:t>
            </a:r>
          </a:p>
        </p:txBody>
      </p:sp>
      <p:sp>
        <p:nvSpPr>
          <p:cNvPr id="16387" name="Rectangle 3">
            <a:extLst>
              <a:ext uri="{FF2B5EF4-FFF2-40B4-BE49-F238E27FC236}">
                <a16:creationId xmlns:a16="http://schemas.microsoft.com/office/drawing/2014/main" id="{56A644BF-CB5A-A2CF-CE27-186898CD4E22}"/>
              </a:ext>
            </a:extLst>
          </p:cNvPr>
          <p:cNvSpPr>
            <a:spLocks noGrp="1" noChangeArrowheads="1"/>
          </p:cNvSpPr>
          <p:nvPr>
            <p:ph idx="1"/>
          </p:nvPr>
        </p:nvSpPr>
        <p:spPr/>
        <p:txBody>
          <a:bodyPr/>
          <a:lstStyle/>
          <a:p>
            <a:pPr eaLnBrk="1" hangingPunct="1"/>
            <a:r>
              <a:rPr lang="sk-SK" altLang="sk-SK"/>
              <a:t>udeľuje ÚPV SR na vynálezy</a:t>
            </a:r>
          </a:p>
          <a:p>
            <a:pPr eaLnBrk="1" hangingPunct="1"/>
            <a:r>
              <a:rPr lang="sk-SK" altLang="sk-SK"/>
              <a:t>musia spĺňať podmienky ustanovené patentovým zákonom</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D7A029A-8489-3ABA-73D1-BF842125E6FD}"/>
              </a:ext>
            </a:extLst>
          </p:cNvPr>
          <p:cNvSpPr>
            <a:spLocks noGrp="1" noChangeArrowheads="1"/>
          </p:cNvSpPr>
          <p:nvPr>
            <p:ph type="title"/>
          </p:nvPr>
        </p:nvSpPr>
        <p:spPr/>
        <p:txBody>
          <a:bodyPr/>
          <a:lstStyle/>
          <a:p>
            <a:pPr eaLnBrk="1" hangingPunct="1"/>
            <a:r>
              <a:rPr lang="sk-SK" altLang="sk-SK"/>
              <a:t>Patentovateľnosť vynálezov</a:t>
            </a:r>
          </a:p>
        </p:txBody>
      </p:sp>
      <p:sp>
        <p:nvSpPr>
          <p:cNvPr id="18435" name="Rectangle 3">
            <a:extLst>
              <a:ext uri="{FF2B5EF4-FFF2-40B4-BE49-F238E27FC236}">
                <a16:creationId xmlns:a16="http://schemas.microsoft.com/office/drawing/2014/main" id="{2F44480B-C9D0-13DF-3CE6-2264AF6EE2FF}"/>
              </a:ext>
            </a:extLst>
          </p:cNvPr>
          <p:cNvSpPr>
            <a:spLocks noGrp="1" noChangeArrowheads="1"/>
          </p:cNvSpPr>
          <p:nvPr>
            <p:ph idx="1"/>
          </p:nvPr>
        </p:nvSpPr>
        <p:spPr/>
        <p:txBody>
          <a:bodyPr/>
          <a:lstStyle/>
          <a:p>
            <a:pPr eaLnBrk="1" hangingPunct="1"/>
            <a:r>
              <a:rPr lang="sk-SK" altLang="sk-SK"/>
              <a:t>všetky oblasti techniky (aj biotechnologické vynálezy)</a:t>
            </a:r>
          </a:p>
          <a:p>
            <a:pPr eaLnBrk="1" hangingPunct="1"/>
            <a:r>
              <a:rPr lang="sk-SK" altLang="sk-SK"/>
              <a:t>novosť</a:t>
            </a:r>
          </a:p>
          <a:p>
            <a:pPr eaLnBrk="1" hangingPunct="1"/>
            <a:r>
              <a:rPr lang="sk-SK" altLang="sk-SK"/>
              <a:t>vynálezcovská činnosť </a:t>
            </a:r>
          </a:p>
          <a:p>
            <a:pPr eaLnBrk="1" hangingPunct="1"/>
            <a:r>
              <a:rPr lang="sk-SK" altLang="sk-SK"/>
              <a:t>priemyselná využiteľnosť</a:t>
            </a:r>
          </a:p>
          <a:p>
            <a:pPr eaLnBrk="1" hangingPunct="1"/>
            <a:endParaRPr lang="sk-SK" altLang="sk-SK"/>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C8F3DDC-3B98-3184-0CF3-3012414D8BE0}"/>
              </a:ext>
            </a:extLst>
          </p:cNvPr>
          <p:cNvSpPr>
            <a:spLocks noGrp="1" noChangeArrowheads="1"/>
          </p:cNvSpPr>
          <p:nvPr>
            <p:ph type="title"/>
          </p:nvPr>
        </p:nvSpPr>
        <p:spPr/>
        <p:txBody>
          <a:bodyPr/>
          <a:lstStyle/>
          <a:p>
            <a:pPr eaLnBrk="1" hangingPunct="1"/>
            <a:r>
              <a:rPr lang="sk-SK" altLang="sk-SK" sz="4000"/>
              <a:t>Negatívne vymedzenie vynálezu</a:t>
            </a:r>
          </a:p>
        </p:txBody>
      </p:sp>
      <p:sp>
        <p:nvSpPr>
          <p:cNvPr id="27651" name="Rectangle 3">
            <a:extLst>
              <a:ext uri="{FF2B5EF4-FFF2-40B4-BE49-F238E27FC236}">
                <a16:creationId xmlns:a16="http://schemas.microsoft.com/office/drawing/2014/main" id="{487795AE-1CFC-5E98-8FEC-816DEE57C161}"/>
              </a:ext>
            </a:extLst>
          </p:cNvPr>
          <p:cNvSpPr>
            <a:spLocks noGrp="1" noChangeArrowheads="1"/>
          </p:cNvSpPr>
          <p:nvPr>
            <p:ph idx="1"/>
          </p:nvPr>
        </p:nvSpPr>
        <p:spPr>
          <a:xfrm>
            <a:off x="1611951" y="2253101"/>
            <a:ext cx="9055216" cy="3250232"/>
          </a:xfrm>
        </p:spPr>
        <p:txBody>
          <a:bodyPr/>
          <a:lstStyle/>
          <a:p>
            <a:pPr eaLnBrk="1" hangingPunct="1"/>
            <a:r>
              <a:rPr lang="sk-SK" altLang="sk-SK" dirty="0"/>
              <a:t>demonštratívny výpočet</a:t>
            </a:r>
          </a:p>
          <a:p>
            <a:pPr eaLnBrk="1" hangingPunct="1"/>
            <a:r>
              <a:rPr lang="sk-SK" altLang="sk-SK" dirty="0"/>
              <a:t>za vynález sa nepovažujú najmä:</a:t>
            </a:r>
          </a:p>
          <a:p>
            <a:pPr lvl="1" eaLnBrk="1" hangingPunct="1"/>
            <a:r>
              <a:rPr lang="sk-SK" altLang="sk-SK" dirty="0"/>
              <a:t>objavy, vedecké teórie a matematické metódy, </a:t>
            </a:r>
          </a:p>
          <a:p>
            <a:pPr lvl="1" eaLnBrk="1" hangingPunct="1"/>
            <a:r>
              <a:rPr lang="sk-SK" altLang="sk-SK" dirty="0"/>
              <a:t>estetické výtvory, </a:t>
            </a:r>
          </a:p>
          <a:p>
            <a:pPr lvl="1" eaLnBrk="1" hangingPunct="1"/>
            <a:r>
              <a:rPr lang="sk-SK" altLang="sk-SK" dirty="0"/>
              <a:t>plány, pravidlá a spôsoby vykonávania duševnej činnosti, hier alebo obchodnej činnosti, </a:t>
            </a:r>
          </a:p>
          <a:p>
            <a:pPr lvl="1" eaLnBrk="1" hangingPunct="1"/>
            <a:r>
              <a:rPr lang="sk-SK" altLang="sk-SK" b="1" dirty="0">
                <a:solidFill>
                  <a:srgbClr val="FF0000"/>
                </a:solidFill>
              </a:rPr>
              <a:t>programy počítačov, </a:t>
            </a:r>
          </a:p>
          <a:p>
            <a:pPr lvl="1" eaLnBrk="1" hangingPunct="1"/>
            <a:r>
              <a:rPr lang="sk-SK" altLang="sk-SK" dirty="0"/>
              <a:t>podávanie informácií</a:t>
            </a:r>
          </a:p>
          <a:p>
            <a:pPr eaLnBrk="1" hangingPunct="1"/>
            <a:endParaRPr lang="sk-SK" altLang="sk-SK"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6ECDA8B-68AA-5867-3BDA-A3F89A39BF3B}"/>
              </a:ext>
            </a:extLst>
          </p:cNvPr>
          <p:cNvSpPr>
            <a:spLocks noGrp="1" noChangeArrowheads="1"/>
          </p:cNvSpPr>
          <p:nvPr>
            <p:ph type="title"/>
          </p:nvPr>
        </p:nvSpPr>
        <p:spPr/>
        <p:txBody>
          <a:bodyPr/>
          <a:lstStyle/>
          <a:p>
            <a:pPr eaLnBrk="1" hangingPunct="1"/>
            <a:r>
              <a:rPr lang="sk-SK" altLang="sk-SK"/>
              <a:t>Výluky z patentovateľnosti</a:t>
            </a:r>
          </a:p>
        </p:txBody>
      </p:sp>
      <p:sp>
        <p:nvSpPr>
          <p:cNvPr id="29699" name="Rectangle 3">
            <a:extLst>
              <a:ext uri="{FF2B5EF4-FFF2-40B4-BE49-F238E27FC236}">
                <a16:creationId xmlns:a16="http://schemas.microsoft.com/office/drawing/2014/main" id="{0D789B4C-376A-98C4-FD59-D709ED9CAAE9}"/>
              </a:ext>
            </a:extLst>
          </p:cNvPr>
          <p:cNvSpPr>
            <a:spLocks noGrp="1" noChangeArrowheads="1"/>
          </p:cNvSpPr>
          <p:nvPr>
            <p:ph idx="1"/>
          </p:nvPr>
        </p:nvSpPr>
        <p:spPr>
          <a:xfrm>
            <a:off x="0" y="1168400"/>
            <a:ext cx="10668000" cy="4453467"/>
          </a:xfrm>
        </p:spPr>
        <p:txBody>
          <a:bodyPr/>
          <a:lstStyle/>
          <a:p>
            <a:pPr eaLnBrk="1" hangingPunct="1">
              <a:lnSpc>
                <a:spcPct val="80000"/>
              </a:lnSpc>
            </a:pPr>
            <a:r>
              <a:rPr lang="sk-SK" altLang="sk-SK" sz="2200" u="sng" dirty="0"/>
              <a:t>odrody rastlín </a:t>
            </a:r>
            <a:r>
              <a:rPr lang="sk-SK" altLang="sk-SK" sz="2200" dirty="0"/>
              <a:t>a plemená zvierat, </a:t>
            </a:r>
          </a:p>
          <a:p>
            <a:pPr eaLnBrk="1" hangingPunct="1">
              <a:lnSpc>
                <a:spcPct val="80000"/>
              </a:lnSpc>
            </a:pPr>
            <a:r>
              <a:rPr lang="sk-SK" altLang="sk-SK" sz="2200" dirty="0"/>
              <a:t>v podstate biologické spôsoby vytvárania rastlín alebo zvierat, </a:t>
            </a:r>
          </a:p>
          <a:p>
            <a:pPr eaLnBrk="1" hangingPunct="1">
              <a:lnSpc>
                <a:spcPct val="80000"/>
              </a:lnSpc>
            </a:pPr>
            <a:r>
              <a:rPr lang="sk-SK" altLang="sk-SK" sz="2200" dirty="0"/>
              <a:t>chirurgické alebo terapeutické </a:t>
            </a:r>
            <a:r>
              <a:rPr lang="sk-SK" altLang="sk-SK" sz="2200" u="sng" dirty="0"/>
              <a:t>spôsoby liečenia </a:t>
            </a:r>
            <a:r>
              <a:rPr lang="sk-SK" altLang="sk-SK" sz="2200" dirty="0"/>
              <a:t>ľudského tela alebo zvieracieho tela, diagnostické metódy a metódy prevencie chorôb využívané na ľudskom tele alebo zvieracom tele. </a:t>
            </a:r>
          </a:p>
          <a:p>
            <a:pPr eaLnBrk="1" hangingPunct="1">
              <a:lnSpc>
                <a:spcPct val="80000"/>
              </a:lnSpc>
            </a:pPr>
            <a:r>
              <a:rPr lang="sk-SK" altLang="sk-SK" sz="2200" dirty="0"/>
              <a:t>vynálezy, ktoré sa týkajú </a:t>
            </a:r>
            <a:r>
              <a:rPr lang="sk-SK" altLang="sk-SK" sz="2200" u="sng" dirty="0"/>
              <a:t>ľudského tela </a:t>
            </a:r>
            <a:r>
              <a:rPr lang="sk-SK" altLang="sk-SK" sz="2200" dirty="0"/>
              <a:t>v rôznych štádiách vzniku či vývoja, alebo sa týkajú len objavenia niektorého z prvkov ľudského tela vrátane sekvencie alebo čiastkovej sekvencie génu </a:t>
            </a:r>
          </a:p>
          <a:p>
            <a:pPr eaLnBrk="1" hangingPunct="1">
              <a:lnSpc>
                <a:spcPct val="80000"/>
              </a:lnSpc>
            </a:pPr>
            <a:r>
              <a:rPr lang="sk-SK" altLang="sk-SK" sz="2200" dirty="0"/>
              <a:t>vynálezy, ktorých obchodné využívanie by bolo v </a:t>
            </a:r>
            <a:r>
              <a:rPr lang="sk-SK" altLang="sk-SK" sz="2200" u="sng" dirty="0"/>
              <a:t>rozpore s verejným poriadkom alebo s dobrými mravmi</a:t>
            </a:r>
            <a:r>
              <a:rPr lang="sk-SK" altLang="sk-SK" sz="2200" dirty="0"/>
              <a:t>. (spôsoby klonovania ľudských jedincov, spôsoby úpravy genetickej identity zárodočnej línie ľudských jedincov, využitie ľudského embrya na priemyselné alebo obchodné účely, spôsoby úpravy genetickej identity zvierat, ktoré zvieratám môžu spôsobiť utrpenie, pričom nemajú podstatný medicínsky úžitok pre ľudí alebo zvieratá a ani na zvieratá, ktoré sú výsledkom takýchto spôsobov)</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AD4D1AB-B544-5D1D-8A5C-92FA1337BC46}"/>
              </a:ext>
            </a:extLst>
          </p:cNvPr>
          <p:cNvSpPr>
            <a:spLocks noGrp="1" noChangeArrowheads="1"/>
          </p:cNvSpPr>
          <p:nvPr>
            <p:ph type="title"/>
          </p:nvPr>
        </p:nvSpPr>
        <p:spPr/>
        <p:txBody>
          <a:bodyPr/>
          <a:lstStyle/>
          <a:p>
            <a:pPr eaLnBrk="1" hangingPunct="1"/>
            <a:r>
              <a:rPr lang="sk-SK" altLang="sk-SK"/>
              <a:t>Práva majiteľa patentu</a:t>
            </a:r>
          </a:p>
        </p:txBody>
      </p:sp>
      <p:sp>
        <p:nvSpPr>
          <p:cNvPr id="17411" name="Rectangle 3">
            <a:extLst>
              <a:ext uri="{FF2B5EF4-FFF2-40B4-BE49-F238E27FC236}">
                <a16:creationId xmlns:a16="http://schemas.microsoft.com/office/drawing/2014/main" id="{89608358-2A2C-2CE0-1799-0FF66B84A881}"/>
              </a:ext>
            </a:extLst>
          </p:cNvPr>
          <p:cNvSpPr>
            <a:spLocks noGrp="1" noChangeArrowheads="1"/>
          </p:cNvSpPr>
          <p:nvPr>
            <p:ph idx="1"/>
          </p:nvPr>
        </p:nvSpPr>
        <p:spPr/>
        <p:txBody>
          <a:bodyPr rtlCol="0">
            <a:normAutofit fontScale="77500" lnSpcReduction="20000"/>
          </a:bodyPr>
          <a:lstStyle/>
          <a:p>
            <a:pPr>
              <a:defRPr/>
            </a:pPr>
            <a:r>
              <a:rPr lang="sk-SK" dirty="0">
                <a:solidFill>
                  <a:schemeClr val="tx1">
                    <a:lumMod val="75000"/>
                    <a:lumOff val="25000"/>
                  </a:schemeClr>
                </a:solidFill>
              </a:rPr>
              <a:t>využívať vynález, </a:t>
            </a:r>
          </a:p>
          <a:p>
            <a:pPr>
              <a:defRPr/>
            </a:pPr>
            <a:r>
              <a:rPr lang="sk-SK" dirty="0">
                <a:solidFill>
                  <a:schemeClr val="tx1">
                    <a:lumMod val="75000"/>
                    <a:lumOff val="25000"/>
                  </a:schemeClr>
                </a:solidFill>
              </a:rPr>
              <a:t>poskytnúť súhlas na využívanie vynálezu (písomná licenčná zmluva § 508-515 OBZ), </a:t>
            </a:r>
          </a:p>
          <a:p>
            <a:pPr>
              <a:defRPr/>
            </a:pPr>
            <a:r>
              <a:rPr lang="sk-SK" dirty="0">
                <a:solidFill>
                  <a:schemeClr val="tx1">
                    <a:lumMod val="75000"/>
                    <a:lumOff val="25000"/>
                  </a:schemeClr>
                </a:solidFill>
              </a:rPr>
              <a:t>previesť patent na inú osobu (písomná zmluva o prevode); </a:t>
            </a:r>
          </a:p>
          <a:p>
            <a:pPr marL="557784" lvl="1">
              <a:defRPr/>
            </a:pPr>
            <a:r>
              <a:rPr lang="sk-SK" dirty="0">
                <a:solidFill>
                  <a:schemeClr val="tx1">
                    <a:lumMod val="75000"/>
                    <a:lumOff val="25000"/>
                  </a:schemeClr>
                </a:solidFill>
              </a:rPr>
              <a:t>účinky voči 3. os. – dňom zápisu do registra, nie ak o prevode vedeli alebo mali vedieť</a:t>
            </a:r>
          </a:p>
          <a:p>
            <a:pPr>
              <a:defRPr/>
            </a:pPr>
            <a:r>
              <a:rPr lang="sk-SK" dirty="0">
                <a:solidFill>
                  <a:schemeClr val="tx1">
                    <a:lumMod val="75000"/>
                    <a:lumOff val="25000"/>
                  </a:schemeClr>
                </a:solidFill>
              </a:rPr>
              <a:t>zriadiť k patentu záložné právo (písomná zmluva o zriadení záložného práva). </a:t>
            </a:r>
          </a:p>
          <a:p>
            <a:pPr marL="557784" lvl="1">
              <a:defRPr/>
            </a:pPr>
            <a:r>
              <a:rPr lang="sk-SK" dirty="0">
                <a:solidFill>
                  <a:schemeClr val="tx1">
                    <a:lumMod val="75000"/>
                    <a:lumOff val="25000"/>
                  </a:schemeClr>
                </a:solidFill>
              </a:rPr>
              <a:t>vznik odo dňa zápisu do registra</a:t>
            </a:r>
          </a:p>
          <a:p>
            <a:pPr>
              <a:defRPr/>
            </a:pPr>
            <a:endParaRPr lang="sk-SK" dirty="0">
              <a:solidFill>
                <a:schemeClr val="tx1">
                  <a:lumMod val="75000"/>
                  <a:lumOff val="25000"/>
                </a:schemeClr>
              </a:solidFill>
            </a:endParaRPr>
          </a:p>
        </p:txBody>
      </p:sp>
    </p:spTree>
  </p:cSld>
  <p:clrMapOvr>
    <a:masterClrMapping/>
  </p:clrMapOvr>
  <p:transition spd="slow"/>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6288D3-8BF6-4EDF-B4BA-5D87CC79450E}">
  <ds:schemaRefs>
    <ds:schemaRef ds:uri="http://schemas.microsoft.com/sharepoint/v3/contenttype/forms"/>
  </ds:schemaRefs>
</ds:datastoreItem>
</file>

<file path=customXml/itemProps2.xml><?xml version="1.0" encoding="utf-8"?>
<ds:datastoreItem xmlns:ds="http://schemas.openxmlformats.org/officeDocument/2006/customXml" ds:itemID="{E065913F-A975-46EE-AD1F-585D8F37072D}">
  <ds:schemaRefs>
    <ds:schemaRef ds:uri="http://schemas.microsoft.com/office/2006/documentManagement/types"/>
    <ds:schemaRef ds:uri="8579d8c0-f4a4-46e1-afa1-8fb8e6f3aea2"/>
    <ds:schemaRef ds:uri="http://www.w3.org/XML/1998/namespace"/>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e43f6a51-8160-47b7-9684-358882b461ce"/>
  </ds:schemaRefs>
</ds:datastoreItem>
</file>

<file path=customXml/itemProps3.xml><?xml version="1.0" encoding="utf-8"?>
<ds:datastoreItem xmlns:ds="http://schemas.openxmlformats.org/officeDocument/2006/customXml" ds:itemID="{40EA486D-B6EE-46A5-BE29-FB33E1685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TotalTime>
  <Words>1337</Words>
  <Application>Microsoft Office PowerPoint</Application>
  <PresentationFormat>Širokouhlá</PresentationFormat>
  <Paragraphs>150</Paragraphs>
  <Slides>31</Slides>
  <Notes>8</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31</vt:i4>
      </vt:variant>
    </vt:vector>
  </HeadingPairs>
  <TitlesOfParts>
    <vt:vector size="35" baseType="lpstr">
      <vt:lpstr>Arial</vt:lpstr>
      <vt:lpstr>Calibri</vt:lpstr>
      <vt:lpstr>Symbol</vt:lpstr>
      <vt:lpstr>Motív balíka Office</vt:lpstr>
      <vt:lpstr>Právo priemyselného vlastníctva a informačné technológie</vt:lpstr>
      <vt:lpstr>Patenty a IT</vt:lpstr>
      <vt:lpstr>Patentová ochrana:  národná - medzinárodná </vt:lpstr>
      <vt:lpstr>Európska patentová ochrana</vt:lpstr>
      <vt:lpstr>Patenty </vt:lpstr>
      <vt:lpstr>Patentovateľnosť vynálezov</vt:lpstr>
      <vt:lpstr>Negatívne vymedzenie vynálezu</vt:lpstr>
      <vt:lpstr>Výluky z patentovateľnosti</vt:lpstr>
      <vt:lpstr>Práva majiteľa patentu</vt:lpstr>
      <vt:lpstr>Trvanie a zánik ochrany</vt:lpstr>
      <vt:lpstr>Konanie o udelení patentu</vt:lpstr>
      <vt:lpstr>Dizajny a IT</vt:lpstr>
      <vt:lpstr>Medzinárodná prihláška  (priemyselného) dizajnu </vt:lpstr>
      <vt:lpstr>Dizajn EU</vt:lpstr>
      <vt:lpstr>Právna úprava</vt:lpstr>
      <vt:lpstr>Dizajn</vt:lpstr>
      <vt:lpstr>Predpoklady ochrany dizajnu</vt:lpstr>
      <vt:lpstr>Práva majiteľa zapísaného dizajnu</vt:lpstr>
      <vt:lpstr>Platnosť a doba ochrany dizajnu</vt:lpstr>
      <vt:lpstr>Ochranné známky  a IT</vt:lpstr>
      <vt:lpstr>Právna úprava v SR </vt:lpstr>
      <vt:lpstr>Európska úprava</vt:lpstr>
      <vt:lpstr>Označenie ako OZN</vt:lpstr>
      <vt:lpstr>Práva z OZN</vt:lpstr>
      <vt:lpstr>Zánik OZN</vt:lpstr>
      <vt:lpstr>Obchodné meno a IT</vt:lpstr>
      <vt:lpstr>Obchodné meno – právna úprava</vt:lpstr>
      <vt:lpstr>Obchodné meno</vt:lpstr>
      <vt:lpstr>Zmluvné záväzky v digitálnom priestore a právo priemyselného vlastníctva </vt:lpstr>
      <vt:lpstr>Typy a druhy zmlúv</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Renata Bacarova</cp:lastModifiedBy>
  <cp:revision>28</cp:revision>
  <dcterms:created xsi:type="dcterms:W3CDTF">2025-03-26T10:23:24Z</dcterms:created>
  <dcterms:modified xsi:type="dcterms:W3CDTF">2026-04-07T10:14:20Z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162200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