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2"/>
  </p:notesMasterIdLst>
  <p:sldIdLst>
    <p:sldId id="256" r:id="rId5"/>
    <p:sldId id="330" r:id="rId6"/>
    <p:sldId id="259" r:id="rId7"/>
    <p:sldId id="328" r:id="rId8"/>
    <p:sldId id="335" r:id="rId9"/>
    <p:sldId id="336" r:id="rId10"/>
    <p:sldId id="337" r:id="rId11"/>
    <p:sldId id="297" r:id="rId12"/>
    <p:sldId id="338" r:id="rId13"/>
    <p:sldId id="333" r:id="rId14"/>
    <p:sldId id="339" r:id="rId15"/>
    <p:sldId id="340" r:id="rId16"/>
    <p:sldId id="341" r:id="rId17"/>
    <p:sldId id="342" r:id="rId18"/>
    <p:sldId id="343" r:id="rId19"/>
    <p:sldId id="344" r:id="rId20"/>
    <p:sldId id="345" r:id="rId21"/>
    <p:sldId id="322" r:id="rId22"/>
    <p:sldId id="346" r:id="rId23"/>
    <p:sldId id="407" r:id="rId24"/>
    <p:sldId id="288" r:id="rId25"/>
    <p:sldId id="274" r:id="rId26"/>
    <p:sldId id="348" r:id="rId27"/>
    <p:sldId id="260" r:id="rId28"/>
    <p:sldId id="349" r:id="rId29"/>
    <p:sldId id="350" r:id="rId30"/>
    <p:sldId id="351" r:id="rId31"/>
    <p:sldId id="352" r:id="rId32"/>
    <p:sldId id="353" r:id="rId33"/>
    <p:sldId id="334" r:id="rId34"/>
    <p:sldId id="355" r:id="rId35"/>
    <p:sldId id="356" r:id="rId36"/>
    <p:sldId id="275" r:id="rId37"/>
    <p:sldId id="357" r:id="rId38"/>
    <p:sldId id="358" r:id="rId39"/>
    <p:sldId id="262" r:id="rId40"/>
    <p:sldId id="360" r:id="rId41"/>
    <p:sldId id="361" r:id="rId42"/>
    <p:sldId id="362" r:id="rId43"/>
    <p:sldId id="363" r:id="rId44"/>
    <p:sldId id="364" r:id="rId45"/>
    <p:sldId id="365" r:id="rId46"/>
    <p:sldId id="408" r:id="rId47"/>
    <p:sldId id="366" r:id="rId48"/>
    <p:sldId id="367" r:id="rId49"/>
    <p:sldId id="368" r:id="rId50"/>
    <p:sldId id="369" r:id="rId51"/>
    <p:sldId id="370" r:id="rId52"/>
    <p:sldId id="372" r:id="rId53"/>
    <p:sldId id="373" r:id="rId54"/>
    <p:sldId id="374" r:id="rId55"/>
    <p:sldId id="375" r:id="rId56"/>
    <p:sldId id="376" r:id="rId57"/>
    <p:sldId id="377" r:id="rId58"/>
    <p:sldId id="379" r:id="rId59"/>
    <p:sldId id="378" r:id="rId60"/>
    <p:sldId id="380" r:id="rId61"/>
    <p:sldId id="381" r:id="rId62"/>
    <p:sldId id="382" r:id="rId63"/>
    <p:sldId id="383" r:id="rId64"/>
    <p:sldId id="384" r:id="rId65"/>
    <p:sldId id="332" r:id="rId66"/>
    <p:sldId id="385" r:id="rId67"/>
    <p:sldId id="386" r:id="rId68"/>
    <p:sldId id="263" r:id="rId69"/>
    <p:sldId id="387" r:id="rId70"/>
    <p:sldId id="388" r:id="rId71"/>
    <p:sldId id="389" r:id="rId72"/>
    <p:sldId id="390" r:id="rId73"/>
    <p:sldId id="391" r:id="rId74"/>
    <p:sldId id="392" r:id="rId75"/>
    <p:sldId id="393" r:id="rId76"/>
    <p:sldId id="394" r:id="rId77"/>
    <p:sldId id="395" r:id="rId78"/>
    <p:sldId id="396" r:id="rId79"/>
    <p:sldId id="397" r:id="rId80"/>
    <p:sldId id="398" r:id="rId81"/>
    <p:sldId id="399" r:id="rId82"/>
    <p:sldId id="400" r:id="rId83"/>
    <p:sldId id="401" r:id="rId84"/>
    <p:sldId id="402" r:id="rId85"/>
    <p:sldId id="403" r:id="rId86"/>
    <p:sldId id="404" r:id="rId87"/>
    <p:sldId id="405" r:id="rId88"/>
    <p:sldId id="406" r:id="rId89"/>
    <p:sldId id="409" r:id="rId90"/>
    <p:sldId id="354" r:id="rId91"/>
  </p:sldIdLst>
  <p:sldSz cx="12192000" cy="6858000"/>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1E6A"/>
    <a:srgbClr val="ED1C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7BC48F-F0B6-1652-75A3-8B3F76F8AEC3}" v="17" dt="2025-09-25T12:49:40.423"/>
    <p1510:client id="{EB0C0FBA-C70D-47D0-D491-C0BDD441C579}" v="35" dt="2025-09-25T12:25:52.5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512"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theme" Target="theme/theme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microsoft.com/office/2015/10/relationships/revisionInfo" Target="revisionInfo.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notesMaster" Target="notesMasters/notesMaster1.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dmin\Desktop\Zo&#353;it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Zo&#353;it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V&#253;skum\Publik&#225;cie\V&#253;skum%20&#167;%20283%20TZ\Zo&#353;it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Zo&#353;it1"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Administrator\Desktop\KDSP%202024\Anal&#253;za%20poru&#353;en&#237;%20autorsk&#253;ch%20pr&#225;v%20na%20internete%20final.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Administrator\Desktop\KDSP%202024\Anal&#253;za%20poru&#353;en&#237;%20autorsk&#253;ch%20pr&#225;v%20na%20internete%20final.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Administrator\Desktop\KDSP%202024\Anal&#253;za%20poru&#353;en&#237;%20autorsk&#253;ch%20pr&#225;v%20na%20internete%20final.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k-SK" sz="1200" kern="100" dirty="0">
                <a:solidFill>
                  <a:srgbClr val="0E2841"/>
                </a:solidFill>
                <a:effectLst/>
                <a:latin typeface="+mn-lt"/>
                <a:ea typeface="Aptos" panose="020B0004020202020204" pitchFamily="34" charset="0"/>
                <a:cs typeface="Arial" panose="020B0604020202020204" pitchFamily="34" charset="0"/>
              </a:rPr>
              <a:t>Počet oznámení používateľov, ktorý viedol k odstráneniu videí na platforme YouTube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k-SK"/>
        </a:p>
      </c:txPr>
    </c:title>
    <c:autoTitleDeleted val="0"/>
    <c:plotArea>
      <c:layout/>
      <c:barChart>
        <c:barDir val="col"/>
        <c:grouping val="clustered"/>
        <c:varyColors val="0"/>
        <c:ser>
          <c:idx val="0"/>
          <c:order val="0"/>
          <c:tx>
            <c:strRef>
              <c:f>Hárok2!$A$41</c:f>
              <c:strCache>
                <c:ptCount val="1"/>
                <c:pt idx="0">
                  <c:v>Oznámenie používateľov</c:v>
                </c:pt>
              </c:strCache>
            </c:strRef>
          </c:tx>
          <c:spPr>
            <a:solidFill>
              <a:schemeClr val="accent5"/>
            </a:solidFill>
            <a:ln w="25400" cap="flat" cmpd="sng" algn="ctr">
              <a:solidFill>
                <a:schemeClr val="lt1"/>
              </a:solidFill>
              <a:prstDash val="solid"/>
              <a:miter lim="800000"/>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k-S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Hárok2!$B$40:$G$40</c:f>
              <c:numCache>
                <c:formatCode>General</c:formatCode>
                <c:ptCount val="6"/>
                <c:pt idx="0">
                  <c:v>2018</c:v>
                </c:pt>
                <c:pt idx="1">
                  <c:v>2019</c:v>
                </c:pt>
                <c:pt idx="2">
                  <c:v>2020</c:v>
                </c:pt>
                <c:pt idx="3">
                  <c:v>2021</c:v>
                </c:pt>
                <c:pt idx="4">
                  <c:v>2022</c:v>
                </c:pt>
                <c:pt idx="5">
                  <c:v>2023</c:v>
                </c:pt>
              </c:numCache>
            </c:numRef>
          </c:cat>
          <c:val>
            <c:numRef>
              <c:f>Hárok2!$B$41:$G$41</c:f>
              <c:numCache>
                <c:formatCode>General</c:formatCode>
                <c:ptCount val="6"/>
                <c:pt idx="0">
                  <c:v>2277901</c:v>
                </c:pt>
                <c:pt idx="1">
                  <c:v>1559080</c:v>
                </c:pt>
                <c:pt idx="2">
                  <c:v>1378029</c:v>
                </c:pt>
                <c:pt idx="3">
                  <c:v>1124650</c:v>
                </c:pt>
                <c:pt idx="4">
                  <c:v>1075084</c:v>
                </c:pt>
                <c:pt idx="5">
                  <c:v>1448404</c:v>
                </c:pt>
              </c:numCache>
            </c:numRef>
          </c:val>
          <c:extLst>
            <c:ext xmlns:c16="http://schemas.microsoft.com/office/drawing/2014/chart" uri="{C3380CC4-5D6E-409C-BE32-E72D297353CC}">
              <c16:uniqueId val="{00000000-6BA7-4400-A198-1EF8E22A9E95}"/>
            </c:ext>
          </c:extLst>
        </c:ser>
        <c:dLbls>
          <c:dLblPos val="outEnd"/>
          <c:showLegendKey val="0"/>
          <c:showVal val="1"/>
          <c:showCatName val="0"/>
          <c:showSerName val="0"/>
          <c:showPercent val="0"/>
          <c:showBubbleSize val="0"/>
        </c:dLbls>
        <c:gapWidth val="219"/>
        <c:overlap val="-27"/>
        <c:axId val="1497752271"/>
        <c:axId val="1497768591"/>
      </c:barChart>
      <c:catAx>
        <c:axId val="14977522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k-SK"/>
          </a:p>
        </c:txPr>
        <c:crossAx val="1497768591"/>
        <c:crosses val="autoZero"/>
        <c:auto val="1"/>
        <c:lblAlgn val="ctr"/>
        <c:lblOffset val="100"/>
        <c:noMultiLvlLbl val="0"/>
      </c:catAx>
      <c:valAx>
        <c:axId val="149776859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k-SK"/>
          </a:p>
        </c:txPr>
        <c:crossAx val="149775227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sk-SK"/>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k-SK"/>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r>
              <a:rPr lang="sk-SK" sz="1000" dirty="0">
                <a:effectLst/>
                <a:latin typeface="+mn-lt"/>
                <a:ea typeface="Aptos" panose="020B0004020202020204" pitchFamily="34" charset="0"/>
                <a:cs typeface="Arial" panose="020B0604020202020204" pitchFamily="34" charset="0"/>
              </a:rPr>
              <a:t>Percentuálny podiel dôvodov pre odstránenie</a:t>
            </a:r>
          </a:p>
          <a:p>
            <a:pPr algn="l">
              <a:defRPr/>
            </a:pPr>
            <a:r>
              <a:rPr lang="sk-SK" sz="1000" dirty="0">
                <a:effectLst/>
                <a:latin typeface="+mn-lt"/>
                <a:ea typeface="Aptos" panose="020B0004020202020204" pitchFamily="34" charset="0"/>
                <a:cs typeface="Arial" panose="020B0604020202020204" pitchFamily="34" charset="0"/>
              </a:rPr>
              <a:t> používateľských videí z platformy YouTube</a:t>
            </a:r>
            <a:endParaRPr lang="sk-SK" sz="1000" dirty="0">
              <a:latin typeface="+mn-lt"/>
            </a:endParaRPr>
          </a:p>
          <a:p>
            <a:pPr algn="l">
              <a:defRPr/>
            </a:pPr>
            <a:endParaRPr lang="sk-SK" sz="1000" dirty="0">
              <a:latin typeface="+mn-lt"/>
            </a:endParaRPr>
          </a:p>
        </c:rich>
      </c:tx>
      <c:layout>
        <c:manualLayout>
          <c:xMode val="edge"/>
          <c:yMode val="edge"/>
          <c:x val="3.6297540102471097E-2"/>
          <c:y val="2.5848030372453326E-2"/>
        </c:manualLayout>
      </c:layout>
      <c:overlay val="0"/>
      <c:spPr>
        <a:noFill/>
        <a:ln>
          <a:noFill/>
        </a:ln>
        <a:effectLst/>
      </c:spPr>
      <c:txPr>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endParaRPr lang="sk-SK"/>
        </a:p>
      </c:txPr>
    </c:title>
    <c:autoTitleDeleted val="0"/>
    <c:plotArea>
      <c:layout/>
      <c:pieChart>
        <c:varyColors val="1"/>
        <c:ser>
          <c:idx val="0"/>
          <c:order val="0"/>
          <c:tx>
            <c:strRef>
              <c:f>'2023'!$B$16</c:f>
              <c:strCache>
                <c:ptCount val="1"/>
                <c:pt idx="0">
                  <c:v>Percento</c:v>
                </c:pt>
              </c:strCache>
            </c:strRef>
          </c:tx>
          <c:dPt>
            <c:idx val="0"/>
            <c:bubble3D val="0"/>
            <c:spPr>
              <a:solidFill>
                <a:schemeClr val="accent5">
                  <a:shade val="42000"/>
                </a:schemeClr>
              </a:solidFill>
              <a:ln w="19050">
                <a:solidFill>
                  <a:schemeClr val="lt1"/>
                </a:solidFill>
              </a:ln>
              <a:effectLst/>
            </c:spPr>
            <c:extLst>
              <c:ext xmlns:c16="http://schemas.microsoft.com/office/drawing/2014/chart" uri="{C3380CC4-5D6E-409C-BE32-E72D297353CC}">
                <c16:uniqueId val="{00000001-9773-4CAE-9E06-063ABF0C57DA}"/>
              </c:ext>
            </c:extLst>
          </c:dPt>
          <c:dPt>
            <c:idx val="1"/>
            <c:bubble3D val="0"/>
            <c:spPr>
              <a:solidFill>
                <a:schemeClr val="accent5">
                  <a:shade val="55000"/>
                </a:schemeClr>
              </a:solidFill>
              <a:ln w="19050">
                <a:solidFill>
                  <a:schemeClr val="lt1"/>
                </a:solidFill>
              </a:ln>
              <a:effectLst/>
            </c:spPr>
            <c:extLst>
              <c:ext xmlns:c16="http://schemas.microsoft.com/office/drawing/2014/chart" uri="{C3380CC4-5D6E-409C-BE32-E72D297353CC}">
                <c16:uniqueId val="{00000003-9773-4CAE-9E06-063ABF0C57DA}"/>
              </c:ext>
            </c:extLst>
          </c:dPt>
          <c:dPt>
            <c:idx val="2"/>
            <c:bubble3D val="0"/>
            <c:spPr>
              <a:solidFill>
                <a:schemeClr val="accent5">
                  <a:shade val="68000"/>
                </a:schemeClr>
              </a:solidFill>
              <a:ln w="19050">
                <a:solidFill>
                  <a:schemeClr val="lt1"/>
                </a:solidFill>
              </a:ln>
              <a:effectLst/>
            </c:spPr>
            <c:extLst>
              <c:ext xmlns:c16="http://schemas.microsoft.com/office/drawing/2014/chart" uri="{C3380CC4-5D6E-409C-BE32-E72D297353CC}">
                <c16:uniqueId val="{00000005-9773-4CAE-9E06-063ABF0C57DA}"/>
              </c:ext>
            </c:extLst>
          </c:dPt>
          <c:dPt>
            <c:idx val="3"/>
            <c:bubble3D val="0"/>
            <c:spPr>
              <a:solidFill>
                <a:schemeClr val="accent5">
                  <a:shade val="80000"/>
                </a:schemeClr>
              </a:solidFill>
              <a:ln w="19050">
                <a:solidFill>
                  <a:schemeClr val="lt1"/>
                </a:solidFill>
              </a:ln>
              <a:effectLst/>
            </c:spPr>
            <c:extLst>
              <c:ext xmlns:c16="http://schemas.microsoft.com/office/drawing/2014/chart" uri="{C3380CC4-5D6E-409C-BE32-E72D297353CC}">
                <c16:uniqueId val="{00000007-9773-4CAE-9E06-063ABF0C57DA}"/>
              </c:ext>
            </c:extLst>
          </c:dPt>
          <c:dPt>
            <c:idx val="4"/>
            <c:bubble3D val="0"/>
            <c:spPr>
              <a:solidFill>
                <a:schemeClr val="accent5">
                  <a:shade val="93000"/>
                </a:schemeClr>
              </a:solidFill>
              <a:ln w="19050">
                <a:solidFill>
                  <a:schemeClr val="lt1"/>
                </a:solidFill>
              </a:ln>
              <a:effectLst/>
            </c:spPr>
            <c:extLst>
              <c:ext xmlns:c16="http://schemas.microsoft.com/office/drawing/2014/chart" uri="{C3380CC4-5D6E-409C-BE32-E72D297353CC}">
                <c16:uniqueId val="{00000009-9773-4CAE-9E06-063ABF0C57DA}"/>
              </c:ext>
            </c:extLst>
          </c:dPt>
          <c:dPt>
            <c:idx val="5"/>
            <c:bubble3D val="0"/>
            <c:spPr>
              <a:solidFill>
                <a:schemeClr val="accent5">
                  <a:tint val="94000"/>
                </a:schemeClr>
              </a:solidFill>
              <a:ln w="19050">
                <a:solidFill>
                  <a:schemeClr val="lt1"/>
                </a:solidFill>
              </a:ln>
              <a:effectLst/>
            </c:spPr>
            <c:extLst>
              <c:ext xmlns:c16="http://schemas.microsoft.com/office/drawing/2014/chart" uri="{C3380CC4-5D6E-409C-BE32-E72D297353CC}">
                <c16:uniqueId val="{0000000B-9773-4CAE-9E06-063ABF0C57DA}"/>
              </c:ext>
            </c:extLst>
          </c:dPt>
          <c:dPt>
            <c:idx val="6"/>
            <c:bubble3D val="0"/>
            <c:spPr>
              <a:solidFill>
                <a:schemeClr val="accent5">
                  <a:tint val="81000"/>
                </a:schemeClr>
              </a:solidFill>
              <a:ln w="19050">
                <a:solidFill>
                  <a:schemeClr val="lt1"/>
                </a:solidFill>
              </a:ln>
              <a:effectLst/>
            </c:spPr>
            <c:extLst>
              <c:ext xmlns:c16="http://schemas.microsoft.com/office/drawing/2014/chart" uri="{C3380CC4-5D6E-409C-BE32-E72D297353CC}">
                <c16:uniqueId val="{0000000D-9773-4CAE-9E06-063ABF0C57DA}"/>
              </c:ext>
            </c:extLst>
          </c:dPt>
          <c:dPt>
            <c:idx val="7"/>
            <c:bubble3D val="0"/>
            <c:spPr>
              <a:solidFill>
                <a:schemeClr val="accent5">
                  <a:tint val="69000"/>
                </a:schemeClr>
              </a:solidFill>
              <a:ln w="19050">
                <a:solidFill>
                  <a:schemeClr val="lt1"/>
                </a:solidFill>
              </a:ln>
              <a:effectLst/>
            </c:spPr>
            <c:extLst>
              <c:ext xmlns:c16="http://schemas.microsoft.com/office/drawing/2014/chart" uri="{C3380CC4-5D6E-409C-BE32-E72D297353CC}">
                <c16:uniqueId val="{0000000F-9773-4CAE-9E06-063ABF0C57DA}"/>
              </c:ext>
            </c:extLst>
          </c:dPt>
          <c:dPt>
            <c:idx val="8"/>
            <c:bubble3D val="0"/>
            <c:spPr>
              <a:solidFill>
                <a:schemeClr val="accent5">
                  <a:tint val="56000"/>
                </a:schemeClr>
              </a:solidFill>
              <a:ln w="19050">
                <a:solidFill>
                  <a:schemeClr val="lt1"/>
                </a:solidFill>
              </a:ln>
              <a:effectLst/>
            </c:spPr>
            <c:extLst>
              <c:ext xmlns:c16="http://schemas.microsoft.com/office/drawing/2014/chart" uri="{C3380CC4-5D6E-409C-BE32-E72D297353CC}">
                <c16:uniqueId val="{00000011-9773-4CAE-9E06-063ABF0C57DA}"/>
              </c:ext>
            </c:extLst>
          </c:dPt>
          <c:dPt>
            <c:idx val="9"/>
            <c:bubble3D val="0"/>
            <c:spPr>
              <a:solidFill>
                <a:schemeClr val="accent5">
                  <a:tint val="43000"/>
                </a:schemeClr>
              </a:solidFill>
              <a:ln w="19050">
                <a:solidFill>
                  <a:schemeClr val="lt1"/>
                </a:solidFill>
              </a:ln>
              <a:effectLst/>
            </c:spPr>
            <c:extLst>
              <c:ext xmlns:c16="http://schemas.microsoft.com/office/drawing/2014/chart" uri="{C3380CC4-5D6E-409C-BE32-E72D297353CC}">
                <c16:uniqueId val="{00000013-9773-4CAE-9E06-063ABF0C57DA}"/>
              </c:ext>
            </c:extLst>
          </c:dPt>
          <c:dLbls>
            <c:dLbl>
              <c:idx val="6"/>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sk-SK"/>
                </a:p>
              </c:txPr>
              <c:dLblPos val="bestFit"/>
              <c:showLegendKey val="0"/>
              <c:showVal val="1"/>
              <c:showCatName val="0"/>
              <c:showSerName val="0"/>
              <c:showPercent val="0"/>
              <c:showBubbleSize val="0"/>
              <c:extLst>
                <c:ext xmlns:c16="http://schemas.microsoft.com/office/drawing/2014/chart" uri="{C3380CC4-5D6E-409C-BE32-E72D297353CC}">
                  <c16:uniqueId val="{0000000D-9773-4CAE-9E06-063ABF0C57DA}"/>
                </c:ext>
              </c:extLst>
            </c:dLbl>
            <c:dLbl>
              <c:idx val="7"/>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sk-SK"/>
                </a:p>
              </c:txPr>
              <c:dLblPos val="bestFit"/>
              <c:showLegendKey val="0"/>
              <c:showVal val="1"/>
              <c:showCatName val="0"/>
              <c:showSerName val="0"/>
              <c:showPercent val="0"/>
              <c:showBubbleSize val="0"/>
              <c:extLst>
                <c:ext xmlns:c16="http://schemas.microsoft.com/office/drawing/2014/chart" uri="{C3380CC4-5D6E-409C-BE32-E72D297353CC}">
                  <c16:uniqueId val="{0000000F-9773-4CAE-9E06-063ABF0C57DA}"/>
                </c:ext>
              </c:extLst>
            </c:dLbl>
            <c:dLbl>
              <c:idx val="8"/>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sk-SK"/>
                </a:p>
              </c:txPr>
              <c:dLblPos val="bestFit"/>
              <c:showLegendKey val="0"/>
              <c:showVal val="1"/>
              <c:showCatName val="0"/>
              <c:showSerName val="0"/>
              <c:showPercent val="0"/>
              <c:showBubbleSize val="0"/>
              <c:extLst>
                <c:ext xmlns:c16="http://schemas.microsoft.com/office/drawing/2014/chart" uri="{C3380CC4-5D6E-409C-BE32-E72D297353CC}">
                  <c16:uniqueId val="{00000011-9773-4CAE-9E06-063ABF0C57DA}"/>
                </c:ext>
              </c:extLst>
            </c:dLbl>
            <c:dLbl>
              <c:idx val="9"/>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sk-SK"/>
                </a:p>
              </c:txPr>
              <c:dLblPos val="bestFit"/>
              <c:showLegendKey val="0"/>
              <c:showVal val="1"/>
              <c:showCatName val="0"/>
              <c:showSerName val="0"/>
              <c:showPercent val="0"/>
              <c:showBubbleSize val="0"/>
              <c:extLst>
                <c:ext xmlns:c16="http://schemas.microsoft.com/office/drawing/2014/chart" uri="{C3380CC4-5D6E-409C-BE32-E72D297353CC}">
                  <c16:uniqueId val="{00000013-9773-4CAE-9E06-063ABF0C57D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sk-SK"/>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'2023'!$A$17:$A$26</c:f>
              <c:strCache>
                <c:ptCount val="10"/>
                <c:pt idx="0">
                  <c:v>Bezpečnosť detí</c:v>
                </c:pt>
                <c:pt idx="1">
                  <c:v>Škodlivý alebo nebezpečný obsah</c:v>
                </c:pt>
                <c:pt idx="2">
                  <c:v>Násilný alebo explicitný obsah</c:v>
                </c:pt>
                <c:pt idx="3">
                  <c:v>Nahota alebo sexuálny obsah</c:v>
                </c:pt>
                <c:pt idx="4">
                  <c:v>Obťažovanie a internetové šikanovanie</c:v>
                </c:pt>
                <c:pt idx="5">
                  <c:v>Spam, zavädzajúci obsah a podvody</c:v>
                </c:pt>
                <c:pt idx="6">
                  <c:v>Propagácia násilia alebo násilného extrémizmu</c:v>
                </c:pt>
                <c:pt idx="7">
                  <c:v>Nenávistný a urážlivý prejav</c:v>
                </c:pt>
                <c:pt idx="8">
                  <c:v>Nepravdivá informácia</c:v>
                </c:pt>
                <c:pt idx="9">
                  <c:v>Iné</c:v>
                </c:pt>
              </c:strCache>
            </c:strRef>
          </c:cat>
          <c:val>
            <c:numRef>
              <c:f>'2023'!$B$17:$B$26</c:f>
              <c:numCache>
                <c:formatCode>0.00%</c:formatCode>
                <c:ptCount val="10"/>
                <c:pt idx="0">
                  <c:v>0.34350000000000003</c:v>
                </c:pt>
                <c:pt idx="1">
                  <c:v>0.27160000000000001</c:v>
                </c:pt>
                <c:pt idx="2">
                  <c:v>0.1138</c:v>
                </c:pt>
                <c:pt idx="3">
                  <c:v>8.1100000000000005E-2</c:v>
                </c:pt>
                <c:pt idx="4">
                  <c:v>6.2399999999999997E-2</c:v>
                </c:pt>
                <c:pt idx="5">
                  <c:v>5.8599999999999999E-2</c:v>
                </c:pt>
                <c:pt idx="6">
                  <c:v>2.29E-2</c:v>
                </c:pt>
                <c:pt idx="7">
                  <c:v>2.3800000000000002E-2</c:v>
                </c:pt>
                <c:pt idx="8">
                  <c:v>1.2E-2</c:v>
                </c:pt>
                <c:pt idx="9">
                  <c:v>9.9000000000000008E-3</c:v>
                </c:pt>
              </c:numCache>
            </c:numRef>
          </c:val>
          <c:extLst>
            <c:ext xmlns:c16="http://schemas.microsoft.com/office/drawing/2014/chart" uri="{C3380CC4-5D6E-409C-BE32-E72D297353CC}">
              <c16:uniqueId val="{00000014-9773-4CAE-9E06-063ABF0C57DA}"/>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64308198725248777"/>
          <c:y val="0.11058657474672874"/>
          <c:w val="0.35441073338054968"/>
          <c:h val="0.8549252712972105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k-SK"/>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k-SK"/>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k-SK"/>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k-SK"/>
              <a:t>Štatistika trestných</a:t>
            </a:r>
            <a:r>
              <a:rPr lang="sk-SK" baseline="0"/>
              <a:t> činov porušovania autorských práv vyšetrovaných v SR v období od 1.1.2006 do 31.12.20203 </a:t>
            </a:r>
            <a:endParaRPr lang="sk-SK"/>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k-SK"/>
        </a:p>
      </c:txPr>
    </c:title>
    <c:autoTitleDeleted val="0"/>
    <c:plotArea>
      <c:layout/>
      <c:barChart>
        <c:barDir val="col"/>
        <c:grouping val="clustered"/>
        <c:varyColors val="0"/>
        <c:ser>
          <c:idx val="0"/>
          <c:order val="0"/>
          <c:tx>
            <c:strRef>
              <c:f>Hárok1!$B$1</c:f>
              <c:strCache>
                <c:ptCount val="1"/>
                <c:pt idx="0">
                  <c:v>Zistené</c:v>
                </c:pt>
              </c:strCache>
            </c:strRef>
          </c:tx>
          <c:spPr>
            <a:solidFill>
              <a:schemeClr val="accent5">
                <a:shade val="65000"/>
              </a:schemeClr>
            </a:solidFill>
            <a:ln>
              <a:noFill/>
            </a:ln>
            <a:effectLst/>
          </c:spPr>
          <c:invertIfNegative val="0"/>
          <c:cat>
            <c:numRef>
              <c:f>Hárok1!$A$2:$A$19</c:f>
              <c:numCache>
                <c:formatCode>General</c:formatCode>
                <c:ptCount val="18"/>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numCache>
            </c:numRef>
          </c:cat>
          <c:val>
            <c:numRef>
              <c:f>Hárok1!$B$2:$B$19</c:f>
              <c:numCache>
                <c:formatCode>General</c:formatCode>
                <c:ptCount val="18"/>
                <c:pt idx="0">
                  <c:v>75</c:v>
                </c:pt>
                <c:pt idx="1">
                  <c:v>96</c:v>
                </c:pt>
                <c:pt idx="2">
                  <c:v>106</c:v>
                </c:pt>
                <c:pt idx="3">
                  <c:v>56</c:v>
                </c:pt>
                <c:pt idx="4">
                  <c:v>63</c:v>
                </c:pt>
                <c:pt idx="5">
                  <c:v>81</c:v>
                </c:pt>
                <c:pt idx="6">
                  <c:v>97</c:v>
                </c:pt>
                <c:pt idx="7">
                  <c:v>107</c:v>
                </c:pt>
                <c:pt idx="8">
                  <c:v>70</c:v>
                </c:pt>
                <c:pt idx="9">
                  <c:v>40</c:v>
                </c:pt>
                <c:pt idx="10">
                  <c:v>41</c:v>
                </c:pt>
                <c:pt idx="11">
                  <c:v>44</c:v>
                </c:pt>
                <c:pt idx="12">
                  <c:v>46</c:v>
                </c:pt>
                <c:pt idx="13">
                  <c:v>47</c:v>
                </c:pt>
                <c:pt idx="14">
                  <c:v>46</c:v>
                </c:pt>
                <c:pt idx="15">
                  <c:v>41</c:v>
                </c:pt>
                <c:pt idx="16">
                  <c:v>48</c:v>
                </c:pt>
                <c:pt idx="17">
                  <c:v>44</c:v>
                </c:pt>
              </c:numCache>
            </c:numRef>
          </c:val>
          <c:extLst>
            <c:ext xmlns:c16="http://schemas.microsoft.com/office/drawing/2014/chart" uri="{C3380CC4-5D6E-409C-BE32-E72D297353CC}">
              <c16:uniqueId val="{00000000-BD5F-4BA8-BF28-9B19A3B3D528}"/>
            </c:ext>
          </c:extLst>
        </c:ser>
        <c:ser>
          <c:idx val="1"/>
          <c:order val="1"/>
          <c:tx>
            <c:strRef>
              <c:f>Hárok1!$C$1</c:f>
              <c:strCache>
                <c:ptCount val="1"/>
                <c:pt idx="0">
                  <c:v>Objasnené</c:v>
                </c:pt>
              </c:strCache>
            </c:strRef>
          </c:tx>
          <c:spPr>
            <a:solidFill>
              <a:schemeClr val="accent5"/>
            </a:solidFill>
            <a:ln>
              <a:noFill/>
            </a:ln>
            <a:effectLst/>
          </c:spPr>
          <c:invertIfNegative val="0"/>
          <c:cat>
            <c:numRef>
              <c:f>Hárok1!$A$2:$A$19</c:f>
              <c:numCache>
                <c:formatCode>General</c:formatCode>
                <c:ptCount val="18"/>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numCache>
            </c:numRef>
          </c:cat>
          <c:val>
            <c:numRef>
              <c:f>Hárok1!$C$2:$C$19</c:f>
              <c:numCache>
                <c:formatCode>General</c:formatCode>
                <c:ptCount val="18"/>
                <c:pt idx="0">
                  <c:v>38</c:v>
                </c:pt>
                <c:pt idx="1">
                  <c:v>46</c:v>
                </c:pt>
                <c:pt idx="2">
                  <c:v>37</c:v>
                </c:pt>
                <c:pt idx="3">
                  <c:v>23</c:v>
                </c:pt>
                <c:pt idx="4">
                  <c:v>25</c:v>
                </c:pt>
                <c:pt idx="5">
                  <c:v>23</c:v>
                </c:pt>
                <c:pt idx="6">
                  <c:v>14</c:v>
                </c:pt>
                <c:pt idx="7">
                  <c:v>11</c:v>
                </c:pt>
                <c:pt idx="8">
                  <c:v>8</c:v>
                </c:pt>
                <c:pt idx="9">
                  <c:v>6</c:v>
                </c:pt>
                <c:pt idx="10">
                  <c:v>8</c:v>
                </c:pt>
                <c:pt idx="11">
                  <c:v>11</c:v>
                </c:pt>
                <c:pt idx="12">
                  <c:v>10</c:v>
                </c:pt>
                <c:pt idx="13">
                  <c:v>14</c:v>
                </c:pt>
                <c:pt idx="14">
                  <c:v>8</c:v>
                </c:pt>
                <c:pt idx="15">
                  <c:v>6</c:v>
                </c:pt>
                <c:pt idx="16">
                  <c:v>10</c:v>
                </c:pt>
                <c:pt idx="17">
                  <c:v>9</c:v>
                </c:pt>
              </c:numCache>
            </c:numRef>
          </c:val>
          <c:extLst>
            <c:ext xmlns:c16="http://schemas.microsoft.com/office/drawing/2014/chart" uri="{C3380CC4-5D6E-409C-BE32-E72D297353CC}">
              <c16:uniqueId val="{00000001-BD5F-4BA8-BF28-9B19A3B3D528}"/>
            </c:ext>
          </c:extLst>
        </c:ser>
        <c:ser>
          <c:idx val="2"/>
          <c:order val="2"/>
          <c:tx>
            <c:strRef>
              <c:f>Hárok1!$D$1</c:f>
              <c:strCache>
                <c:ptCount val="1"/>
                <c:pt idx="0">
                  <c:v>Dodatočne objasnené</c:v>
                </c:pt>
              </c:strCache>
            </c:strRef>
          </c:tx>
          <c:spPr>
            <a:solidFill>
              <a:schemeClr val="accent5">
                <a:tint val="65000"/>
              </a:schemeClr>
            </a:solidFill>
            <a:ln>
              <a:noFill/>
            </a:ln>
            <a:effectLst/>
          </c:spPr>
          <c:invertIfNegative val="0"/>
          <c:cat>
            <c:numRef>
              <c:f>Hárok1!$A$2:$A$19</c:f>
              <c:numCache>
                <c:formatCode>General</c:formatCode>
                <c:ptCount val="18"/>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numCache>
            </c:numRef>
          </c:cat>
          <c:val>
            <c:numRef>
              <c:f>Hárok1!$D$2:$D$19</c:f>
              <c:numCache>
                <c:formatCode>General</c:formatCode>
                <c:ptCount val="18"/>
                <c:pt idx="0">
                  <c:v>1</c:v>
                </c:pt>
                <c:pt idx="1">
                  <c:v>16</c:v>
                </c:pt>
                <c:pt idx="2">
                  <c:v>25</c:v>
                </c:pt>
                <c:pt idx="3">
                  <c:v>19</c:v>
                </c:pt>
                <c:pt idx="4">
                  <c:v>11</c:v>
                </c:pt>
                <c:pt idx="5">
                  <c:v>6</c:v>
                </c:pt>
                <c:pt idx="6">
                  <c:v>14</c:v>
                </c:pt>
                <c:pt idx="7">
                  <c:v>15</c:v>
                </c:pt>
                <c:pt idx="8">
                  <c:v>23</c:v>
                </c:pt>
                <c:pt idx="9">
                  <c:v>20</c:v>
                </c:pt>
                <c:pt idx="10">
                  <c:v>15</c:v>
                </c:pt>
                <c:pt idx="11">
                  <c:v>13</c:v>
                </c:pt>
                <c:pt idx="12">
                  <c:v>6</c:v>
                </c:pt>
                <c:pt idx="13">
                  <c:v>4</c:v>
                </c:pt>
                <c:pt idx="14">
                  <c:v>8</c:v>
                </c:pt>
                <c:pt idx="15">
                  <c:v>7</c:v>
                </c:pt>
                <c:pt idx="16">
                  <c:v>6</c:v>
                </c:pt>
                <c:pt idx="17">
                  <c:v>6</c:v>
                </c:pt>
              </c:numCache>
            </c:numRef>
          </c:val>
          <c:extLst>
            <c:ext xmlns:c16="http://schemas.microsoft.com/office/drawing/2014/chart" uri="{C3380CC4-5D6E-409C-BE32-E72D297353CC}">
              <c16:uniqueId val="{00000002-BD5F-4BA8-BF28-9B19A3B3D528}"/>
            </c:ext>
          </c:extLst>
        </c:ser>
        <c:dLbls>
          <c:showLegendKey val="0"/>
          <c:showVal val="0"/>
          <c:showCatName val="0"/>
          <c:showSerName val="0"/>
          <c:showPercent val="0"/>
          <c:showBubbleSize val="0"/>
        </c:dLbls>
        <c:gapWidth val="219"/>
        <c:overlap val="-27"/>
        <c:axId val="655606719"/>
        <c:axId val="655600479"/>
      </c:barChart>
      <c:catAx>
        <c:axId val="6556067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k-SK"/>
          </a:p>
        </c:txPr>
        <c:crossAx val="655600479"/>
        <c:crosses val="autoZero"/>
        <c:auto val="1"/>
        <c:lblAlgn val="ctr"/>
        <c:lblOffset val="100"/>
        <c:noMultiLvlLbl val="0"/>
      </c:catAx>
      <c:valAx>
        <c:axId val="65560047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k-SK"/>
          </a:p>
        </c:txPr>
        <c:crossAx val="655606719"/>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sk-SK"/>
          </a:p>
        </c:txPr>
      </c:dTable>
      <c:spPr>
        <a:noFill/>
        <a:ln>
          <a:noFill/>
        </a:ln>
        <a:effectLst/>
      </c:spPr>
    </c:plotArea>
    <c:plotVisOnly val="1"/>
    <c:dispBlanksAs val="gap"/>
    <c:showDLblsOverMax val="0"/>
  </c:chart>
  <c:spPr>
    <a:noFill/>
    <a:ln>
      <a:noFill/>
    </a:ln>
    <a:effectLst/>
  </c:spPr>
  <c:txPr>
    <a:bodyPr/>
    <a:lstStyle/>
    <a:p>
      <a:pPr>
        <a:defRPr/>
      </a:pPr>
      <a:endParaRPr lang="sk-SK"/>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k-SK"/>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pieChart>
        <c:varyColors val="1"/>
        <c:ser>
          <c:idx val="0"/>
          <c:order val="0"/>
          <c:dPt>
            <c:idx val="0"/>
            <c:bubble3D val="0"/>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11E0-431D-8C42-1A76001CDE3A}"/>
              </c:ext>
            </c:extLst>
          </c:dPt>
          <c:dPt>
            <c:idx val="1"/>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11E0-431D-8C42-1A76001CDE3A}"/>
              </c:ext>
            </c:extLst>
          </c:dPt>
          <c:dPt>
            <c:idx val="2"/>
            <c:bubble3D val="0"/>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11E0-431D-8C42-1A76001CDE3A}"/>
              </c:ext>
            </c:extLst>
          </c:dPt>
          <c:dLbls>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sk-SK"/>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Hárok1!$A$1:$A$3</c:f>
              <c:strCache>
                <c:ptCount val="3"/>
                <c:pt idx="0">
                  <c:v>audiovizuálne diela </c:v>
                </c:pt>
                <c:pt idx="1">
                  <c:v>hudobné diela</c:v>
                </c:pt>
                <c:pt idx="2">
                  <c:v>počítačové programy, vrátane počítačových hier</c:v>
                </c:pt>
              </c:strCache>
            </c:strRef>
          </c:cat>
          <c:val>
            <c:numRef>
              <c:f>Hárok1!$B$1:$B$3</c:f>
              <c:numCache>
                <c:formatCode>General</c:formatCode>
                <c:ptCount val="3"/>
                <c:pt idx="0">
                  <c:v>69</c:v>
                </c:pt>
                <c:pt idx="1">
                  <c:v>12</c:v>
                </c:pt>
                <c:pt idx="2">
                  <c:v>4</c:v>
                </c:pt>
              </c:numCache>
            </c:numRef>
          </c:val>
          <c:extLst>
            <c:ext xmlns:c16="http://schemas.microsoft.com/office/drawing/2014/chart" uri="{C3380CC4-5D6E-409C-BE32-E72D297353CC}">
              <c16:uniqueId val="{00000006-11E0-431D-8C42-1A76001CDE3A}"/>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sk-SK"/>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k-SK"/>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pieChart>
        <c:varyColors val="1"/>
        <c:ser>
          <c:idx val="0"/>
          <c:order val="0"/>
          <c:dPt>
            <c:idx val="0"/>
            <c:bubble3D val="0"/>
            <c:spPr>
              <a:gradFill rotWithShape="1">
                <a:gsLst>
                  <a:gs pos="0">
                    <a:schemeClr val="accent5">
                      <a:shade val="58000"/>
                      <a:satMod val="103000"/>
                      <a:lumMod val="102000"/>
                      <a:tint val="94000"/>
                    </a:schemeClr>
                  </a:gs>
                  <a:gs pos="50000">
                    <a:schemeClr val="accent5">
                      <a:shade val="58000"/>
                      <a:satMod val="110000"/>
                      <a:lumMod val="100000"/>
                      <a:shade val="100000"/>
                    </a:schemeClr>
                  </a:gs>
                  <a:gs pos="100000">
                    <a:schemeClr val="accent5">
                      <a:shade val="58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F65A-47BC-84CC-507C9D6CDBAD}"/>
              </c:ext>
            </c:extLst>
          </c:dPt>
          <c:dPt>
            <c:idx val="1"/>
            <c:bubble3D val="0"/>
            <c:spPr>
              <a:gradFill rotWithShape="1">
                <a:gsLst>
                  <a:gs pos="0">
                    <a:schemeClr val="accent5">
                      <a:shade val="86000"/>
                      <a:satMod val="103000"/>
                      <a:lumMod val="102000"/>
                      <a:tint val="94000"/>
                    </a:schemeClr>
                  </a:gs>
                  <a:gs pos="50000">
                    <a:schemeClr val="accent5">
                      <a:shade val="86000"/>
                      <a:satMod val="110000"/>
                      <a:lumMod val="100000"/>
                      <a:shade val="100000"/>
                    </a:schemeClr>
                  </a:gs>
                  <a:gs pos="100000">
                    <a:schemeClr val="accent5">
                      <a:shade val="86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F65A-47BC-84CC-507C9D6CDBAD}"/>
              </c:ext>
            </c:extLst>
          </c:dPt>
          <c:dPt>
            <c:idx val="2"/>
            <c:bubble3D val="0"/>
            <c:spPr>
              <a:gradFill rotWithShape="1">
                <a:gsLst>
                  <a:gs pos="0">
                    <a:schemeClr val="accent5">
                      <a:tint val="86000"/>
                      <a:satMod val="103000"/>
                      <a:lumMod val="102000"/>
                      <a:tint val="94000"/>
                    </a:schemeClr>
                  </a:gs>
                  <a:gs pos="50000">
                    <a:schemeClr val="accent5">
                      <a:tint val="86000"/>
                      <a:satMod val="110000"/>
                      <a:lumMod val="100000"/>
                      <a:shade val="100000"/>
                    </a:schemeClr>
                  </a:gs>
                  <a:gs pos="100000">
                    <a:schemeClr val="accent5">
                      <a:tint val="86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F65A-47BC-84CC-507C9D6CDBAD}"/>
              </c:ext>
            </c:extLst>
          </c:dPt>
          <c:dPt>
            <c:idx val="3"/>
            <c:bubble3D val="0"/>
            <c:spPr>
              <a:gradFill rotWithShape="1">
                <a:gsLst>
                  <a:gs pos="0">
                    <a:schemeClr val="accent5">
                      <a:tint val="58000"/>
                      <a:satMod val="103000"/>
                      <a:lumMod val="102000"/>
                      <a:tint val="94000"/>
                    </a:schemeClr>
                  </a:gs>
                  <a:gs pos="50000">
                    <a:schemeClr val="accent5">
                      <a:tint val="58000"/>
                      <a:satMod val="110000"/>
                      <a:lumMod val="100000"/>
                      <a:shade val="100000"/>
                    </a:schemeClr>
                  </a:gs>
                  <a:gs pos="100000">
                    <a:schemeClr val="accent5">
                      <a:tint val="58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7-F65A-47BC-84CC-507C9D6CDBAD}"/>
              </c:ext>
            </c:extLst>
          </c:dPt>
          <c:dLbls>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sk-SK"/>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Hárok2!$G$1:$G$4</c:f>
              <c:strCache>
                <c:ptCount val="4"/>
                <c:pt idx="0">
                  <c:v>trest odňatia slobody</c:v>
                </c:pt>
                <c:pt idx="1">
                  <c:v>trest prepadnutia veci</c:v>
                </c:pt>
                <c:pt idx="2">
                  <c:v>peňažný trest</c:v>
                </c:pt>
                <c:pt idx="3">
                  <c:v>trest povinnej práce</c:v>
                </c:pt>
              </c:strCache>
            </c:strRef>
          </c:cat>
          <c:val>
            <c:numRef>
              <c:f>Hárok2!$H$1:$H$4</c:f>
              <c:numCache>
                <c:formatCode>General</c:formatCode>
                <c:ptCount val="4"/>
                <c:pt idx="0">
                  <c:v>50</c:v>
                </c:pt>
                <c:pt idx="1">
                  <c:v>28</c:v>
                </c:pt>
                <c:pt idx="2">
                  <c:v>16</c:v>
                </c:pt>
                <c:pt idx="3">
                  <c:v>7</c:v>
                </c:pt>
              </c:numCache>
            </c:numRef>
          </c:val>
          <c:extLst>
            <c:ext xmlns:c16="http://schemas.microsoft.com/office/drawing/2014/chart" uri="{C3380CC4-5D6E-409C-BE32-E72D297353CC}">
              <c16:uniqueId val="{00000008-F65A-47BC-84CC-507C9D6CDBAD}"/>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sk-SK"/>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k-SK"/>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sk-SK"/>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k-SK"/>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pieChart>
        <c:varyColors val="1"/>
        <c:ser>
          <c:idx val="0"/>
          <c:order val="0"/>
          <c:dPt>
            <c:idx val="0"/>
            <c:bubble3D val="0"/>
            <c:spPr>
              <a:gradFill rotWithShape="1">
                <a:gsLst>
                  <a:gs pos="0">
                    <a:schemeClr val="accent5">
                      <a:shade val="58000"/>
                      <a:satMod val="103000"/>
                      <a:lumMod val="102000"/>
                      <a:tint val="94000"/>
                    </a:schemeClr>
                  </a:gs>
                  <a:gs pos="50000">
                    <a:schemeClr val="accent5">
                      <a:shade val="58000"/>
                      <a:satMod val="110000"/>
                      <a:lumMod val="100000"/>
                      <a:shade val="100000"/>
                    </a:schemeClr>
                  </a:gs>
                  <a:gs pos="100000">
                    <a:schemeClr val="accent5">
                      <a:shade val="58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BFD2-495E-ADEB-4A87FE27E21F}"/>
              </c:ext>
            </c:extLst>
          </c:dPt>
          <c:dPt>
            <c:idx val="1"/>
            <c:bubble3D val="0"/>
            <c:spPr>
              <a:gradFill rotWithShape="1">
                <a:gsLst>
                  <a:gs pos="0">
                    <a:schemeClr val="accent5">
                      <a:shade val="86000"/>
                      <a:satMod val="103000"/>
                      <a:lumMod val="102000"/>
                      <a:tint val="94000"/>
                    </a:schemeClr>
                  </a:gs>
                  <a:gs pos="50000">
                    <a:schemeClr val="accent5">
                      <a:shade val="86000"/>
                      <a:satMod val="110000"/>
                      <a:lumMod val="100000"/>
                      <a:shade val="100000"/>
                    </a:schemeClr>
                  </a:gs>
                  <a:gs pos="100000">
                    <a:schemeClr val="accent5">
                      <a:shade val="86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BFD2-495E-ADEB-4A87FE27E21F}"/>
              </c:ext>
            </c:extLst>
          </c:dPt>
          <c:dPt>
            <c:idx val="2"/>
            <c:bubble3D val="0"/>
            <c:spPr>
              <a:gradFill rotWithShape="1">
                <a:gsLst>
                  <a:gs pos="0">
                    <a:schemeClr val="accent5">
                      <a:tint val="86000"/>
                      <a:satMod val="103000"/>
                      <a:lumMod val="102000"/>
                      <a:tint val="94000"/>
                    </a:schemeClr>
                  </a:gs>
                  <a:gs pos="50000">
                    <a:schemeClr val="accent5">
                      <a:tint val="86000"/>
                      <a:satMod val="110000"/>
                      <a:lumMod val="100000"/>
                      <a:shade val="100000"/>
                    </a:schemeClr>
                  </a:gs>
                  <a:gs pos="100000">
                    <a:schemeClr val="accent5">
                      <a:tint val="86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BFD2-495E-ADEB-4A87FE27E21F}"/>
              </c:ext>
            </c:extLst>
          </c:dPt>
          <c:dPt>
            <c:idx val="3"/>
            <c:bubble3D val="0"/>
            <c:spPr>
              <a:gradFill rotWithShape="1">
                <a:gsLst>
                  <a:gs pos="0">
                    <a:schemeClr val="accent5">
                      <a:tint val="58000"/>
                      <a:satMod val="103000"/>
                      <a:lumMod val="102000"/>
                      <a:tint val="94000"/>
                    </a:schemeClr>
                  </a:gs>
                  <a:gs pos="50000">
                    <a:schemeClr val="accent5">
                      <a:tint val="58000"/>
                      <a:satMod val="110000"/>
                      <a:lumMod val="100000"/>
                      <a:shade val="100000"/>
                    </a:schemeClr>
                  </a:gs>
                  <a:gs pos="100000">
                    <a:schemeClr val="accent5">
                      <a:tint val="58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7-BFD2-495E-ADEB-4A87FE27E21F}"/>
              </c:ext>
            </c:extLst>
          </c:dPt>
          <c:dLbls>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sk-SK"/>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Hárok2!$C$1:$C$4</c:f>
              <c:strCache>
                <c:ptCount val="4"/>
                <c:pt idx="0">
                  <c:v>malá </c:v>
                </c:pt>
                <c:pt idx="1">
                  <c:v>väčšia</c:v>
                </c:pt>
                <c:pt idx="2">
                  <c:v>značná</c:v>
                </c:pt>
                <c:pt idx="3">
                  <c:v>veľkého rozsahu</c:v>
                </c:pt>
              </c:strCache>
            </c:strRef>
          </c:cat>
          <c:val>
            <c:numRef>
              <c:f>Hárok2!$D$1:$D$4</c:f>
              <c:numCache>
                <c:formatCode>General</c:formatCode>
                <c:ptCount val="4"/>
                <c:pt idx="0">
                  <c:v>13</c:v>
                </c:pt>
                <c:pt idx="1">
                  <c:v>31</c:v>
                </c:pt>
                <c:pt idx="2">
                  <c:v>12</c:v>
                </c:pt>
                <c:pt idx="3">
                  <c:v>3</c:v>
                </c:pt>
              </c:numCache>
            </c:numRef>
          </c:val>
          <c:extLst>
            <c:ext xmlns:c16="http://schemas.microsoft.com/office/drawing/2014/chart" uri="{C3380CC4-5D6E-409C-BE32-E72D297353CC}">
              <c16:uniqueId val="{00000008-BFD2-495E-ADEB-4A87FE27E21F}"/>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sk-SK"/>
    </a:p>
  </c:txPr>
  <c:externalData r:id="rId3">
    <c:autoUpdate val="0"/>
  </c:externalData>
</c:chartSpace>
</file>

<file path=ppt/charts/colors1.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2.xml><?xml version="1.0" encoding="utf-8"?>
<cs:colorStyle xmlns:cs="http://schemas.microsoft.com/office/drawing/2012/chartStyle" xmlns:a="http://schemas.openxmlformats.org/drawingml/2006/main" meth="withinLinear" id="18">
  <a:schemeClr val="accent5"/>
</cs:colorStyle>
</file>

<file path=ppt/charts/colors3.xml><?xml version="1.0" encoding="utf-8"?>
<cs:colorStyle xmlns:cs="http://schemas.microsoft.com/office/drawing/2012/chartStyle" xmlns:a="http://schemas.openxmlformats.org/drawingml/2006/main" meth="withinLinear" id="18">
  <a:schemeClr val="accent5"/>
</cs:colorStyle>
</file>

<file path=ppt/charts/colors4.xml><?xml version="1.0" encoding="utf-8"?>
<cs:colorStyle xmlns:cs="http://schemas.microsoft.com/office/drawing/2012/chartStyle" xmlns:a="http://schemas.openxmlformats.org/drawingml/2006/main" meth="withinLinear" id="18">
  <a:schemeClr val="accent5"/>
</cs:colorStyle>
</file>

<file path=ppt/charts/colors5.xml><?xml version="1.0" encoding="utf-8"?>
<cs:colorStyle xmlns:cs="http://schemas.microsoft.com/office/drawing/2012/chartStyle" xmlns:a="http://schemas.openxmlformats.org/drawingml/2006/main" meth="withinLinear" id="18">
  <a:schemeClr val="accent5"/>
</cs:colorStyle>
</file>

<file path=ppt/charts/colors6.xml><?xml version="1.0" encoding="utf-8"?>
<cs:colorStyle xmlns:cs="http://schemas.microsoft.com/office/drawing/2012/chartStyle" xmlns:a="http://schemas.openxmlformats.org/drawingml/2006/main" meth="withinLinear" id="18">
  <a:schemeClr val="accent5"/>
</cs:colorStyle>
</file>

<file path=ppt/charts/colors7.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FD4B74-EBF6-4B3D-B2FE-7430EF5E3E3D}"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sk-SK"/>
        </a:p>
      </dgm:t>
    </dgm:pt>
    <dgm:pt modelId="{1A4C60B4-9AF1-472B-9889-35730ED2B938}">
      <dgm:prSet/>
      <dgm:spPr/>
      <dgm:t>
        <a:bodyPr/>
        <a:lstStyle/>
        <a:p>
          <a:pPr algn="l"/>
          <a:r>
            <a:rPr lang="sk-SK" dirty="0"/>
            <a:t>§ 140a Trestného zákona vymedzuje </a:t>
          </a:r>
          <a:r>
            <a:rPr lang="sk-SK" b="1" dirty="0"/>
            <a:t>trestné činy extrémizmu,</a:t>
          </a:r>
          <a:r>
            <a:rPr lang="sk-SK" dirty="0"/>
            <a:t> za ktoré sa považujú:</a:t>
          </a:r>
        </a:p>
      </dgm:t>
    </dgm:pt>
    <dgm:pt modelId="{EE89DCBB-B598-4570-8401-7A29C5EF5673}" type="parTrans" cxnId="{DCBFE012-965D-4D38-99EF-45337A9F2A1A}">
      <dgm:prSet/>
      <dgm:spPr/>
      <dgm:t>
        <a:bodyPr/>
        <a:lstStyle/>
        <a:p>
          <a:endParaRPr lang="sk-SK"/>
        </a:p>
      </dgm:t>
    </dgm:pt>
    <dgm:pt modelId="{767BF699-A760-41AD-8771-4DBC84ED1616}" type="sibTrans" cxnId="{DCBFE012-965D-4D38-99EF-45337A9F2A1A}">
      <dgm:prSet/>
      <dgm:spPr/>
      <dgm:t>
        <a:bodyPr/>
        <a:lstStyle/>
        <a:p>
          <a:endParaRPr lang="sk-SK"/>
        </a:p>
      </dgm:t>
    </dgm:pt>
    <dgm:pt modelId="{06BF84C7-EF47-467A-BF29-8C847BA6CA82}">
      <dgm:prSet/>
      <dgm:spPr/>
      <dgm:t>
        <a:bodyPr/>
        <a:lstStyle/>
        <a:p>
          <a:r>
            <a:rPr lang="sk-SK" u="none" dirty="0"/>
            <a:t>trestný čin založenia, podpory a propagácie hnutia smerujúceho k potlačeniu základných práv a slobôd podľa § 421 TZ</a:t>
          </a:r>
        </a:p>
      </dgm:t>
    </dgm:pt>
    <dgm:pt modelId="{6726DB3C-44F1-43C7-88F1-2AE1A909DABE}" type="parTrans" cxnId="{A1E87F3E-1756-46F3-B303-D83C4C84AC82}">
      <dgm:prSet/>
      <dgm:spPr/>
      <dgm:t>
        <a:bodyPr/>
        <a:lstStyle/>
        <a:p>
          <a:endParaRPr lang="sk-SK"/>
        </a:p>
      </dgm:t>
    </dgm:pt>
    <dgm:pt modelId="{D01029D7-9351-4F67-A12F-6D7720048B25}" type="sibTrans" cxnId="{A1E87F3E-1756-46F3-B303-D83C4C84AC82}">
      <dgm:prSet/>
      <dgm:spPr/>
      <dgm:t>
        <a:bodyPr/>
        <a:lstStyle/>
        <a:p>
          <a:endParaRPr lang="sk-SK"/>
        </a:p>
      </dgm:t>
    </dgm:pt>
    <dgm:pt modelId="{62862D1D-8FA1-44EA-8239-F45734DB594D}">
      <dgm:prSet/>
      <dgm:spPr/>
      <dgm:t>
        <a:bodyPr/>
        <a:lstStyle/>
        <a:p>
          <a:r>
            <a:rPr lang="sk-SK" u="none" dirty="0"/>
            <a:t>trestný čin prejavu sympatie k hnutiu smerujúcemu k potlačeniu základných práv a slobôd podľa § 422 TZ</a:t>
          </a:r>
        </a:p>
      </dgm:t>
    </dgm:pt>
    <dgm:pt modelId="{26D601FF-C395-4463-80BB-9734FABAE32E}" type="parTrans" cxnId="{D789C24C-C158-4F22-8F55-4EAD19636A4A}">
      <dgm:prSet/>
      <dgm:spPr/>
      <dgm:t>
        <a:bodyPr/>
        <a:lstStyle/>
        <a:p>
          <a:endParaRPr lang="sk-SK"/>
        </a:p>
      </dgm:t>
    </dgm:pt>
    <dgm:pt modelId="{26F6D945-73B2-4C74-93D7-F9051A7C2C28}" type="sibTrans" cxnId="{D789C24C-C158-4F22-8F55-4EAD19636A4A}">
      <dgm:prSet/>
      <dgm:spPr/>
      <dgm:t>
        <a:bodyPr/>
        <a:lstStyle/>
        <a:p>
          <a:endParaRPr lang="sk-SK"/>
        </a:p>
      </dgm:t>
    </dgm:pt>
    <dgm:pt modelId="{B55D4B61-1AC6-404C-8404-045B3E750BB0}">
      <dgm:prSet/>
      <dgm:spPr/>
      <dgm:t>
        <a:bodyPr/>
        <a:lstStyle/>
        <a:p>
          <a:r>
            <a:rPr lang="sk-SK" u="none" dirty="0"/>
            <a:t>trestný čin výroby extrémistického materiálu podľa § 422a TZ</a:t>
          </a:r>
        </a:p>
      </dgm:t>
    </dgm:pt>
    <dgm:pt modelId="{7DBBFF80-69AD-4DBB-87F3-3237FE48D6A0}" type="parTrans" cxnId="{ADD75545-C931-44CC-87FC-C288C50CEC84}">
      <dgm:prSet/>
      <dgm:spPr/>
      <dgm:t>
        <a:bodyPr/>
        <a:lstStyle/>
        <a:p>
          <a:endParaRPr lang="sk-SK"/>
        </a:p>
      </dgm:t>
    </dgm:pt>
    <dgm:pt modelId="{69266985-9EB1-4020-A0B0-9394ADBB375F}" type="sibTrans" cxnId="{ADD75545-C931-44CC-87FC-C288C50CEC84}">
      <dgm:prSet/>
      <dgm:spPr/>
      <dgm:t>
        <a:bodyPr/>
        <a:lstStyle/>
        <a:p>
          <a:endParaRPr lang="sk-SK"/>
        </a:p>
      </dgm:t>
    </dgm:pt>
    <dgm:pt modelId="{D5970274-C321-4C4F-BD90-B34CB304D1F0}">
      <dgm:prSet/>
      <dgm:spPr/>
      <dgm:t>
        <a:bodyPr/>
        <a:lstStyle/>
        <a:p>
          <a:r>
            <a:rPr lang="sk-SK" u="none" dirty="0"/>
            <a:t>trestný čin rozširovania extrémistického materiálu podľa § 422b TZ</a:t>
          </a:r>
        </a:p>
      </dgm:t>
    </dgm:pt>
    <dgm:pt modelId="{0BBB1707-B57A-4F8C-B86E-0F2E9E45F3A7}" type="parTrans" cxnId="{42CB881A-E628-4654-98E1-916823605C14}">
      <dgm:prSet/>
      <dgm:spPr/>
      <dgm:t>
        <a:bodyPr/>
        <a:lstStyle/>
        <a:p>
          <a:endParaRPr lang="sk-SK"/>
        </a:p>
      </dgm:t>
    </dgm:pt>
    <dgm:pt modelId="{85A283E6-24F8-456A-B225-E1A2F674400A}" type="sibTrans" cxnId="{42CB881A-E628-4654-98E1-916823605C14}">
      <dgm:prSet/>
      <dgm:spPr/>
      <dgm:t>
        <a:bodyPr/>
        <a:lstStyle/>
        <a:p>
          <a:endParaRPr lang="sk-SK"/>
        </a:p>
      </dgm:t>
    </dgm:pt>
    <dgm:pt modelId="{3FFF3526-4844-42C3-A7F0-42F4C0F7356F}">
      <dgm:prSet/>
      <dgm:spPr/>
      <dgm:t>
        <a:bodyPr/>
        <a:lstStyle/>
        <a:p>
          <a:r>
            <a:rPr lang="sk-SK" u="none" dirty="0"/>
            <a:t>trestný čin prechovávania extrémistického materiálu podľa § 422c TZ</a:t>
          </a:r>
        </a:p>
      </dgm:t>
    </dgm:pt>
    <dgm:pt modelId="{CDBDF5E9-654C-445E-8C67-9694DFE60091}" type="parTrans" cxnId="{66A8D7BB-A529-4107-BD7C-B22CA9871994}">
      <dgm:prSet/>
      <dgm:spPr/>
      <dgm:t>
        <a:bodyPr/>
        <a:lstStyle/>
        <a:p>
          <a:endParaRPr lang="sk-SK"/>
        </a:p>
      </dgm:t>
    </dgm:pt>
    <dgm:pt modelId="{1B4BA43F-20B9-41BD-8B95-8138C9F2748C}" type="sibTrans" cxnId="{66A8D7BB-A529-4107-BD7C-B22CA9871994}">
      <dgm:prSet/>
      <dgm:spPr/>
      <dgm:t>
        <a:bodyPr/>
        <a:lstStyle/>
        <a:p>
          <a:endParaRPr lang="sk-SK"/>
        </a:p>
      </dgm:t>
    </dgm:pt>
    <dgm:pt modelId="{D6277DAA-5772-4C96-B9BD-3F3D7D94F848}">
      <dgm:prSet/>
      <dgm:spPr/>
      <dgm:t>
        <a:bodyPr/>
        <a:lstStyle/>
        <a:p>
          <a:r>
            <a:rPr lang="sk-SK" u="none" dirty="0"/>
            <a:t>trestný čin popierania a schvaľovania holokaustu, zločinov politických režimov a zločinov proti ľudskosti podľa § 422d TZ</a:t>
          </a:r>
        </a:p>
      </dgm:t>
    </dgm:pt>
    <dgm:pt modelId="{0465D589-3461-4BF6-ACFD-7C2CE3A4DC88}" type="parTrans" cxnId="{53079342-E8E8-4054-B741-E0D61A4314BA}">
      <dgm:prSet/>
      <dgm:spPr/>
      <dgm:t>
        <a:bodyPr/>
        <a:lstStyle/>
        <a:p>
          <a:endParaRPr lang="sk-SK"/>
        </a:p>
      </dgm:t>
    </dgm:pt>
    <dgm:pt modelId="{9B9F662A-7710-4375-9625-5DD8BBDB9D9A}" type="sibTrans" cxnId="{53079342-E8E8-4054-B741-E0D61A4314BA}">
      <dgm:prSet/>
      <dgm:spPr/>
      <dgm:t>
        <a:bodyPr/>
        <a:lstStyle/>
        <a:p>
          <a:endParaRPr lang="sk-SK"/>
        </a:p>
      </dgm:t>
    </dgm:pt>
    <dgm:pt modelId="{4663C812-6AEE-4A26-A6F1-564EB04A0EEC}">
      <dgm:prSet/>
      <dgm:spPr/>
      <dgm:t>
        <a:bodyPr/>
        <a:lstStyle/>
        <a:p>
          <a:r>
            <a:rPr lang="sk-SK" u="none" dirty="0"/>
            <a:t>trestný čin hanobenia národa, rasy a presvedčenia podľa § 423 TZ</a:t>
          </a:r>
        </a:p>
      </dgm:t>
    </dgm:pt>
    <dgm:pt modelId="{C7FA1B04-7256-4C46-A33B-32FB864C5A4D}" type="parTrans" cxnId="{66BDC6F0-428D-494D-A6B9-338EED2C3D07}">
      <dgm:prSet/>
      <dgm:spPr/>
      <dgm:t>
        <a:bodyPr/>
        <a:lstStyle/>
        <a:p>
          <a:endParaRPr lang="sk-SK"/>
        </a:p>
      </dgm:t>
    </dgm:pt>
    <dgm:pt modelId="{4C5C9ED0-B520-41C8-9F45-1223FB90BEBE}" type="sibTrans" cxnId="{66BDC6F0-428D-494D-A6B9-338EED2C3D07}">
      <dgm:prSet/>
      <dgm:spPr/>
      <dgm:t>
        <a:bodyPr/>
        <a:lstStyle/>
        <a:p>
          <a:endParaRPr lang="sk-SK"/>
        </a:p>
      </dgm:t>
    </dgm:pt>
    <dgm:pt modelId="{A79101C1-533A-4F07-AB49-21224807080B}">
      <dgm:prSet/>
      <dgm:spPr/>
      <dgm:t>
        <a:bodyPr/>
        <a:lstStyle/>
        <a:p>
          <a:r>
            <a:rPr lang="sk-SK" u="none" dirty="0"/>
            <a:t>trestný čin podnecovania k národnostnej, rasovej a etnickej nenávisti podľa § 424 TZ</a:t>
          </a:r>
        </a:p>
      </dgm:t>
    </dgm:pt>
    <dgm:pt modelId="{A970C375-E2DA-4E7E-AAA8-F7090581FA4E}" type="parTrans" cxnId="{CBEA5D16-3F24-42B1-8CC8-D1812C686F0A}">
      <dgm:prSet/>
      <dgm:spPr/>
      <dgm:t>
        <a:bodyPr/>
        <a:lstStyle/>
        <a:p>
          <a:endParaRPr lang="sk-SK"/>
        </a:p>
      </dgm:t>
    </dgm:pt>
    <dgm:pt modelId="{E3D43209-F53D-47EC-9CD9-D284CD7030DD}" type="sibTrans" cxnId="{CBEA5D16-3F24-42B1-8CC8-D1812C686F0A}">
      <dgm:prSet/>
      <dgm:spPr/>
      <dgm:t>
        <a:bodyPr/>
        <a:lstStyle/>
        <a:p>
          <a:endParaRPr lang="sk-SK"/>
        </a:p>
      </dgm:t>
    </dgm:pt>
    <dgm:pt modelId="{6D039553-22C9-4DEF-958B-72E0CA7B1107}">
      <dgm:prSet/>
      <dgm:spPr/>
      <dgm:t>
        <a:bodyPr/>
        <a:lstStyle/>
        <a:p>
          <a:r>
            <a:rPr lang="sk-SK" u="none" dirty="0"/>
            <a:t>trestný čin apartheidu a diskriminácie skupiny osôb podľa § 424a TZ</a:t>
          </a:r>
        </a:p>
      </dgm:t>
    </dgm:pt>
    <dgm:pt modelId="{852CBCF5-038E-4D66-B4E5-2EC0CFE8EFB5}" type="parTrans" cxnId="{54409CC8-4ACE-487C-8F41-FE46DBC18912}">
      <dgm:prSet/>
      <dgm:spPr/>
      <dgm:t>
        <a:bodyPr/>
        <a:lstStyle/>
        <a:p>
          <a:endParaRPr lang="sk-SK"/>
        </a:p>
      </dgm:t>
    </dgm:pt>
    <dgm:pt modelId="{C9508EB3-0846-4E5A-80B7-16B270D385CB}" type="sibTrans" cxnId="{54409CC8-4ACE-487C-8F41-FE46DBC18912}">
      <dgm:prSet/>
      <dgm:spPr/>
      <dgm:t>
        <a:bodyPr/>
        <a:lstStyle/>
        <a:p>
          <a:endParaRPr lang="sk-SK"/>
        </a:p>
      </dgm:t>
    </dgm:pt>
    <dgm:pt modelId="{8B42FBA1-695A-421E-8BD1-58E723BBD263}">
      <dgm:prSet/>
      <dgm:spPr/>
      <dgm:t>
        <a:bodyPr/>
        <a:lstStyle/>
        <a:p>
          <a:r>
            <a:rPr lang="sk-SK" u="none" dirty="0"/>
            <a:t>trestný čin spáchaný z osobitného motívu podľa § 140 písm. e), ktorým sa rozumie spáchanie trestného činu z nenávisti voči skupine osôb alebo jednotlivcovi pre ich skutočnú alebo domnelú príslušnosť k niektorej rase, národu, národnosti, etnickej skupine, pre ich skutočný alebo domnelý pôvod, farbu pleti, pohlavie, sexuálnu orientáciu, politické presvedčenie alebo náboženské vyznanie.</a:t>
          </a:r>
        </a:p>
      </dgm:t>
    </dgm:pt>
    <dgm:pt modelId="{A4386BE5-14D5-402C-92C0-04E8F7FDFED1}" type="parTrans" cxnId="{4E7623A1-B4A6-4286-A013-63DF7807E3D2}">
      <dgm:prSet/>
      <dgm:spPr/>
      <dgm:t>
        <a:bodyPr/>
        <a:lstStyle/>
        <a:p>
          <a:endParaRPr lang="sk-SK"/>
        </a:p>
      </dgm:t>
    </dgm:pt>
    <dgm:pt modelId="{FA20152B-AF83-484D-8C5B-32D6530EF36B}" type="sibTrans" cxnId="{4E7623A1-B4A6-4286-A013-63DF7807E3D2}">
      <dgm:prSet/>
      <dgm:spPr/>
      <dgm:t>
        <a:bodyPr/>
        <a:lstStyle/>
        <a:p>
          <a:endParaRPr lang="sk-SK"/>
        </a:p>
      </dgm:t>
    </dgm:pt>
    <dgm:pt modelId="{AD3DA7FF-969D-42C3-8D17-970F7ECF25A2}" type="pres">
      <dgm:prSet presAssocID="{8CFD4B74-EBF6-4B3D-B2FE-7430EF5E3E3D}" presName="Name0" presStyleCnt="0">
        <dgm:presLayoutVars>
          <dgm:dir/>
          <dgm:animLvl val="lvl"/>
          <dgm:resizeHandles val="exact"/>
        </dgm:presLayoutVars>
      </dgm:prSet>
      <dgm:spPr/>
    </dgm:pt>
    <dgm:pt modelId="{53835EC1-28CB-464B-8723-817A154787AC}" type="pres">
      <dgm:prSet presAssocID="{1A4C60B4-9AF1-472B-9889-35730ED2B938}" presName="composite" presStyleCnt="0"/>
      <dgm:spPr/>
    </dgm:pt>
    <dgm:pt modelId="{455457A4-076C-495D-BD3E-3282E7DCE0A6}" type="pres">
      <dgm:prSet presAssocID="{1A4C60B4-9AF1-472B-9889-35730ED2B938}" presName="parTx" presStyleLbl="alignNode1" presStyleIdx="0" presStyleCnt="1">
        <dgm:presLayoutVars>
          <dgm:chMax val="0"/>
          <dgm:chPref val="0"/>
          <dgm:bulletEnabled val="1"/>
        </dgm:presLayoutVars>
      </dgm:prSet>
      <dgm:spPr/>
    </dgm:pt>
    <dgm:pt modelId="{FDEE2365-1E59-4D35-B748-BF1FD29C630A}" type="pres">
      <dgm:prSet presAssocID="{1A4C60B4-9AF1-472B-9889-35730ED2B938}" presName="desTx" presStyleLbl="alignAccFollowNode1" presStyleIdx="0" presStyleCnt="1">
        <dgm:presLayoutVars>
          <dgm:bulletEnabled val="1"/>
        </dgm:presLayoutVars>
      </dgm:prSet>
      <dgm:spPr/>
    </dgm:pt>
  </dgm:ptLst>
  <dgm:cxnLst>
    <dgm:cxn modelId="{A37E1F0B-A57A-4C1D-A4DB-690C5AF01896}" type="presOf" srcId="{06BF84C7-EF47-467A-BF29-8C847BA6CA82}" destId="{FDEE2365-1E59-4D35-B748-BF1FD29C630A}" srcOrd="0" destOrd="0" presId="urn:microsoft.com/office/officeart/2005/8/layout/hList1"/>
    <dgm:cxn modelId="{DCBFE012-965D-4D38-99EF-45337A9F2A1A}" srcId="{8CFD4B74-EBF6-4B3D-B2FE-7430EF5E3E3D}" destId="{1A4C60B4-9AF1-472B-9889-35730ED2B938}" srcOrd="0" destOrd="0" parTransId="{EE89DCBB-B598-4570-8401-7A29C5EF5673}" sibTransId="{767BF699-A760-41AD-8771-4DBC84ED1616}"/>
    <dgm:cxn modelId="{CBEA5D16-3F24-42B1-8CC8-D1812C686F0A}" srcId="{1A4C60B4-9AF1-472B-9889-35730ED2B938}" destId="{A79101C1-533A-4F07-AB49-21224807080B}" srcOrd="7" destOrd="0" parTransId="{A970C375-E2DA-4E7E-AAA8-F7090581FA4E}" sibTransId="{E3D43209-F53D-47EC-9CD9-D284CD7030DD}"/>
    <dgm:cxn modelId="{42CB881A-E628-4654-98E1-916823605C14}" srcId="{1A4C60B4-9AF1-472B-9889-35730ED2B938}" destId="{D5970274-C321-4C4F-BD90-B34CB304D1F0}" srcOrd="3" destOrd="0" parTransId="{0BBB1707-B57A-4F8C-B86E-0F2E9E45F3A7}" sibTransId="{85A283E6-24F8-456A-B225-E1A2F674400A}"/>
    <dgm:cxn modelId="{A1E87F3E-1756-46F3-B303-D83C4C84AC82}" srcId="{1A4C60B4-9AF1-472B-9889-35730ED2B938}" destId="{06BF84C7-EF47-467A-BF29-8C847BA6CA82}" srcOrd="0" destOrd="0" parTransId="{6726DB3C-44F1-43C7-88F1-2AE1A909DABE}" sibTransId="{D01029D7-9351-4F67-A12F-6D7720048B25}"/>
    <dgm:cxn modelId="{53079342-E8E8-4054-B741-E0D61A4314BA}" srcId="{1A4C60B4-9AF1-472B-9889-35730ED2B938}" destId="{D6277DAA-5772-4C96-B9BD-3F3D7D94F848}" srcOrd="5" destOrd="0" parTransId="{0465D589-3461-4BF6-ACFD-7C2CE3A4DC88}" sibTransId="{9B9F662A-7710-4375-9625-5DD8BBDB9D9A}"/>
    <dgm:cxn modelId="{F1DB3C64-6DF5-470A-95B3-795CE52CD391}" type="presOf" srcId="{D5970274-C321-4C4F-BD90-B34CB304D1F0}" destId="{FDEE2365-1E59-4D35-B748-BF1FD29C630A}" srcOrd="0" destOrd="3" presId="urn:microsoft.com/office/officeart/2005/8/layout/hList1"/>
    <dgm:cxn modelId="{ADD75545-C931-44CC-87FC-C288C50CEC84}" srcId="{1A4C60B4-9AF1-472B-9889-35730ED2B938}" destId="{B55D4B61-1AC6-404C-8404-045B3E750BB0}" srcOrd="2" destOrd="0" parTransId="{7DBBFF80-69AD-4DBB-87F3-3237FE48D6A0}" sibTransId="{69266985-9EB1-4020-A0B0-9394ADBB375F}"/>
    <dgm:cxn modelId="{71E8CB45-F2A8-4C35-9716-0236ED3D19F2}" type="presOf" srcId="{D6277DAA-5772-4C96-B9BD-3F3D7D94F848}" destId="{FDEE2365-1E59-4D35-B748-BF1FD29C630A}" srcOrd="0" destOrd="5" presId="urn:microsoft.com/office/officeart/2005/8/layout/hList1"/>
    <dgm:cxn modelId="{E4B3616C-F992-479D-86CD-8F7F402F6067}" type="presOf" srcId="{6D039553-22C9-4DEF-958B-72E0CA7B1107}" destId="{FDEE2365-1E59-4D35-B748-BF1FD29C630A}" srcOrd="0" destOrd="8" presId="urn:microsoft.com/office/officeart/2005/8/layout/hList1"/>
    <dgm:cxn modelId="{D789C24C-C158-4F22-8F55-4EAD19636A4A}" srcId="{1A4C60B4-9AF1-472B-9889-35730ED2B938}" destId="{62862D1D-8FA1-44EA-8239-F45734DB594D}" srcOrd="1" destOrd="0" parTransId="{26D601FF-C395-4463-80BB-9734FABAE32E}" sibTransId="{26F6D945-73B2-4C74-93D7-F9051A7C2C28}"/>
    <dgm:cxn modelId="{B9F4BC4F-F8C3-4F5D-8093-C7CE0B49A6DF}" type="presOf" srcId="{B55D4B61-1AC6-404C-8404-045B3E750BB0}" destId="{FDEE2365-1E59-4D35-B748-BF1FD29C630A}" srcOrd="0" destOrd="2" presId="urn:microsoft.com/office/officeart/2005/8/layout/hList1"/>
    <dgm:cxn modelId="{FF002651-DB29-47FA-A484-6F1B3CF26D7A}" type="presOf" srcId="{1A4C60B4-9AF1-472B-9889-35730ED2B938}" destId="{455457A4-076C-495D-BD3E-3282E7DCE0A6}" srcOrd="0" destOrd="0" presId="urn:microsoft.com/office/officeart/2005/8/layout/hList1"/>
    <dgm:cxn modelId="{72178054-716B-41AB-8C0A-539731AE4002}" type="presOf" srcId="{4663C812-6AEE-4A26-A6F1-564EB04A0EEC}" destId="{FDEE2365-1E59-4D35-B748-BF1FD29C630A}" srcOrd="0" destOrd="6" presId="urn:microsoft.com/office/officeart/2005/8/layout/hList1"/>
    <dgm:cxn modelId="{BE789659-F618-417D-AA3D-F6B2E5D5E15F}" type="presOf" srcId="{8B42FBA1-695A-421E-8BD1-58E723BBD263}" destId="{FDEE2365-1E59-4D35-B748-BF1FD29C630A}" srcOrd="0" destOrd="9" presId="urn:microsoft.com/office/officeart/2005/8/layout/hList1"/>
    <dgm:cxn modelId="{A0815C85-267F-45CB-9E67-BC7EDC3460F7}" type="presOf" srcId="{8CFD4B74-EBF6-4B3D-B2FE-7430EF5E3E3D}" destId="{AD3DA7FF-969D-42C3-8D17-970F7ECF25A2}" srcOrd="0" destOrd="0" presId="urn:microsoft.com/office/officeart/2005/8/layout/hList1"/>
    <dgm:cxn modelId="{4E7623A1-B4A6-4286-A013-63DF7807E3D2}" srcId="{1A4C60B4-9AF1-472B-9889-35730ED2B938}" destId="{8B42FBA1-695A-421E-8BD1-58E723BBD263}" srcOrd="9" destOrd="0" parTransId="{A4386BE5-14D5-402C-92C0-04E8F7FDFED1}" sibTransId="{FA20152B-AF83-484D-8C5B-32D6530EF36B}"/>
    <dgm:cxn modelId="{515A8EAD-58B5-4070-AD9D-405E34AECE49}" type="presOf" srcId="{62862D1D-8FA1-44EA-8239-F45734DB594D}" destId="{FDEE2365-1E59-4D35-B748-BF1FD29C630A}" srcOrd="0" destOrd="1" presId="urn:microsoft.com/office/officeart/2005/8/layout/hList1"/>
    <dgm:cxn modelId="{66A8D7BB-A529-4107-BD7C-B22CA9871994}" srcId="{1A4C60B4-9AF1-472B-9889-35730ED2B938}" destId="{3FFF3526-4844-42C3-A7F0-42F4C0F7356F}" srcOrd="4" destOrd="0" parTransId="{CDBDF5E9-654C-445E-8C67-9694DFE60091}" sibTransId="{1B4BA43F-20B9-41BD-8B95-8138C9F2748C}"/>
    <dgm:cxn modelId="{54409CC8-4ACE-487C-8F41-FE46DBC18912}" srcId="{1A4C60B4-9AF1-472B-9889-35730ED2B938}" destId="{6D039553-22C9-4DEF-958B-72E0CA7B1107}" srcOrd="8" destOrd="0" parTransId="{852CBCF5-038E-4D66-B4E5-2EC0CFE8EFB5}" sibTransId="{C9508EB3-0846-4E5A-80B7-16B270D385CB}"/>
    <dgm:cxn modelId="{AE542CD4-2829-41F8-8D02-3666297D590C}" type="presOf" srcId="{3FFF3526-4844-42C3-A7F0-42F4C0F7356F}" destId="{FDEE2365-1E59-4D35-B748-BF1FD29C630A}" srcOrd="0" destOrd="4" presId="urn:microsoft.com/office/officeart/2005/8/layout/hList1"/>
    <dgm:cxn modelId="{A74A5BEC-A000-4697-97FD-C9D8B928B674}" type="presOf" srcId="{A79101C1-533A-4F07-AB49-21224807080B}" destId="{FDEE2365-1E59-4D35-B748-BF1FD29C630A}" srcOrd="0" destOrd="7" presId="urn:microsoft.com/office/officeart/2005/8/layout/hList1"/>
    <dgm:cxn modelId="{66BDC6F0-428D-494D-A6B9-338EED2C3D07}" srcId="{1A4C60B4-9AF1-472B-9889-35730ED2B938}" destId="{4663C812-6AEE-4A26-A6F1-564EB04A0EEC}" srcOrd="6" destOrd="0" parTransId="{C7FA1B04-7256-4C46-A33B-32FB864C5A4D}" sibTransId="{4C5C9ED0-B520-41C8-9F45-1223FB90BEBE}"/>
    <dgm:cxn modelId="{1FC7AF68-83AE-400B-9E5C-EF54A309FB63}" type="presParOf" srcId="{AD3DA7FF-969D-42C3-8D17-970F7ECF25A2}" destId="{53835EC1-28CB-464B-8723-817A154787AC}" srcOrd="0" destOrd="0" presId="urn:microsoft.com/office/officeart/2005/8/layout/hList1"/>
    <dgm:cxn modelId="{519C6B33-032B-4080-B920-3E2A68A752E4}" type="presParOf" srcId="{53835EC1-28CB-464B-8723-817A154787AC}" destId="{455457A4-076C-495D-BD3E-3282E7DCE0A6}" srcOrd="0" destOrd="0" presId="urn:microsoft.com/office/officeart/2005/8/layout/hList1"/>
    <dgm:cxn modelId="{5510EB88-FA92-48C3-B96C-88A7C7D0332C}" type="presParOf" srcId="{53835EC1-28CB-464B-8723-817A154787AC}" destId="{FDEE2365-1E59-4D35-B748-BF1FD29C630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5457A4-076C-495D-BD3E-3282E7DCE0A6}">
      <dsp:nvSpPr>
        <dsp:cNvPr id="0" name=""/>
        <dsp:cNvSpPr/>
      </dsp:nvSpPr>
      <dsp:spPr>
        <a:xfrm>
          <a:off x="0" y="57080"/>
          <a:ext cx="10075862" cy="432000"/>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l" defTabSz="666750">
            <a:lnSpc>
              <a:spcPct val="90000"/>
            </a:lnSpc>
            <a:spcBef>
              <a:spcPct val="0"/>
            </a:spcBef>
            <a:spcAft>
              <a:spcPct val="35000"/>
            </a:spcAft>
            <a:buNone/>
          </a:pPr>
          <a:r>
            <a:rPr lang="sk-SK" sz="1500" kern="1200" dirty="0"/>
            <a:t>§ 140a Trestného zákona vymedzuje </a:t>
          </a:r>
          <a:r>
            <a:rPr lang="sk-SK" sz="1500" b="1" kern="1200" dirty="0"/>
            <a:t>trestné činy extrémizmu,</a:t>
          </a:r>
          <a:r>
            <a:rPr lang="sk-SK" sz="1500" kern="1200" dirty="0"/>
            <a:t> za ktoré sa považujú:</a:t>
          </a:r>
        </a:p>
      </dsp:txBody>
      <dsp:txXfrm>
        <a:off x="0" y="57080"/>
        <a:ext cx="10075862" cy="432000"/>
      </dsp:txXfrm>
    </dsp:sp>
    <dsp:sp modelId="{FDEE2365-1E59-4D35-B748-BF1FD29C630A}">
      <dsp:nvSpPr>
        <dsp:cNvPr id="0" name=""/>
        <dsp:cNvSpPr/>
      </dsp:nvSpPr>
      <dsp:spPr>
        <a:xfrm>
          <a:off x="0" y="489080"/>
          <a:ext cx="10075862" cy="3294000"/>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sk-SK" sz="1500" u="none" kern="1200" dirty="0"/>
            <a:t>trestný čin založenia, podpory a propagácie hnutia smerujúceho k potlačeniu základných práv a slobôd podľa § 421 TZ</a:t>
          </a:r>
        </a:p>
        <a:p>
          <a:pPr marL="114300" lvl="1" indent="-114300" algn="l" defTabSz="666750">
            <a:lnSpc>
              <a:spcPct val="90000"/>
            </a:lnSpc>
            <a:spcBef>
              <a:spcPct val="0"/>
            </a:spcBef>
            <a:spcAft>
              <a:spcPct val="15000"/>
            </a:spcAft>
            <a:buChar char="•"/>
          </a:pPr>
          <a:r>
            <a:rPr lang="sk-SK" sz="1500" u="none" kern="1200" dirty="0"/>
            <a:t>trestný čin prejavu sympatie k hnutiu smerujúcemu k potlačeniu základných práv a slobôd podľa § 422 TZ</a:t>
          </a:r>
        </a:p>
        <a:p>
          <a:pPr marL="114300" lvl="1" indent="-114300" algn="l" defTabSz="666750">
            <a:lnSpc>
              <a:spcPct val="90000"/>
            </a:lnSpc>
            <a:spcBef>
              <a:spcPct val="0"/>
            </a:spcBef>
            <a:spcAft>
              <a:spcPct val="15000"/>
            </a:spcAft>
            <a:buChar char="•"/>
          </a:pPr>
          <a:r>
            <a:rPr lang="sk-SK" sz="1500" u="none" kern="1200" dirty="0"/>
            <a:t>trestný čin výroby extrémistického materiálu podľa § 422a TZ</a:t>
          </a:r>
        </a:p>
        <a:p>
          <a:pPr marL="114300" lvl="1" indent="-114300" algn="l" defTabSz="666750">
            <a:lnSpc>
              <a:spcPct val="90000"/>
            </a:lnSpc>
            <a:spcBef>
              <a:spcPct val="0"/>
            </a:spcBef>
            <a:spcAft>
              <a:spcPct val="15000"/>
            </a:spcAft>
            <a:buChar char="•"/>
          </a:pPr>
          <a:r>
            <a:rPr lang="sk-SK" sz="1500" u="none" kern="1200" dirty="0"/>
            <a:t>trestný čin rozširovania extrémistického materiálu podľa § 422b TZ</a:t>
          </a:r>
        </a:p>
        <a:p>
          <a:pPr marL="114300" lvl="1" indent="-114300" algn="l" defTabSz="666750">
            <a:lnSpc>
              <a:spcPct val="90000"/>
            </a:lnSpc>
            <a:spcBef>
              <a:spcPct val="0"/>
            </a:spcBef>
            <a:spcAft>
              <a:spcPct val="15000"/>
            </a:spcAft>
            <a:buChar char="•"/>
          </a:pPr>
          <a:r>
            <a:rPr lang="sk-SK" sz="1500" u="none" kern="1200" dirty="0"/>
            <a:t>trestný čin prechovávania extrémistického materiálu podľa § 422c TZ</a:t>
          </a:r>
        </a:p>
        <a:p>
          <a:pPr marL="114300" lvl="1" indent="-114300" algn="l" defTabSz="666750">
            <a:lnSpc>
              <a:spcPct val="90000"/>
            </a:lnSpc>
            <a:spcBef>
              <a:spcPct val="0"/>
            </a:spcBef>
            <a:spcAft>
              <a:spcPct val="15000"/>
            </a:spcAft>
            <a:buChar char="•"/>
          </a:pPr>
          <a:r>
            <a:rPr lang="sk-SK" sz="1500" u="none" kern="1200" dirty="0"/>
            <a:t>trestný čin popierania a schvaľovania holokaustu, zločinov politických režimov a zločinov proti ľudskosti podľa § 422d TZ</a:t>
          </a:r>
        </a:p>
        <a:p>
          <a:pPr marL="114300" lvl="1" indent="-114300" algn="l" defTabSz="666750">
            <a:lnSpc>
              <a:spcPct val="90000"/>
            </a:lnSpc>
            <a:spcBef>
              <a:spcPct val="0"/>
            </a:spcBef>
            <a:spcAft>
              <a:spcPct val="15000"/>
            </a:spcAft>
            <a:buChar char="•"/>
          </a:pPr>
          <a:r>
            <a:rPr lang="sk-SK" sz="1500" u="none" kern="1200" dirty="0"/>
            <a:t>trestný čin hanobenia národa, rasy a presvedčenia podľa § 423 TZ</a:t>
          </a:r>
        </a:p>
        <a:p>
          <a:pPr marL="114300" lvl="1" indent="-114300" algn="l" defTabSz="666750">
            <a:lnSpc>
              <a:spcPct val="90000"/>
            </a:lnSpc>
            <a:spcBef>
              <a:spcPct val="0"/>
            </a:spcBef>
            <a:spcAft>
              <a:spcPct val="15000"/>
            </a:spcAft>
            <a:buChar char="•"/>
          </a:pPr>
          <a:r>
            <a:rPr lang="sk-SK" sz="1500" u="none" kern="1200" dirty="0"/>
            <a:t>trestný čin podnecovania k národnostnej, rasovej a etnickej nenávisti podľa § 424 TZ</a:t>
          </a:r>
        </a:p>
        <a:p>
          <a:pPr marL="114300" lvl="1" indent="-114300" algn="l" defTabSz="666750">
            <a:lnSpc>
              <a:spcPct val="90000"/>
            </a:lnSpc>
            <a:spcBef>
              <a:spcPct val="0"/>
            </a:spcBef>
            <a:spcAft>
              <a:spcPct val="15000"/>
            </a:spcAft>
            <a:buChar char="•"/>
          </a:pPr>
          <a:r>
            <a:rPr lang="sk-SK" sz="1500" u="none" kern="1200" dirty="0"/>
            <a:t>trestný čin apartheidu a diskriminácie skupiny osôb podľa § 424a TZ</a:t>
          </a:r>
        </a:p>
        <a:p>
          <a:pPr marL="114300" lvl="1" indent="-114300" algn="l" defTabSz="666750">
            <a:lnSpc>
              <a:spcPct val="90000"/>
            </a:lnSpc>
            <a:spcBef>
              <a:spcPct val="0"/>
            </a:spcBef>
            <a:spcAft>
              <a:spcPct val="15000"/>
            </a:spcAft>
            <a:buChar char="•"/>
          </a:pPr>
          <a:r>
            <a:rPr lang="sk-SK" sz="1500" u="none" kern="1200" dirty="0"/>
            <a:t>trestný čin spáchaný z osobitného motívu podľa § 140 písm. e), ktorým sa rozumie spáchanie trestného činu z nenávisti voči skupine osôb alebo jednotlivcovi pre ich skutočnú alebo domnelú príslušnosť k niektorej rase, národu, národnosti, etnickej skupine, pre ich skutočný alebo domnelý pôvod, farbu pleti, pohlavie, sexuálnu orientáciu, politické presvedčenie alebo náboženské vyznanie.</a:t>
          </a:r>
        </a:p>
      </dsp:txBody>
      <dsp:txXfrm>
        <a:off x="0" y="489080"/>
        <a:ext cx="10075862" cy="329400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hlavičk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Zástupný objekt pre dá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990036-6ABC-493B-BFFB-93C35973D31C}" type="datetimeFigureOut">
              <a:t>5. 1. 2026</a:t>
            </a:fld>
            <a:endParaRPr lang="sk-SK"/>
          </a:p>
        </p:txBody>
      </p:sp>
      <p:sp>
        <p:nvSpPr>
          <p:cNvPr id="4" name="Zástupný objekt pre obrázok snímky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objekt pre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6" name="Zástupný objekt pre pät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a:p>
        </p:txBody>
      </p:sp>
      <p:sp>
        <p:nvSpPr>
          <p:cNvPr id="7" name="Zástupný objekt pre číslo snímky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D1C056-3AA6-48C1-9225-9408466782DD}" type="slidenum">
              <a:t>‹#›</a:t>
            </a:fld>
            <a:endParaRPr lang="sk-SK"/>
          </a:p>
        </p:txBody>
      </p:sp>
    </p:spTree>
    <p:extLst>
      <p:ext uri="{BB962C8B-B14F-4D97-AF65-F5344CB8AC3E}">
        <p14:creationId xmlns:p14="http://schemas.microsoft.com/office/powerpoint/2010/main" val="696412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Zástupný objekt pre obrázok snímky 1">
            <a:extLst>
              <a:ext uri="{FF2B5EF4-FFF2-40B4-BE49-F238E27FC236}">
                <a16:creationId xmlns:a16="http://schemas.microsoft.com/office/drawing/2014/main" id="{338C7F26-F325-DA7F-99F4-F74CAF9A0DB8}"/>
              </a:ext>
            </a:extLst>
          </p:cNvPr>
          <p:cNvSpPr>
            <a:spLocks noGrp="1" noRot="1" noChangeAspect="1" noChangeArrowheads="1" noTextEdit="1"/>
          </p:cNvSpPr>
          <p:nvPr>
            <p:ph type="sldImg"/>
          </p:nvPr>
        </p:nvSpPr>
        <p:spPr>
          <a:xfrm>
            <a:off x="381000" y="685800"/>
            <a:ext cx="6096000" cy="3429000"/>
          </a:xfrm>
          <a:ln/>
        </p:spPr>
      </p:sp>
      <p:sp>
        <p:nvSpPr>
          <p:cNvPr id="6147" name="Zástupný objekt pre poznámky 2">
            <a:extLst>
              <a:ext uri="{FF2B5EF4-FFF2-40B4-BE49-F238E27FC236}">
                <a16:creationId xmlns:a16="http://schemas.microsoft.com/office/drawing/2014/main" id="{65DEDF5B-91D4-105F-4D56-D67B5894F12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k-SK" altLang="sk-SK"/>
          </a:p>
        </p:txBody>
      </p:sp>
      <p:sp>
        <p:nvSpPr>
          <p:cNvPr id="6148" name="Zástupný objekt pre číslo snímky 3">
            <a:extLst>
              <a:ext uri="{FF2B5EF4-FFF2-40B4-BE49-F238E27FC236}">
                <a16:creationId xmlns:a16="http://schemas.microsoft.com/office/drawing/2014/main" id="{03162B0E-F1B7-C5CE-ED51-C58008B762F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fontAlgn="base">
              <a:spcBef>
                <a:spcPct val="0"/>
              </a:spcBef>
              <a:spcAft>
                <a:spcPct val="0"/>
              </a:spcAft>
              <a:defRPr>
                <a:solidFill>
                  <a:schemeClr val="tx1"/>
                </a:solidFill>
                <a:latin typeface="Aptos" panose="020B0004020202020204" pitchFamily="34" charset="0"/>
              </a:defRPr>
            </a:lvl6pPr>
            <a:lvl7pPr marL="2971800" indent="-228600" fontAlgn="base">
              <a:spcBef>
                <a:spcPct val="0"/>
              </a:spcBef>
              <a:spcAft>
                <a:spcPct val="0"/>
              </a:spcAft>
              <a:defRPr>
                <a:solidFill>
                  <a:schemeClr val="tx1"/>
                </a:solidFill>
                <a:latin typeface="Aptos" panose="020B0004020202020204" pitchFamily="34" charset="0"/>
              </a:defRPr>
            </a:lvl7pPr>
            <a:lvl8pPr marL="3429000" indent="-228600" fontAlgn="base">
              <a:spcBef>
                <a:spcPct val="0"/>
              </a:spcBef>
              <a:spcAft>
                <a:spcPct val="0"/>
              </a:spcAft>
              <a:defRPr>
                <a:solidFill>
                  <a:schemeClr val="tx1"/>
                </a:solidFill>
                <a:latin typeface="Aptos" panose="020B0004020202020204" pitchFamily="34" charset="0"/>
              </a:defRPr>
            </a:lvl8pPr>
            <a:lvl9pPr marL="3886200" indent="-228600" fontAlgn="base">
              <a:spcBef>
                <a:spcPct val="0"/>
              </a:spcBef>
              <a:spcAft>
                <a:spcPct val="0"/>
              </a:spcAft>
              <a:defRPr>
                <a:solidFill>
                  <a:schemeClr val="tx1"/>
                </a:solidFill>
                <a:latin typeface="Aptos" panose="020B0004020202020204" pitchFamily="34" charset="0"/>
              </a:defRPr>
            </a:lvl9pPr>
          </a:lstStyle>
          <a:p>
            <a:pPr fontAlgn="base">
              <a:spcBef>
                <a:spcPct val="0"/>
              </a:spcBef>
              <a:spcAft>
                <a:spcPct val="0"/>
              </a:spcAft>
            </a:pPr>
            <a:fld id="{A2850DA0-8FA9-4733-AED9-2EE68C3AB0B7}" type="slidenum">
              <a:rPr lang="cs-CZ" altLang="sk-SK">
                <a:latin typeface="Calibri" panose="020F0502020204030204" pitchFamily="34" charset="0"/>
              </a:rPr>
              <a:pPr fontAlgn="base">
                <a:spcBef>
                  <a:spcPct val="0"/>
                </a:spcBef>
                <a:spcAft>
                  <a:spcPct val="0"/>
                </a:spcAft>
              </a:pPr>
              <a:t>2</a:t>
            </a:fld>
            <a:endParaRPr lang="cs-CZ" altLang="sk-SK">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443A93F6-8C5C-EE8A-EC30-7FD9829735E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fld id="{06D223BA-65B1-4D88-B6D9-82DD9C59F772}" type="slidenum">
              <a:rPr lang="cs-CZ" altLang="sk-SK"/>
              <a:pPr fontAlgn="base">
                <a:spcBef>
                  <a:spcPct val="0"/>
                </a:spcBef>
                <a:spcAft>
                  <a:spcPct val="0"/>
                </a:spcAft>
              </a:pPr>
              <a:t>21</a:t>
            </a:fld>
            <a:endParaRPr lang="cs-CZ" altLang="sk-SK"/>
          </a:p>
        </p:txBody>
      </p:sp>
      <p:sp>
        <p:nvSpPr>
          <p:cNvPr id="15363" name="Rectangle 2">
            <a:extLst>
              <a:ext uri="{FF2B5EF4-FFF2-40B4-BE49-F238E27FC236}">
                <a16:creationId xmlns:a16="http://schemas.microsoft.com/office/drawing/2014/main" id="{EA7101DB-C168-27B1-D59E-15A2A401C895}"/>
              </a:ext>
            </a:extLst>
          </p:cNvPr>
          <p:cNvSpPr>
            <a:spLocks noGrp="1" noRot="1" noChangeAspect="1" noChangeArrowheads="1" noTextEdit="1"/>
          </p:cNvSpPr>
          <p:nvPr>
            <p:ph type="sldImg"/>
          </p:nvPr>
        </p:nvSpPr>
        <p:spPr>
          <a:xfrm>
            <a:off x="381000" y="685800"/>
            <a:ext cx="6096000" cy="3429000"/>
          </a:xfrm>
          <a:solidFill>
            <a:srgbClr val="FFFFFF"/>
          </a:solidFill>
          <a:ln/>
        </p:spPr>
      </p:sp>
      <p:sp>
        <p:nvSpPr>
          <p:cNvPr id="15364" name="Rectangle 3">
            <a:extLst>
              <a:ext uri="{FF2B5EF4-FFF2-40B4-BE49-F238E27FC236}">
                <a16:creationId xmlns:a16="http://schemas.microsoft.com/office/drawing/2014/main" id="{7C5CAF70-32B0-3500-F081-28F9A92B16BD}"/>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sk-SK" altLang="sk-SK"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A2779ED9-E022-0DF0-C01A-B5FA2FC63B0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fld id="{43515081-D1F4-443D-AC90-4F37FA0A09FA}" type="slidenum">
              <a:rPr lang="cs-CZ" altLang="sk-SK"/>
              <a:pPr fontAlgn="base">
                <a:spcBef>
                  <a:spcPct val="0"/>
                </a:spcBef>
                <a:spcAft>
                  <a:spcPct val="0"/>
                </a:spcAft>
              </a:pPr>
              <a:t>22</a:t>
            </a:fld>
            <a:endParaRPr lang="cs-CZ" altLang="sk-SK"/>
          </a:p>
        </p:txBody>
      </p:sp>
      <p:sp>
        <p:nvSpPr>
          <p:cNvPr id="22531" name="Rectangle 2">
            <a:extLst>
              <a:ext uri="{FF2B5EF4-FFF2-40B4-BE49-F238E27FC236}">
                <a16:creationId xmlns:a16="http://schemas.microsoft.com/office/drawing/2014/main" id="{EC727360-0CCF-C5EB-4648-2DDA1000A2AD}"/>
              </a:ext>
            </a:extLst>
          </p:cNvPr>
          <p:cNvSpPr>
            <a:spLocks noGrp="1" noRot="1" noChangeAspect="1" noChangeArrowheads="1" noTextEdit="1"/>
          </p:cNvSpPr>
          <p:nvPr>
            <p:ph type="sldImg"/>
          </p:nvPr>
        </p:nvSpPr>
        <p:spPr>
          <a:xfrm>
            <a:off x="381000" y="685800"/>
            <a:ext cx="6096000" cy="3429000"/>
          </a:xfrm>
          <a:solidFill>
            <a:srgbClr val="FFFFFF"/>
          </a:solidFill>
          <a:ln/>
        </p:spPr>
      </p:sp>
      <p:sp>
        <p:nvSpPr>
          <p:cNvPr id="22532" name="Rectangle 3">
            <a:extLst>
              <a:ext uri="{FF2B5EF4-FFF2-40B4-BE49-F238E27FC236}">
                <a16:creationId xmlns:a16="http://schemas.microsoft.com/office/drawing/2014/main" id="{40E84DD1-06EA-14F9-D515-DA6F8A8629AD}"/>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sk-SK" altLang="sk-SK"/>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2B4D4D15-92DB-311B-0BEB-64834009866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fld id="{37F92E56-F169-4CED-A4E4-C04996809CDA}" type="slidenum">
              <a:rPr lang="cs-CZ" altLang="sk-SK"/>
              <a:pPr fontAlgn="base">
                <a:spcBef>
                  <a:spcPct val="0"/>
                </a:spcBef>
                <a:spcAft>
                  <a:spcPct val="0"/>
                </a:spcAft>
              </a:pPr>
              <a:t>33</a:t>
            </a:fld>
            <a:endParaRPr lang="cs-CZ" altLang="sk-SK"/>
          </a:p>
        </p:txBody>
      </p:sp>
      <p:sp>
        <p:nvSpPr>
          <p:cNvPr id="24579" name="Rectangle 2">
            <a:extLst>
              <a:ext uri="{FF2B5EF4-FFF2-40B4-BE49-F238E27FC236}">
                <a16:creationId xmlns:a16="http://schemas.microsoft.com/office/drawing/2014/main" id="{AA828234-25E0-C08C-548C-14DBD94665D7}"/>
              </a:ext>
            </a:extLst>
          </p:cNvPr>
          <p:cNvSpPr>
            <a:spLocks noGrp="1" noRot="1" noChangeAspect="1" noChangeArrowheads="1" noTextEdit="1"/>
          </p:cNvSpPr>
          <p:nvPr>
            <p:ph type="sldImg"/>
          </p:nvPr>
        </p:nvSpPr>
        <p:spPr>
          <a:xfrm>
            <a:off x="381000" y="685800"/>
            <a:ext cx="6096000" cy="3429000"/>
          </a:xfrm>
          <a:solidFill>
            <a:srgbClr val="FFFFFF"/>
          </a:solidFill>
          <a:ln/>
        </p:spPr>
      </p:sp>
      <p:sp>
        <p:nvSpPr>
          <p:cNvPr id="24580" name="Rectangle 3">
            <a:extLst>
              <a:ext uri="{FF2B5EF4-FFF2-40B4-BE49-F238E27FC236}">
                <a16:creationId xmlns:a16="http://schemas.microsoft.com/office/drawing/2014/main" id="{108CCF33-7EF7-CCC7-84F5-E8562D2DCA9F}"/>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sk-SK" altLang="sk-SK"/>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B1230E11-5662-C4A1-8732-977C6896FB3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fld id="{DBA00D04-A40C-4CF7-872E-B532877C65EE}" type="slidenum">
              <a:rPr lang="cs-CZ" altLang="sk-SK"/>
              <a:pPr fontAlgn="base">
                <a:spcBef>
                  <a:spcPct val="0"/>
                </a:spcBef>
                <a:spcAft>
                  <a:spcPct val="0"/>
                </a:spcAft>
              </a:pPr>
              <a:t>65</a:t>
            </a:fld>
            <a:endParaRPr lang="cs-CZ" altLang="sk-SK"/>
          </a:p>
        </p:txBody>
      </p:sp>
      <p:sp>
        <p:nvSpPr>
          <p:cNvPr id="26627" name="Rectangle 2">
            <a:extLst>
              <a:ext uri="{FF2B5EF4-FFF2-40B4-BE49-F238E27FC236}">
                <a16:creationId xmlns:a16="http://schemas.microsoft.com/office/drawing/2014/main" id="{412F626E-F986-4F2C-5FE3-C2F909E2E429}"/>
              </a:ext>
            </a:extLst>
          </p:cNvPr>
          <p:cNvSpPr>
            <a:spLocks noGrp="1" noRot="1" noChangeAspect="1" noChangeArrowheads="1" noTextEdit="1"/>
          </p:cNvSpPr>
          <p:nvPr>
            <p:ph type="sldImg"/>
          </p:nvPr>
        </p:nvSpPr>
        <p:spPr>
          <a:xfrm>
            <a:off x="381000" y="685800"/>
            <a:ext cx="6096000" cy="3429000"/>
          </a:xfrm>
          <a:ln/>
        </p:spPr>
      </p:sp>
      <p:sp>
        <p:nvSpPr>
          <p:cNvPr id="26628" name="Rectangle 3">
            <a:extLst>
              <a:ext uri="{FF2B5EF4-FFF2-40B4-BE49-F238E27FC236}">
                <a16:creationId xmlns:a16="http://schemas.microsoft.com/office/drawing/2014/main" id="{BE162E91-7640-31CB-207F-85A8C7740E7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k-SK" altLang="sk-SK"/>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94C3DA-96AD-6169-5D0F-BFFBD84D9FE7}"/>
            </a:ext>
          </a:extLst>
        </p:cNvPr>
        <p:cNvGrpSpPr/>
        <p:nvPr/>
      </p:nvGrpSpPr>
      <p:grpSpPr>
        <a:xfrm>
          <a:off x="0" y="0"/>
          <a:ext cx="0" cy="0"/>
          <a:chOff x="0" y="0"/>
          <a:chExt cx="0" cy="0"/>
        </a:xfrm>
      </p:grpSpPr>
      <p:sp>
        <p:nvSpPr>
          <p:cNvPr id="26626" name="Rectangle 7">
            <a:extLst>
              <a:ext uri="{FF2B5EF4-FFF2-40B4-BE49-F238E27FC236}">
                <a16:creationId xmlns:a16="http://schemas.microsoft.com/office/drawing/2014/main" id="{278CF5B4-A49C-9DE8-BBD2-6E6EFD7CE10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fld id="{DBA00D04-A40C-4CF7-872E-B532877C65EE}" type="slidenum">
              <a:rPr lang="cs-CZ" altLang="sk-SK"/>
              <a:pPr fontAlgn="base">
                <a:spcBef>
                  <a:spcPct val="0"/>
                </a:spcBef>
                <a:spcAft>
                  <a:spcPct val="0"/>
                </a:spcAft>
              </a:pPr>
              <a:t>66</a:t>
            </a:fld>
            <a:endParaRPr lang="cs-CZ" altLang="sk-SK"/>
          </a:p>
        </p:txBody>
      </p:sp>
      <p:sp>
        <p:nvSpPr>
          <p:cNvPr id="26627" name="Rectangle 2">
            <a:extLst>
              <a:ext uri="{FF2B5EF4-FFF2-40B4-BE49-F238E27FC236}">
                <a16:creationId xmlns:a16="http://schemas.microsoft.com/office/drawing/2014/main" id="{FFFD9DA2-4981-7F62-5067-3B4F6B17FDAD}"/>
              </a:ext>
            </a:extLst>
          </p:cNvPr>
          <p:cNvSpPr>
            <a:spLocks noGrp="1" noRot="1" noChangeAspect="1" noChangeArrowheads="1" noTextEdit="1"/>
          </p:cNvSpPr>
          <p:nvPr>
            <p:ph type="sldImg"/>
          </p:nvPr>
        </p:nvSpPr>
        <p:spPr>
          <a:xfrm>
            <a:off x="381000" y="685800"/>
            <a:ext cx="6096000" cy="3429000"/>
          </a:xfrm>
          <a:ln/>
        </p:spPr>
      </p:sp>
      <p:sp>
        <p:nvSpPr>
          <p:cNvPr id="26628" name="Rectangle 3">
            <a:extLst>
              <a:ext uri="{FF2B5EF4-FFF2-40B4-BE49-F238E27FC236}">
                <a16:creationId xmlns:a16="http://schemas.microsoft.com/office/drawing/2014/main" id="{D23B930E-DAAE-9B83-E931-F9E30688613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k-SK" altLang="sk-SK"/>
          </a:p>
        </p:txBody>
      </p:sp>
    </p:spTree>
    <p:extLst>
      <p:ext uri="{BB962C8B-B14F-4D97-AF65-F5344CB8AC3E}">
        <p14:creationId xmlns:p14="http://schemas.microsoft.com/office/powerpoint/2010/main" val="2780167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BBC5D8F3-9B51-4F67-53FD-B2BE22ED15F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fld id="{4A2FAE60-AD2C-4098-BC97-78F1D4B0AE73}" type="slidenum">
              <a:rPr lang="cs-CZ" altLang="sk-SK"/>
              <a:pPr fontAlgn="base">
                <a:spcBef>
                  <a:spcPct val="0"/>
                </a:spcBef>
                <a:spcAft>
                  <a:spcPct val="0"/>
                </a:spcAft>
              </a:pPr>
              <a:t>8</a:t>
            </a:fld>
            <a:endParaRPr lang="cs-CZ" altLang="sk-SK"/>
          </a:p>
        </p:txBody>
      </p:sp>
      <p:sp>
        <p:nvSpPr>
          <p:cNvPr id="11267" name="Rectangle 2">
            <a:extLst>
              <a:ext uri="{FF2B5EF4-FFF2-40B4-BE49-F238E27FC236}">
                <a16:creationId xmlns:a16="http://schemas.microsoft.com/office/drawing/2014/main" id="{B735B982-3404-4FFB-BB71-62764B1E7A11}"/>
              </a:ext>
            </a:extLst>
          </p:cNvPr>
          <p:cNvSpPr>
            <a:spLocks noGrp="1" noRot="1" noChangeAspect="1" noChangeArrowheads="1" noTextEdit="1"/>
          </p:cNvSpPr>
          <p:nvPr>
            <p:ph type="sldImg"/>
          </p:nvPr>
        </p:nvSpPr>
        <p:spPr>
          <a:xfrm>
            <a:off x="381000" y="685800"/>
            <a:ext cx="6096000" cy="3429000"/>
          </a:xfrm>
          <a:ln/>
        </p:spPr>
      </p:sp>
      <p:sp>
        <p:nvSpPr>
          <p:cNvPr id="11268" name="Rectangle 3">
            <a:extLst>
              <a:ext uri="{FF2B5EF4-FFF2-40B4-BE49-F238E27FC236}">
                <a16:creationId xmlns:a16="http://schemas.microsoft.com/office/drawing/2014/main" id="{78E8188F-3621-0879-40FD-3EFA65287E5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k-SK" altLang="sk-SK"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EDC52608-C632-17EB-DDAB-A237F9F52E2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fld id="{01348242-FBBD-4477-9E1E-F45A94C91585}" type="slidenum">
              <a:rPr lang="cs-CZ" altLang="sk-SK"/>
              <a:pPr fontAlgn="base">
                <a:spcBef>
                  <a:spcPct val="0"/>
                </a:spcBef>
                <a:spcAft>
                  <a:spcPct val="0"/>
                </a:spcAft>
              </a:pPr>
              <a:t>10</a:t>
            </a:fld>
            <a:endParaRPr lang="cs-CZ" altLang="sk-SK"/>
          </a:p>
        </p:txBody>
      </p:sp>
      <p:sp>
        <p:nvSpPr>
          <p:cNvPr id="20483" name="Rectangle 2">
            <a:extLst>
              <a:ext uri="{FF2B5EF4-FFF2-40B4-BE49-F238E27FC236}">
                <a16:creationId xmlns:a16="http://schemas.microsoft.com/office/drawing/2014/main" id="{396DF067-A35A-98D8-18C3-19B44EF098B3}"/>
              </a:ext>
            </a:extLst>
          </p:cNvPr>
          <p:cNvSpPr>
            <a:spLocks noGrp="1" noRot="1" noChangeAspect="1" noChangeArrowheads="1" noTextEdit="1"/>
          </p:cNvSpPr>
          <p:nvPr>
            <p:ph type="sldImg"/>
          </p:nvPr>
        </p:nvSpPr>
        <p:spPr>
          <a:xfrm>
            <a:off x="381000" y="685800"/>
            <a:ext cx="6096000" cy="3429000"/>
          </a:xfrm>
          <a:ln/>
        </p:spPr>
      </p:sp>
      <p:sp>
        <p:nvSpPr>
          <p:cNvPr id="20484" name="Rectangle 3">
            <a:extLst>
              <a:ext uri="{FF2B5EF4-FFF2-40B4-BE49-F238E27FC236}">
                <a16:creationId xmlns:a16="http://schemas.microsoft.com/office/drawing/2014/main" id="{DB3D9CA9-64B5-D664-0326-DA08133D3D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k-SK" altLang="sk-SK"/>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9AA371-E2F8-2AF7-FA9D-3C3ECFE39309}"/>
            </a:ext>
          </a:extLst>
        </p:cNvPr>
        <p:cNvGrpSpPr/>
        <p:nvPr/>
      </p:nvGrpSpPr>
      <p:grpSpPr>
        <a:xfrm>
          <a:off x="0" y="0"/>
          <a:ext cx="0" cy="0"/>
          <a:chOff x="0" y="0"/>
          <a:chExt cx="0" cy="0"/>
        </a:xfrm>
      </p:grpSpPr>
      <p:sp>
        <p:nvSpPr>
          <p:cNvPr id="20482" name="Rectangle 7">
            <a:extLst>
              <a:ext uri="{FF2B5EF4-FFF2-40B4-BE49-F238E27FC236}">
                <a16:creationId xmlns:a16="http://schemas.microsoft.com/office/drawing/2014/main" id="{73713A63-7C03-5EBF-5062-F58C7B18E26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fld id="{01348242-FBBD-4477-9E1E-F45A94C91585}" type="slidenum">
              <a:rPr lang="cs-CZ" altLang="sk-SK"/>
              <a:pPr fontAlgn="base">
                <a:spcBef>
                  <a:spcPct val="0"/>
                </a:spcBef>
                <a:spcAft>
                  <a:spcPct val="0"/>
                </a:spcAft>
              </a:pPr>
              <a:t>12</a:t>
            </a:fld>
            <a:endParaRPr lang="cs-CZ" altLang="sk-SK"/>
          </a:p>
        </p:txBody>
      </p:sp>
      <p:sp>
        <p:nvSpPr>
          <p:cNvPr id="20483" name="Rectangle 2">
            <a:extLst>
              <a:ext uri="{FF2B5EF4-FFF2-40B4-BE49-F238E27FC236}">
                <a16:creationId xmlns:a16="http://schemas.microsoft.com/office/drawing/2014/main" id="{BF362A9F-C530-DF97-3C47-5BE3CC4ED435}"/>
              </a:ext>
            </a:extLst>
          </p:cNvPr>
          <p:cNvSpPr>
            <a:spLocks noGrp="1" noRot="1" noChangeAspect="1" noChangeArrowheads="1" noTextEdit="1"/>
          </p:cNvSpPr>
          <p:nvPr>
            <p:ph type="sldImg"/>
          </p:nvPr>
        </p:nvSpPr>
        <p:spPr>
          <a:xfrm>
            <a:off x="381000" y="685800"/>
            <a:ext cx="6096000" cy="3429000"/>
          </a:xfrm>
          <a:ln/>
        </p:spPr>
      </p:sp>
      <p:sp>
        <p:nvSpPr>
          <p:cNvPr id="20484" name="Rectangle 3">
            <a:extLst>
              <a:ext uri="{FF2B5EF4-FFF2-40B4-BE49-F238E27FC236}">
                <a16:creationId xmlns:a16="http://schemas.microsoft.com/office/drawing/2014/main" id="{BFFD1D67-493C-819F-4A38-2D83061F6DF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k-SK" altLang="sk-SK"/>
          </a:p>
        </p:txBody>
      </p:sp>
    </p:spTree>
    <p:extLst>
      <p:ext uri="{BB962C8B-B14F-4D97-AF65-F5344CB8AC3E}">
        <p14:creationId xmlns:p14="http://schemas.microsoft.com/office/powerpoint/2010/main" val="3008033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B0988A-7AA0-B1DF-4A20-F3CC5636EC3D}"/>
            </a:ext>
          </a:extLst>
        </p:cNvPr>
        <p:cNvGrpSpPr/>
        <p:nvPr/>
      </p:nvGrpSpPr>
      <p:grpSpPr>
        <a:xfrm>
          <a:off x="0" y="0"/>
          <a:ext cx="0" cy="0"/>
          <a:chOff x="0" y="0"/>
          <a:chExt cx="0" cy="0"/>
        </a:xfrm>
      </p:grpSpPr>
      <p:sp>
        <p:nvSpPr>
          <p:cNvPr id="20482" name="Rectangle 7">
            <a:extLst>
              <a:ext uri="{FF2B5EF4-FFF2-40B4-BE49-F238E27FC236}">
                <a16:creationId xmlns:a16="http://schemas.microsoft.com/office/drawing/2014/main" id="{4C96AC8B-D92B-78DB-FAC3-F163D39C9A0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fld id="{01348242-FBBD-4477-9E1E-F45A94C91585}" type="slidenum">
              <a:rPr lang="cs-CZ" altLang="sk-SK"/>
              <a:pPr fontAlgn="base">
                <a:spcBef>
                  <a:spcPct val="0"/>
                </a:spcBef>
                <a:spcAft>
                  <a:spcPct val="0"/>
                </a:spcAft>
              </a:pPr>
              <a:t>13</a:t>
            </a:fld>
            <a:endParaRPr lang="cs-CZ" altLang="sk-SK"/>
          </a:p>
        </p:txBody>
      </p:sp>
      <p:sp>
        <p:nvSpPr>
          <p:cNvPr id="20483" name="Rectangle 2">
            <a:extLst>
              <a:ext uri="{FF2B5EF4-FFF2-40B4-BE49-F238E27FC236}">
                <a16:creationId xmlns:a16="http://schemas.microsoft.com/office/drawing/2014/main" id="{8BFC5F42-6B77-CA39-2A78-25FAC20E2E99}"/>
              </a:ext>
            </a:extLst>
          </p:cNvPr>
          <p:cNvSpPr>
            <a:spLocks noGrp="1" noRot="1" noChangeAspect="1" noChangeArrowheads="1" noTextEdit="1"/>
          </p:cNvSpPr>
          <p:nvPr>
            <p:ph type="sldImg"/>
          </p:nvPr>
        </p:nvSpPr>
        <p:spPr>
          <a:xfrm>
            <a:off x="381000" y="685800"/>
            <a:ext cx="6096000" cy="3429000"/>
          </a:xfrm>
          <a:ln/>
        </p:spPr>
      </p:sp>
      <p:sp>
        <p:nvSpPr>
          <p:cNvPr id="20484" name="Rectangle 3">
            <a:extLst>
              <a:ext uri="{FF2B5EF4-FFF2-40B4-BE49-F238E27FC236}">
                <a16:creationId xmlns:a16="http://schemas.microsoft.com/office/drawing/2014/main" id="{B24B0A31-C071-52A6-0E3B-559722CAB6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k-SK" altLang="sk-SK"/>
          </a:p>
        </p:txBody>
      </p:sp>
    </p:spTree>
    <p:extLst>
      <p:ext uri="{BB962C8B-B14F-4D97-AF65-F5344CB8AC3E}">
        <p14:creationId xmlns:p14="http://schemas.microsoft.com/office/powerpoint/2010/main" val="2054289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2F5B9B-480F-E59F-E86B-4A97F15E4985}"/>
            </a:ext>
          </a:extLst>
        </p:cNvPr>
        <p:cNvGrpSpPr/>
        <p:nvPr/>
      </p:nvGrpSpPr>
      <p:grpSpPr>
        <a:xfrm>
          <a:off x="0" y="0"/>
          <a:ext cx="0" cy="0"/>
          <a:chOff x="0" y="0"/>
          <a:chExt cx="0" cy="0"/>
        </a:xfrm>
      </p:grpSpPr>
      <p:sp>
        <p:nvSpPr>
          <p:cNvPr id="20482" name="Rectangle 7">
            <a:extLst>
              <a:ext uri="{FF2B5EF4-FFF2-40B4-BE49-F238E27FC236}">
                <a16:creationId xmlns:a16="http://schemas.microsoft.com/office/drawing/2014/main" id="{25B6E54B-D3A6-583E-6FC3-E65DCB5AFE7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fld id="{01348242-FBBD-4477-9E1E-F45A94C91585}" type="slidenum">
              <a:rPr lang="cs-CZ" altLang="sk-SK"/>
              <a:pPr fontAlgn="base">
                <a:spcBef>
                  <a:spcPct val="0"/>
                </a:spcBef>
                <a:spcAft>
                  <a:spcPct val="0"/>
                </a:spcAft>
              </a:pPr>
              <a:t>14</a:t>
            </a:fld>
            <a:endParaRPr lang="cs-CZ" altLang="sk-SK"/>
          </a:p>
        </p:txBody>
      </p:sp>
      <p:sp>
        <p:nvSpPr>
          <p:cNvPr id="20483" name="Rectangle 2">
            <a:extLst>
              <a:ext uri="{FF2B5EF4-FFF2-40B4-BE49-F238E27FC236}">
                <a16:creationId xmlns:a16="http://schemas.microsoft.com/office/drawing/2014/main" id="{6C713C92-9F4F-CCA8-34D8-11F8524B153C}"/>
              </a:ext>
            </a:extLst>
          </p:cNvPr>
          <p:cNvSpPr>
            <a:spLocks noGrp="1" noRot="1" noChangeAspect="1" noChangeArrowheads="1" noTextEdit="1"/>
          </p:cNvSpPr>
          <p:nvPr>
            <p:ph type="sldImg"/>
          </p:nvPr>
        </p:nvSpPr>
        <p:spPr>
          <a:xfrm>
            <a:off x="381000" y="685800"/>
            <a:ext cx="6096000" cy="3429000"/>
          </a:xfrm>
          <a:ln/>
        </p:spPr>
      </p:sp>
      <p:sp>
        <p:nvSpPr>
          <p:cNvPr id="20484" name="Rectangle 3">
            <a:extLst>
              <a:ext uri="{FF2B5EF4-FFF2-40B4-BE49-F238E27FC236}">
                <a16:creationId xmlns:a16="http://schemas.microsoft.com/office/drawing/2014/main" id="{0488382B-ED3D-0045-F93B-BDE81B391AD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k-SK" altLang="sk-SK"/>
          </a:p>
        </p:txBody>
      </p:sp>
    </p:spTree>
    <p:extLst>
      <p:ext uri="{BB962C8B-B14F-4D97-AF65-F5344CB8AC3E}">
        <p14:creationId xmlns:p14="http://schemas.microsoft.com/office/powerpoint/2010/main" val="13045377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3AD4C6-3DF0-5D31-8811-79BD79ED55E8}"/>
            </a:ext>
          </a:extLst>
        </p:cNvPr>
        <p:cNvGrpSpPr/>
        <p:nvPr/>
      </p:nvGrpSpPr>
      <p:grpSpPr>
        <a:xfrm>
          <a:off x="0" y="0"/>
          <a:ext cx="0" cy="0"/>
          <a:chOff x="0" y="0"/>
          <a:chExt cx="0" cy="0"/>
        </a:xfrm>
      </p:grpSpPr>
      <p:sp>
        <p:nvSpPr>
          <p:cNvPr id="20482" name="Rectangle 7">
            <a:extLst>
              <a:ext uri="{FF2B5EF4-FFF2-40B4-BE49-F238E27FC236}">
                <a16:creationId xmlns:a16="http://schemas.microsoft.com/office/drawing/2014/main" id="{B070E782-02CE-693E-AA4F-051AA4960C0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fld id="{01348242-FBBD-4477-9E1E-F45A94C91585}" type="slidenum">
              <a:rPr lang="cs-CZ" altLang="sk-SK"/>
              <a:pPr fontAlgn="base">
                <a:spcBef>
                  <a:spcPct val="0"/>
                </a:spcBef>
                <a:spcAft>
                  <a:spcPct val="0"/>
                </a:spcAft>
              </a:pPr>
              <a:t>15</a:t>
            </a:fld>
            <a:endParaRPr lang="cs-CZ" altLang="sk-SK"/>
          </a:p>
        </p:txBody>
      </p:sp>
      <p:sp>
        <p:nvSpPr>
          <p:cNvPr id="20483" name="Rectangle 2">
            <a:extLst>
              <a:ext uri="{FF2B5EF4-FFF2-40B4-BE49-F238E27FC236}">
                <a16:creationId xmlns:a16="http://schemas.microsoft.com/office/drawing/2014/main" id="{8304F2AE-FCBA-E353-82FD-6DA84A1653BF}"/>
              </a:ext>
            </a:extLst>
          </p:cNvPr>
          <p:cNvSpPr>
            <a:spLocks noGrp="1" noRot="1" noChangeAspect="1" noChangeArrowheads="1" noTextEdit="1"/>
          </p:cNvSpPr>
          <p:nvPr>
            <p:ph type="sldImg"/>
          </p:nvPr>
        </p:nvSpPr>
        <p:spPr>
          <a:xfrm>
            <a:off x="381000" y="685800"/>
            <a:ext cx="6096000" cy="3429000"/>
          </a:xfrm>
          <a:ln/>
        </p:spPr>
      </p:sp>
      <p:sp>
        <p:nvSpPr>
          <p:cNvPr id="20484" name="Rectangle 3">
            <a:extLst>
              <a:ext uri="{FF2B5EF4-FFF2-40B4-BE49-F238E27FC236}">
                <a16:creationId xmlns:a16="http://schemas.microsoft.com/office/drawing/2014/main" id="{746404EB-C75D-ABB4-D8A6-5F8D7B8DB98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k-SK" altLang="sk-SK"/>
          </a:p>
        </p:txBody>
      </p:sp>
    </p:spTree>
    <p:extLst>
      <p:ext uri="{BB962C8B-B14F-4D97-AF65-F5344CB8AC3E}">
        <p14:creationId xmlns:p14="http://schemas.microsoft.com/office/powerpoint/2010/main" val="15344411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358293-74BA-5729-95E0-CF0AB2397927}"/>
            </a:ext>
          </a:extLst>
        </p:cNvPr>
        <p:cNvGrpSpPr/>
        <p:nvPr/>
      </p:nvGrpSpPr>
      <p:grpSpPr>
        <a:xfrm>
          <a:off x="0" y="0"/>
          <a:ext cx="0" cy="0"/>
          <a:chOff x="0" y="0"/>
          <a:chExt cx="0" cy="0"/>
        </a:xfrm>
      </p:grpSpPr>
      <p:sp>
        <p:nvSpPr>
          <p:cNvPr id="20482" name="Rectangle 7">
            <a:extLst>
              <a:ext uri="{FF2B5EF4-FFF2-40B4-BE49-F238E27FC236}">
                <a16:creationId xmlns:a16="http://schemas.microsoft.com/office/drawing/2014/main" id="{CEDF5E10-1E55-E647-7075-224751CE2E9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fld id="{01348242-FBBD-4477-9E1E-F45A94C91585}" type="slidenum">
              <a:rPr lang="cs-CZ" altLang="sk-SK"/>
              <a:pPr fontAlgn="base">
                <a:spcBef>
                  <a:spcPct val="0"/>
                </a:spcBef>
                <a:spcAft>
                  <a:spcPct val="0"/>
                </a:spcAft>
              </a:pPr>
              <a:t>16</a:t>
            </a:fld>
            <a:endParaRPr lang="cs-CZ" altLang="sk-SK"/>
          </a:p>
        </p:txBody>
      </p:sp>
      <p:sp>
        <p:nvSpPr>
          <p:cNvPr id="20483" name="Rectangle 2">
            <a:extLst>
              <a:ext uri="{FF2B5EF4-FFF2-40B4-BE49-F238E27FC236}">
                <a16:creationId xmlns:a16="http://schemas.microsoft.com/office/drawing/2014/main" id="{00010DBB-8E6C-678D-49B6-70D37EA62D21}"/>
              </a:ext>
            </a:extLst>
          </p:cNvPr>
          <p:cNvSpPr>
            <a:spLocks noGrp="1" noRot="1" noChangeAspect="1" noChangeArrowheads="1" noTextEdit="1"/>
          </p:cNvSpPr>
          <p:nvPr>
            <p:ph type="sldImg"/>
          </p:nvPr>
        </p:nvSpPr>
        <p:spPr>
          <a:xfrm>
            <a:off x="381000" y="685800"/>
            <a:ext cx="6096000" cy="3429000"/>
          </a:xfrm>
          <a:ln/>
        </p:spPr>
      </p:sp>
      <p:sp>
        <p:nvSpPr>
          <p:cNvPr id="20484" name="Rectangle 3">
            <a:extLst>
              <a:ext uri="{FF2B5EF4-FFF2-40B4-BE49-F238E27FC236}">
                <a16:creationId xmlns:a16="http://schemas.microsoft.com/office/drawing/2014/main" id="{804B60C1-8D52-2936-6870-5261B6E0E8D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k-SK" altLang="sk-SK"/>
          </a:p>
        </p:txBody>
      </p:sp>
    </p:spTree>
    <p:extLst>
      <p:ext uri="{BB962C8B-B14F-4D97-AF65-F5344CB8AC3E}">
        <p14:creationId xmlns:p14="http://schemas.microsoft.com/office/powerpoint/2010/main" val="11181399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67623D-16A5-D2FB-995B-C2EF6AA93506}"/>
            </a:ext>
          </a:extLst>
        </p:cNvPr>
        <p:cNvGrpSpPr/>
        <p:nvPr/>
      </p:nvGrpSpPr>
      <p:grpSpPr>
        <a:xfrm>
          <a:off x="0" y="0"/>
          <a:ext cx="0" cy="0"/>
          <a:chOff x="0" y="0"/>
          <a:chExt cx="0" cy="0"/>
        </a:xfrm>
      </p:grpSpPr>
      <p:sp>
        <p:nvSpPr>
          <p:cNvPr id="20482" name="Rectangle 7">
            <a:extLst>
              <a:ext uri="{FF2B5EF4-FFF2-40B4-BE49-F238E27FC236}">
                <a16:creationId xmlns:a16="http://schemas.microsoft.com/office/drawing/2014/main" id="{6806B098-31E9-D168-E401-EEEC649C1B3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fld id="{01348242-FBBD-4477-9E1E-F45A94C91585}" type="slidenum">
              <a:rPr lang="cs-CZ" altLang="sk-SK"/>
              <a:pPr fontAlgn="base">
                <a:spcBef>
                  <a:spcPct val="0"/>
                </a:spcBef>
                <a:spcAft>
                  <a:spcPct val="0"/>
                </a:spcAft>
              </a:pPr>
              <a:t>17</a:t>
            </a:fld>
            <a:endParaRPr lang="cs-CZ" altLang="sk-SK"/>
          </a:p>
        </p:txBody>
      </p:sp>
      <p:sp>
        <p:nvSpPr>
          <p:cNvPr id="20483" name="Rectangle 2">
            <a:extLst>
              <a:ext uri="{FF2B5EF4-FFF2-40B4-BE49-F238E27FC236}">
                <a16:creationId xmlns:a16="http://schemas.microsoft.com/office/drawing/2014/main" id="{5D538125-75DF-C84E-2FD8-7D71D5D182C2}"/>
              </a:ext>
            </a:extLst>
          </p:cNvPr>
          <p:cNvSpPr>
            <a:spLocks noGrp="1" noRot="1" noChangeAspect="1" noChangeArrowheads="1" noTextEdit="1"/>
          </p:cNvSpPr>
          <p:nvPr>
            <p:ph type="sldImg"/>
          </p:nvPr>
        </p:nvSpPr>
        <p:spPr>
          <a:xfrm>
            <a:off x="381000" y="685800"/>
            <a:ext cx="6096000" cy="3429000"/>
          </a:xfrm>
          <a:ln/>
        </p:spPr>
      </p:sp>
      <p:sp>
        <p:nvSpPr>
          <p:cNvPr id="20484" name="Rectangle 3">
            <a:extLst>
              <a:ext uri="{FF2B5EF4-FFF2-40B4-BE49-F238E27FC236}">
                <a16:creationId xmlns:a16="http://schemas.microsoft.com/office/drawing/2014/main" id="{E52E23FE-FC69-B74E-8FC2-63DE6929B19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k-SK" altLang="sk-SK"/>
          </a:p>
        </p:txBody>
      </p:sp>
    </p:spTree>
    <p:extLst>
      <p:ext uri="{BB962C8B-B14F-4D97-AF65-F5344CB8AC3E}">
        <p14:creationId xmlns:p14="http://schemas.microsoft.com/office/powerpoint/2010/main" val="32513447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0.png"/><Relationship Id="rId4"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pic>
        <p:nvPicPr>
          <p:cNvPr id="7" name="Obrázok 6">
            <a:extLst>
              <a:ext uri="{FF2B5EF4-FFF2-40B4-BE49-F238E27FC236}">
                <a16:creationId xmlns:a16="http://schemas.microsoft.com/office/drawing/2014/main" id="{6B6273A0-CB70-4DCA-951C-22AD261EE3E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260" t="3160" b="1256"/>
          <a:stretch/>
        </p:blipFill>
        <p:spPr>
          <a:xfrm>
            <a:off x="-62144" y="-1"/>
            <a:ext cx="12254144" cy="6858001"/>
          </a:xfrm>
          <a:prstGeom prst="rect">
            <a:avLst/>
          </a:prstGeom>
        </p:spPr>
      </p:pic>
      <p:sp>
        <p:nvSpPr>
          <p:cNvPr id="2" name="Nadpis 1">
            <a:extLst>
              <a:ext uri="{FF2B5EF4-FFF2-40B4-BE49-F238E27FC236}">
                <a16:creationId xmlns:a16="http://schemas.microsoft.com/office/drawing/2014/main" id="{080D75A8-EF0D-42B5-81F7-D4A43EF18564}"/>
              </a:ext>
            </a:extLst>
          </p:cNvPr>
          <p:cNvSpPr>
            <a:spLocks noGrp="1"/>
          </p:cNvSpPr>
          <p:nvPr>
            <p:ph type="ctrTitle" hasCustomPrompt="1"/>
          </p:nvPr>
        </p:nvSpPr>
        <p:spPr>
          <a:xfrm>
            <a:off x="4169328" y="1258349"/>
            <a:ext cx="6498672" cy="2483140"/>
          </a:xfrm>
          <a:prstGeom prst="rect">
            <a:avLst/>
          </a:prstGeom>
        </p:spPr>
        <p:txBody>
          <a:bodyPr anchor="ctr"/>
          <a:lstStyle>
            <a:lvl1pPr algn="l">
              <a:defRPr sz="4000" b="1">
                <a:latin typeface="Arial" panose="020B0604020202020204" pitchFamily="34" charset="0"/>
                <a:cs typeface="Arial" panose="020B0604020202020204" pitchFamily="34" charset="0"/>
              </a:defRPr>
            </a:lvl1pPr>
          </a:lstStyle>
          <a:p>
            <a:r>
              <a:rPr lang="sk-SK"/>
              <a:t>KLIKNUTÍM UPRAVTE ŠTÝL PREDLOHY NADPISU</a:t>
            </a:r>
          </a:p>
        </p:txBody>
      </p:sp>
      <p:sp>
        <p:nvSpPr>
          <p:cNvPr id="3" name="Podnadpis 2">
            <a:extLst>
              <a:ext uri="{FF2B5EF4-FFF2-40B4-BE49-F238E27FC236}">
                <a16:creationId xmlns:a16="http://schemas.microsoft.com/office/drawing/2014/main" id="{53ABE9D2-FE45-4FE8-B47F-3EB3F43ACBF9}"/>
              </a:ext>
            </a:extLst>
          </p:cNvPr>
          <p:cNvSpPr>
            <a:spLocks noGrp="1"/>
          </p:cNvSpPr>
          <p:nvPr>
            <p:ph type="subTitle" idx="1"/>
          </p:nvPr>
        </p:nvSpPr>
        <p:spPr>
          <a:xfrm>
            <a:off x="4169328" y="3602038"/>
            <a:ext cx="6498672" cy="1816322"/>
          </a:xfrm>
          <a:prstGeom prst="rect">
            <a:avLst/>
          </a:prstGeom>
        </p:spPr>
        <p:txBody>
          <a:bodyPr/>
          <a:lstStyle>
            <a:lvl1pPr marL="0" indent="0" algn="l">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a:t>Kliknutím upravte štýl predlohy podnadpisu</a:t>
            </a:r>
          </a:p>
        </p:txBody>
      </p:sp>
      <p:sp>
        <p:nvSpPr>
          <p:cNvPr id="8" name="Obdĺžnik 7">
            <a:extLst>
              <a:ext uri="{FF2B5EF4-FFF2-40B4-BE49-F238E27FC236}">
                <a16:creationId xmlns:a16="http://schemas.microsoft.com/office/drawing/2014/main" id="{EFF887D1-0431-4C78-9187-5B6065D6682B}"/>
              </a:ext>
            </a:extLst>
          </p:cNvPr>
          <p:cNvSpPr/>
          <p:nvPr userDrawn="1"/>
        </p:nvSpPr>
        <p:spPr>
          <a:xfrm>
            <a:off x="-62143" y="1981200"/>
            <a:ext cx="3110143" cy="4876801"/>
          </a:xfrm>
          <a:prstGeom prst="rect">
            <a:avLst/>
          </a:prstGeom>
          <a:solidFill>
            <a:srgbClr val="261E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pic>
        <p:nvPicPr>
          <p:cNvPr id="10" name="Obrázok 9">
            <a:extLst>
              <a:ext uri="{FF2B5EF4-FFF2-40B4-BE49-F238E27FC236}">
                <a16:creationId xmlns:a16="http://schemas.microsoft.com/office/drawing/2014/main" id="{54C3F28A-1442-4C09-8E32-BD6FEABBE4E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11914" y="136525"/>
            <a:ext cx="865118" cy="1450975"/>
          </a:xfrm>
          <a:prstGeom prst="rect">
            <a:avLst/>
          </a:prstGeom>
        </p:spPr>
      </p:pic>
      <p:pic>
        <p:nvPicPr>
          <p:cNvPr id="14" name="Obrázok 13">
            <a:extLst>
              <a:ext uri="{FF2B5EF4-FFF2-40B4-BE49-F238E27FC236}">
                <a16:creationId xmlns:a16="http://schemas.microsoft.com/office/drawing/2014/main" id="{2E80317B-0BE1-46DE-8263-05FCE358349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33680" y="2549742"/>
            <a:ext cx="1685737" cy="501578"/>
          </a:xfrm>
          <a:prstGeom prst="rect">
            <a:avLst/>
          </a:prstGeom>
        </p:spPr>
      </p:pic>
      <p:pic>
        <p:nvPicPr>
          <p:cNvPr id="5" name="Obrázok 4">
            <a:extLst>
              <a:ext uri="{FF2B5EF4-FFF2-40B4-BE49-F238E27FC236}">
                <a16:creationId xmlns:a16="http://schemas.microsoft.com/office/drawing/2014/main" id="{3605952B-999F-4F9D-80B8-2604E7C8260B}"/>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10146" r="8926"/>
          <a:stretch/>
        </p:blipFill>
        <p:spPr>
          <a:xfrm>
            <a:off x="361012" y="2970671"/>
            <a:ext cx="2263831" cy="3459663"/>
          </a:xfrm>
          <a:prstGeom prst="rect">
            <a:avLst/>
          </a:prstGeom>
        </p:spPr>
      </p:pic>
      <p:pic>
        <p:nvPicPr>
          <p:cNvPr id="6" name="Obrázok 5">
            <a:extLst>
              <a:ext uri="{FF2B5EF4-FFF2-40B4-BE49-F238E27FC236}">
                <a16:creationId xmlns:a16="http://schemas.microsoft.com/office/drawing/2014/main" id="{FEEE7A2F-219E-470D-A67D-66895767F22B}"/>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33680" y="518488"/>
            <a:ext cx="1027112" cy="472111"/>
          </a:xfrm>
          <a:prstGeom prst="rect">
            <a:avLst/>
          </a:prstGeom>
        </p:spPr>
      </p:pic>
    </p:spTree>
    <p:extLst>
      <p:ext uri="{BB962C8B-B14F-4D97-AF65-F5344CB8AC3E}">
        <p14:creationId xmlns:p14="http://schemas.microsoft.com/office/powerpoint/2010/main" val="659842008"/>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7A5AD31-D522-4507-BFC4-01AB8BC8F716}"/>
              </a:ext>
            </a:extLst>
          </p:cNvPr>
          <p:cNvSpPr>
            <a:spLocks noGrp="1"/>
          </p:cNvSpPr>
          <p:nvPr>
            <p:ph type="title"/>
          </p:nvPr>
        </p:nvSpPr>
        <p:spPr>
          <a:xfrm>
            <a:off x="838200" y="365125"/>
            <a:ext cx="10515600" cy="1325563"/>
          </a:xfrm>
          <a:prstGeom prst="rect">
            <a:avLst/>
          </a:prstGeom>
        </p:spPr>
        <p:txBody>
          <a:bodyPr/>
          <a:lstStyle/>
          <a:p>
            <a:r>
              <a:rPr lang="sk-SK"/>
              <a:t>Kliknutím upravte štýl predlohy nadpisu</a:t>
            </a:r>
          </a:p>
        </p:txBody>
      </p:sp>
      <p:sp>
        <p:nvSpPr>
          <p:cNvPr id="3" name="Zástupný objekt pre zvislý text 2">
            <a:extLst>
              <a:ext uri="{FF2B5EF4-FFF2-40B4-BE49-F238E27FC236}">
                <a16:creationId xmlns:a16="http://schemas.microsoft.com/office/drawing/2014/main" id="{3FF362AA-1EEC-48D4-95A8-468325BE1438}"/>
              </a:ext>
            </a:extLst>
          </p:cNvPr>
          <p:cNvSpPr>
            <a:spLocks noGrp="1"/>
          </p:cNvSpPr>
          <p:nvPr>
            <p:ph type="body" orient="vert" idx="1"/>
          </p:nvPr>
        </p:nvSpPr>
        <p:spPr>
          <a:xfrm>
            <a:off x="838200" y="1825625"/>
            <a:ext cx="10515600" cy="4351338"/>
          </a:xfrm>
          <a:prstGeom prst="rect">
            <a:avLst/>
          </a:prstGeom>
        </p:spPr>
        <p:txBody>
          <a:bodyPr vert="eaVert"/>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dátum 3">
            <a:extLst>
              <a:ext uri="{FF2B5EF4-FFF2-40B4-BE49-F238E27FC236}">
                <a16:creationId xmlns:a16="http://schemas.microsoft.com/office/drawing/2014/main" id="{7DCFFE48-041F-4F41-BCAE-DE58D8B27077}"/>
              </a:ext>
            </a:extLst>
          </p:cNvPr>
          <p:cNvSpPr>
            <a:spLocks noGrp="1"/>
          </p:cNvSpPr>
          <p:nvPr>
            <p:ph type="dt" sz="half" idx="10"/>
          </p:nvPr>
        </p:nvSpPr>
        <p:spPr>
          <a:xfrm>
            <a:off x="838200" y="6356350"/>
            <a:ext cx="2743200" cy="365125"/>
          </a:xfrm>
          <a:prstGeom prst="rect">
            <a:avLst/>
          </a:prstGeom>
        </p:spPr>
        <p:txBody>
          <a:bodyPr/>
          <a:lstStyle/>
          <a:p>
            <a:fld id="{C75E6A5E-9D4C-4127-90A7-1BD5D0739A7B}" type="datetimeFigureOut">
              <a:rPr lang="sk-SK" smtClean="0"/>
              <a:t>5. 1. 2026</a:t>
            </a:fld>
            <a:endParaRPr lang="sk-SK"/>
          </a:p>
        </p:txBody>
      </p:sp>
      <p:sp>
        <p:nvSpPr>
          <p:cNvPr id="5" name="Zástupný objekt pre pätu 4">
            <a:extLst>
              <a:ext uri="{FF2B5EF4-FFF2-40B4-BE49-F238E27FC236}">
                <a16:creationId xmlns:a16="http://schemas.microsoft.com/office/drawing/2014/main" id="{F708DEAA-9ED1-4C10-B975-FB25852CA3BD}"/>
              </a:ext>
            </a:extLst>
          </p:cNvPr>
          <p:cNvSpPr>
            <a:spLocks noGrp="1"/>
          </p:cNvSpPr>
          <p:nvPr>
            <p:ph type="ftr" sz="quarter" idx="11"/>
          </p:nvPr>
        </p:nvSpPr>
        <p:spPr>
          <a:xfrm>
            <a:off x="4038600" y="6356350"/>
            <a:ext cx="4114800" cy="365125"/>
          </a:xfrm>
          <a:prstGeom prst="rect">
            <a:avLst/>
          </a:prstGeom>
        </p:spPr>
        <p:txBody>
          <a:bodyPr/>
          <a:lstStyle/>
          <a:p>
            <a:endParaRPr lang="sk-SK"/>
          </a:p>
        </p:txBody>
      </p:sp>
      <p:sp>
        <p:nvSpPr>
          <p:cNvPr id="6" name="Zástupný objekt pre číslo snímky 5">
            <a:extLst>
              <a:ext uri="{FF2B5EF4-FFF2-40B4-BE49-F238E27FC236}">
                <a16:creationId xmlns:a16="http://schemas.microsoft.com/office/drawing/2014/main" id="{23117498-756C-41B1-BB89-F288EE1E5098}"/>
              </a:ext>
            </a:extLst>
          </p:cNvPr>
          <p:cNvSpPr>
            <a:spLocks noGrp="1"/>
          </p:cNvSpPr>
          <p:nvPr>
            <p:ph type="sldNum" sz="quarter" idx="12"/>
          </p:nvPr>
        </p:nvSpPr>
        <p:spPr>
          <a:xfrm>
            <a:off x="8610600" y="6356350"/>
            <a:ext cx="2743200" cy="365125"/>
          </a:xfrm>
          <a:prstGeom prst="rect">
            <a:avLst/>
          </a:prstGeom>
        </p:spPr>
        <p:txBody>
          <a:bodyPr/>
          <a:lstStyle/>
          <a:p>
            <a:fld id="{1EC588BC-2533-4897-92E7-D7A69BDBDAE5}" type="slidenum">
              <a:rPr lang="sk-SK" smtClean="0"/>
              <a:t>‹#›</a:t>
            </a:fld>
            <a:endParaRPr lang="sk-SK"/>
          </a:p>
        </p:txBody>
      </p:sp>
    </p:spTree>
    <p:extLst>
      <p:ext uri="{BB962C8B-B14F-4D97-AF65-F5344CB8AC3E}">
        <p14:creationId xmlns:p14="http://schemas.microsoft.com/office/powerpoint/2010/main" val="340487993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a:extLst>
              <a:ext uri="{FF2B5EF4-FFF2-40B4-BE49-F238E27FC236}">
                <a16:creationId xmlns:a16="http://schemas.microsoft.com/office/drawing/2014/main" id="{F75EF934-91ED-4009-B390-909E3F82ADE3}"/>
              </a:ext>
            </a:extLst>
          </p:cNvPr>
          <p:cNvSpPr>
            <a:spLocks noGrp="1"/>
          </p:cNvSpPr>
          <p:nvPr>
            <p:ph type="title" orient="vert"/>
          </p:nvPr>
        </p:nvSpPr>
        <p:spPr>
          <a:xfrm>
            <a:off x="8724900" y="365125"/>
            <a:ext cx="2628900" cy="5811838"/>
          </a:xfrm>
          <a:prstGeom prst="rect">
            <a:avLst/>
          </a:prstGeom>
        </p:spPr>
        <p:txBody>
          <a:bodyPr vert="eaVert"/>
          <a:lstStyle/>
          <a:p>
            <a:r>
              <a:rPr lang="sk-SK"/>
              <a:t>Kliknutím upravte štýl predlohy nadpisu</a:t>
            </a:r>
          </a:p>
        </p:txBody>
      </p:sp>
      <p:sp>
        <p:nvSpPr>
          <p:cNvPr id="3" name="Zástupný objekt pre zvislý text 2">
            <a:extLst>
              <a:ext uri="{FF2B5EF4-FFF2-40B4-BE49-F238E27FC236}">
                <a16:creationId xmlns:a16="http://schemas.microsoft.com/office/drawing/2014/main" id="{DACDA43E-7592-489D-B2BB-9DFDCE9A97AE}"/>
              </a:ext>
            </a:extLst>
          </p:cNvPr>
          <p:cNvSpPr>
            <a:spLocks noGrp="1"/>
          </p:cNvSpPr>
          <p:nvPr>
            <p:ph type="body" orient="vert" idx="1"/>
          </p:nvPr>
        </p:nvSpPr>
        <p:spPr>
          <a:xfrm>
            <a:off x="838200" y="365125"/>
            <a:ext cx="7734300" cy="5811838"/>
          </a:xfrm>
          <a:prstGeom prst="rect">
            <a:avLst/>
          </a:prstGeom>
        </p:spPr>
        <p:txBody>
          <a:bodyPr vert="eaVert"/>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dátum 3">
            <a:extLst>
              <a:ext uri="{FF2B5EF4-FFF2-40B4-BE49-F238E27FC236}">
                <a16:creationId xmlns:a16="http://schemas.microsoft.com/office/drawing/2014/main" id="{BBBFAA0F-D23A-4004-81E8-90D0D3D703E8}"/>
              </a:ext>
            </a:extLst>
          </p:cNvPr>
          <p:cNvSpPr>
            <a:spLocks noGrp="1"/>
          </p:cNvSpPr>
          <p:nvPr>
            <p:ph type="dt" sz="half" idx="10"/>
          </p:nvPr>
        </p:nvSpPr>
        <p:spPr>
          <a:xfrm>
            <a:off x="838200" y="6356350"/>
            <a:ext cx="2743200" cy="365125"/>
          </a:xfrm>
          <a:prstGeom prst="rect">
            <a:avLst/>
          </a:prstGeom>
        </p:spPr>
        <p:txBody>
          <a:bodyPr/>
          <a:lstStyle/>
          <a:p>
            <a:fld id="{C75E6A5E-9D4C-4127-90A7-1BD5D0739A7B}" type="datetimeFigureOut">
              <a:rPr lang="sk-SK" smtClean="0"/>
              <a:t>5. 1. 2026</a:t>
            </a:fld>
            <a:endParaRPr lang="sk-SK"/>
          </a:p>
        </p:txBody>
      </p:sp>
      <p:sp>
        <p:nvSpPr>
          <p:cNvPr id="5" name="Zástupný objekt pre pätu 4">
            <a:extLst>
              <a:ext uri="{FF2B5EF4-FFF2-40B4-BE49-F238E27FC236}">
                <a16:creationId xmlns:a16="http://schemas.microsoft.com/office/drawing/2014/main" id="{5D72AA85-E512-400E-9A69-8EBC45393DB9}"/>
              </a:ext>
            </a:extLst>
          </p:cNvPr>
          <p:cNvSpPr>
            <a:spLocks noGrp="1"/>
          </p:cNvSpPr>
          <p:nvPr>
            <p:ph type="ftr" sz="quarter" idx="11"/>
          </p:nvPr>
        </p:nvSpPr>
        <p:spPr>
          <a:xfrm>
            <a:off x="4038600" y="6356350"/>
            <a:ext cx="4114800" cy="365125"/>
          </a:xfrm>
          <a:prstGeom prst="rect">
            <a:avLst/>
          </a:prstGeom>
        </p:spPr>
        <p:txBody>
          <a:bodyPr/>
          <a:lstStyle/>
          <a:p>
            <a:endParaRPr lang="sk-SK"/>
          </a:p>
        </p:txBody>
      </p:sp>
      <p:sp>
        <p:nvSpPr>
          <p:cNvPr id="6" name="Zástupný objekt pre číslo snímky 5">
            <a:extLst>
              <a:ext uri="{FF2B5EF4-FFF2-40B4-BE49-F238E27FC236}">
                <a16:creationId xmlns:a16="http://schemas.microsoft.com/office/drawing/2014/main" id="{586D43B1-D95B-459D-8400-5EA2CC670B0C}"/>
              </a:ext>
            </a:extLst>
          </p:cNvPr>
          <p:cNvSpPr>
            <a:spLocks noGrp="1"/>
          </p:cNvSpPr>
          <p:nvPr>
            <p:ph type="sldNum" sz="quarter" idx="12"/>
          </p:nvPr>
        </p:nvSpPr>
        <p:spPr>
          <a:xfrm>
            <a:off x="8610600" y="6356350"/>
            <a:ext cx="2743200" cy="365125"/>
          </a:xfrm>
          <a:prstGeom prst="rect">
            <a:avLst/>
          </a:prstGeom>
        </p:spPr>
        <p:txBody>
          <a:bodyPr/>
          <a:lstStyle/>
          <a:p>
            <a:fld id="{1EC588BC-2533-4897-92E7-D7A69BDBDAE5}" type="slidenum">
              <a:rPr lang="sk-SK" smtClean="0"/>
              <a:t>‹#›</a:t>
            </a:fld>
            <a:endParaRPr lang="sk-SK"/>
          </a:p>
        </p:txBody>
      </p:sp>
    </p:spTree>
    <p:extLst>
      <p:ext uri="{BB962C8B-B14F-4D97-AF65-F5344CB8AC3E}">
        <p14:creationId xmlns:p14="http://schemas.microsoft.com/office/powerpoint/2010/main" val="1887511478"/>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pic>
        <p:nvPicPr>
          <p:cNvPr id="8" name="Obrázok 7">
            <a:extLst>
              <a:ext uri="{FF2B5EF4-FFF2-40B4-BE49-F238E27FC236}">
                <a16:creationId xmlns:a16="http://schemas.microsoft.com/office/drawing/2014/main" id="{507E612A-319E-42B3-8BF3-7D04C990371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602" t="845" r="18163" b="1357"/>
          <a:stretch/>
        </p:blipFill>
        <p:spPr>
          <a:xfrm rot="5400000">
            <a:off x="2667000" y="-2667000"/>
            <a:ext cx="6857999" cy="12192005"/>
          </a:xfrm>
          <a:prstGeom prst="rect">
            <a:avLst/>
          </a:prstGeom>
        </p:spPr>
      </p:pic>
      <p:sp>
        <p:nvSpPr>
          <p:cNvPr id="2" name="Nadpis 1">
            <a:extLst>
              <a:ext uri="{FF2B5EF4-FFF2-40B4-BE49-F238E27FC236}">
                <a16:creationId xmlns:a16="http://schemas.microsoft.com/office/drawing/2014/main" id="{B83C8AA5-DC8C-4450-B3A9-A5776E653383}"/>
              </a:ext>
            </a:extLst>
          </p:cNvPr>
          <p:cNvSpPr>
            <a:spLocks noGrp="1"/>
          </p:cNvSpPr>
          <p:nvPr>
            <p:ph type="title"/>
          </p:nvPr>
        </p:nvSpPr>
        <p:spPr>
          <a:xfrm>
            <a:off x="3045041" y="585927"/>
            <a:ext cx="7622126" cy="1339658"/>
          </a:xfrm>
          <a:prstGeom prst="rect">
            <a:avLst/>
          </a:prstGeom>
        </p:spPr>
        <p:txBody>
          <a:bodyPr/>
          <a:lstStyle>
            <a:lvl1pPr algn="ctr">
              <a:defRPr/>
            </a:lvl1pPr>
          </a:lstStyle>
          <a:p>
            <a:r>
              <a:rPr lang="sk-SK"/>
              <a:t>Kliknutím upravte štýl predlohy nadpisu</a:t>
            </a:r>
          </a:p>
        </p:txBody>
      </p:sp>
      <p:sp>
        <p:nvSpPr>
          <p:cNvPr id="3" name="Zástupný objekt pre obsah 2">
            <a:extLst>
              <a:ext uri="{FF2B5EF4-FFF2-40B4-BE49-F238E27FC236}">
                <a16:creationId xmlns:a16="http://schemas.microsoft.com/office/drawing/2014/main" id="{0955C7D4-0C37-4DE8-9C93-3550355C96D8}"/>
              </a:ext>
            </a:extLst>
          </p:cNvPr>
          <p:cNvSpPr>
            <a:spLocks noGrp="1"/>
          </p:cNvSpPr>
          <p:nvPr>
            <p:ph idx="1"/>
          </p:nvPr>
        </p:nvSpPr>
        <p:spPr>
          <a:xfrm>
            <a:off x="1611951" y="2253101"/>
            <a:ext cx="9055216" cy="2645096"/>
          </a:xfrm>
          <a:prstGeom prst="rect">
            <a:avLst/>
          </a:prstGeo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pic>
        <p:nvPicPr>
          <p:cNvPr id="16" name="Obrázok 15">
            <a:extLst>
              <a:ext uri="{FF2B5EF4-FFF2-40B4-BE49-F238E27FC236}">
                <a16:creationId xmlns:a16="http://schemas.microsoft.com/office/drawing/2014/main" id="{71241583-FD84-408B-A1C4-345A708EA84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67167" y="4986965"/>
            <a:ext cx="897783" cy="1505910"/>
          </a:xfrm>
          <a:prstGeom prst="rect">
            <a:avLst/>
          </a:prstGeom>
        </p:spPr>
      </p:pic>
      <p:pic>
        <p:nvPicPr>
          <p:cNvPr id="5" name="Obrázok 4">
            <a:extLst>
              <a:ext uri="{FF2B5EF4-FFF2-40B4-BE49-F238E27FC236}">
                <a16:creationId xmlns:a16="http://schemas.microsoft.com/office/drawing/2014/main" id="{A66480D4-8FA9-4EAE-8FF3-27B4463A2703}"/>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7472" b="9038"/>
          <a:stretch/>
        </p:blipFill>
        <p:spPr>
          <a:xfrm>
            <a:off x="2139945" y="5476560"/>
            <a:ext cx="6777429" cy="1016315"/>
          </a:xfrm>
          <a:prstGeom prst="rect">
            <a:avLst/>
          </a:prstGeom>
        </p:spPr>
      </p:pic>
      <p:pic>
        <p:nvPicPr>
          <p:cNvPr id="6" name="Obrázok 5">
            <a:extLst>
              <a:ext uri="{FF2B5EF4-FFF2-40B4-BE49-F238E27FC236}">
                <a16:creationId xmlns:a16="http://schemas.microsoft.com/office/drawing/2014/main" id="{D2409EAF-E252-45FE-B876-96D3D2D0B25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378546" y="503101"/>
            <a:ext cx="929648" cy="427312"/>
          </a:xfrm>
          <a:prstGeom prst="rect">
            <a:avLst/>
          </a:prstGeom>
        </p:spPr>
      </p:pic>
      <p:pic>
        <p:nvPicPr>
          <p:cNvPr id="12" name="Obrázok 11">
            <a:extLst>
              <a:ext uri="{FF2B5EF4-FFF2-40B4-BE49-F238E27FC236}">
                <a16:creationId xmlns:a16="http://schemas.microsoft.com/office/drawing/2014/main" id="{E67B8347-DD39-4EB3-83F0-98A21FC8D76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93180" y="306391"/>
            <a:ext cx="857642" cy="882529"/>
          </a:xfrm>
          <a:prstGeom prst="rect">
            <a:avLst/>
          </a:prstGeom>
        </p:spPr>
      </p:pic>
    </p:spTree>
    <p:extLst>
      <p:ext uri="{BB962C8B-B14F-4D97-AF65-F5344CB8AC3E}">
        <p14:creationId xmlns:p14="http://schemas.microsoft.com/office/powerpoint/2010/main" val="156884000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pic>
        <p:nvPicPr>
          <p:cNvPr id="20" name="Obrázok 19">
            <a:extLst>
              <a:ext uri="{FF2B5EF4-FFF2-40B4-BE49-F238E27FC236}">
                <a16:creationId xmlns:a16="http://schemas.microsoft.com/office/drawing/2014/main" id="{0AFE80BB-39A5-430F-8B66-6715C8DFE4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4988" y="1770374"/>
            <a:ext cx="2921112" cy="4899284"/>
          </a:xfrm>
          <a:prstGeom prst="rect">
            <a:avLst/>
          </a:prstGeom>
        </p:spPr>
      </p:pic>
      <p:sp>
        <p:nvSpPr>
          <p:cNvPr id="2" name="Nadpis 1">
            <a:extLst>
              <a:ext uri="{FF2B5EF4-FFF2-40B4-BE49-F238E27FC236}">
                <a16:creationId xmlns:a16="http://schemas.microsoft.com/office/drawing/2014/main" id="{76925B6A-558D-41D0-921C-07630D6284A7}"/>
              </a:ext>
            </a:extLst>
          </p:cNvPr>
          <p:cNvSpPr>
            <a:spLocks noGrp="1"/>
          </p:cNvSpPr>
          <p:nvPr>
            <p:ph type="title"/>
          </p:nvPr>
        </p:nvSpPr>
        <p:spPr>
          <a:xfrm>
            <a:off x="4038600" y="1709738"/>
            <a:ext cx="7308850" cy="1805249"/>
          </a:xfrm>
          <a:prstGeom prst="rect">
            <a:avLst/>
          </a:prstGeom>
        </p:spPr>
        <p:txBody>
          <a:bodyPr anchor="b"/>
          <a:lstStyle>
            <a:lvl1pPr>
              <a:defRPr sz="5400">
                <a:solidFill>
                  <a:srgbClr val="ED1C24"/>
                </a:solidFill>
                <a:latin typeface="Arial" panose="020B0604020202020204" pitchFamily="34" charset="0"/>
                <a:cs typeface="Arial" panose="020B0604020202020204" pitchFamily="34" charset="0"/>
              </a:defRPr>
            </a:lvl1pPr>
          </a:lstStyle>
          <a:p>
            <a:r>
              <a:rPr lang="sk-SK"/>
              <a:t>Kliknutím upravte štýl predlohy nadpisu</a:t>
            </a:r>
          </a:p>
        </p:txBody>
      </p:sp>
      <p:sp>
        <p:nvSpPr>
          <p:cNvPr id="3" name="Zástupný objekt pre text 2">
            <a:extLst>
              <a:ext uri="{FF2B5EF4-FFF2-40B4-BE49-F238E27FC236}">
                <a16:creationId xmlns:a16="http://schemas.microsoft.com/office/drawing/2014/main" id="{4D4B47A9-13BB-4D64-BEBB-0567724C33C0}"/>
              </a:ext>
            </a:extLst>
          </p:cNvPr>
          <p:cNvSpPr>
            <a:spLocks noGrp="1"/>
          </p:cNvSpPr>
          <p:nvPr>
            <p:ph type="body" idx="1"/>
          </p:nvPr>
        </p:nvSpPr>
        <p:spPr>
          <a:xfrm>
            <a:off x="4038600" y="4589463"/>
            <a:ext cx="730885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k-SK"/>
              <a:t>Upraviť štýly predlohy textu</a:t>
            </a:r>
          </a:p>
        </p:txBody>
      </p:sp>
      <p:pic>
        <p:nvPicPr>
          <p:cNvPr id="14" name="Obrázok 13">
            <a:extLst>
              <a:ext uri="{FF2B5EF4-FFF2-40B4-BE49-F238E27FC236}">
                <a16:creationId xmlns:a16="http://schemas.microsoft.com/office/drawing/2014/main" id="{53A6F8DF-9A64-4E4E-8ACA-350774DB8AE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7859" y="2873042"/>
            <a:ext cx="2395369" cy="863852"/>
          </a:xfrm>
          <a:prstGeom prst="rect">
            <a:avLst/>
          </a:prstGeom>
        </p:spPr>
      </p:pic>
      <p:pic>
        <p:nvPicPr>
          <p:cNvPr id="18" name="Obrázok 17">
            <a:extLst>
              <a:ext uri="{FF2B5EF4-FFF2-40B4-BE49-F238E27FC236}">
                <a16:creationId xmlns:a16="http://schemas.microsoft.com/office/drawing/2014/main" id="{0F61C3BC-8BEE-43B5-8B1A-B4591BFBA55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4517" y="3822229"/>
            <a:ext cx="2764102" cy="947535"/>
          </a:xfrm>
          <a:prstGeom prst="rect">
            <a:avLst/>
          </a:prstGeom>
        </p:spPr>
      </p:pic>
      <p:pic>
        <p:nvPicPr>
          <p:cNvPr id="24" name="Obrázok 23">
            <a:extLst>
              <a:ext uri="{FF2B5EF4-FFF2-40B4-BE49-F238E27FC236}">
                <a16:creationId xmlns:a16="http://schemas.microsoft.com/office/drawing/2014/main" id="{13612CDC-A70A-49D4-BA3C-6BAB42BDA27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779585" y="396836"/>
            <a:ext cx="1638317" cy="429938"/>
          </a:xfrm>
          <a:prstGeom prst="rect">
            <a:avLst/>
          </a:prstGeom>
        </p:spPr>
      </p:pic>
      <p:pic>
        <p:nvPicPr>
          <p:cNvPr id="10" name="Obrázok 9">
            <a:extLst>
              <a:ext uri="{FF2B5EF4-FFF2-40B4-BE49-F238E27FC236}">
                <a16:creationId xmlns:a16="http://schemas.microsoft.com/office/drawing/2014/main" id="{F84734E0-5083-469E-B5DC-7F9743250EF7}"/>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60621" y="4993224"/>
            <a:ext cx="2391893" cy="865108"/>
          </a:xfrm>
          <a:prstGeom prst="rect">
            <a:avLst/>
          </a:prstGeom>
        </p:spPr>
      </p:pic>
      <p:pic>
        <p:nvPicPr>
          <p:cNvPr id="8" name="Obrázok 7">
            <a:extLst>
              <a:ext uri="{FF2B5EF4-FFF2-40B4-BE49-F238E27FC236}">
                <a16:creationId xmlns:a16="http://schemas.microsoft.com/office/drawing/2014/main" id="{4E3DF4C9-7F8E-4EA1-A169-062E4B5C08AB}"/>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77637" y="396836"/>
            <a:ext cx="905055" cy="416008"/>
          </a:xfrm>
          <a:prstGeom prst="rect">
            <a:avLst/>
          </a:prstGeom>
        </p:spPr>
      </p:pic>
    </p:spTree>
    <p:extLst>
      <p:ext uri="{BB962C8B-B14F-4D97-AF65-F5344CB8AC3E}">
        <p14:creationId xmlns:p14="http://schemas.microsoft.com/office/powerpoint/2010/main" val="346240493"/>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851BC6A-B3E0-4B68-B7BE-AEE55C1A7AF4}"/>
              </a:ext>
            </a:extLst>
          </p:cNvPr>
          <p:cNvSpPr>
            <a:spLocks noGrp="1"/>
          </p:cNvSpPr>
          <p:nvPr>
            <p:ph type="title"/>
          </p:nvPr>
        </p:nvSpPr>
        <p:spPr>
          <a:xfrm>
            <a:off x="838200" y="365125"/>
            <a:ext cx="10515600" cy="1325563"/>
          </a:xfrm>
          <a:prstGeom prst="rect">
            <a:avLst/>
          </a:prstGeom>
        </p:spPr>
        <p:txBody>
          <a:bodyPr/>
          <a:lstStyle/>
          <a:p>
            <a:r>
              <a:rPr lang="sk-SK"/>
              <a:t>Kliknutím upravte štýl predlohy nadpisu</a:t>
            </a:r>
          </a:p>
        </p:txBody>
      </p:sp>
      <p:sp>
        <p:nvSpPr>
          <p:cNvPr id="3" name="Zástupný objekt pre obsah 2">
            <a:extLst>
              <a:ext uri="{FF2B5EF4-FFF2-40B4-BE49-F238E27FC236}">
                <a16:creationId xmlns:a16="http://schemas.microsoft.com/office/drawing/2014/main" id="{AF9C2C15-249B-40F1-A207-C832EA5A8570}"/>
              </a:ext>
            </a:extLst>
          </p:cNvPr>
          <p:cNvSpPr>
            <a:spLocks noGrp="1"/>
          </p:cNvSpPr>
          <p:nvPr>
            <p:ph sz="half" idx="1"/>
          </p:nvPr>
        </p:nvSpPr>
        <p:spPr>
          <a:xfrm>
            <a:off x="838200" y="1825625"/>
            <a:ext cx="5181600" cy="4351338"/>
          </a:xfrm>
          <a:prstGeom prst="rect">
            <a:avLst/>
          </a:prstGeo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obsah 3">
            <a:extLst>
              <a:ext uri="{FF2B5EF4-FFF2-40B4-BE49-F238E27FC236}">
                <a16:creationId xmlns:a16="http://schemas.microsoft.com/office/drawing/2014/main" id="{72E9CE97-C97E-47BF-9F0F-5C72E6953281}"/>
              </a:ext>
            </a:extLst>
          </p:cNvPr>
          <p:cNvSpPr>
            <a:spLocks noGrp="1"/>
          </p:cNvSpPr>
          <p:nvPr>
            <p:ph sz="half" idx="2"/>
          </p:nvPr>
        </p:nvSpPr>
        <p:spPr>
          <a:xfrm>
            <a:off x="6172200" y="1825625"/>
            <a:ext cx="5181600" cy="4351338"/>
          </a:xfrm>
          <a:prstGeom prst="rect">
            <a:avLst/>
          </a:prstGeo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5" name="Zástupný objekt pre dátum 4">
            <a:extLst>
              <a:ext uri="{FF2B5EF4-FFF2-40B4-BE49-F238E27FC236}">
                <a16:creationId xmlns:a16="http://schemas.microsoft.com/office/drawing/2014/main" id="{392D1A87-A082-4EF4-AB65-19CDDDD95204}"/>
              </a:ext>
            </a:extLst>
          </p:cNvPr>
          <p:cNvSpPr>
            <a:spLocks noGrp="1"/>
          </p:cNvSpPr>
          <p:nvPr>
            <p:ph type="dt" sz="half" idx="10"/>
          </p:nvPr>
        </p:nvSpPr>
        <p:spPr>
          <a:xfrm>
            <a:off x="838200" y="6356350"/>
            <a:ext cx="2743200" cy="365125"/>
          </a:xfrm>
          <a:prstGeom prst="rect">
            <a:avLst/>
          </a:prstGeom>
        </p:spPr>
        <p:txBody>
          <a:bodyPr/>
          <a:lstStyle/>
          <a:p>
            <a:fld id="{C75E6A5E-9D4C-4127-90A7-1BD5D0739A7B}" type="datetimeFigureOut">
              <a:rPr lang="sk-SK" smtClean="0"/>
              <a:t>5. 1. 2026</a:t>
            </a:fld>
            <a:endParaRPr lang="sk-SK"/>
          </a:p>
        </p:txBody>
      </p:sp>
      <p:sp>
        <p:nvSpPr>
          <p:cNvPr id="6" name="Zástupný objekt pre pätu 5">
            <a:extLst>
              <a:ext uri="{FF2B5EF4-FFF2-40B4-BE49-F238E27FC236}">
                <a16:creationId xmlns:a16="http://schemas.microsoft.com/office/drawing/2014/main" id="{A65A2E57-8A4E-4122-B1A2-2280F29A9998}"/>
              </a:ext>
            </a:extLst>
          </p:cNvPr>
          <p:cNvSpPr>
            <a:spLocks noGrp="1"/>
          </p:cNvSpPr>
          <p:nvPr>
            <p:ph type="ftr" sz="quarter" idx="11"/>
          </p:nvPr>
        </p:nvSpPr>
        <p:spPr>
          <a:xfrm>
            <a:off x="4038600" y="6356350"/>
            <a:ext cx="4114800" cy="365125"/>
          </a:xfrm>
          <a:prstGeom prst="rect">
            <a:avLst/>
          </a:prstGeom>
        </p:spPr>
        <p:txBody>
          <a:bodyPr/>
          <a:lstStyle/>
          <a:p>
            <a:endParaRPr lang="sk-SK"/>
          </a:p>
        </p:txBody>
      </p:sp>
      <p:sp>
        <p:nvSpPr>
          <p:cNvPr id="7" name="Zástupný objekt pre číslo snímky 6">
            <a:extLst>
              <a:ext uri="{FF2B5EF4-FFF2-40B4-BE49-F238E27FC236}">
                <a16:creationId xmlns:a16="http://schemas.microsoft.com/office/drawing/2014/main" id="{71371F2A-2F8E-4EA5-BF19-F71BE95648CE}"/>
              </a:ext>
            </a:extLst>
          </p:cNvPr>
          <p:cNvSpPr>
            <a:spLocks noGrp="1"/>
          </p:cNvSpPr>
          <p:nvPr>
            <p:ph type="sldNum" sz="quarter" idx="12"/>
          </p:nvPr>
        </p:nvSpPr>
        <p:spPr>
          <a:xfrm>
            <a:off x="8610600" y="6356350"/>
            <a:ext cx="2743200" cy="365125"/>
          </a:xfrm>
          <a:prstGeom prst="rect">
            <a:avLst/>
          </a:prstGeom>
        </p:spPr>
        <p:txBody>
          <a:bodyPr/>
          <a:lstStyle/>
          <a:p>
            <a:fld id="{1EC588BC-2533-4897-92E7-D7A69BDBDAE5}" type="slidenum">
              <a:rPr lang="sk-SK" smtClean="0"/>
              <a:t>‹#›</a:t>
            </a:fld>
            <a:endParaRPr lang="sk-SK"/>
          </a:p>
        </p:txBody>
      </p:sp>
      <p:sp>
        <p:nvSpPr>
          <p:cNvPr id="8" name="Obdĺžnik 7">
            <a:extLst>
              <a:ext uri="{FF2B5EF4-FFF2-40B4-BE49-F238E27FC236}">
                <a16:creationId xmlns:a16="http://schemas.microsoft.com/office/drawing/2014/main" id="{4D879E43-FDF9-4CA3-A1F9-B586EDCC1944}"/>
              </a:ext>
            </a:extLst>
          </p:cNvPr>
          <p:cNvSpPr/>
          <p:nvPr userDrawn="1"/>
        </p:nvSpPr>
        <p:spPr>
          <a:xfrm>
            <a:off x="0" y="0"/>
            <a:ext cx="12192000" cy="6858000"/>
          </a:xfrm>
          <a:prstGeom prst="rect">
            <a:avLst/>
          </a:prstGeom>
          <a:solidFill>
            <a:srgbClr val="261E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pic>
        <p:nvPicPr>
          <p:cNvPr id="10" name="Obrázok 9">
            <a:extLst>
              <a:ext uri="{FF2B5EF4-FFF2-40B4-BE49-F238E27FC236}">
                <a16:creationId xmlns:a16="http://schemas.microsoft.com/office/drawing/2014/main" id="{C3ED0F57-74A6-438C-83F0-3706008F41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09397" y="4525941"/>
            <a:ext cx="1037871" cy="1740716"/>
          </a:xfrm>
          <a:prstGeom prst="rect">
            <a:avLst/>
          </a:prstGeom>
        </p:spPr>
      </p:pic>
      <p:pic>
        <p:nvPicPr>
          <p:cNvPr id="12" name="Obrázok 11">
            <a:extLst>
              <a:ext uri="{FF2B5EF4-FFF2-40B4-BE49-F238E27FC236}">
                <a16:creationId xmlns:a16="http://schemas.microsoft.com/office/drawing/2014/main" id="{F6003D6F-B587-4D05-BC14-5BA0FEE1703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11432" y="3328833"/>
            <a:ext cx="1284739" cy="2150247"/>
          </a:xfrm>
          <a:prstGeom prst="rect">
            <a:avLst/>
          </a:prstGeom>
        </p:spPr>
      </p:pic>
      <p:sp>
        <p:nvSpPr>
          <p:cNvPr id="15" name="Zástupný objekt pre obsah 2">
            <a:extLst>
              <a:ext uri="{FF2B5EF4-FFF2-40B4-BE49-F238E27FC236}">
                <a16:creationId xmlns:a16="http://schemas.microsoft.com/office/drawing/2014/main" id="{A7AEF69B-FFAB-41B0-9DD2-EA62113C55B5}"/>
              </a:ext>
            </a:extLst>
          </p:cNvPr>
          <p:cNvSpPr>
            <a:spLocks noGrp="1"/>
          </p:cNvSpPr>
          <p:nvPr>
            <p:ph idx="13"/>
          </p:nvPr>
        </p:nvSpPr>
        <p:spPr>
          <a:xfrm>
            <a:off x="2726108" y="2304307"/>
            <a:ext cx="8627691" cy="2150247"/>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pic>
        <p:nvPicPr>
          <p:cNvPr id="20" name="Obrázok 19">
            <a:extLst>
              <a:ext uri="{FF2B5EF4-FFF2-40B4-BE49-F238E27FC236}">
                <a16:creationId xmlns:a16="http://schemas.microsoft.com/office/drawing/2014/main" id="{A88EE303-85AD-4525-B75E-9B0E772F3D3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85372" y="5588625"/>
            <a:ext cx="2603500" cy="892481"/>
          </a:xfrm>
          <a:prstGeom prst="rect">
            <a:avLst/>
          </a:prstGeom>
        </p:spPr>
      </p:pic>
      <p:pic>
        <p:nvPicPr>
          <p:cNvPr id="22" name="Obrázok 21">
            <a:extLst>
              <a:ext uri="{FF2B5EF4-FFF2-40B4-BE49-F238E27FC236}">
                <a16:creationId xmlns:a16="http://schemas.microsoft.com/office/drawing/2014/main" id="{3E9AC88F-330F-441F-BB9B-38C25ABEAF9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66891" y="5676372"/>
            <a:ext cx="2474753" cy="892481"/>
          </a:xfrm>
          <a:prstGeom prst="rect">
            <a:avLst/>
          </a:prstGeom>
        </p:spPr>
      </p:pic>
      <p:pic>
        <p:nvPicPr>
          <p:cNvPr id="11" name="Obrázok 10">
            <a:extLst>
              <a:ext uri="{FF2B5EF4-FFF2-40B4-BE49-F238E27FC236}">
                <a16:creationId xmlns:a16="http://schemas.microsoft.com/office/drawing/2014/main" id="{560ADC45-016B-43D3-8AFC-321520A630E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782340" y="5705808"/>
            <a:ext cx="2467573" cy="892481"/>
          </a:xfrm>
          <a:prstGeom prst="rect">
            <a:avLst/>
          </a:prstGeom>
        </p:spPr>
      </p:pic>
      <p:pic>
        <p:nvPicPr>
          <p:cNvPr id="13" name="Obrázok 12">
            <a:extLst>
              <a:ext uri="{FF2B5EF4-FFF2-40B4-BE49-F238E27FC236}">
                <a16:creationId xmlns:a16="http://schemas.microsoft.com/office/drawing/2014/main" id="{4CF28204-B192-4E47-AA1C-AA43884C9A2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08845" y="578444"/>
            <a:ext cx="1056455" cy="485598"/>
          </a:xfrm>
          <a:prstGeom prst="rect">
            <a:avLst/>
          </a:prstGeom>
        </p:spPr>
      </p:pic>
      <p:sp>
        <p:nvSpPr>
          <p:cNvPr id="14" name="Zástupný objekt pre text 13">
            <a:extLst>
              <a:ext uri="{FF2B5EF4-FFF2-40B4-BE49-F238E27FC236}">
                <a16:creationId xmlns:a16="http://schemas.microsoft.com/office/drawing/2014/main" id="{5622E02C-2893-4076-93FE-B88A3298F20A}"/>
              </a:ext>
            </a:extLst>
          </p:cNvPr>
          <p:cNvSpPr>
            <a:spLocks noGrp="1"/>
          </p:cNvSpPr>
          <p:nvPr>
            <p:ph type="body" sz="quarter" idx="14"/>
          </p:nvPr>
        </p:nvSpPr>
        <p:spPr>
          <a:xfrm>
            <a:off x="2603500" y="838200"/>
            <a:ext cx="8750300" cy="1079500"/>
          </a:xfrm>
          <a:prstGeom prst="rect">
            <a:avLst/>
          </a:prstGeom>
        </p:spPr>
        <p:txBody>
          <a:bodyPr/>
          <a:lstStyle>
            <a:lvl1pPr marL="0" indent="0">
              <a:buNone/>
              <a:defRPr>
                <a:solidFill>
                  <a:schemeClr val="bg1"/>
                </a:solidFill>
              </a:defRPr>
            </a:lvl1pPr>
            <a:lvl2pPr marL="457200" indent="0">
              <a:buNone/>
              <a:defRPr/>
            </a:lvl2pPr>
          </a:lstStyle>
          <a:p>
            <a:pPr lvl="0"/>
            <a:r>
              <a:rPr lang="sk-SK"/>
              <a:t>Upraviť štýly predlohy textu</a:t>
            </a:r>
          </a:p>
        </p:txBody>
      </p:sp>
    </p:spTree>
    <p:extLst>
      <p:ext uri="{BB962C8B-B14F-4D97-AF65-F5344CB8AC3E}">
        <p14:creationId xmlns:p14="http://schemas.microsoft.com/office/powerpoint/2010/main" val="2193362332"/>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pic>
        <p:nvPicPr>
          <p:cNvPr id="10" name="Obrázok 9">
            <a:extLst>
              <a:ext uri="{FF2B5EF4-FFF2-40B4-BE49-F238E27FC236}">
                <a16:creationId xmlns:a16="http://schemas.microsoft.com/office/drawing/2014/main" id="{21C360A7-7BA8-424D-81D6-FAA56A4E4FD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602" t="845" r="18163" b="1357"/>
          <a:stretch/>
        </p:blipFill>
        <p:spPr>
          <a:xfrm rot="5400000">
            <a:off x="2667000" y="-2667002"/>
            <a:ext cx="6857999" cy="12192005"/>
          </a:xfrm>
          <a:prstGeom prst="rect">
            <a:avLst/>
          </a:prstGeom>
        </p:spPr>
      </p:pic>
      <p:sp>
        <p:nvSpPr>
          <p:cNvPr id="2" name="Nadpis 1">
            <a:extLst>
              <a:ext uri="{FF2B5EF4-FFF2-40B4-BE49-F238E27FC236}">
                <a16:creationId xmlns:a16="http://schemas.microsoft.com/office/drawing/2014/main" id="{153A6BE6-EC82-49A3-9E4F-9AF6F129F9A5}"/>
              </a:ext>
            </a:extLst>
          </p:cNvPr>
          <p:cNvSpPr>
            <a:spLocks noGrp="1"/>
          </p:cNvSpPr>
          <p:nvPr>
            <p:ph type="title"/>
          </p:nvPr>
        </p:nvSpPr>
        <p:spPr>
          <a:xfrm>
            <a:off x="2869034" y="365125"/>
            <a:ext cx="8483177" cy="1325563"/>
          </a:xfrm>
          <a:prstGeom prst="rect">
            <a:avLst/>
          </a:prstGeom>
        </p:spPr>
        <p:txBody>
          <a:bodyPr/>
          <a:lstStyle/>
          <a:p>
            <a:r>
              <a:rPr lang="sk-SK"/>
              <a:t>Kliknutím upravte štýl predlohy nadpisu</a:t>
            </a:r>
          </a:p>
        </p:txBody>
      </p:sp>
      <p:sp>
        <p:nvSpPr>
          <p:cNvPr id="3" name="Zástupný objekt pre text 2">
            <a:extLst>
              <a:ext uri="{FF2B5EF4-FFF2-40B4-BE49-F238E27FC236}">
                <a16:creationId xmlns:a16="http://schemas.microsoft.com/office/drawing/2014/main" id="{CC3099B6-819E-4622-8E34-904FB37AE2B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Upraviť štýly predlohy textu</a:t>
            </a:r>
          </a:p>
        </p:txBody>
      </p:sp>
      <p:sp>
        <p:nvSpPr>
          <p:cNvPr id="4" name="Zástupný objekt pre obsah 3">
            <a:extLst>
              <a:ext uri="{FF2B5EF4-FFF2-40B4-BE49-F238E27FC236}">
                <a16:creationId xmlns:a16="http://schemas.microsoft.com/office/drawing/2014/main" id="{E54A9CCC-769A-40A6-919F-91506D2ADE50}"/>
              </a:ext>
            </a:extLst>
          </p:cNvPr>
          <p:cNvSpPr>
            <a:spLocks noGrp="1"/>
          </p:cNvSpPr>
          <p:nvPr>
            <p:ph sz="half" idx="2"/>
          </p:nvPr>
        </p:nvSpPr>
        <p:spPr>
          <a:xfrm>
            <a:off x="763962" y="2505075"/>
            <a:ext cx="5233614" cy="2818985"/>
          </a:xfrm>
          <a:prstGeom prst="rect">
            <a:avLst/>
          </a:prstGeo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5" name="Zástupný objekt pre text 4">
            <a:extLst>
              <a:ext uri="{FF2B5EF4-FFF2-40B4-BE49-F238E27FC236}">
                <a16:creationId xmlns:a16="http://schemas.microsoft.com/office/drawing/2014/main" id="{FFFC307E-D745-4676-8578-42598E5B9B1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Upraviť štýly predlohy textu</a:t>
            </a:r>
          </a:p>
        </p:txBody>
      </p:sp>
      <p:sp>
        <p:nvSpPr>
          <p:cNvPr id="6" name="Zástupný objekt pre obsah 5">
            <a:extLst>
              <a:ext uri="{FF2B5EF4-FFF2-40B4-BE49-F238E27FC236}">
                <a16:creationId xmlns:a16="http://schemas.microsoft.com/office/drawing/2014/main" id="{CA759C9E-3EFF-44F2-BEBC-A325E62B4415}"/>
              </a:ext>
            </a:extLst>
          </p:cNvPr>
          <p:cNvSpPr>
            <a:spLocks noGrp="1"/>
          </p:cNvSpPr>
          <p:nvPr>
            <p:ph sz="quarter" idx="4"/>
          </p:nvPr>
        </p:nvSpPr>
        <p:spPr>
          <a:xfrm>
            <a:off x="6096000" y="2505075"/>
            <a:ext cx="5259388" cy="2818985"/>
          </a:xfrm>
          <a:prstGeom prst="rect">
            <a:avLst/>
          </a:prstGeo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pic>
        <p:nvPicPr>
          <p:cNvPr id="8" name="Obrázok 7">
            <a:extLst>
              <a:ext uri="{FF2B5EF4-FFF2-40B4-BE49-F238E27FC236}">
                <a16:creationId xmlns:a16="http://schemas.microsoft.com/office/drawing/2014/main" id="{5C8A87E3-7F37-4768-86A8-355CF90B600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4643" y="428626"/>
            <a:ext cx="1035380" cy="475911"/>
          </a:xfrm>
          <a:prstGeom prst="rect">
            <a:avLst/>
          </a:prstGeom>
        </p:spPr>
      </p:pic>
      <p:pic>
        <p:nvPicPr>
          <p:cNvPr id="12" name="Obrázok 11">
            <a:extLst>
              <a:ext uri="{FF2B5EF4-FFF2-40B4-BE49-F238E27FC236}">
                <a16:creationId xmlns:a16="http://schemas.microsoft.com/office/drawing/2014/main" id="{AA4A5778-5CE8-451E-8A9A-27B224A18C69}"/>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7472" b="9038"/>
          <a:stretch/>
        </p:blipFill>
        <p:spPr>
          <a:xfrm>
            <a:off x="2190745" y="5582872"/>
            <a:ext cx="6777429" cy="1016315"/>
          </a:xfrm>
          <a:prstGeom prst="rect">
            <a:avLst/>
          </a:prstGeom>
        </p:spPr>
      </p:pic>
    </p:spTree>
    <p:extLst>
      <p:ext uri="{BB962C8B-B14F-4D97-AF65-F5344CB8AC3E}">
        <p14:creationId xmlns:p14="http://schemas.microsoft.com/office/powerpoint/2010/main" val="229590654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8739C46-D6DD-4274-88B9-4019DB733B42}"/>
              </a:ext>
            </a:extLst>
          </p:cNvPr>
          <p:cNvSpPr>
            <a:spLocks noGrp="1"/>
          </p:cNvSpPr>
          <p:nvPr>
            <p:ph type="title"/>
          </p:nvPr>
        </p:nvSpPr>
        <p:spPr>
          <a:xfrm>
            <a:off x="838200" y="365125"/>
            <a:ext cx="10515600" cy="1325563"/>
          </a:xfrm>
          <a:prstGeom prst="rect">
            <a:avLst/>
          </a:prstGeom>
        </p:spPr>
        <p:txBody>
          <a:bodyPr/>
          <a:lstStyle/>
          <a:p>
            <a:r>
              <a:rPr lang="sk-SK"/>
              <a:t>Kliknutím upravte štýl predlohy nadpisu</a:t>
            </a:r>
          </a:p>
        </p:txBody>
      </p:sp>
      <p:sp>
        <p:nvSpPr>
          <p:cNvPr id="3" name="Zástupný objekt pre dátum 2">
            <a:extLst>
              <a:ext uri="{FF2B5EF4-FFF2-40B4-BE49-F238E27FC236}">
                <a16:creationId xmlns:a16="http://schemas.microsoft.com/office/drawing/2014/main" id="{0FB2571E-3821-4F63-8B2E-0D772EBE847F}"/>
              </a:ext>
            </a:extLst>
          </p:cNvPr>
          <p:cNvSpPr>
            <a:spLocks noGrp="1"/>
          </p:cNvSpPr>
          <p:nvPr>
            <p:ph type="dt" sz="half" idx="10"/>
          </p:nvPr>
        </p:nvSpPr>
        <p:spPr>
          <a:xfrm>
            <a:off x="838200" y="6356350"/>
            <a:ext cx="2743200" cy="365125"/>
          </a:xfrm>
          <a:prstGeom prst="rect">
            <a:avLst/>
          </a:prstGeom>
        </p:spPr>
        <p:txBody>
          <a:bodyPr/>
          <a:lstStyle/>
          <a:p>
            <a:fld id="{C75E6A5E-9D4C-4127-90A7-1BD5D0739A7B}" type="datetimeFigureOut">
              <a:rPr lang="sk-SK" smtClean="0"/>
              <a:t>5. 1. 2026</a:t>
            </a:fld>
            <a:endParaRPr lang="sk-SK"/>
          </a:p>
        </p:txBody>
      </p:sp>
      <p:sp>
        <p:nvSpPr>
          <p:cNvPr id="4" name="Zástupný objekt pre pätu 3">
            <a:extLst>
              <a:ext uri="{FF2B5EF4-FFF2-40B4-BE49-F238E27FC236}">
                <a16:creationId xmlns:a16="http://schemas.microsoft.com/office/drawing/2014/main" id="{591B873F-E28E-4C9A-982A-F8D09E7B7C85}"/>
              </a:ext>
            </a:extLst>
          </p:cNvPr>
          <p:cNvSpPr>
            <a:spLocks noGrp="1"/>
          </p:cNvSpPr>
          <p:nvPr>
            <p:ph type="ftr" sz="quarter" idx="11"/>
          </p:nvPr>
        </p:nvSpPr>
        <p:spPr>
          <a:xfrm>
            <a:off x="4038600" y="6356350"/>
            <a:ext cx="4114800" cy="365125"/>
          </a:xfrm>
          <a:prstGeom prst="rect">
            <a:avLst/>
          </a:prstGeom>
        </p:spPr>
        <p:txBody>
          <a:bodyPr/>
          <a:lstStyle/>
          <a:p>
            <a:endParaRPr lang="sk-SK"/>
          </a:p>
        </p:txBody>
      </p:sp>
      <p:sp>
        <p:nvSpPr>
          <p:cNvPr id="5" name="Zástupný objekt pre číslo snímky 4">
            <a:extLst>
              <a:ext uri="{FF2B5EF4-FFF2-40B4-BE49-F238E27FC236}">
                <a16:creationId xmlns:a16="http://schemas.microsoft.com/office/drawing/2014/main" id="{23F7DDAD-D4AA-4D5A-AFF1-B41ACD6D8FA6}"/>
              </a:ext>
            </a:extLst>
          </p:cNvPr>
          <p:cNvSpPr>
            <a:spLocks noGrp="1"/>
          </p:cNvSpPr>
          <p:nvPr>
            <p:ph type="sldNum" sz="quarter" idx="12"/>
          </p:nvPr>
        </p:nvSpPr>
        <p:spPr>
          <a:xfrm>
            <a:off x="8610600" y="6356350"/>
            <a:ext cx="2743200" cy="365125"/>
          </a:xfrm>
          <a:prstGeom prst="rect">
            <a:avLst/>
          </a:prstGeom>
        </p:spPr>
        <p:txBody>
          <a:bodyPr/>
          <a:lstStyle/>
          <a:p>
            <a:fld id="{1EC588BC-2533-4897-92E7-D7A69BDBDAE5}" type="slidenum">
              <a:rPr lang="sk-SK" smtClean="0"/>
              <a:t>‹#›</a:t>
            </a:fld>
            <a:endParaRPr lang="sk-SK"/>
          </a:p>
        </p:txBody>
      </p:sp>
      <p:pic>
        <p:nvPicPr>
          <p:cNvPr id="6" name="Obrázok 5">
            <a:extLst>
              <a:ext uri="{FF2B5EF4-FFF2-40B4-BE49-F238E27FC236}">
                <a16:creationId xmlns:a16="http://schemas.microsoft.com/office/drawing/2014/main" id="{E83835D3-5B09-4189-84CE-33A6C55EF95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602" t="845" r="18163" b="1357"/>
          <a:stretch/>
        </p:blipFill>
        <p:spPr>
          <a:xfrm rot="5400000">
            <a:off x="2667000" y="-2667002"/>
            <a:ext cx="6857999" cy="12192005"/>
          </a:xfrm>
          <a:prstGeom prst="rect">
            <a:avLst/>
          </a:prstGeom>
        </p:spPr>
      </p:pic>
    </p:spTree>
    <p:extLst>
      <p:ext uri="{BB962C8B-B14F-4D97-AF65-F5344CB8AC3E}">
        <p14:creationId xmlns:p14="http://schemas.microsoft.com/office/powerpoint/2010/main" val="1533910678"/>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objekt pre dátum 1">
            <a:extLst>
              <a:ext uri="{FF2B5EF4-FFF2-40B4-BE49-F238E27FC236}">
                <a16:creationId xmlns:a16="http://schemas.microsoft.com/office/drawing/2014/main" id="{FC154A5F-0502-4BE3-8B23-C25A8E10A829}"/>
              </a:ext>
            </a:extLst>
          </p:cNvPr>
          <p:cNvSpPr>
            <a:spLocks noGrp="1"/>
          </p:cNvSpPr>
          <p:nvPr>
            <p:ph type="dt" sz="half" idx="10"/>
          </p:nvPr>
        </p:nvSpPr>
        <p:spPr>
          <a:xfrm>
            <a:off x="838200" y="6356350"/>
            <a:ext cx="2743200" cy="365125"/>
          </a:xfrm>
          <a:prstGeom prst="rect">
            <a:avLst/>
          </a:prstGeom>
        </p:spPr>
        <p:txBody>
          <a:bodyPr/>
          <a:lstStyle/>
          <a:p>
            <a:fld id="{C75E6A5E-9D4C-4127-90A7-1BD5D0739A7B}" type="datetimeFigureOut">
              <a:rPr lang="sk-SK" smtClean="0"/>
              <a:t>5. 1. 2026</a:t>
            </a:fld>
            <a:endParaRPr lang="sk-SK"/>
          </a:p>
        </p:txBody>
      </p:sp>
      <p:sp>
        <p:nvSpPr>
          <p:cNvPr id="3" name="Zástupný objekt pre pätu 2">
            <a:extLst>
              <a:ext uri="{FF2B5EF4-FFF2-40B4-BE49-F238E27FC236}">
                <a16:creationId xmlns:a16="http://schemas.microsoft.com/office/drawing/2014/main" id="{4EB36392-996A-4BAF-91F1-BDDEF62E5EC9}"/>
              </a:ext>
            </a:extLst>
          </p:cNvPr>
          <p:cNvSpPr>
            <a:spLocks noGrp="1"/>
          </p:cNvSpPr>
          <p:nvPr>
            <p:ph type="ftr" sz="quarter" idx="11"/>
          </p:nvPr>
        </p:nvSpPr>
        <p:spPr>
          <a:xfrm>
            <a:off x="4038600" y="6356350"/>
            <a:ext cx="4114800" cy="365125"/>
          </a:xfrm>
          <a:prstGeom prst="rect">
            <a:avLst/>
          </a:prstGeom>
        </p:spPr>
        <p:txBody>
          <a:bodyPr/>
          <a:lstStyle/>
          <a:p>
            <a:endParaRPr lang="sk-SK"/>
          </a:p>
        </p:txBody>
      </p:sp>
      <p:sp>
        <p:nvSpPr>
          <p:cNvPr id="4" name="Zástupný objekt pre číslo snímky 3">
            <a:extLst>
              <a:ext uri="{FF2B5EF4-FFF2-40B4-BE49-F238E27FC236}">
                <a16:creationId xmlns:a16="http://schemas.microsoft.com/office/drawing/2014/main" id="{C91B4724-F16A-4D4C-B22D-F932C709A8F8}"/>
              </a:ext>
            </a:extLst>
          </p:cNvPr>
          <p:cNvSpPr>
            <a:spLocks noGrp="1"/>
          </p:cNvSpPr>
          <p:nvPr>
            <p:ph type="sldNum" sz="quarter" idx="12"/>
          </p:nvPr>
        </p:nvSpPr>
        <p:spPr>
          <a:xfrm>
            <a:off x="8610600" y="6356350"/>
            <a:ext cx="2743200" cy="365125"/>
          </a:xfrm>
          <a:prstGeom prst="rect">
            <a:avLst/>
          </a:prstGeom>
        </p:spPr>
        <p:txBody>
          <a:bodyPr/>
          <a:lstStyle/>
          <a:p>
            <a:fld id="{1EC588BC-2533-4897-92E7-D7A69BDBDAE5}" type="slidenum">
              <a:rPr lang="sk-SK" smtClean="0"/>
              <a:t>‹#›</a:t>
            </a:fld>
            <a:endParaRPr lang="sk-SK"/>
          </a:p>
        </p:txBody>
      </p:sp>
    </p:spTree>
    <p:extLst>
      <p:ext uri="{BB962C8B-B14F-4D97-AF65-F5344CB8AC3E}">
        <p14:creationId xmlns:p14="http://schemas.microsoft.com/office/powerpoint/2010/main" val="3626858944"/>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59A10C4-9C33-4547-AEB2-A02688910F6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sk-SK"/>
              <a:t>Kliknutím upravte štýl predlohy nadpisu</a:t>
            </a:r>
          </a:p>
        </p:txBody>
      </p:sp>
      <p:sp>
        <p:nvSpPr>
          <p:cNvPr id="3" name="Zástupný objekt pre obsah 2">
            <a:extLst>
              <a:ext uri="{FF2B5EF4-FFF2-40B4-BE49-F238E27FC236}">
                <a16:creationId xmlns:a16="http://schemas.microsoft.com/office/drawing/2014/main" id="{09E89FA7-6AEA-40B7-A6A2-D5D478BABB2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text 3">
            <a:extLst>
              <a:ext uri="{FF2B5EF4-FFF2-40B4-BE49-F238E27FC236}">
                <a16:creationId xmlns:a16="http://schemas.microsoft.com/office/drawing/2014/main" id="{C6FF5CE3-2468-4813-AD7B-78FF6B04ECC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Upraviť štýly predlohy textu</a:t>
            </a:r>
          </a:p>
        </p:txBody>
      </p:sp>
      <p:sp>
        <p:nvSpPr>
          <p:cNvPr id="5" name="Zástupný objekt pre dátum 4">
            <a:extLst>
              <a:ext uri="{FF2B5EF4-FFF2-40B4-BE49-F238E27FC236}">
                <a16:creationId xmlns:a16="http://schemas.microsoft.com/office/drawing/2014/main" id="{762C775A-99AF-42EF-A228-5360902ABC05}"/>
              </a:ext>
            </a:extLst>
          </p:cNvPr>
          <p:cNvSpPr>
            <a:spLocks noGrp="1"/>
          </p:cNvSpPr>
          <p:nvPr>
            <p:ph type="dt" sz="half" idx="10"/>
          </p:nvPr>
        </p:nvSpPr>
        <p:spPr>
          <a:xfrm>
            <a:off x="838200" y="6356350"/>
            <a:ext cx="2743200" cy="365125"/>
          </a:xfrm>
          <a:prstGeom prst="rect">
            <a:avLst/>
          </a:prstGeom>
        </p:spPr>
        <p:txBody>
          <a:bodyPr/>
          <a:lstStyle/>
          <a:p>
            <a:fld id="{C75E6A5E-9D4C-4127-90A7-1BD5D0739A7B}" type="datetimeFigureOut">
              <a:rPr lang="sk-SK" smtClean="0"/>
              <a:t>5. 1. 2026</a:t>
            </a:fld>
            <a:endParaRPr lang="sk-SK"/>
          </a:p>
        </p:txBody>
      </p:sp>
      <p:sp>
        <p:nvSpPr>
          <p:cNvPr id="6" name="Zástupný objekt pre pätu 5">
            <a:extLst>
              <a:ext uri="{FF2B5EF4-FFF2-40B4-BE49-F238E27FC236}">
                <a16:creationId xmlns:a16="http://schemas.microsoft.com/office/drawing/2014/main" id="{64C08D83-B07D-4BF2-8DE8-45A2C913E111}"/>
              </a:ext>
            </a:extLst>
          </p:cNvPr>
          <p:cNvSpPr>
            <a:spLocks noGrp="1"/>
          </p:cNvSpPr>
          <p:nvPr>
            <p:ph type="ftr" sz="quarter" idx="11"/>
          </p:nvPr>
        </p:nvSpPr>
        <p:spPr>
          <a:xfrm>
            <a:off x="4038600" y="6356350"/>
            <a:ext cx="4114800" cy="365125"/>
          </a:xfrm>
          <a:prstGeom prst="rect">
            <a:avLst/>
          </a:prstGeom>
        </p:spPr>
        <p:txBody>
          <a:bodyPr/>
          <a:lstStyle/>
          <a:p>
            <a:endParaRPr lang="sk-SK"/>
          </a:p>
        </p:txBody>
      </p:sp>
      <p:sp>
        <p:nvSpPr>
          <p:cNvPr id="7" name="Zástupný objekt pre číslo snímky 6">
            <a:extLst>
              <a:ext uri="{FF2B5EF4-FFF2-40B4-BE49-F238E27FC236}">
                <a16:creationId xmlns:a16="http://schemas.microsoft.com/office/drawing/2014/main" id="{6222F36D-6CE5-4B2F-9D90-59AFC47BEDED}"/>
              </a:ext>
            </a:extLst>
          </p:cNvPr>
          <p:cNvSpPr>
            <a:spLocks noGrp="1"/>
          </p:cNvSpPr>
          <p:nvPr>
            <p:ph type="sldNum" sz="quarter" idx="12"/>
          </p:nvPr>
        </p:nvSpPr>
        <p:spPr>
          <a:xfrm>
            <a:off x="8610600" y="6356350"/>
            <a:ext cx="2743200" cy="365125"/>
          </a:xfrm>
          <a:prstGeom prst="rect">
            <a:avLst/>
          </a:prstGeom>
        </p:spPr>
        <p:txBody>
          <a:bodyPr/>
          <a:lstStyle/>
          <a:p>
            <a:fld id="{1EC588BC-2533-4897-92E7-D7A69BDBDAE5}" type="slidenum">
              <a:rPr lang="sk-SK" smtClean="0"/>
              <a:t>‹#›</a:t>
            </a:fld>
            <a:endParaRPr lang="sk-SK"/>
          </a:p>
        </p:txBody>
      </p:sp>
    </p:spTree>
    <p:extLst>
      <p:ext uri="{BB962C8B-B14F-4D97-AF65-F5344CB8AC3E}">
        <p14:creationId xmlns:p14="http://schemas.microsoft.com/office/powerpoint/2010/main" val="299822558"/>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B942FF7-8883-4060-95CE-32B9E9452E1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sk-SK"/>
              <a:t>Kliknutím upravte štýl predlohy nadpisu</a:t>
            </a:r>
          </a:p>
        </p:txBody>
      </p:sp>
      <p:sp>
        <p:nvSpPr>
          <p:cNvPr id="3" name="Zástupný objekt pre obrázok 2">
            <a:extLst>
              <a:ext uri="{FF2B5EF4-FFF2-40B4-BE49-F238E27FC236}">
                <a16:creationId xmlns:a16="http://schemas.microsoft.com/office/drawing/2014/main" id="{1D3D348F-6490-4DC6-9D8C-499B44C384B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Zástupný objekt pre text 3">
            <a:extLst>
              <a:ext uri="{FF2B5EF4-FFF2-40B4-BE49-F238E27FC236}">
                <a16:creationId xmlns:a16="http://schemas.microsoft.com/office/drawing/2014/main" id="{27CD6ED8-14C5-462F-BE67-151286900A7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Upraviť štýly predlohy textu</a:t>
            </a:r>
          </a:p>
        </p:txBody>
      </p:sp>
      <p:sp>
        <p:nvSpPr>
          <p:cNvPr id="5" name="Zástupný objekt pre dátum 4">
            <a:extLst>
              <a:ext uri="{FF2B5EF4-FFF2-40B4-BE49-F238E27FC236}">
                <a16:creationId xmlns:a16="http://schemas.microsoft.com/office/drawing/2014/main" id="{618464D2-C39F-489E-A00F-EF03F2434D28}"/>
              </a:ext>
            </a:extLst>
          </p:cNvPr>
          <p:cNvSpPr>
            <a:spLocks noGrp="1"/>
          </p:cNvSpPr>
          <p:nvPr>
            <p:ph type="dt" sz="half" idx="10"/>
          </p:nvPr>
        </p:nvSpPr>
        <p:spPr>
          <a:xfrm>
            <a:off x="838200" y="6356350"/>
            <a:ext cx="2743200" cy="365125"/>
          </a:xfrm>
          <a:prstGeom prst="rect">
            <a:avLst/>
          </a:prstGeom>
        </p:spPr>
        <p:txBody>
          <a:bodyPr/>
          <a:lstStyle/>
          <a:p>
            <a:fld id="{C75E6A5E-9D4C-4127-90A7-1BD5D0739A7B}" type="datetimeFigureOut">
              <a:rPr lang="sk-SK" smtClean="0"/>
              <a:t>5. 1. 2026</a:t>
            </a:fld>
            <a:endParaRPr lang="sk-SK"/>
          </a:p>
        </p:txBody>
      </p:sp>
      <p:sp>
        <p:nvSpPr>
          <p:cNvPr id="6" name="Zástupný objekt pre pätu 5">
            <a:extLst>
              <a:ext uri="{FF2B5EF4-FFF2-40B4-BE49-F238E27FC236}">
                <a16:creationId xmlns:a16="http://schemas.microsoft.com/office/drawing/2014/main" id="{ACC9E08B-92ED-4575-9BEE-F543A3AEDFA1}"/>
              </a:ext>
            </a:extLst>
          </p:cNvPr>
          <p:cNvSpPr>
            <a:spLocks noGrp="1"/>
          </p:cNvSpPr>
          <p:nvPr>
            <p:ph type="ftr" sz="quarter" idx="11"/>
          </p:nvPr>
        </p:nvSpPr>
        <p:spPr>
          <a:xfrm>
            <a:off x="4038600" y="6356350"/>
            <a:ext cx="4114800" cy="365125"/>
          </a:xfrm>
          <a:prstGeom prst="rect">
            <a:avLst/>
          </a:prstGeom>
        </p:spPr>
        <p:txBody>
          <a:bodyPr/>
          <a:lstStyle/>
          <a:p>
            <a:endParaRPr lang="sk-SK"/>
          </a:p>
        </p:txBody>
      </p:sp>
      <p:sp>
        <p:nvSpPr>
          <p:cNvPr id="7" name="Zástupný objekt pre číslo snímky 6">
            <a:extLst>
              <a:ext uri="{FF2B5EF4-FFF2-40B4-BE49-F238E27FC236}">
                <a16:creationId xmlns:a16="http://schemas.microsoft.com/office/drawing/2014/main" id="{826A2B09-9E54-48A5-8655-FE3447E27EF5}"/>
              </a:ext>
            </a:extLst>
          </p:cNvPr>
          <p:cNvSpPr>
            <a:spLocks noGrp="1"/>
          </p:cNvSpPr>
          <p:nvPr>
            <p:ph type="sldNum" sz="quarter" idx="12"/>
          </p:nvPr>
        </p:nvSpPr>
        <p:spPr>
          <a:xfrm>
            <a:off x="8610600" y="6356350"/>
            <a:ext cx="2743200" cy="365125"/>
          </a:xfrm>
          <a:prstGeom prst="rect">
            <a:avLst/>
          </a:prstGeom>
        </p:spPr>
        <p:txBody>
          <a:bodyPr/>
          <a:lstStyle/>
          <a:p>
            <a:fld id="{1EC588BC-2533-4897-92E7-D7A69BDBDAE5}" type="slidenum">
              <a:rPr lang="sk-SK" smtClean="0"/>
              <a:t>‹#›</a:t>
            </a:fld>
            <a:endParaRPr lang="sk-SK"/>
          </a:p>
        </p:txBody>
      </p:sp>
    </p:spTree>
    <p:extLst>
      <p:ext uri="{BB962C8B-B14F-4D97-AF65-F5344CB8AC3E}">
        <p14:creationId xmlns:p14="http://schemas.microsoft.com/office/powerpoint/2010/main" val="3471390352"/>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Obrázok 1">
            <a:extLst>
              <a:ext uri="{FF2B5EF4-FFF2-40B4-BE49-F238E27FC236}">
                <a16:creationId xmlns:a16="http://schemas.microsoft.com/office/drawing/2014/main" id="{CB1F8871-46C3-4517-BB5F-2A7DD41FDFA6}"/>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l="2259" t="3160" r="495" b="1256"/>
          <a:stretch/>
        </p:blipFill>
        <p:spPr>
          <a:xfrm>
            <a:off x="0" y="-1"/>
            <a:ext cx="12192000" cy="6858001"/>
          </a:xfrm>
          <a:prstGeom prst="rect">
            <a:avLst/>
          </a:prstGeom>
        </p:spPr>
      </p:pic>
    </p:spTree>
    <p:extLst>
      <p:ext uri="{BB962C8B-B14F-4D97-AF65-F5344CB8AC3E}">
        <p14:creationId xmlns:p14="http://schemas.microsoft.com/office/powerpoint/2010/main" val="10995697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hyperlink" Target="https://digital-strategy.ec.europa.eu/en/policies/trusted-flaggers-under-dsa"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hyperlink" Target="https://obcan.justice.sk/infosud/-/infosud/i-detail/rozhodnutie/458f850f-b39d-47d2-b72b-07a90764ed78%3A7e64022c-1ef3-432d-b3c5-539529ed54c4" TargetMode="External"/><Relationship Id="rId2" Type="http://schemas.openxmlformats.org/officeDocument/2006/relationships/image" Target="../media/image26.png"/><Relationship Id="rId1" Type="http://schemas.openxmlformats.org/officeDocument/2006/relationships/slideLayout" Target="../slideLayouts/slideLayout9.xml"/><Relationship Id="rId4" Type="http://schemas.openxmlformats.org/officeDocument/2006/relationships/hyperlink" Target="https://obcan.justice.sk/infosud/-/infosud/i-detail/rozhodnutie/bd5b3c38-6e2f-4d1c-9111-6e5689df0ae7%3Ac43138d6-a001-438d-a126-0f762fd7589a"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8.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chart" Target="../charts/chart5.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a:extLst>
              <a:ext uri="{FF2B5EF4-FFF2-40B4-BE49-F238E27FC236}">
                <a16:creationId xmlns:a16="http://schemas.microsoft.com/office/drawing/2014/main" id="{4D8809A4-0D88-49E1-B95B-A31D3DD40804}"/>
              </a:ext>
            </a:extLst>
          </p:cNvPr>
          <p:cNvSpPr>
            <a:spLocks noGrp="1"/>
          </p:cNvSpPr>
          <p:nvPr>
            <p:ph type="subTitle" idx="1"/>
          </p:nvPr>
        </p:nvSpPr>
        <p:spPr>
          <a:xfrm>
            <a:off x="4169328" y="4059936"/>
            <a:ext cx="6498672" cy="1358424"/>
          </a:xfrm>
        </p:spPr>
        <p:txBody>
          <a:bodyPr/>
          <a:lstStyle/>
          <a:p>
            <a:pPr algn="ctr" fontAlgn="base"/>
            <a:r>
              <a:rPr lang="sk-SK" dirty="0"/>
              <a:t>JUDr. Laura Bachňáková Rózenfeldová, PhD.</a:t>
            </a:r>
            <a:r>
              <a:rPr lang="en-US" dirty="0"/>
              <a:t>​</a:t>
            </a:r>
          </a:p>
          <a:p>
            <a:pPr algn="ctr" fontAlgn="base"/>
            <a:r>
              <a:rPr lang="sk-SK" dirty="0"/>
              <a:t>Katedra obchodného práva a hospodárskeho práva, Právnická fakulta UPJŠ</a:t>
            </a:r>
            <a:endParaRPr lang="en-US" dirty="0"/>
          </a:p>
          <a:p>
            <a:endParaRPr lang="sk-SK" dirty="0"/>
          </a:p>
        </p:txBody>
      </p:sp>
      <p:sp>
        <p:nvSpPr>
          <p:cNvPr id="7" name="Nadpis 6">
            <a:extLst>
              <a:ext uri="{FF2B5EF4-FFF2-40B4-BE49-F238E27FC236}">
                <a16:creationId xmlns:a16="http://schemas.microsoft.com/office/drawing/2014/main" id="{BFB9B8F8-8117-60DA-4687-0A3392CCA558}"/>
              </a:ext>
            </a:extLst>
          </p:cNvPr>
          <p:cNvSpPr>
            <a:spLocks noGrp="1"/>
          </p:cNvSpPr>
          <p:nvPr>
            <p:ph type="ctrTitle"/>
          </p:nvPr>
        </p:nvSpPr>
        <p:spPr/>
        <p:txBody>
          <a:bodyPr/>
          <a:lstStyle/>
          <a:p>
            <a:pPr algn="ctr"/>
            <a:r>
              <a:rPr lang="sk-SK" dirty="0"/>
              <a:t>REGULÁCIA NEZÁKONNÉHO OBSAHU</a:t>
            </a:r>
          </a:p>
        </p:txBody>
      </p:sp>
    </p:spTree>
    <p:extLst>
      <p:ext uri="{BB962C8B-B14F-4D97-AF65-F5344CB8AC3E}">
        <p14:creationId xmlns:p14="http://schemas.microsoft.com/office/powerpoint/2010/main" val="33619266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CDEC9292-8004-09C6-48A1-043879EC3055}"/>
              </a:ext>
            </a:extLst>
          </p:cNvPr>
          <p:cNvSpPr>
            <a:spLocks noGrp="1" noChangeArrowheads="1"/>
          </p:cNvSpPr>
          <p:nvPr>
            <p:ph type="title"/>
          </p:nvPr>
        </p:nvSpPr>
        <p:spPr>
          <a:xfrm>
            <a:off x="2386584" y="585927"/>
            <a:ext cx="8280583" cy="1339658"/>
          </a:xfrm>
        </p:spPr>
        <p:txBody>
          <a:bodyPr/>
          <a:lstStyle/>
          <a:p>
            <a:r>
              <a:rPr lang="sk-SK" altLang="sk-SK" sz="3200" b="1" dirty="0">
                <a:latin typeface="Arial" panose="020B0604020202020204" pitchFamily="34" charset="0"/>
                <a:cs typeface="Times New Roman" panose="02020603050405020304" pitchFamily="18" charset="0"/>
              </a:rPr>
              <a:t>ZODPOVEDNOSŤ ZA NEZÁKONNÝ OBSAH​</a:t>
            </a:r>
            <a:endParaRPr lang="cs-CZ" altLang="sk-SK" sz="3200" b="1" dirty="0">
              <a:latin typeface="Arial" panose="020B0604020202020204" pitchFamily="34" charset="0"/>
            </a:endParaRPr>
          </a:p>
        </p:txBody>
      </p:sp>
      <p:sp>
        <p:nvSpPr>
          <p:cNvPr id="14339" name="Rectangle 3">
            <a:extLst>
              <a:ext uri="{FF2B5EF4-FFF2-40B4-BE49-F238E27FC236}">
                <a16:creationId xmlns:a16="http://schemas.microsoft.com/office/drawing/2014/main" id="{A33C3872-14C9-1F63-65F0-12E71E2071BA}"/>
              </a:ext>
            </a:extLst>
          </p:cNvPr>
          <p:cNvSpPr>
            <a:spLocks noGrp="1" noChangeArrowheads="1"/>
          </p:cNvSpPr>
          <p:nvPr>
            <p:ph idx="1"/>
          </p:nvPr>
        </p:nvSpPr>
        <p:spPr bwMode="auto">
          <a:xfrm>
            <a:off x="1600200" y="1844675"/>
            <a:ext cx="9144000" cy="3970909"/>
          </a:xfrm>
        </p:spPr>
        <p:txBody>
          <a:bodyPr wrap="square" numCol="1" anchor="t" anchorCtr="0" compatLnSpc="1">
            <a:prstTxWarp prst="textNoShape">
              <a:avLst/>
            </a:prstTxWarp>
          </a:bodyPr>
          <a:lstStyle/>
          <a:p>
            <a:pPr fontAlgn="base"/>
            <a:r>
              <a:rPr lang="sk-SK" sz="1800" dirty="0">
                <a:latin typeface="Arial" panose="020B0604020202020204" pitchFamily="34" charset="0"/>
                <a:cs typeface="Arial" panose="020B0604020202020204" pitchFamily="34" charset="0"/>
              </a:rPr>
              <a:t>sprístupňovanie nezákonného obsahu na internete je </a:t>
            </a:r>
            <a:r>
              <a:rPr lang="sk-SK" sz="1800" b="1" dirty="0">
                <a:latin typeface="Arial" panose="020B0604020202020204" pitchFamily="34" charset="0"/>
                <a:cs typeface="Arial" panose="020B0604020202020204" pitchFamily="34" charset="0"/>
              </a:rPr>
              <a:t>protiprávnym konaním (protiprávnym úkonom)</a:t>
            </a:r>
            <a:r>
              <a:rPr lang="sk-SK" sz="1800" dirty="0">
                <a:latin typeface="Arial" panose="020B0604020202020204" pitchFamily="34" charset="0"/>
                <a:cs typeface="Arial" panose="020B0604020202020204" pitchFamily="34" charset="0"/>
              </a:rPr>
              <a:t>, s ktorým právny poriadok spája osobitné právne následky</a:t>
            </a:r>
            <a:r>
              <a:rPr lang="en-US" sz="1800" dirty="0">
                <a:latin typeface="Arial" panose="020B0604020202020204" pitchFamily="34" charset="0"/>
                <a:cs typeface="Arial" panose="020B0604020202020204" pitchFamily="34" charset="0"/>
              </a:rPr>
              <a:t>​</a:t>
            </a:r>
          </a:p>
          <a:p>
            <a:pPr fontAlgn="base"/>
            <a:r>
              <a:rPr lang="sk-SK" sz="1800" dirty="0">
                <a:latin typeface="Arial" panose="020B0604020202020204" pitchFamily="34" charset="0"/>
                <a:cs typeface="Arial" panose="020B0604020202020204" pitchFamily="34" charset="0"/>
              </a:rPr>
              <a:t>potrebné rozlišovať zodpovednosť:</a:t>
            </a:r>
            <a:r>
              <a:rPr lang="en-US" sz="1800" dirty="0">
                <a:latin typeface="Arial" panose="020B0604020202020204" pitchFamily="34" charset="0"/>
                <a:cs typeface="Arial" panose="020B0604020202020204" pitchFamily="34" charset="0"/>
              </a:rPr>
              <a:t>​</a:t>
            </a:r>
          </a:p>
          <a:p>
            <a:pPr fontAlgn="base"/>
            <a:r>
              <a:rPr lang="sk-SK" sz="1800" b="1" dirty="0">
                <a:latin typeface="Arial" panose="020B0604020202020204" pitchFamily="34" charset="0"/>
                <a:cs typeface="Arial" panose="020B0604020202020204" pitchFamily="34" charset="0"/>
              </a:rPr>
              <a:t>používateľov (FO/PO)</a:t>
            </a:r>
            <a:r>
              <a:rPr lang="sk-SK" sz="1800" dirty="0">
                <a:latin typeface="Arial" panose="020B0604020202020204" pitchFamily="34" charset="0"/>
                <a:cs typeface="Arial" panose="020B0604020202020204" pitchFamily="34" charset="0"/>
              </a:rPr>
              <a:t>, ktorí svojím konaním sprístupnili nezákonný obsah </a:t>
            </a:r>
            <a:r>
              <a:rPr lang="en-US" sz="1800" dirty="0">
                <a:latin typeface="Arial" panose="020B0604020202020204" pitchFamily="34" charset="0"/>
                <a:cs typeface="Arial" panose="020B0604020202020204" pitchFamily="34" charset="0"/>
              </a:rPr>
              <a:t>​</a:t>
            </a:r>
          </a:p>
          <a:p>
            <a:pPr fontAlgn="base"/>
            <a:r>
              <a:rPr lang="sk-SK" sz="1800" dirty="0">
                <a:latin typeface="Arial" panose="020B0604020202020204" pitchFamily="34" charset="0"/>
                <a:cs typeface="Arial" panose="020B0604020202020204" pitchFamily="34" charset="0"/>
              </a:rPr>
              <a:t>potrebné skúmať deliktuálnu spôsobilosť (občianskoprávna / administratívnoprávna, najmä zodpovednosť za spáchanie priestupku / trestnoprávna zodpovednosť)</a:t>
            </a:r>
            <a:r>
              <a:rPr lang="en-US" sz="1800" dirty="0">
                <a:latin typeface="Arial" panose="020B0604020202020204" pitchFamily="34" charset="0"/>
                <a:cs typeface="Arial" panose="020B0604020202020204" pitchFamily="34" charset="0"/>
              </a:rPr>
              <a:t>​</a:t>
            </a:r>
          </a:p>
          <a:p>
            <a:pPr fontAlgn="base"/>
            <a:r>
              <a:rPr lang="sk-SK" sz="1800" b="1" dirty="0">
                <a:latin typeface="Arial" panose="020B0604020202020204" pitchFamily="34" charset="0"/>
                <a:cs typeface="Arial" panose="020B0604020202020204" pitchFamily="34" charset="0"/>
              </a:rPr>
              <a:t>sprostredkovateľov</a:t>
            </a:r>
            <a:r>
              <a:rPr lang="sk-SK" sz="1800" dirty="0">
                <a:latin typeface="Arial" panose="020B0604020202020204" pitchFamily="34" charset="0"/>
                <a:cs typeface="Arial" panose="020B0604020202020204" pitchFamily="34" charset="0"/>
              </a:rPr>
              <a:t>, ktorých služby boli využité na sprístupnenie nezákonného obsahu</a:t>
            </a:r>
            <a:r>
              <a:rPr lang="en-US" sz="1800" dirty="0">
                <a:latin typeface="Arial" panose="020B0604020202020204" pitchFamily="34" charset="0"/>
                <a:cs typeface="Arial" panose="020B0604020202020204" pitchFamily="34" charset="0"/>
              </a:rPr>
              <a:t>​</a:t>
            </a:r>
          </a:p>
          <a:p>
            <a:pPr fontAlgn="base"/>
            <a:r>
              <a:rPr lang="sk-SK" sz="1800" dirty="0">
                <a:latin typeface="Arial" panose="020B0604020202020204" pitchFamily="34" charset="0"/>
                <a:cs typeface="Arial" panose="020B0604020202020204" pitchFamily="34" charset="0"/>
              </a:rPr>
              <a:t>zodpovednosť poskytovateľov sprostredkovateľských služieb – obyčajný prenos, </a:t>
            </a:r>
            <a:r>
              <a:rPr lang="sk-SK" sz="1800" dirty="0" err="1">
                <a:latin typeface="Arial" panose="020B0604020202020204" pitchFamily="34" charset="0"/>
                <a:cs typeface="Arial" panose="020B0604020202020204" pitchFamily="34" charset="0"/>
              </a:rPr>
              <a:t>kešing</a:t>
            </a:r>
            <a:r>
              <a:rPr lang="sk-SK" sz="1800" dirty="0">
                <a:latin typeface="Arial" panose="020B0604020202020204" pitchFamily="34" charset="0"/>
                <a:cs typeface="Arial" panose="020B0604020202020204" pitchFamily="34" charset="0"/>
              </a:rPr>
              <a:t>, </a:t>
            </a:r>
            <a:r>
              <a:rPr lang="sk-SK" sz="1800" dirty="0" err="1">
                <a:latin typeface="Arial" panose="020B0604020202020204" pitchFamily="34" charset="0"/>
                <a:cs typeface="Arial" panose="020B0604020202020204" pitchFamily="34" charset="0"/>
              </a:rPr>
              <a:t>hosting</a:t>
            </a:r>
            <a:r>
              <a:rPr lang="sk-SK" sz="1800" dirty="0">
                <a:latin typeface="Arial" panose="020B0604020202020204" pitchFamily="34" charset="0"/>
                <a:cs typeface="Arial" panose="020B0604020202020204" pitchFamily="34" charset="0"/>
              </a:rPr>
              <a:t>​</a:t>
            </a:r>
          </a:p>
          <a:p>
            <a:pPr fontAlgn="base"/>
            <a:r>
              <a:rPr lang="sk-SK" sz="1800" dirty="0">
                <a:latin typeface="Arial" panose="020B0604020202020204" pitchFamily="34" charset="0"/>
                <a:cs typeface="Arial" panose="020B0604020202020204" pitchFamily="34" charset="0"/>
              </a:rPr>
              <a:t>povinnosti poskytovateľov sprostredkovateľských služieb</a:t>
            </a: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6300250"/>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33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14339">
                                            <p:txEl>
                                              <p:pRg st="0" end="0"/>
                                            </p:txEl>
                                          </p:spTgt>
                                        </p:tgtEl>
                                        <p:attrNameLst>
                                          <p:attrName>style.visibility</p:attrName>
                                        </p:attrNameLst>
                                      </p:cBhvr>
                                      <p:to>
                                        <p:strVal val="visible"/>
                                      </p:to>
                                    </p:set>
                                    <p:anim calcmode="lin" valueType="num">
                                      <p:cBhvr additive="base">
                                        <p:cTn id="11" dur="500" fill="hold"/>
                                        <p:tgtEl>
                                          <p:spTgt spid="14339">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43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4339">
                                            <p:txEl>
                                              <p:pRg st="1" end="1"/>
                                            </p:txEl>
                                          </p:spTgt>
                                        </p:tgtEl>
                                        <p:attrNameLst>
                                          <p:attrName>style.visibility</p:attrName>
                                        </p:attrNameLst>
                                      </p:cBhvr>
                                      <p:to>
                                        <p:strVal val="visible"/>
                                      </p:to>
                                    </p:set>
                                    <p:anim calcmode="lin" valueType="num">
                                      <p:cBhvr additive="base">
                                        <p:cTn id="17" dur="500" fill="hold"/>
                                        <p:tgtEl>
                                          <p:spTgt spid="14339">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433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14339">
                                            <p:txEl>
                                              <p:pRg st="2" end="2"/>
                                            </p:txEl>
                                          </p:spTgt>
                                        </p:tgtEl>
                                        <p:attrNameLst>
                                          <p:attrName>style.visibility</p:attrName>
                                        </p:attrNameLst>
                                      </p:cBhvr>
                                      <p:to>
                                        <p:strVal val="visible"/>
                                      </p:to>
                                    </p:set>
                                    <p:anim calcmode="lin" valueType="num">
                                      <p:cBhvr additive="base">
                                        <p:cTn id="23" dur="500" fill="hold"/>
                                        <p:tgtEl>
                                          <p:spTgt spid="14339">
                                            <p:txEl>
                                              <p:pRg st="2" end="2"/>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433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14339">
                                            <p:txEl>
                                              <p:pRg st="3" end="3"/>
                                            </p:txEl>
                                          </p:spTgt>
                                        </p:tgtEl>
                                        <p:attrNameLst>
                                          <p:attrName>style.visibility</p:attrName>
                                        </p:attrNameLst>
                                      </p:cBhvr>
                                      <p:to>
                                        <p:strVal val="visible"/>
                                      </p:to>
                                    </p:set>
                                    <p:anim calcmode="lin" valueType="num">
                                      <p:cBhvr additive="base">
                                        <p:cTn id="29" dur="500" fill="hold"/>
                                        <p:tgtEl>
                                          <p:spTgt spid="14339">
                                            <p:txEl>
                                              <p:pRg st="3" end="3"/>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1433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14339">
                                            <p:txEl>
                                              <p:pRg st="4" end="4"/>
                                            </p:txEl>
                                          </p:spTgt>
                                        </p:tgtEl>
                                        <p:attrNameLst>
                                          <p:attrName>style.visibility</p:attrName>
                                        </p:attrNameLst>
                                      </p:cBhvr>
                                      <p:to>
                                        <p:strVal val="visible"/>
                                      </p:to>
                                    </p:set>
                                    <p:anim calcmode="lin" valueType="num">
                                      <p:cBhvr additive="base">
                                        <p:cTn id="35" dur="500" fill="hold"/>
                                        <p:tgtEl>
                                          <p:spTgt spid="14339">
                                            <p:txEl>
                                              <p:pRg st="4" end="4"/>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1433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14339">
                                            <p:txEl>
                                              <p:pRg st="5" end="5"/>
                                            </p:txEl>
                                          </p:spTgt>
                                        </p:tgtEl>
                                        <p:attrNameLst>
                                          <p:attrName>style.visibility</p:attrName>
                                        </p:attrNameLst>
                                      </p:cBhvr>
                                      <p:to>
                                        <p:strVal val="visible"/>
                                      </p:to>
                                    </p:set>
                                    <p:anim calcmode="lin" valueType="num">
                                      <p:cBhvr additive="base">
                                        <p:cTn id="41" dur="500" fill="hold"/>
                                        <p:tgtEl>
                                          <p:spTgt spid="14339">
                                            <p:txEl>
                                              <p:pRg st="5" end="5"/>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1433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14339">
                                            <p:txEl>
                                              <p:pRg st="6" end="6"/>
                                            </p:txEl>
                                          </p:spTgt>
                                        </p:tgtEl>
                                        <p:attrNameLst>
                                          <p:attrName>style.visibility</p:attrName>
                                        </p:attrNameLst>
                                      </p:cBhvr>
                                      <p:to>
                                        <p:strVal val="visible"/>
                                      </p:to>
                                    </p:set>
                                    <p:anim calcmode="lin" valueType="num">
                                      <p:cBhvr additive="base">
                                        <p:cTn id="47" dur="500" fill="hold"/>
                                        <p:tgtEl>
                                          <p:spTgt spid="14339">
                                            <p:txEl>
                                              <p:pRg st="6" end="6"/>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14339">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utoUpdateAnimBg="0"/>
      <p:bldP spid="14339"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477497-B8D9-FC69-AC25-77A6DC18EBCF}"/>
            </a:ext>
          </a:extLst>
        </p:cNvPr>
        <p:cNvGrpSpPr/>
        <p:nvPr/>
      </p:nvGrpSpPr>
      <p:grpSpPr>
        <a:xfrm>
          <a:off x="0" y="0"/>
          <a:ext cx="0" cy="0"/>
          <a:chOff x="0" y="0"/>
          <a:chExt cx="0" cy="0"/>
        </a:xfrm>
      </p:grpSpPr>
      <p:sp>
        <p:nvSpPr>
          <p:cNvPr id="5" name="Nadpis 1">
            <a:extLst>
              <a:ext uri="{FF2B5EF4-FFF2-40B4-BE49-F238E27FC236}">
                <a16:creationId xmlns:a16="http://schemas.microsoft.com/office/drawing/2014/main" id="{F0A479C2-8188-5307-1294-19BB6ABF9B29}"/>
              </a:ext>
            </a:extLst>
          </p:cNvPr>
          <p:cNvSpPr>
            <a:spLocks noGrp="1"/>
          </p:cNvSpPr>
          <p:nvPr>
            <p:ph sz="half" idx="1"/>
          </p:nvPr>
        </p:nvSpPr>
        <p:spPr>
          <a:xfrm>
            <a:off x="762000" y="1371601"/>
            <a:ext cx="9534525" cy="3970338"/>
          </a:xfrm>
        </p:spPr>
        <p:txBody>
          <a:bodyPr/>
          <a:lstStyle/>
          <a:p>
            <a:pPr marL="0" indent="0" algn="ctr">
              <a:buNone/>
            </a:pPr>
            <a:endParaRPr lang="sk-SK" sz="4000" dirty="0">
              <a:solidFill>
                <a:schemeClr val="bg1"/>
              </a:solidFill>
              <a:latin typeface="Arial" panose="020B0604020202020204" pitchFamily="34" charset="0"/>
              <a:cs typeface="Arial" panose="020B0604020202020204" pitchFamily="34" charset="0"/>
            </a:endParaRPr>
          </a:p>
          <a:p>
            <a:pPr marL="0" indent="0" algn="ctr">
              <a:buNone/>
            </a:pPr>
            <a:endParaRPr lang="sk-SK" sz="4000" dirty="0">
              <a:solidFill>
                <a:schemeClr val="bg1"/>
              </a:solidFill>
              <a:latin typeface="Arial" panose="020B0604020202020204" pitchFamily="34" charset="0"/>
              <a:cs typeface="Arial" panose="020B0604020202020204" pitchFamily="34" charset="0"/>
            </a:endParaRPr>
          </a:p>
          <a:p>
            <a:pPr marL="0" indent="0" algn="ctr">
              <a:buNone/>
            </a:pPr>
            <a:r>
              <a:rPr lang="sk-SK" sz="4000" dirty="0">
                <a:solidFill>
                  <a:schemeClr val="bg1"/>
                </a:solidFill>
                <a:latin typeface="Arial" panose="020B0604020202020204" pitchFamily="34" charset="0"/>
                <a:cs typeface="Arial" panose="020B0604020202020204" pitchFamily="34" charset="0"/>
              </a:rPr>
              <a:t>POVINNOSTI POSKYTOVATEĽOV SPROSTREDKOVATEĽSKÝCH SLUŽIEB</a:t>
            </a:r>
          </a:p>
        </p:txBody>
      </p:sp>
    </p:spTree>
    <p:extLst>
      <p:ext uri="{BB962C8B-B14F-4D97-AF65-F5344CB8AC3E}">
        <p14:creationId xmlns:p14="http://schemas.microsoft.com/office/powerpoint/2010/main" val="33926065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120A3A9E-47B3-8501-8A44-06AF5E19ABF5}"/>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07D702F2-F45A-4428-E3ED-596ABEC2BF34}"/>
              </a:ext>
            </a:extLst>
          </p:cNvPr>
          <p:cNvSpPr>
            <a:spLocks noGrp="1" noChangeArrowheads="1"/>
          </p:cNvSpPr>
          <p:nvPr>
            <p:ph type="title"/>
          </p:nvPr>
        </p:nvSpPr>
        <p:spPr>
          <a:xfrm>
            <a:off x="2386584" y="585927"/>
            <a:ext cx="8280583" cy="1339658"/>
          </a:xfrm>
        </p:spPr>
        <p:txBody>
          <a:bodyPr/>
          <a:lstStyle/>
          <a:p>
            <a:r>
              <a:rPr lang="sk-SK" altLang="sk-SK" sz="3200" b="1" dirty="0">
                <a:latin typeface="Arial" panose="020B0604020202020204" pitchFamily="34" charset="0"/>
                <a:cs typeface="Times New Roman" panose="02020603050405020304" pitchFamily="18" charset="0"/>
              </a:rPr>
              <a:t>POVINNOSŤ KONAŤ PROTI ​</a:t>
            </a:r>
            <a:br>
              <a:rPr lang="sk-SK" altLang="sk-SK" sz="3200" b="1" dirty="0">
                <a:latin typeface="Arial" panose="020B0604020202020204" pitchFamily="34" charset="0"/>
                <a:cs typeface="Times New Roman" panose="02020603050405020304" pitchFamily="18" charset="0"/>
              </a:rPr>
            </a:br>
            <a:r>
              <a:rPr lang="sk-SK" altLang="sk-SK" sz="3200" b="1" dirty="0">
                <a:latin typeface="Arial" panose="020B0604020202020204" pitchFamily="34" charset="0"/>
                <a:cs typeface="Times New Roman" panose="02020603050405020304" pitchFamily="18" charset="0"/>
              </a:rPr>
              <a:t>NEZÁKONNÉMU OBSAHU</a:t>
            </a:r>
            <a:endParaRPr lang="cs-CZ" altLang="sk-SK" sz="3200" b="1" dirty="0">
              <a:latin typeface="Arial" panose="020B0604020202020204" pitchFamily="34" charset="0"/>
            </a:endParaRPr>
          </a:p>
        </p:txBody>
      </p:sp>
      <p:sp>
        <p:nvSpPr>
          <p:cNvPr id="14339" name="Rectangle 3">
            <a:extLst>
              <a:ext uri="{FF2B5EF4-FFF2-40B4-BE49-F238E27FC236}">
                <a16:creationId xmlns:a16="http://schemas.microsoft.com/office/drawing/2014/main" id="{ED24F2E0-F4C5-F890-7DE5-AB528B512652}"/>
              </a:ext>
            </a:extLst>
          </p:cNvPr>
          <p:cNvSpPr>
            <a:spLocks noGrp="1" noChangeArrowheads="1"/>
          </p:cNvSpPr>
          <p:nvPr>
            <p:ph idx="1"/>
          </p:nvPr>
        </p:nvSpPr>
        <p:spPr bwMode="auto">
          <a:xfrm>
            <a:off x="1600200" y="1844675"/>
            <a:ext cx="9144000" cy="3970909"/>
          </a:xfrm>
        </p:spPr>
        <p:txBody>
          <a:bodyPr wrap="square" numCol="1" anchor="t" anchorCtr="0" compatLnSpc="1">
            <a:prstTxWarp prst="textNoShape">
              <a:avLst/>
            </a:prstTxWarp>
          </a:bodyPr>
          <a:lstStyle/>
          <a:p>
            <a:pPr fontAlgn="base"/>
            <a:r>
              <a:rPr lang="sk-SK" sz="2000" dirty="0"/>
              <a:t>čl. 9 Aktu o digitálnych službách</a:t>
            </a:r>
            <a:r>
              <a:rPr lang="en-US" sz="2000" dirty="0"/>
              <a:t>​</a:t>
            </a:r>
          </a:p>
          <a:p>
            <a:pPr fontAlgn="base"/>
            <a:r>
              <a:rPr lang="sk-SK" sz="2000" dirty="0"/>
              <a:t>predpokladom vzniku tejto povinnosti je predchádzajúce </a:t>
            </a:r>
            <a:r>
              <a:rPr lang="sk-SK" sz="2000" b="1" dirty="0"/>
              <a:t>prijatie príkazu konať</a:t>
            </a:r>
            <a:r>
              <a:rPr lang="sk-SK" sz="2000" dirty="0"/>
              <a:t> proti jednej alebo viacerým </a:t>
            </a:r>
            <a:r>
              <a:rPr lang="sk-SK" sz="2000" b="1" dirty="0"/>
              <a:t>konkrétnym</a:t>
            </a:r>
            <a:r>
              <a:rPr lang="sk-SK" sz="2000" dirty="0"/>
              <a:t> položkám nezákonného obsahu, ktorý bol vydaný </a:t>
            </a:r>
            <a:r>
              <a:rPr lang="sk-SK" sz="2000" b="1" dirty="0"/>
              <a:t>príslušným vnútroštátnym justičným alebo správnym orgánom</a:t>
            </a:r>
            <a:r>
              <a:rPr lang="sk-SK" sz="2000" dirty="0"/>
              <a:t>, ktorého na vydanie takéhoto príkazu oprávňuje právo EÚ alebo vnútroštátne právo („VŠP“) príslušného ČŠ súladné s právom EÚ</a:t>
            </a:r>
            <a:r>
              <a:rPr lang="en-US" sz="2000" dirty="0"/>
              <a:t>​</a:t>
            </a:r>
          </a:p>
          <a:p>
            <a:pPr fontAlgn="base"/>
            <a:r>
              <a:rPr lang="sk-SK" sz="2000" dirty="0"/>
              <a:t>právny základ pre vydanie takéhoto príkazu musí upraviť VŠP</a:t>
            </a:r>
            <a:r>
              <a:rPr lang="en-US" sz="2000" dirty="0"/>
              <a:t>​</a:t>
            </a:r>
          </a:p>
          <a:p>
            <a:pPr fontAlgn="base"/>
            <a:r>
              <a:rPr lang="sk-SK" sz="2000" dirty="0"/>
              <a:t>DSA harmonizuje </a:t>
            </a:r>
            <a:r>
              <a:rPr lang="sk-SK" sz="2000" b="1" dirty="0"/>
              <a:t>minimálne podmienky</a:t>
            </a:r>
            <a:r>
              <a:rPr lang="sk-SK" sz="2000" dirty="0"/>
              <a:t>, ktoré musia tieto príkazy spĺňať:</a:t>
            </a:r>
            <a:r>
              <a:rPr lang="en-US" sz="2000" dirty="0"/>
              <a:t>​</a:t>
            </a:r>
          </a:p>
          <a:p>
            <a:pPr fontAlgn="base"/>
            <a:r>
              <a:rPr lang="sk-SK" sz="2000" dirty="0"/>
              <a:t>obsah príkazov</a:t>
            </a:r>
            <a:r>
              <a:rPr lang="en-US" sz="2000" dirty="0"/>
              <a:t>​</a:t>
            </a:r>
          </a:p>
          <a:p>
            <a:pPr fontAlgn="base"/>
            <a:r>
              <a:rPr lang="sk-SK" sz="2000" dirty="0"/>
              <a:t>územná pôsobnosť</a:t>
            </a:r>
            <a:r>
              <a:rPr lang="en-US" sz="2000" dirty="0"/>
              <a:t>​</a:t>
            </a:r>
          </a:p>
          <a:p>
            <a:pPr fontAlgn="base"/>
            <a:r>
              <a:rPr lang="sk-SK" sz="2000" dirty="0"/>
              <a:t>jazykové znenie</a:t>
            </a:r>
          </a:p>
        </p:txBody>
      </p:sp>
    </p:spTree>
    <p:extLst>
      <p:ext uri="{BB962C8B-B14F-4D97-AF65-F5344CB8AC3E}">
        <p14:creationId xmlns:p14="http://schemas.microsoft.com/office/powerpoint/2010/main" val="3434238950"/>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33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14339">
                                            <p:txEl>
                                              <p:pRg st="0" end="0"/>
                                            </p:txEl>
                                          </p:spTgt>
                                        </p:tgtEl>
                                        <p:attrNameLst>
                                          <p:attrName>style.visibility</p:attrName>
                                        </p:attrNameLst>
                                      </p:cBhvr>
                                      <p:to>
                                        <p:strVal val="visible"/>
                                      </p:to>
                                    </p:set>
                                    <p:anim calcmode="lin" valueType="num">
                                      <p:cBhvr additive="base">
                                        <p:cTn id="11" dur="500" fill="hold"/>
                                        <p:tgtEl>
                                          <p:spTgt spid="14339">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43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4339">
                                            <p:txEl>
                                              <p:pRg st="1" end="1"/>
                                            </p:txEl>
                                          </p:spTgt>
                                        </p:tgtEl>
                                        <p:attrNameLst>
                                          <p:attrName>style.visibility</p:attrName>
                                        </p:attrNameLst>
                                      </p:cBhvr>
                                      <p:to>
                                        <p:strVal val="visible"/>
                                      </p:to>
                                    </p:set>
                                    <p:anim calcmode="lin" valueType="num">
                                      <p:cBhvr additive="base">
                                        <p:cTn id="17" dur="500" fill="hold"/>
                                        <p:tgtEl>
                                          <p:spTgt spid="14339">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433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14339">
                                            <p:txEl>
                                              <p:pRg st="2" end="2"/>
                                            </p:txEl>
                                          </p:spTgt>
                                        </p:tgtEl>
                                        <p:attrNameLst>
                                          <p:attrName>style.visibility</p:attrName>
                                        </p:attrNameLst>
                                      </p:cBhvr>
                                      <p:to>
                                        <p:strVal val="visible"/>
                                      </p:to>
                                    </p:set>
                                    <p:anim calcmode="lin" valueType="num">
                                      <p:cBhvr additive="base">
                                        <p:cTn id="23" dur="500" fill="hold"/>
                                        <p:tgtEl>
                                          <p:spTgt spid="14339">
                                            <p:txEl>
                                              <p:pRg st="2" end="2"/>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433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14339">
                                            <p:txEl>
                                              <p:pRg st="3" end="3"/>
                                            </p:txEl>
                                          </p:spTgt>
                                        </p:tgtEl>
                                        <p:attrNameLst>
                                          <p:attrName>style.visibility</p:attrName>
                                        </p:attrNameLst>
                                      </p:cBhvr>
                                      <p:to>
                                        <p:strVal val="visible"/>
                                      </p:to>
                                    </p:set>
                                    <p:anim calcmode="lin" valueType="num">
                                      <p:cBhvr additive="base">
                                        <p:cTn id="29" dur="500" fill="hold"/>
                                        <p:tgtEl>
                                          <p:spTgt spid="14339">
                                            <p:txEl>
                                              <p:pRg st="3" end="3"/>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1433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14339">
                                            <p:txEl>
                                              <p:pRg st="4" end="4"/>
                                            </p:txEl>
                                          </p:spTgt>
                                        </p:tgtEl>
                                        <p:attrNameLst>
                                          <p:attrName>style.visibility</p:attrName>
                                        </p:attrNameLst>
                                      </p:cBhvr>
                                      <p:to>
                                        <p:strVal val="visible"/>
                                      </p:to>
                                    </p:set>
                                    <p:anim calcmode="lin" valueType="num">
                                      <p:cBhvr additive="base">
                                        <p:cTn id="35" dur="500" fill="hold"/>
                                        <p:tgtEl>
                                          <p:spTgt spid="14339">
                                            <p:txEl>
                                              <p:pRg st="4" end="4"/>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1433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14339">
                                            <p:txEl>
                                              <p:pRg st="5" end="5"/>
                                            </p:txEl>
                                          </p:spTgt>
                                        </p:tgtEl>
                                        <p:attrNameLst>
                                          <p:attrName>style.visibility</p:attrName>
                                        </p:attrNameLst>
                                      </p:cBhvr>
                                      <p:to>
                                        <p:strVal val="visible"/>
                                      </p:to>
                                    </p:set>
                                    <p:anim calcmode="lin" valueType="num">
                                      <p:cBhvr additive="base">
                                        <p:cTn id="41" dur="500" fill="hold"/>
                                        <p:tgtEl>
                                          <p:spTgt spid="14339">
                                            <p:txEl>
                                              <p:pRg st="5" end="5"/>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1433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14339">
                                            <p:txEl>
                                              <p:pRg st="6" end="6"/>
                                            </p:txEl>
                                          </p:spTgt>
                                        </p:tgtEl>
                                        <p:attrNameLst>
                                          <p:attrName>style.visibility</p:attrName>
                                        </p:attrNameLst>
                                      </p:cBhvr>
                                      <p:to>
                                        <p:strVal val="visible"/>
                                      </p:to>
                                    </p:set>
                                    <p:anim calcmode="lin" valueType="num">
                                      <p:cBhvr additive="base">
                                        <p:cTn id="47" dur="500" fill="hold"/>
                                        <p:tgtEl>
                                          <p:spTgt spid="14339">
                                            <p:txEl>
                                              <p:pRg st="6" end="6"/>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14339">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utoUpdateAnimBg="0"/>
      <p:bldP spid="14339"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05335800-4EA2-D331-C6F9-C94BF54F248F}"/>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CEF1A2B1-5D0A-0A32-115E-3685FABDCF4B}"/>
              </a:ext>
            </a:extLst>
          </p:cNvPr>
          <p:cNvSpPr>
            <a:spLocks noGrp="1" noChangeArrowheads="1"/>
          </p:cNvSpPr>
          <p:nvPr>
            <p:ph type="title"/>
          </p:nvPr>
        </p:nvSpPr>
        <p:spPr>
          <a:xfrm>
            <a:off x="2386584" y="585927"/>
            <a:ext cx="8280583" cy="1339658"/>
          </a:xfrm>
        </p:spPr>
        <p:txBody>
          <a:bodyPr/>
          <a:lstStyle/>
          <a:p>
            <a:r>
              <a:rPr lang="sk-SK" altLang="sk-SK" sz="3200" b="1" dirty="0">
                <a:latin typeface="Arial" panose="020B0604020202020204" pitchFamily="34" charset="0"/>
                <a:cs typeface="Times New Roman" panose="02020603050405020304" pitchFamily="18" charset="0"/>
              </a:rPr>
              <a:t>POVINNOSŤ KONAŤ PROTI ​</a:t>
            </a:r>
            <a:br>
              <a:rPr lang="sk-SK" altLang="sk-SK" sz="3200" b="1" dirty="0">
                <a:latin typeface="Arial" panose="020B0604020202020204" pitchFamily="34" charset="0"/>
                <a:cs typeface="Times New Roman" panose="02020603050405020304" pitchFamily="18" charset="0"/>
              </a:rPr>
            </a:br>
            <a:r>
              <a:rPr lang="sk-SK" altLang="sk-SK" sz="3200" b="1" dirty="0">
                <a:latin typeface="Arial" panose="020B0604020202020204" pitchFamily="34" charset="0"/>
                <a:cs typeface="Times New Roman" panose="02020603050405020304" pitchFamily="18" charset="0"/>
              </a:rPr>
              <a:t>NEZÁKONNÉMU OBSAHU</a:t>
            </a:r>
            <a:endParaRPr lang="cs-CZ" altLang="sk-SK" sz="3200" b="1" dirty="0">
              <a:latin typeface="Arial" panose="020B0604020202020204" pitchFamily="34" charset="0"/>
            </a:endParaRPr>
          </a:p>
        </p:txBody>
      </p:sp>
      <p:sp>
        <p:nvSpPr>
          <p:cNvPr id="14339" name="Rectangle 3">
            <a:extLst>
              <a:ext uri="{FF2B5EF4-FFF2-40B4-BE49-F238E27FC236}">
                <a16:creationId xmlns:a16="http://schemas.microsoft.com/office/drawing/2014/main" id="{21F274F4-673B-2C04-E19E-00A34C7B4C8E}"/>
              </a:ext>
            </a:extLst>
          </p:cNvPr>
          <p:cNvSpPr>
            <a:spLocks noGrp="1" noChangeArrowheads="1"/>
          </p:cNvSpPr>
          <p:nvPr>
            <p:ph idx="1"/>
          </p:nvPr>
        </p:nvSpPr>
        <p:spPr bwMode="auto">
          <a:xfrm>
            <a:off x="1600200" y="1844675"/>
            <a:ext cx="9144000" cy="3970909"/>
          </a:xfrm>
        </p:spPr>
        <p:txBody>
          <a:bodyPr wrap="square" numCol="1" anchor="t" anchorCtr="0" compatLnSpc="1">
            <a:prstTxWarp prst="textNoShape">
              <a:avLst/>
            </a:prstTxWarp>
          </a:bodyPr>
          <a:lstStyle/>
          <a:p>
            <a:pPr fontAlgn="base"/>
            <a:r>
              <a:rPr lang="sk-SK" sz="1900" dirty="0">
                <a:latin typeface="Arial" panose="020B0604020202020204" pitchFamily="34" charset="0"/>
                <a:cs typeface="Arial" panose="020B0604020202020204" pitchFamily="34" charset="0"/>
              </a:rPr>
              <a:t>minimálny obsah príkazov:</a:t>
            </a:r>
            <a:r>
              <a:rPr lang="en-US" sz="1900" dirty="0">
                <a:latin typeface="Arial" panose="020B0604020202020204" pitchFamily="34" charset="0"/>
                <a:cs typeface="Arial" panose="020B0604020202020204" pitchFamily="34" charset="0"/>
              </a:rPr>
              <a:t>​</a:t>
            </a:r>
          </a:p>
          <a:p>
            <a:pPr fontAlgn="base"/>
            <a:r>
              <a:rPr lang="sk-SK" sz="1900" dirty="0">
                <a:latin typeface="Arial" panose="020B0604020202020204" pitchFamily="34" charset="0"/>
                <a:cs typeface="Arial" panose="020B0604020202020204" pitchFamily="34" charset="0"/>
              </a:rPr>
              <a:t>odkaz na právny základ príkazu v práve EÚ alebo VŠP</a:t>
            </a:r>
            <a:r>
              <a:rPr lang="en-US" sz="1900" dirty="0">
                <a:latin typeface="Arial" panose="020B0604020202020204" pitchFamily="34" charset="0"/>
                <a:cs typeface="Arial" panose="020B0604020202020204" pitchFamily="34" charset="0"/>
              </a:rPr>
              <a:t>​</a:t>
            </a:r>
          </a:p>
          <a:p>
            <a:pPr fontAlgn="base"/>
            <a:r>
              <a:rPr lang="sk-SK" sz="1900" dirty="0">
                <a:latin typeface="Arial" panose="020B0604020202020204" pitchFamily="34" charset="0"/>
                <a:cs typeface="Arial" panose="020B0604020202020204" pitchFamily="34" charset="0"/>
              </a:rPr>
              <a:t>odôvodnenie príkazu, tzn. dôvod nezákonnosti informácií s odkazom na konkrétne ustanovenia práva EÚ alebo VŠP v súlade s právom EÚ</a:t>
            </a:r>
            <a:r>
              <a:rPr lang="en-US" sz="1900" dirty="0">
                <a:latin typeface="Arial" panose="020B0604020202020204" pitchFamily="34" charset="0"/>
                <a:cs typeface="Arial" panose="020B0604020202020204" pitchFamily="34" charset="0"/>
              </a:rPr>
              <a:t>​</a:t>
            </a:r>
          </a:p>
          <a:p>
            <a:pPr fontAlgn="base"/>
            <a:r>
              <a:rPr lang="sk-SK" sz="1900" dirty="0">
                <a:latin typeface="Arial" panose="020B0604020202020204" pitchFamily="34" charset="0"/>
                <a:cs typeface="Arial" panose="020B0604020202020204" pitchFamily="34" charset="0"/>
              </a:rPr>
              <a:t>identifikačné údaje orgánu, ktorý príkaz vydal</a:t>
            </a:r>
            <a:r>
              <a:rPr lang="en-US" sz="1900" dirty="0">
                <a:latin typeface="Arial" panose="020B0604020202020204" pitchFamily="34" charset="0"/>
                <a:cs typeface="Arial" panose="020B0604020202020204" pitchFamily="34" charset="0"/>
              </a:rPr>
              <a:t>​</a:t>
            </a:r>
          </a:p>
          <a:p>
            <a:pPr fontAlgn="base"/>
            <a:r>
              <a:rPr lang="sk-SK" sz="1900" dirty="0">
                <a:latin typeface="Arial" panose="020B0604020202020204" pitchFamily="34" charset="0"/>
                <a:cs typeface="Arial" panose="020B0604020202020204" pitchFamily="34" charset="0"/>
              </a:rPr>
              <a:t>údaje, ktoré poskytovateľovi umožňujú identifikovať a lokalizovať nezákonný obsah (napríklad prostredníctvom presných URL adries), prípadne dodatočné informácie, ak je to potrebné</a:t>
            </a:r>
            <a:r>
              <a:rPr lang="en-US" sz="1900" dirty="0">
                <a:latin typeface="Arial" panose="020B0604020202020204" pitchFamily="34" charset="0"/>
                <a:cs typeface="Arial" panose="020B0604020202020204" pitchFamily="34" charset="0"/>
              </a:rPr>
              <a:t>​</a:t>
            </a:r>
          </a:p>
          <a:p>
            <a:pPr fontAlgn="base"/>
            <a:r>
              <a:rPr lang="sk-SK" sz="1900" dirty="0">
                <a:latin typeface="Arial" panose="020B0604020202020204" pitchFamily="34" charset="0"/>
                <a:cs typeface="Arial" panose="020B0604020202020204" pitchFamily="34" charset="0"/>
              </a:rPr>
              <a:t>informácie o mechanizmoch nápravy, ktoré má k dispozícii poskytovateľ a príjemca služby, ktorý obsah poskytol</a:t>
            </a:r>
            <a:r>
              <a:rPr lang="en-US" sz="1900" dirty="0">
                <a:latin typeface="Arial" panose="020B0604020202020204" pitchFamily="34" charset="0"/>
                <a:cs typeface="Arial" panose="020B0604020202020204" pitchFamily="34" charset="0"/>
              </a:rPr>
              <a:t>​</a:t>
            </a:r>
          </a:p>
          <a:p>
            <a:pPr fontAlgn="base"/>
            <a:r>
              <a:rPr lang="sk-SK" sz="1900" dirty="0">
                <a:latin typeface="Arial" panose="020B0604020202020204" pitchFamily="34" charset="0"/>
                <a:cs typeface="Arial" panose="020B0604020202020204" pitchFamily="34" charset="0"/>
              </a:rPr>
              <a:t>v prípade potreby informácie o tom, ktorý orgán má dostať informácie o spôsobe vykonania daných príkazov</a:t>
            </a:r>
            <a:endParaRPr lang="en-US" sz="1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0930453"/>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33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14339">
                                            <p:txEl>
                                              <p:pRg st="0" end="0"/>
                                            </p:txEl>
                                          </p:spTgt>
                                        </p:tgtEl>
                                        <p:attrNameLst>
                                          <p:attrName>style.visibility</p:attrName>
                                        </p:attrNameLst>
                                      </p:cBhvr>
                                      <p:to>
                                        <p:strVal val="visible"/>
                                      </p:to>
                                    </p:set>
                                    <p:anim calcmode="lin" valueType="num">
                                      <p:cBhvr additive="base">
                                        <p:cTn id="11" dur="500" fill="hold"/>
                                        <p:tgtEl>
                                          <p:spTgt spid="14339">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43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4339">
                                            <p:txEl>
                                              <p:pRg st="1" end="1"/>
                                            </p:txEl>
                                          </p:spTgt>
                                        </p:tgtEl>
                                        <p:attrNameLst>
                                          <p:attrName>style.visibility</p:attrName>
                                        </p:attrNameLst>
                                      </p:cBhvr>
                                      <p:to>
                                        <p:strVal val="visible"/>
                                      </p:to>
                                    </p:set>
                                    <p:anim calcmode="lin" valueType="num">
                                      <p:cBhvr additive="base">
                                        <p:cTn id="17" dur="500" fill="hold"/>
                                        <p:tgtEl>
                                          <p:spTgt spid="14339">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433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14339">
                                            <p:txEl>
                                              <p:pRg st="2" end="2"/>
                                            </p:txEl>
                                          </p:spTgt>
                                        </p:tgtEl>
                                        <p:attrNameLst>
                                          <p:attrName>style.visibility</p:attrName>
                                        </p:attrNameLst>
                                      </p:cBhvr>
                                      <p:to>
                                        <p:strVal val="visible"/>
                                      </p:to>
                                    </p:set>
                                    <p:anim calcmode="lin" valueType="num">
                                      <p:cBhvr additive="base">
                                        <p:cTn id="23" dur="500" fill="hold"/>
                                        <p:tgtEl>
                                          <p:spTgt spid="14339">
                                            <p:txEl>
                                              <p:pRg st="2" end="2"/>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433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14339">
                                            <p:txEl>
                                              <p:pRg st="3" end="3"/>
                                            </p:txEl>
                                          </p:spTgt>
                                        </p:tgtEl>
                                        <p:attrNameLst>
                                          <p:attrName>style.visibility</p:attrName>
                                        </p:attrNameLst>
                                      </p:cBhvr>
                                      <p:to>
                                        <p:strVal val="visible"/>
                                      </p:to>
                                    </p:set>
                                    <p:anim calcmode="lin" valueType="num">
                                      <p:cBhvr additive="base">
                                        <p:cTn id="29" dur="500" fill="hold"/>
                                        <p:tgtEl>
                                          <p:spTgt spid="14339">
                                            <p:txEl>
                                              <p:pRg st="3" end="3"/>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1433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14339">
                                            <p:txEl>
                                              <p:pRg st="4" end="4"/>
                                            </p:txEl>
                                          </p:spTgt>
                                        </p:tgtEl>
                                        <p:attrNameLst>
                                          <p:attrName>style.visibility</p:attrName>
                                        </p:attrNameLst>
                                      </p:cBhvr>
                                      <p:to>
                                        <p:strVal val="visible"/>
                                      </p:to>
                                    </p:set>
                                    <p:anim calcmode="lin" valueType="num">
                                      <p:cBhvr additive="base">
                                        <p:cTn id="35" dur="500" fill="hold"/>
                                        <p:tgtEl>
                                          <p:spTgt spid="14339">
                                            <p:txEl>
                                              <p:pRg st="4" end="4"/>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1433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14339">
                                            <p:txEl>
                                              <p:pRg st="5" end="5"/>
                                            </p:txEl>
                                          </p:spTgt>
                                        </p:tgtEl>
                                        <p:attrNameLst>
                                          <p:attrName>style.visibility</p:attrName>
                                        </p:attrNameLst>
                                      </p:cBhvr>
                                      <p:to>
                                        <p:strVal val="visible"/>
                                      </p:to>
                                    </p:set>
                                    <p:anim calcmode="lin" valueType="num">
                                      <p:cBhvr additive="base">
                                        <p:cTn id="41" dur="500" fill="hold"/>
                                        <p:tgtEl>
                                          <p:spTgt spid="14339">
                                            <p:txEl>
                                              <p:pRg st="5" end="5"/>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1433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14339">
                                            <p:txEl>
                                              <p:pRg st="6" end="6"/>
                                            </p:txEl>
                                          </p:spTgt>
                                        </p:tgtEl>
                                        <p:attrNameLst>
                                          <p:attrName>style.visibility</p:attrName>
                                        </p:attrNameLst>
                                      </p:cBhvr>
                                      <p:to>
                                        <p:strVal val="visible"/>
                                      </p:to>
                                    </p:set>
                                    <p:anim calcmode="lin" valueType="num">
                                      <p:cBhvr additive="base">
                                        <p:cTn id="47" dur="500" fill="hold"/>
                                        <p:tgtEl>
                                          <p:spTgt spid="14339">
                                            <p:txEl>
                                              <p:pRg st="6" end="6"/>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14339">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utoUpdateAnimBg="0"/>
      <p:bldP spid="14339"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B3AEE594-C40E-6F73-7BDC-607877EF3049}"/>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56452D93-EB63-8EA2-A4F9-02D6B7586188}"/>
              </a:ext>
            </a:extLst>
          </p:cNvPr>
          <p:cNvSpPr>
            <a:spLocks noGrp="1" noChangeArrowheads="1"/>
          </p:cNvSpPr>
          <p:nvPr>
            <p:ph type="title"/>
          </p:nvPr>
        </p:nvSpPr>
        <p:spPr>
          <a:xfrm>
            <a:off x="2386584" y="585927"/>
            <a:ext cx="8280583" cy="1339658"/>
          </a:xfrm>
        </p:spPr>
        <p:txBody>
          <a:bodyPr/>
          <a:lstStyle/>
          <a:p>
            <a:r>
              <a:rPr lang="sk-SK" altLang="sk-SK" sz="3200" b="1" dirty="0">
                <a:latin typeface="Arial" panose="020B0604020202020204" pitchFamily="34" charset="0"/>
                <a:cs typeface="Times New Roman" panose="02020603050405020304" pitchFamily="18" charset="0"/>
              </a:rPr>
              <a:t>POVINNOSŤ KONAŤ PROTI ​</a:t>
            </a:r>
            <a:br>
              <a:rPr lang="sk-SK" altLang="sk-SK" sz="3200" b="1" dirty="0">
                <a:latin typeface="Arial" panose="020B0604020202020204" pitchFamily="34" charset="0"/>
                <a:cs typeface="Times New Roman" panose="02020603050405020304" pitchFamily="18" charset="0"/>
              </a:rPr>
            </a:br>
            <a:r>
              <a:rPr lang="sk-SK" altLang="sk-SK" sz="3200" b="1" dirty="0">
                <a:latin typeface="Arial" panose="020B0604020202020204" pitchFamily="34" charset="0"/>
                <a:cs typeface="Times New Roman" panose="02020603050405020304" pitchFamily="18" charset="0"/>
              </a:rPr>
              <a:t>NEZÁKONNÉMU OBSAHU</a:t>
            </a:r>
            <a:endParaRPr lang="cs-CZ" altLang="sk-SK" sz="3200" b="1" dirty="0">
              <a:latin typeface="Arial" panose="020B0604020202020204" pitchFamily="34" charset="0"/>
            </a:endParaRPr>
          </a:p>
        </p:txBody>
      </p:sp>
      <p:sp>
        <p:nvSpPr>
          <p:cNvPr id="14339" name="Rectangle 3">
            <a:extLst>
              <a:ext uri="{FF2B5EF4-FFF2-40B4-BE49-F238E27FC236}">
                <a16:creationId xmlns:a16="http://schemas.microsoft.com/office/drawing/2014/main" id="{D25FBA2D-5FD5-C2D4-1AF6-849BD85EDEF2}"/>
              </a:ext>
            </a:extLst>
          </p:cNvPr>
          <p:cNvSpPr>
            <a:spLocks noGrp="1" noChangeArrowheads="1"/>
          </p:cNvSpPr>
          <p:nvPr>
            <p:ph idx="1"/>
          </p:nvPr>
        </p:nvSpPr>
        <p:spPr bwMode="auto">
          <a:xfrm>
            <a:off x="1600200" y="1844675"/>
            <a:ext cx="9144000" cy="3970909"/>
          </a:xfrm>
        </p:spPr>
        <p:txBody>
          <a:bodyPr wrap="square" numCol="1" anchor="t" anchorCtr="0" compatLnSpc="1">
            <a:prstTxWarp prst="textNoShape">
              <a:avLst/>
            </a:prstTxWarp>
          </a:bodyPr>
          <a:lstStyle/>
          <a:p>
            <a:pPr fontAlgn="base"/>
            <a:r>
              <a:rPr lang="sk-SK" sz="2400" dirty="0">
                <a:latin typeface="Arial" panose="020B0604020202020204" pitchFamily="34" charset="0"/>
                <a:cs typeface="Arial" panose="020B0604020202020204" pitchFamily="34" charset="0"/>
              </a:rPr>
              <a:t>po obdržaní príkazu sú poskytovatelia </a:t>
            </a:r>
            <a:r>
              <a:rPr lang="sk-SK" sz="2400" b="1" dirty="0">
                <a:latin typeface="Arial" panose="020B0604020202020204" pitchFamily="34" charset="0"/>
                <a:cs typeface="Arial" panose="020B0604020202020204" pitchFamily="34" charset="0"/>
              </a:rPr>
              <a:t>povinní bez zbytočného odkladu informovať </a:t>
            </a:r>
            <a:r>
              <a:rPr lang="en-US" sz="2400" dirty="0">
                <a:latin typeface="Arial" panose="020B0604020202020204" pitchFamily="34" charset="0"/>
                <a:cs typeface="Arial" panose="020B0604020202020204" pitchFamily="34" charset="0"/>
              </a:rPr>
              <a:t>​</a:t>
            </a:r>
          </a:p>
          <a:p>
            <a:pPr fontAlgn="base"/>
            <a:r>
              <a:rPr lang="sk-SK" sz="2400" b="1" dirty="0">
                <a:latin typeface="Arial" panose="020B0604020202020204" pitchFamily="34" charset="0"/>
                <a:cs typeface="Arial" panose="020B0604020202020204" pitchFamily="34" charset="0"/>
              </a:rPr>
              <a:t>príslušný orgán</a:t>
            </a:r>
            <a:r>
              <a:rPr lang="sk-SK" sz="2400" dirty="0">
                <a:latin typeface="Arial" panose="020B0604020202020204" pitchFamily="34" charset="0"/>
                <a:cs typeface="Arial" panose="020B0604020202020204" pitchFamily="34" charset="0"/>
              </a:rPr>
              <a:t>, ktorý príkaz vydal, ako aj každý ďalší orgán uvedený v príkaze o vykonaní príkazu o skutočnosti, </a:t>
            </a:r>
            <a:r>
              <a:rPr lang="sk-SK" sz="2400" b="1" dirty="0">
                <a:latin typeface="Arial" panose="020B0604020202020204" pitchFamily="34" charset="0"/>
                <a:cs typeface="Arial" panose="020B0604020202020204" pitchFamily="34" charset="0"/>
              </a:rPr>
              <a:t>či došlo k vykonaniu príkazu, o všetkých opatreniach prijatých na jeho vykonanie, ako aj dobe jeho vykonania</a:t>
            </a:r>
            <a:r>
              <a:rPr lang="en-US" sz="2400" dirty="0">
                <a:latin typeface="Arial" panose="020B0604020202020204" pitchFamily="34" charset="0"/>
                <a:cs typeface="Arial" panose="020B0604020202020204" pitchFamily="34" charset="0"/>
              </a:rPr>
              <a:t>​</a:t>
            </a:r>
          </a:p>
          <a:p>
            <a:pPr fontAlgn="base"/>
            <a:r>
              <a:rPr lang="sk-SK" sz="2400" b="1" dirty="0">
                <a:latin typeface="Arial" panose="020B0604020202020204" pitchFamily="34" charset="0"/>
                <a:cs typeface="Arial" panose="020B0604020202020204" pitchFamily="34" charset="0"/>
              </a:rPr>
              <a:t>dotknutých príjemcov služby </a:t>
            </a:r>
            <a:r>
              <a:rPr lang="sk-SK" sz="2400" dirty="0">
                <a:latin typeface="Arial" panose="020B0604020202020204" pitchFamily="34" charset="0"/>
                <a:cs typeface="Arial" panose="020B0604020202020204" pitchFamily="34" charset="0"/>
              </a:rPr>
              <a:t>o prijatí príkazu a jeho vykonaní v rozsahu zahŕňajúcom odôvodnenie, existujúce možnosti nápravy a opis územnej pôsobnosti príkazu</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5012764"/>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33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14339">
                                            <p:txEl>
                                              <p:pRg st="0" end="0"/>
                                            </p:txEl>
                                          </p:spTgt>
                                        </p:tgtEl>
                                        <p:attrNameLst>
                                          <p:attrName>style.visibility</p:attrName>
                                        </p:attrNameLst>
                                      </p:cBhvr>
                                      <p:to>
                                        <p:strVal val="visible"/>
                                      </p:to>
                                    </p:set>
                                    <p:anim calcmode="lin" valueType="num">
                                      <p:cBhvr additive="base">
                                        <p:cTn id="11" dur="500" fill="hold"/>
                                        <p:tgtEl>
                                          <p:spTgt spid="14339">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43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4339">
                                            <p:txEl>
                                              <p:pRg st="1" end="1"/>
                                            </p:txEl>
                                          </p:spTgt>
                                        </p:tgtEl>
                                        <p:attrNameLst>
                                          <p:attrName>style.visibility</p:attrName>
                                        </p:attrNameLst>
                                      </p:cBhvr>
                                      <p:to>
                                        <p:strVal val="visible"/>
                                      </p:to>
                                    </p:set>
                                    <p:anim calcmode="lin" valueType="num">
                                      <p:cBhvr additive="base">
                                        <p:cTn id="17" dur="500" fill="hold"/>
                                        <p:tgtEl>
                                          <p:spTgt spid="14339">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433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14339">
                                            <p:txEl>
                                              <p:pRg st="2" end="2"/>
                                            </p:txEl>
                                          </p:spTgt>
                                        </p:tgtEl>
                                        <p:attrNameLst>
                                          <p:attrName>style.visibility</p:attrName>
                                        </p:attrNameLst>
                                      </p:cBhvr>
                                      <p:to>
                                        <p:strVal val="visible"/>
                                      </p:to>
                                    </p:set>
                                    <p:anim calcmode="lin" valueType="num">
                                      <p:cBhvr additive="base">
                                        <p:cTn id="23" dur="500" fill="hold"/>
                                        <p:tgtEl>
                                          <p:spTgt spid="14339">
                                            <p:txEl>
                                              <p:pRg st="2" end="2"/>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433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utoUpdateAnimBg="0"/>
      <p:bldP spid="14339"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50D6CCFB-3CC7-97EA-6901-D66B7D3AE960}"/>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0C3A2665-7F90-B7B6-E981-0BA4E13356D7}"/>
              </a:ext>
            </a:extLst>
          </p:cNvPr>
          <p:cNvSpPr>
            <a:spLocks noGrp="1" noChangeArrowheads="1"/>
          </p:cNvSpPr>
          <p:nvPr>
            <p:ph type="title"/>
          </p:nvPr>
        </p:nvSpPr>
        <p:spPr>
          <a:xfrm>
            <a:off x="2386584" y="585927"/>
            <a:ext cx="8280583" cy="1339658"/>
          </a:xfrm>
        </p:spPr>
        <p:txBody>
          <a:bodyPr/>
          <a:lstStyle/>
          <a:p>
            <a:r>
              <a:rPr lang="sk-SK" altLang="sk-SK" sz="3200" b="1" dirty="0">
                <a:latin typeface="Arial" panose="020B0604020202020204" pitchFamily="34" charset="0"/>
                <a:cs typeface="Times New Roman" panose="02020603050405020304" pitchFamily="18" charset="0"/>
              </a:rPr>
              <a:t>POVINNOSŤ KONAŤ PROTI ​</a:t>
            </a:r>
            <a:br>
              <a:rPr lang="sk-SK" altLang="sk-SK" sz="3200" b="1" dirty="0">
                <a:latin typeface="Arial" panose="020B0604020202020204" pitchFamily="34" charset="0"/>
                <a:cs typeface="Times New Roman" panose="02020603050405020304" pitchFamily="18" charset="0"/>
              </a:rPr>
            </a:br>
            <a:r>
              <a:rPr lang="sk-SK" altLang="sk-SK" sz="3200" b="1" dirty="0">
                <a:latin typeface="Arial" panose="020B0604020202020204" pitchFamily="34" charset="0"/>
                <a:cs typeface="Times New Roman" panose="02020603050405020304" pitchFamily="18" charset="0"/>
              </a:rPr>
              <a:t>NEZÁKONNÉMU OBSAHU</a:t>
            </a:r>
            <a:endParaRPr lang="cs-CZ" altLang="sk-SK" sz="3200" b="1" dirty="0">
              <a:latin typeface="Arial" panose="020B0604020202020204" pitchFamily="34" charset="0"/>
            </a:endParaRPr>
          </a:p>
        </p:txBody>
      </p:sp>
      <p:sp>
        <p:nvSpPr>
          <p:cNvPr id="14339" name="Rectangle 3">
            <a:extLst>
              <a:ext uri="{FF2B5EF4-FFF2-40B4-BE49-F238E27FC236}">
                <a16:creationId xmlns:a16="http://schemas.microsoft.com/office/drawing/2014/main" id="{9337D340-7F46-449B-BAB6-14345A2DC16F}"/>
              </a:ext>
            </a:extLst>
          </p:cNvPr>
          <p:cNvSpPr>
            <a:spLocks noGrp="1" noChangeArrowheads="1"/>
          </p:cNvSpPr>
          <p:nvPr>
            <p:ph idx="1"/>
          </p:nvPr>
        </p:nvSpPr>
        <p:spPr bwMode="auto">
          <a:xfrm>
            <a:off x="1600200" y="1844675"/>
            <a:ext cx="9144000" cy="3970909"/>
          </a:xfrm>
        </p:spPr>
        <p:txBody>
          <a:bodyPr wrap="square" numCol="1" anchor="t" anchorCtr="0" compatLnSpc="1">
            <a:prstTxWarp prst="textNoShape">
              <a:avLst/>
            </a:prstTxWarp>
          </a:bodyPr>
          <a:lstStyle/>
          <a:p>
            <a:pPr algn="just" fontAlgn="base"/>
            <a:r>
              <a:rPr lang="sk-SK" sz="2000" dirty="0">
                <a:latin typeface="Arial" panose="020B0604020202020204" pitchFamily="34" charset="0"/>
                <a:cs typeface="Arial" panose="020B0604020202020204" pitchFamily="34" charset="0"/>
              </a:rPr>
              <a:t>Správa o transparentnosti spoločnosti </a:t>
            </a:r>
            <a:r>
              <a:rPr lang="sk-SK" sz="2000" dirty="0" err="1">
                <a:latin typeface="Arial" panose="020B0604020202020204" pitchFamily="34" charset="0"/>
                <a:cs typeface="Arial" panose="020B0604020202020204" pitchFamily="34" charset="0"/>
              </a:rPr>
              <a:t>Meta</a:t>
            </a:r>
            <a:r>
              <a:rPr lang="sk-SK" sz="2000" dirty="0">
                <a:latin typeface="Arial" panose="020B0604020202020204" pitchFamily="34" charset="0"/>
                <a:cs typeface="Arial" panose="020B0604020202020204" pitchFamily="34" charset="0"/>
              </a:rPr>
              <a:t> (1.10.2023 do 31.3.2024):</a:t>
            </a:r>
            <a:r>
              <a:rPr lang="en-US" sz="2000" dirty="0">
                <a:latin typeface="Arial" panose="020B0604020202020204" pitchFamily="34" charset="0"/>
                <a:cs typeface="Arial" panose="020B0604020202020204" pitchFamily="34" charset="0"/>
              </a:rPr>
              <a:t>​</a:t>
            </a:r>
          </a:p>
          <a:p>
            <a:pPr algn="just" fontAlgn="base"/>
            <a:r>
              <a:rPr lang="sk-SK" sz="2000" dirty="0">
                <a:latin typeface="Arial" panose="020B0604020202020204" pitchFamily="34" charset="0"/>
                <a:cs typeface="Arial" panose="020B0604020202020204" pitchFamily="34" charset="0"/>
              </a:rPr>
              <a:t>obdržala za sledované obdobie 2.089 príkazov</a:t>
            </a:r>
            <a:r>
              <a:rPr lang="en-US" sz="2000" dirty="0">
                <a:latin typeface="Arial" panose="020B0604020202020204" pitchFamily="34" charset="0"/>
                <a:cs typeface="Arial" panose="020B0604020202020204" pitchFamily="34" charset="0"/>
              </a:rPr>
              <a:t>​</a:t>
            </a:r>
          </a:p>
          <a:p>
            <a:pPr algn="just" fontAlgn="base"/>
            <a:r>
              <a:rPr lang="sk-SK" sz="2000" dirty="0">
                <a:latin typeface="Arial" panose="020B0604020202020204" pitchFamily="34" charset="0"/>
                <a:cs typeface="Arial" panose="020B0604020202020204" pitchFamily="34" charset="0"/>
              </a:rPr>
              <a:t>najaktívnejšími ČŠ boli Nemecko (1.562 príkazov), Česko(164 príkazov), Francúzsko (152 príkazov) a Taliansko (121 príkazov); SR zaslala platforme v tomto monitorovacom období iba 1 príkaz</a:t>
            </a:r>
            <a:r>
              <a:rPr lang="en-US" sz="2000" dirty="0">
                <a:latin typeface="Arial" panose="020B0604020202020204" pitchFamily="34" charset="0"/>
                <a:cs typeface="Arial" panose="020B0604020202020204" pitchFamily="34" charset="0"/>
              </a:rPr>
              <a:t>​</a:t>
            </a:r>
          </a:p>
          <a:p>
            <a:pPr algn="just" fontAlgn="base"/>
            <a:r>
              <a:rPr lang="sk-SK" sz="2000" dirty="0">
                <a:latin typeface="Arial" panose="020B0604020202020204" pitchFamily="34" charset="0"/>
                <a:cs typeface="Arial" panose="020B0604020202020204" pitchFamily="34" charset="0"/>
              </a:rPr>
              <a:t>povaha nezákonného obsahu – údaje v Správe nejasné – až 1.801 z celkového počtu 2.089 zaslaných príkazov zoskupuje povahu nezákonnej činnosti v kategórii „Iné“, ktorej obsah je vymedzený iba všeobecne tým spôsobom, že sa vzťahuje na štandardy týkajúce sa kategórií „hate </a:t>
            </a:r>
            <a:r>
              <a:rPr lang="sk-SK" sz="2000" dirty="0" err="1">
                <a:latin typeface="Arial" panose="020B0604020202020204" pitchFamily="34" charset="0"/>
                <a:cs typeface="Arial" panose="020B0604020202020204" pitchFamily="34" charset="0"/>
              </a:rPr>
              <a:t>speech</a:t>
            </a:r>
            <a:r>
              <a:rPr lang="sk-SK" sz="2000" dirty="0">
                <a:latin typeface="Arial" panose="020B0604020202020204" pitchFamily="34" charset="0"/>
                <a:cs typeface="Arial" panose="020B0604020202020204" pitchFamily="34" charset="0"/>
              </a:rPr>
              <a:t>“ alebo „nebezpečné organizácie a jednotlivci“ bez poskytnutia bližších informácií </a:t>
            </a:r>
            <a:r>
              <a:rPr lang="en-US" sz="2000" dirty="0">
                <a:latin typeface="Arial" panose="020B0604020202020204" pitchFamily="34" charset="0"/>
                <a:cs typeface="Arial" panose="020B0604020202020204" pitchFamily="34" charset="0"/>
              </a:rPr>
              <a:t>​</a:t>
            </a:r>
          </a:p>
          <a:p>
            <a:pPr algn="just" fontAlgn="base"/>
            <a:r>
              <a:rPr lang="sk-SK" sz="2000" dirty="0">
                <a:latin typeface="Arial" panose="020B0604020202020204" pitchFamily="34" charset="0"/>
                <a:cs typeface="Arial" panose="020B0604020202020204" pitchFamily="34" charset="0"/>
              </a:rPr>
              <a:t>medián času potrebného na vykonanie príkazu konať - 20.5 hodiny</a:t>
            </a:r>
          </a:p>
        </p:txBody>
      </p:sp>
    </p:spTree>
    <p:extLst>
      <p:ext uri="{BB962C8B-B14F-4D97-AF65-F5344CB8AC3E}">
        <p14:creationId xmlns:p14="http://schemas.microsoft.com/office/powerpoint/2010/main" val="1910200279"/>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33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14339">
                                            <p:txEl>
                                              <p:pRg st="0" end="0"/>
                                            </p:txEl>
                                          </p:spTgt>
                                        </p:tgtEl>
                                        <p:attrNameLst>
                                          <p:attrName>style.visibility</p:attrName>
                                        </p:attrNameLst>
                                      </p:cBhvr>
                                      <p:to>
                                        <p:strVal val="visible"/>
                                      </p:to>
                                    </p:set>
                                    <p:anim calcmode="lin" valueType="num">
                                      <p:cBhvr additive="base">
                                        <p:cTn id="11" dur="500" fill="hold"/>
                                        <p:tgtEl>
                                          <p:spTgt spid="14339">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43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4339">
                                            <p:txEl>
                                              <p:pRg st="1" end="1"/>
                                            </p:txEl>
                                          </p:spTgt>
                                        </p:tgtEl>
                                        <p:attrNameLst>
                                          <p:attrName>style.visibility</p:attrName>
                                        </p:attrNameLst>
                                      </p:cBhvr>
                                      <p:to>
                                        <p:strVal val="visible"/>
                                      </p:to>
                                    </p:set>
                                    <p:anim calcmode="lin" valueType="num">
                                      <p:cBhvr additive="base">
                                        <p:cTn id="17" dur="500" fill="hold"/>
                                        <p:tgtEl>
                                          <p:spTgt spid="14339">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433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14339">
                                            <p:txEl>
                                              <p:pRg st="2" end="2"/>
                                            </p:txEl>
                                          </p:spTgt>
                                        </p:tgtEl>
                                        <p:attrNameLst>
                                          <p:attrName>style.visibility</p:attrName>
                                        </p:attrNameLst>
                                      </p:cBhvr>
                                      <p:to>
                                        <p:strVal val="visible"/>
                                      </p:to>
                                    </p:set>
                                    <p:anim calcmode="lin" valueType="num">
                                      <p:cBhvr additive="base">
                                        <p:cTn id="23" dur="500" fill="hold"/>
                                        <p:tgtEl>
                                          <p:spTgt spid="14339">
                                            <p:txEl>
                                              <p:pRg st="2" end="2"/>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433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14339">
                                            <p:txEl>
                                              <p:pRg st="3" end="3"/>
                                            </p:txEl>
                                          </p:spTgt>
                                        </p:tgtEl>
                                        <p:attrNameLst>
                                          <p:attrName>style.visibility</p:attrName>
                                        </p:attrNameLst>
                                      </p:cBhvr>
                                      <p:to>
                                        <p:strVal val="visible"/>
                                      </p:to>
                                    </p:set>
                                    <p:anim calcmode="lin" valueType="num">
                                      <p:cBhvr additive="base">
                                        <p:cTn id="29" dur="500" fill="hold"/>
                                        <p:tgtEl>
                                          <p:spTgt spid="14339">
                                            <p:txEl>
                                              <p:pRg st="3" end="3"/>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1433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14339">
                                            <p:txEl>
                                              <p:pRg st="4" end="4"/>
                                            </p:txEl>
                                          </p:spTgt>
                                        </p:tgtEl>
                                        <p:attrNameLst>
                                          <p:attrName>style.visibility</p:attrName>
                                        </p:attrNameLst>
                                      </p:cBhvr>
                                      <p:to>
                                        <p:strVal val="visible"/>
                                      </p:to>
                                    </p:set>
                                    <p:anim calcmode="lin" valueType="num">
                                      <p:cBhvr additive="base">
                                        <p:cTn id="35" dur="500" fill="hold"/>
                                        <p:tgtEl>
                                          <p:spTgt spid="14339">
                                            <p:txEl>
                                              <p:pRg st="4" end="4"/>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1433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utoUpdateAnimBg="0"/>
      <p:bldP spid="14339"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818D6EBC-221A-AADA-7DCA-D053FF02DE2D}"/>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38E099EA-65AF-15A8-6DDF-33199A877926}"/>
              </a:ext>
            </a:extLst>
          </p:cNvPr>
          <p:cNvSpPr>
            <a:spLocks noGrp="1" noChangeArrowheads="1"/>
          </p:cNvSpPr>
          <p:nvPr>
            <p:ph type="title"/>
          </p:nvPr>
        </p:nvSpPr>
        <p:spPr>
          <a:xfrm>
            <a:off x="2386584" y="585927"/>
            <a:ext cx="8280583" cy="1339658"/>
          </a:xfrm>
        </p:spPr>
        <p:txBody>
          <a:bodyPr/>
          <a:lstStyle/>
          <a:p>
            <a:r>
              <a:rPr lang="sk-SK" altLang="sk-SK" sz="3200" b="1" dirty="0">
                <a:latin typeface="Arial" panose="020B0604020202020204" pitchFamily="34" charset="0"/>
                <a:cs typeface="Times New Roman" panose="02020603050405020304" pitchFamily="18" charset="0"/>
              </a:rPr>
              <a:t>POVINNOSŤ POSKYTNÚŤ INFORMÁCIE O KONKRÉTNYCH PRÍJEMCOCH SLUŽBY</a:t>
            </a:r>
            <a:endParaRPr lang="cs-CZ" altLang="sk-SK" sz="3200" b="1" dirty="0">
              <a:latin typeface="Arial" panose="020B0604020202020204" pitchFamily="34" charset="0"/>
            </a:endParaRPr>
          </a:p>
        </p:txBody>
      </p:sp>
      <p:sp>
        <p:nvSpPr>
          <p:cNvPr id="14339" name="Rectangle 3">
            <a:extLst>
              <a:ext uri="{FF2B5EF4-FFF2-40B4-BE49-F238E27FC236}">
                <a16:creationId xmlns:a16="http://schemas.microsoft.com/office/drawing/2014/main" id="{D475406A-0A28-84F8-ED84-4AA03EFDB4E2}"/>
              </a:ext>
            </a:extLst>
          </p:cNvPr>
          <p:cNvSpPr>
            <a:spLocks noGrp="1" noChangeArrowheads="1"/>
          </p:cNvSpPr>
          <p:nvPr>
            <p:ph idx="1"/>
          </p:nvPr>
        </p:nvSpPr>
        <p:spPr bwMode="auto">
          <a:xfrm>
            <a:off x="1600200" y="1844675"/>
            <a:ext cx="9144000" cy="3970909"/>
          </a:xfrm>
        </p:spPr>
        <p:txBody>
          <a:bodyPr wrap="square" numCol="1" anchor="t" anchorCtr="0" compatLnSpc="1">
            <a:prstTxWarp prst="textNoShape">
              <a:avLst/>
            </a:prstTxWarp>
          </a:bodyPr>
          <a:lstStyle/>
          <a:p>
            <a:pPr fontAlgn="base"/>
            <a:r>
              <a:rPr lang="sk-SK" sz="2000" dirty="0">
                <a:latin typeface="Arial" panose="020B0604020202020204" pitchFamily="34" charset="0"/>
                <a:cs typeface="Arial" panose="020B0604020202020204" pitchFamily="34" charset="0"/>
              </a:rPr>
              <a:t>čl. 10 Aktu o digitálnych službách</a:t>
            </a:r>
            <a:r>
              <a:rPr lang="en-US" sz="2000" dirty="0">
                <a:latin typeface="Arial" panose="020B0604020202020204" pitchFamily="34" charset="0"/>
                <a:cs typeface="Arial" panose="020B0604020202020204" pitchFamily="34" charset="0"/>
              </a:rPr>
              <a:t>​</a:t>
            </a:r>
          </a:p>
          <a:p>
            <a:pPr fontAlgn="base"/>
            <a:r>
              <a:rPr lang="sk-SK" sz="2000" dirty="0">
                <a:latin typeface="Arial" panose="020B0604020202020204" pitchFamily="34" charset="0"/>
                <a:cs typeface="Arial" panose="020B0604020202020204" pitchFamily="34" charset="0"/>
              </a:rPr>
              <a:t>predpokladom vzniku povinnosti je predchádzajúce </a:t>
            </a:r>
            <a:r>
              <a:rPr lang="sk-SK" sz="2000" b="1" dirty="0">
                <a:latin typeface="Arial" panose="020B0604020202020204" pitchFamily="34" charset="0"/>
                <a:cs typeface="Arial" panose="020B0604020202020204" pitchFamily="34" charset="0"/>
              </a:rPr>
              <a:t>prijatie príkazu na poskytnutie konkrétnej informácie, </a:t>
            </a:r>
            <a:r>
              <a:rPr lang="sk-SK" sz="2000" dirty="0">
                <a:latin typeface="Arial" panose="020B0604020202020204" pitchFamily="34" charset="0"/>
                <a:cs typeface="Arial" panose="020B0604020202020204" pitchFamily="34" charset="0"/>
              </a:rPr>
              <a:t>ktorý bol vydaný </a:t>
            </a:r>
            <a:r>
              <a:rPr lang="sk-SK" sz="2000" b="1" dirty="0">
                <a:latin typeface="Arial" panose="020B0604020202020204" pitchFamily="34" charset="0"/>
                <a:cs typeface="Arial" panose="020B0604020202020204" pitchFamily="34" charset="0"/>
              </a:rPr>
              <a:t>príslušným vnútroštátnym justičným alebo správnym orgánom</a:t>
            </a:r>
            <a:r>
              <a:rPr lang="sk-SK" sz="2000" dirty="0">
                <a:latin typeface="Arial" panose="020B0604020202020204" pitchFamily="34" charset="0"/>
                <a:cs typeface="Arial" panose="020B0604020202020204" pitchFamily="34" charset="0"/>
              </a:rPr>
              <a:t>, ktorého na vydanie takéhoto príkazu oprávňuje právo EÚ alebo VŠP príslušného ČŠ súladné s právom EÚ</a:t>
            </a:r>
            <a:r>
              <a:rPr lang="en-US" sz="2000" dirty="0">
                <a:latin typeface="Arial" panose="020B0604020202020204" pitchFamily="34" charset="0"/>
                <a:cs typeface="Arial" panose="020B0604020202020204" pitchFamily="34" charset="0"/>
              </a:rPr>
              <a:t>​</a:t>
            </a:r>
          </a:p>
          <a:p>
            <a:pPr fontAlgn="base"/>
            <a:r>
              <a:rPr lang="sk-SK" sz="2000" dirty="0">
                <a:latin typeface="Arial" panose="020B0604020202020204" pitchFamily="34" charset="0"/>
                <a:cs typeface="Arial" panose="020B0604020202020204" pitchFamily="34" charset="0"/>
              </a:rPr>
              <a:t>právny základ pre vydanie takéhoto príkazu musí upraviť VŠP</a:t>
            </a:r>
            <a:r>
              <a:rPr lang="en-US" sz="2000" dirty="0">
                <a:latin typeface="Arial" panose="020B0604020202020204" pitchFamily="34" charset="0"/>
                <a:cs typeface="Arial" panose="020B0604020202020204" pitchFamily="34" charset="0"/>
              </a:rPr>
              <a:t>​</a:t>
            </a:r>
          </a:p>
          <a:p>
            <a:pPr fontAlgn="base"/>
            <a:r>
              <a:rPr lang="sk-SK" sz="2000" dirty="0">
                <a:latin typeface="Arial" panose="020B0604020202020204" pitchFamily="34" charset="0"/>
                <a:cs typeface="Arial" panose="020B0604020202020204" pitchFamily="34" charset="0"/>
              </a:rPr>
              <a:t>DSA harmonizuje </a:t>
            </a:r>
            <a:r>
              <a:rPr lang="sk-SK" sz="2000" b="1" dirty="0">
                <a:latin typeface="Arial" panose="020B0604020202020204" pitchFamily="34" charset="0"/>
                <a:cs typeface="Arial" panose="020B0604020202020204" pitchFamily="34" charset="0"/>
              </a:rPr>
              <a:t>minimálne podmienky</a:t>
            </a:r>
            <a:r>
              <a:rPr lang="sk-SK" sz="2000" dirty="0">
                <a:latin typeface="Arial" panose="020B0604020202020204" pitchFamily="34" charset="0"/>
                <a:cs typeface="Arial" panose="020B0604020202020204" pitchFamily="34" charset="0"/>
              </a:rPr>
              <a:t>, ktoré musia tieto príkazy spĺňať:</a:t>
            </a:r>
            <a:r>
              <a:rPr lang="en-US" sz="2000" dirty="0">
                <a:latin typeface="Arial" panose="020B0604020202020204" pitchFamily="34" charset="0"/>
                <a:cs typeface="Arial" panose="020B0604020202020204" pitchFamily="34" charset="0"/>
              </a:rPr>
              <a:t>​</a:t>
            </a:r>
          </a:p>
          <a:p>
            <a:pPr fontAlgn="base"/>
            <a:r>
              <a:rPr lang="sk-SK" sz="2000" dirty="0">
                <a:latin typeface="Arial" panose="020B0604020202020204" pitchFamily="34" charset="0"/>
                <a:cs typeface="Arial" panose="020B0604020202020204" pitchFamily="34" charset="0"/>
              </a:rPr>
              <a:t>obsah príkazov</a:t>
            </a:r>
            <a:r>
              <a:rPr lang="en-US" sz="2000" dirty="0">
                <a:latin typeface="Arial" panose="020B0604020202020204" pitchFamily="34" charset="0"/>
                <a:cs typeface="Arial" panose="020B0604020202020204" pitchFamily="34" charset="0"/>
              </a:rPr>
              <a:t>​</a:t>
            </a:r>
          </a:p>
          <a:p>
            <a:pPr fontAlgn="base"/>
            <a:r>
              <a:rPr lang="sk-SK" sz="2000" dirty="0">
                <a:latin typeface="Arial" panose="020B0604020202020204" pitchFamily="34" charset="0"/>
                <a:cs typeface="Arial" panose="020B0604020202020204" pitchFamily="34" charset="0"/>
              </a:rPr>
              <a:t>rozsah informácií, ktoré majú byť poskytnuté</a:t>
            </a:r>
            <a:r>
              <a:rPr lang="en-US" sz="2000" dirty="0">
                <a:latin typeface="Arial" panose="020B0604020202020204" pitchFamily="34" charset="0"/>
                <a:cs typeface="Arial" panose="020B0604020202020204" pitchFamily="34" charset="0"/>
              </a:rPr>
              <a:t>​</a:t>
            </a:r>
          </a:p>
          <a:p>
            <a:pPr fontAlgn="base"/>
            <a:r>
              <a:rPr lang="sk-SK" sz="2000" dirty="0">
                <a:latin typeface="Arial" panose="020B0604020202020204" pitchFamily="34" charset="0"/>
                <a:cs typeface="Arial" panose="020B0604020202020204" pitchFamily="34" charset="0"/>
              </a:rPr>
              <a:t>jazykové znenie</a:t>
            </a:r>
          </a:p>
        </p:txBody>
      </p:sp>
    </p:spTree>
    <p:extLst>
      <p:ext uri="{BB962C8B-B14F-4D97-AF65-F5344CB8AC3E}">
        <p14:creationId xmlns:p14="http://schemas.microsoft.com/office/powerpoint/2010/main" val="3662497110"/>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33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14339">
                                            <p:txEl>
                                              <p:pRg st="0" end="0"/>
                                            </p:txEl>
                                          </p:spTgt>
                                        </p:tgtEl>
                                        <p:attrNameLst>
                                          <p:attrName>style.visibility</p:attrName>
                                        </p:attrNameLst>
                                      </p:cBhvr>
                                      <p:to>
                                        <p:strVal val="visible"/>
                                      </p:to>
                                    </p:set>
                                    <p:anim calcmode="lin" valueType="num">
                                      <p:cBhvr additive="base">
                                        <p:cTn id="11" dur="500" fill="hold"/>
                                        <p:tgtEl>
                                          <p:spTgt spid="14339">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43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4339">
                                            <p:txEl>
                                              <p:pRg st="1" end="1"/>
                                            </p:txEl>
                                          </p:spTgt>
                                        </p:tgtEl>
                                        <p:attrNameLst>
                                          <p:attrName>style.visibility</p:attrName>
                                        </p:attrNameLst>
                                      </p:cBhvr>
                                      <p:to>
                                        <p:strVal val="visible"/>
                                      </p:to>
                                    </p:set>
                                    <p:anim calcmode="lin" valueType="num">
                                      <p:cBhvr additive="base">
                                        <p:cTn id="17" dur="500" fill="hold"/>
                                        <p:tgtEl>
                                          <p:spTgt spid="14339">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433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14339">
                                            <p:txEl>
                                              <p:pRg st="2" end="2"/>
                                            </p:txEl>
                                          </p:spTgt>
                                        </p:tgtEl>
                                        <p:attrNameLst>
                                          <p:attrName>style.visibility</p:attrName>
                                        </p:attrNameLst>
                                      </p:cBhvr>
                                      <p:to>
                                        <p:strVal val="visible"/>
                                      </p:to>
                                    </p:set>
                                    <p:anim calcmode="lin" valueType="num">
                                      <p:cBhvr additive="base">
                                        <p:cTn id="23" dur="500" fill="hold"/>
                                        <p:tgtEl>
                                          <p:spTgt spid="14339">
                                            <p:txEl>
                                              <p:pRg st="2" end="2"/>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433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14339">
                                            <p:txEl>
                                              <p:pRg st="3" end="3"/>
                                            </p:txEl>
                                          </p:spTgt>
                                        </p:tgtEl>
                                        <p:attrNameLst>
                                          <p:attrName>style.visibility</p:attrName>
                                        </p:attrNameLst>
                                      </p:cBhvr>
                                      <p:to>
                                        <p:strVal val="visible"/>
                                      </p:to>
                                    </p:set>
                                    <p:anim calcmode="lin" valueType="num">
                                      <p:cBhvr additive="base">
                                        <p:cTn id="29" dur="500" fill="hold"/>
                                        <p:tgtEl>
                                          <p:spTgt spid="14339">
                                            <p:txEl>
                                              <p:pRg st="3" end="3"/>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1433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14339">
                                            <p:txEl>
                                              <p:pRg st="4" end="4"/>
                                            </p:txEl>
                                          </p:spTgt>
                                        </p:tgtEl>
                                        <p:attrNameLst>
                                          <p:attrName>style.visibility</p:attrName>
                                        </p:attrNameLst>
                                      </p:cBhvr>
                                      <p:to>
                                        <p:strVal val="visible"/>
                                      </p:to>
                                    </p:set>
                                    <p:anim calcmode="lin" valueType="num">
                                      <p:cBhvr additive="base">
                                        <p:cTn id="35" dur="500" fill="hold"/>
                                        <p:tgtEl>
                                          <p:spTgt spid="14339">
                                            <p:txEl>
                                              <p:pRg st="4" end="4"/>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1433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14339">
                                            <p:txEl>
                                              <p:pRg st="5" end="5"/>
                                            </p:txEl>
                                          </p:spTgt>
                                        </p:tgtEl>
                                        <p:attrNameLst>
                                          <p:attrName>style.visibility</p:attrName>
                                        </p:attrNameLst>
                                      </p:cBhvr>
                                      <p:to>
                                        <p:strVal val="visible"/>
                                      </p:to>
                                    </p:set>
                                    <p:anim calcmode="lin" valueType="num">
                                      <p:cBhvr additive="base">
                                        <p:cTn id="41" dur="500" fill="hold"/>
                                        <p:tgtEl>
                                          <p:spTgt spid="14339">
                                            <p:txEl>
                                              <p:pRg st="5" end="5"/>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1433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14339">
                                            <p:txEl>
                                              <p:pRg st="6" end="6"/>
                                            </p:txEl>
                                          </p:spTgt>
                                        </p:tgtEl>
                                        <p:attrNameLst>
                                          <p:attrName>style.visibility</p:attrName>
                                        </p:attrNameLst>
                                      </p:cBhvr>
                                      <p:to>
                                        <p:strVal val="visible"/>
                                      </p:to>
                                    </p:set>
                                    <p:anim calcmode="lin" valueType="num">
                                      <p:cBhvr additive="base">
                                        <p:cTn id="47" dur="500" fill="hold"/>
                                        <p:tgtEl>
                                          <p:spTgt spid="14339">
                                            <p:txEl>
                                              <p:pRg st="6" end="6"/>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14339">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utoUpdateAnimBg="0"/>
      <p:bldP spid="14339"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B8E623AA-9FD0-5913-AE23-05DEB0BC0784}"/>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B748C86B-A7E4-995F-49B7-6B4A856C8360}"/>
              </a:ext>
            </a:extLst>
          </p:cNvPr>
          <p:cNvSpPr>
            <a:spLocks noGrp="1" noChangeArrowheads="1"/>
          </p:cNvSpPr>
          <p:nvPr>
            <p:ph type="title"/>
          </p:nvPr>
        </p:nvSpPr>
        <p:spPr>
          <a:xfrm>
            <a:off x="2386584" y="585927"/>
            <a:ext cx="8280583" cy="1339658"/>
          </a:xfrm>
        </p:spPr>
        <p:txBody>
          <a:bodyPr/>
          <a:lstStyle/>
          <a:p>
            <a:r>
              <a:rPr lang="sk-SK" altLang="sk-SK" sz="3200" b="1" dirty="0">
                <a:latin typeface="Arial" panose="020B0604020202020204" pitchFamily="34" charset="0"/>
                <a:cs typeface="Times New Roman" panose="02020603050405020304" pitchFamily="18" charset="0"/>
              </a:rPr>
              <a:t>POVINNOSŤ POSKYTNÚŤ INFORMÁCIE O KONKRÉTNYCH PRÍJEMCOCH SLUŽBY</a:t>
            </a:r>
            <a:endParaRPr lang="cs-CZ" altLang="sk-SK" sz="3200" b="1" dirty="0">
              <a:latin typeface="Arial" panose="020B0604020202020204" pitchFamily="34" charset="0"/>
            </a:endParaRPr>
          </a:p>
        </p:txBody>
      </p:sp>
      <p:sp>
        <p:nvSpPr>
          <p:cNvPr id="14339" name="Rectangle 3">
            <a:extLst>
              <a:ext uri="{FF2B5EF4-FFF2-40B4-BE49-F238E27FC236}">
                <a16:creationId xmlns:a16="http://schemas.microsoft.com/office/drawing/2014/main" id="{239BB58A-88EA-E152-311A-CB9298788DC8}"/>
              </a:ext>
            </a:extLst>
          </p:cNvPr>
          <p:cNvSpPr>
            <a:spLocks noGrp="1" noChangeArrowheads="1"/>
          </p:cNvSpPr>
          <p:nvPr>
            <p:ph idx="1"/>
          </p:nvPr>
        </p:nvSpPr>
        <p:spPr bwMode="auto">
          <a:xfrm>
            <a:off x="576072" y="1844675"/>
            <a:ext cx="10168128" cy="3970909"/>
          </a:xfrm>
        </p:spPr>
        <p:txBody>
          <a:bodyPr wrap="square" numCol="1" anchor="t" anchorCtr="0" compatLnSpc="1">
            <a:prstTxWarp prst="textNoShape">
              <a:avLst/>
            </a:prstTxWarp>
          </a:bodyPr>
          <a:lstStyle/>
          <a:p>
            <a:pPr fontAlgn="base"/>
            <a:r>
              <a:rPr lang="sk-SK" sz="1500" dirty="0">
                <a:latin typeface="Arial" panose="020B0604020202020204" pitchFamily="34" charset="0"/>
                <a:cs typeface="Arial" panose="020B0604020202020204" pitchFamily="34" charset="0"/>
              </a:rPr>
              <a:t>minimálny obsah príkazov:</a:t>
            </a:r>
            <a:r>
              <a:rPr lang="en-US" sz="1500" dirty="0">
                <a:latin typeface="Arial" panose="020B0604020202020204" pitchFamily="34" charset="0"/>
                <a:cs typeface="Arial" panose="020B0604020202020204" pitchFamily="34" charset="0"/>
              </a:rPr>
              <a:t>​</a:t>
            </a:r>
          </a:p>
          <a:p>
            <a:pPr fontAlgn="base"/>
            <a:r>
              <a:rPr lang="sk-SK" sz="1500" dirty="0">
                <a:latin typeface="Arial" panose="020B0604020202020204" pitchFamily="34" charset="0"/>
                <a:cs typeface="Arial" panose="020B0604020202020204" pitchFamily="34" charset="0"/>
              </a:rPr>
              <a:t>odkaz na právny základ príkazu v práve EÚ alebo vo VŠP</a:t>
            </a:r>
            <a:r>
              <a:rPr lang="en-US" sz="1500" dirty="0">
                <a:latin typeface="Arial" panose="020B0604020202020204" pitchFamily="34" charset="0"/>
                <a:cs typeface="Arial" panose="020B0604020202020204" pitchFamily="34" charset="0"/>
              </a:rPr>
              <a:t>​</a:t>
            </a:r>
          </a:p>
          <a:p>
            <a:pPr fontAlgn="base"/>
            <a:r>
              <a:rPr lang="sk-SK" sz="1500" dirty="0">
                <a:latin typeface="Arial" panose="020B0604020202020204" pitchFamily="34" charset="0"/>
                <a:cs typeface="Arial" panose="020B0604020202020204" pitchFamily="34" charset="0"/>
              </a:rPr>
              <a:t>identifikačné údaje orgánu, ktorý príkaz vydal</a:t>
            </a:r>
            <a:r>
              <a:rPr lang="en-US" sz="1500" dirty="0">
                <a:latin typeface="Arial" panose="020B0604020202020204" pitchFamily="34" charset="0"/>
                <a:cs typeface="Arial" panose="020B0604020202020204" pitchFamily="34" charset="0"/>
              </a:rPr>
              <a:t>​</a:t>
            </a:r>
          </a:p>
          <a:p>
            <a:pPr fontAlgn="base"/>
            <a:r>
              <a:rPr lang="sk-SK" sz="1500" dirty="0">
                <a:latin typeface="Arial" panose="020B0604020202020204" pitchFamily="34" charset="0"/>
                <a:cs typeface="Arial" panose="020B0604020202020204" pitchFamily="34" charset="0"/>
              </a:rPr>
              <a:t>vymedzenie informácií, ktoré poskytovateľovi umožňujú identifikovať </a:t>
            </a:r>
            <a:r>
              <a:rPr lang="sk-SK" sz="1500" b="1" dirty="0">
                <a:latin typeface="Arial" panose="020B0604020202020204" pitchFamily="34" charset="0"/>
                <a:cs typeface="Arial" panose="020B0604020202020204" pitchFamily="34" charset="0"/>
              </a:rPr>
              <a:t>konkrétneho</a:t>
            </a:r>
            <a:r>
              <a:rPr lang="sk-SK" sz="1500" dirty="0">
                <a:latin typeface="Arial" panose="020B0604020202020204" pitchFamily="34" charset="0"/>
                <a:cs typeface="Arial" panose="020B0604020202020204" pitchFamily="34" charset="0"/>
              </a:rPr>
              <a:t> príjemcu alebo príjemcov, o ktorých sa požadujú informácie, napríklad vymedzením názvov účtov alebo jedinečných identifikátorov</a:t>
            </a:r>
            <a:r>
              <a:rPr lang="en-US" sz="1500" dirty="0">
                <a:latin typeface="Arial" panose="020B0604020202020204" pitchFamily="34" charset="0"/>
                <a:cs typeface="Arial" panose="020B0604020202020204" pitchFamily="34" charset="0"/>
              </a:rPr>
              <a:t>​</a:t>
            </a:r>
          </a:p>
          <a:p>
            <a:pPr fontAlgn="base"/>
            <a:r>
              <a:rPr lang="sk-SK" sz="1500" b="1" dirty="0">
                <a:latin typeface="Arial" panose="020B0604020202020204" pitchFamily="34" charset="0"/>
                <a:cs typeface="Arial" panose="020B0604020202020204" pitchFamily="34" charset="0"/>
              </a:rPr>
              <a:t>odôvodnenie príkazu</a:t>
            </a:r>
            <a:r>
              <a:rPr lang="sk-SK" sz="1500" dirty="0">
                <a:latin typeface="Arial" panose="020B0604020202020204" pitchFamily="34" charset="0"/>
                <a:cs typeface="Arial" panose="020B0604020202020204" pitchFamily="34" charset="0"/>
              </a:rPr>
              <a:t>, v ktorom sa vysvetľuje cieľ, na ktorý sa informácie požadujú, a prečo je požiadavka na poskytnutie informácií nevyhnutná a primeraná na určenie toho, či príjemcovia sprostredkovateľských služieb dodržiavajú uplatniteľné právo EÚ alebo VŠP s ním súladné; takéto odôvodnenie sa neuvádza v prípadoch, ak ho nemožno poskytnúť z dôvodov súvisiacich s predchádzaním trestným činom, ich vyšetrovaním, odhaľovaním a stíhaním</a:t>
            </a:r>
            <a:r>
              <a:rPr lang="en-US" sz="1500" dirty="0">
                <a:latin typeface="Arial" panose="020B0604020202020204" pitchFamily="34" charset="0"/>
                <a:cs typeface="Arial" panose="020B0604020202020204" pitchFamily="34" charset="0"/>
              </a:rPr>
              <a:t>​</a:t>
            </a:r>
          </a:p>
          <a:p>
            <a:pPr fontAlgn="base"/>
            <a:r>
              <a:rPr lang="sk-SK" sz="1500" dirty="0">
                <a:latin typeface="Arial" panose="020B0604020202020204" pitchFamily="34" charset="0"/>
                <a:cs typeface="Arial" panose="020B0604020202020204" pitchFamily="34" charset="0"/>
              </a:rPr>
              <a:t>informácie o mechanizmoch nápravy, ktoré má k dispozícii poskytovateľ a dotknutí príjemcovia služby</a:t>
            </a:r>
            <a:r>
              <a:rPr lang="en-US" sz="1500" dirty="0">
                <a:latin typeface="Arial" panose="020B0604020202020204" pitchFamily="34" charset="0"/>
                <a:cs typeface="Arial" panose="020B0604020202020204" pitchFamily="34" charset="0"/>
              </a:rPr>
              <a:t>​</a:t>
            </a:r>
          </a:p>
          <a:p>
            <a:pPr fontAlgn="base"/>
            <a:r>
              <a:rPr lang="sk-SK" sz="1500" dirty="0">
                <a:latin typeface="Arial" panose="020B0604020202020204" pitchFamily="34" charset="0"/>
                <a:cs typeface="Arial" panose="020B0604020202020204" pitchFamily="34" charset="0"/>
              </a:rPr>
              <a:t>v prípade potreby informácie o tom, ktorý orgán má dostať informácie o spôsobe vykonania príkazov</a:t>
            </a:r>
            <a:endParaRPr lang="en-US"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7274602"/>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33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14339">
                                            <p:txEl>
                                              <p:pRg st="0" end="0"/>
                                            </p:txEl>
                                          </p:spTgt>
                                        </p:tgtEl>
                                        <p:attrNameLst>
                                          <p:attrName>style.visibility</p:attrName>
                                        </p:attrNameLst>
                                      </p:cBhvr>
                                      <p:to>
                                        <p:strVal val="visible"/>
                                      </p:to>
                                    </p:set>
                                    <p:anim calcmode="lin" valueType="num">
                                      <p:cBhvr additive="base">
                                        <p:cTn id="11" dur="500" fill="hold"/>
                                        <p:tgtEl>
                                          <p:spTgt spid="14339">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43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4339">
                                            <p:txEl>
                                              <p:pRg st="1" end="1"/>
                                            </p:txEl>
                                          </p:spTgt>
                                        </p:tgtEl>
                                        <p:attrNameLst>
                                          <p:attrName>style.visibility</p:attrName>
                                        </p:attrNameLst>
                                      </p:cBhvr>
                                      <p:to>
                                        <p:strVal val="visible"/>
                                      </p:to>
                                    </p:set>
                                    <p:anim calcmode="lin" valueType="num">
                                      <p:cBhvr additive="base">
                                        <p:cTn id="17" dur="500" fill="hold"/>
                                        <p:tgtEl>
                                          <p:spTgt spid="14339">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433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14339">
                                            <p:txEl>
                                              <p:pRg st="2" end="2"/>
                                            </p:txEl>
                                          </p:spTgt>
                                        </p:tgtEl>
                                        <p:attrNameLst>
                                          <p:attrName>style.visibility</p:attrName>
                                        </p:attrNameLst>
                                      </p:cBhvr>
                                      <p:to>
                                        <p:strVal val="visible"/>
                                      </p:to>
                                    </p:set>
                                    <p:anim calcmode="lin" valueType="num">
                                      <p:cBhvr additive="base">
                                        <p:cTn id="23" dur="500" fill="hold"/>
                                        <p:tgtEl>
                                          <p:spTgt spid="14339">
                                            <p:txEl>
                                              <p:pRg st="2" end="2"/>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433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14339">
                                            <p:txEl>
                                              <p:pRg st="3" end="3"/>
                                            </p:txEl>
                                          </p:spTgt>
                                        </p:tgtEl>
                                        <p:attrNameLst>
                                          <p:attrName>style.visibility</p:attrName>
                                        </p:attrNameLst>
                                      </p:cBhvr>
                                      <p:to>
                                        <p:strVal val="visible"/>
                                      </p:to>
                                    </p:set>
                                    <p:anim calcmode="lin" valueType="num">
                                      <p:cBhvr additive="base">
                                        <p:cTn id="29" dur="500" fill="hold"/>
                                        <p:tgtEl>
                                          <p:spTgt spid="14339">
                                            <p:txEl>
                                              <p:pRg st="3" end="3"/>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1433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14339">
                                            <p:txEl>
                                              <p:pRg st="4" end="4"/>
                                            </p:txEl>
                                          </p:spTgt>
                                        </p:tgtEl>
                                        <p:attrNameLst>
                                          <p:attrName>style.visibility</p:attrName>
                                        </p:attrNameLst>
                                      </p:cBhvr>
                                      <p:to>
                                        <p:strVal val="visible"/>
                                      </p:to>
                                    </p:set>
                                    <p:anim calcmode="lin" valueType="num">
                                      <p:cBhvr additive="base">
                                        <p:cTn id="35" dur="500" fill="hold"/>
                                        <p:tgtEl>
                                          <p:spTgt spid="14339">
                                            <p:txEl>
                                              <p:pRg st="4" end="4"/>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1433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14339">
                                            <p:txEl>
                                              <p:pRg st="5" end="5"/>
                                            </p:txEl>
                                          </p:spTgt>
                                        </p:tgtEl>
                                        <p:attrNameLst>
                                          <p:attrName>style.visibility</p:attrName>
                                        </p:attrNameLst>
                                      </p:cBhvr>
                                      <p:to>
                                        <p:strVal val="visible"/>
                                      </p:to>
                                    </p:set>
                                    <p:anim calcmode="lin" valueType="num">
                                      <p:cBhvr additive="base">
                                        <p:cTn id="41" dur="500" fill="hold"/>
                                        <p:tgtEl>
                                          <p:spTgt spid="14339">
                                            <p:txEl>
                                              <p:pRg st="5" end="5"/>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1433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14339">
                                            <p:txEl>
                                              <p:pRg st="6" end="6"/>
                                            </p:txEl>
                                          </p:spTgt>
                                        </p:tgtEl>
                                        <p:attrNameLst>
                                          <p:attrName>style.visibility</p:attrName>
                                        </p:attrNameLst>
                                      </p:cBhvr>
                                      <p:to>
                                        <p:strVal val="visible"/>
                                      </p:to>
                                    </p:set>
                                    <p:anim calcmode="lin" valueType="num">
                                      <p:cBhvr additive="base">
                                        <p:cTn id="47" dur="500" fill="hold"/>
                                        <p:tgtEl>
                                          <p:spTgt spid="14339">
                                            <p:txEl>
                                              <p:pRg st="6" end="6"/>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14339">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utoUpdateAnimBg="0"/>
      <p:bldP spid="14339"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Nadpis 1">
            <a:extLst>
              <a:ext uri="{FF2B5EF4-FFF2-40B4-BE49-F238E27FC236}">
                <a16:creationId xmlns:a16="http://schemas.microsoft.com/office/drawing/2014/main" id="{E296576C-7814-8806-2782-5CABECD23774}"/>
              </a:ext>
            </a:extLst>
          </p:cNvPr>
          <p:cNvSpPr>
            <a:spLocks noGrp="1" noChangeArrowheads="1"/>
          </p:cNvSpPr>
          <p:nvPr>
            <p:ph type="title"/>
          </p:nvPr>
        </p:nvSpPr>
        <p:spPr>
          <a:xfrm>
            <a:off x="1901952" y="585927"/>
            <a:ext cx="8765215" cy="1339658"/>
          </a:xfrm>
        </p:spPr>
        <p:txBody>
          <a:bodyPr/>
          <a:lstStyle/>
          <a:p>
            <a:r>
              <a:rPr lang="sk-SK" altLang="sk-SK" sz="3600" b="1" dirty="0">
                <a:latin typeface="Arial" panose="020B0604020202020204" pitchFamily="34" charset="0"/>
                <a:cs typeface="Times New Roman" panose="02020603050405020304" pitchFamily="18" charset="0"/>
              </a:rPr>
              <a:t>POVINNOSŤ POSKYTNÚŤ INFORMÁCIE O KONKRÉTNYCH PRÍJEMCOCH SLUŽBY</a:t>
            </a:r>
            <a:endParaRPr lang="sk-SK" altLang="sk-SK" sz="3600" dirty="0"/>
          </a:p>
        </p:txBody>
      </p:sp>
      <p:sp>
        <p:nvSpPr>
          <p:cNvPr id="33795" name="Zástupný symbol obsahu 2">
            <a:extLst>
              <a:ext uri="{FF2B5EF4-FFF2-40B4-BE49-F238E27FC236}">
                <a16:creationId xmlns:a16="http://schemas.microsoft.com/office/drawing/2014/main" id="{CEC3EF4C-CAB2-921D-4F63-F49FC4728F98}"/>
              </a:ext>
            </a:extLst>
          </p:cNvPr>
          <p:cNvSpPr>
            <a:spLocks noGrp="1" noChangeArrowheads="1"/>
          </p:cNvSpPr>
          <p:nvPr>
            <p:ph idx="1"/>
          </p:nvPr>
        </p:nvSpPr>
        <p:spPr bwMode="auto">
          <a:xfrm>
            <a:off x="1611951" y="2331719"/>
            <a:ext cx="9055216" cy="2566477"/>
          </a:xfrm>
        </p:spPr>
        <p:txBody>
          <a:bodyPr wrap="square" numCol="1" anchor="t" anchorCtr="0" compatLnSpc="1">
            <a:prstTxWarp prst="textNoShape">
              <a:avLst/>
            </a:prstTxWarp>
          </a:bodyPr>
          <a:lstStyle/>
          <a:p>
            <a:pPr fontAlgn="base"/>
            <a:r>
              <a:rPr lang="sk-SK" sz="1800" dirty="0">
                <a:latin typeface="Arial" panose="020B0604020202020204" pitchFamily="34" charset="0"/>
                <a:cs typeface="Arial" panose="020B0604020202020204" pitchFamily="34" charset="0"/>
              </a:rPr>
              <a:t>po obdržaní príkazu sú poskytovatelia </a:t>
            </a:r>
            <a:r>
              <a:rPr lang="sk-SK" sz="1800" b="1" dirty="0">
                <a:latin typeface="Arial" panose="020B0604020202020204" pitchFamily="34" charset="0"/>
                <a:cs typeface="Arial" panose="020B0604020202020204" pitchFamily="34" charset="0"/>
              </a:rPr>
              <a:t>povinní bez zbytočného odkladu informovať </a:t>
            </a:r>
            <a:r>
              <a:rPr lang="en-US" sz="1800" dirty="0">
                <a:latin typeface="Arial" panose="020B0604020202020204" pitchFamily="34" charset="0"/>
                <a:cs typeface="Arial" panose="020B0604020202020204" pitchFamily="34" charset="0"/>
              </a:rPr>
              <a:t>​</a:t>
            </a:r>
          </a:p>
          <a:p>
            <a:pPr fontAlgn="base"/>
            <a:r>
              <a:rPr lang="sk-SK" sz="1800" b="1" dirty="0">
                <a:latin typeface="Arial" panose="020B0604020202020204" pitchFamily="34" charset="0"/>
                <a:cs typeface="Arial" panose="020B0604020202020204" pitchFamily="34" charset="0"/>
              </a:rPr>
              <a:t>príslušný orgán</a:t>
            </a:r>
            <a:r>
              <a:rPr lang="sk-SK" sz="1800" dirty="0">
                <a:latin typeface="Arial" panose="020B0604020202020204" pitchFamily="34" charset="0"/>
                <a:cs typeface="Arial" panose="020B0604020202020204" pitchFamily="34" charset="0"/>
              </a:rPr>
              <a:t>, ktorý príkaz vydal, ako aj každý ďalší orgán uvedený v príkaze o </a:t>
            </a:r>
            <a:r>
              <a:rPr lang="sk-SK" sz="1800" b="1" dirty="0">
                <a:latin typeface="Arial" panose="020B0604020202020204" pitchFamily="34" charset="0"/>
                <a:cs typeface="Arial" panose="020B0604020202020204" pitchFamily="34" charset="0"/>
              </a:rPr>
              <a:t>prijatí príkazu a spôsobe jeho vykonania s uvedením informácií o tom, či a kedy sa príkaz vykonal</a:t>
            </a:r>
            <a:r>
              <a:rPr lang="sk-SK" sz="1800" dirty="0">
                <a:latin typeface="Arial" panose="020B0604020202020204" pitchFamily="34" charset="0"/>
                <a:cs typeface="Arial" panose="020B0604020202020204" pitchFamily="34" charset="0"/>
              </a:rPr>
              <a:t>​</a:t>
            </a:r>
          </a:p>
          <a:p>
            <a:pPr fontAlgn="base"/>
            <a:r>
              <a:rPr lang="sk-SK" sz="1800" b="1" dirty="0">
                <a:latin typeface="Arial" panose="020B0604020202020204" pitchFamily="34" charset="0"/>
                <a:cs typeface="Arial" panose="020B0604020202020204" pitchFamily="34" charset="0"/>
              </a:rPr>
              <a:t>dotknutých príjemcov služby </a:t>
            </a:r>
            <a:r>
              <a:rPr lang="sk-SK" sz="1800" dirty="0">
                <a:latin typeface="Arial" panose="020B0604020202020204" pitchFamily="34" charset="0"/>
                <a:cs typeface="Arial" panose="020B0604020202020204" pitchFamily="34" charset="0"/>
              </a:rPr>
              <a:t>o prijatí príkazu a jeho vykonaní v rozsahu zahŕňajúcom odôvodnenie a existujúce možnosti nápravy</a:t>
            </a:r>
            <a:endParaRPr lang="en-US" sz="1800" dirty="0">
              <a:latin typeface="Arial" panose="020B0604020202020204" pitchFamily="34" charset="0"/>
              <a:cs typeface="Arial" panose="020B0604020202020204" pitchFamily="34" charset="0"/>
            </a:endParaRPr>
          </a:p>
          <a:p>
            <a:endParaRPr lang="sk-SK" altLang="sk-SK"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743CDE-27D3-CFE0-250E-7C4BE52ACE63}"/>
            </a:ext>
          </a:extLst>
        </p:cNvPr>
        <p:cNvGrpSpPr/>
        <p:nvPr/>
      </p:nvGrpSpPr>
      <p:grpSpPr>
        <a:xfrm>
          <a:off x="0" y="0"/>
          <a:ext cx="0" cy="0"/>
          <a:chOff x="0" y="0"/>
          <a:chExt cx="0" cy="0"/>
        </a:xfrm>
      </p:grpSpPr>
      <p:sp>
        <p:nvSpPr>
          <p:cNvPr id="33794" name="Nadpis 1">
            <a:extLst>
              <a:ext uri="{FF2B5EF4-FFF2-40B4-BE49-F238E27FC236}">
                <a16:creationId xmlns:a16="http://schemas.microsoft.com/office/drawing/2014/main" id="{0D5884B5-ACA5-6C7A-15BF-5C97FC745CF1}"/>
              </a:ext>
            </a:extLst>
          </p:cNvPr>
          <p:cNvSpPr>
            <a:spLocks noGrp="1" noChangeArrowheads="1"/>
          </p:cNvSpPr>
          <p:nvPr>
            <p:ph type="title"/>
          </p:nvPr>
        </p:nvSpPr>
        <p:spPr>
          <a:xfrm>
            <a:off x="2496312" y="585927"/>
            <a:ext cx="8170855" cy="1339658"/>
          </a:xfrm>
        </p:spPr>
        <p:txBody>
          <a:bodyPr/>
          <a:lstStyle/>
          <a:p>
            <a:r>
              <a:rPr lang="sk-SK" altLang="sk-SK" sz="3600" b="1" dirty="0">
                <a:latin typeface="Arial" panose="020B0604020202020204" pitchFamily="34" charset="0"/>
                <a:cs typeface="Times New Roman" panose="02020603050405020304" pitchFamily="18" charset="0"/>
              </a:rPr>
              <a:t>POVINNOSŤ POSKYTNÚŤ INFORMÁCIE O KONKRÉTNYCH PRÍJEMCOCH SLUŽBY</a:t>
            </a:r>
            <a:endParaRPr lang="sk-SK" altLang="sk-SK" sz="3600" dirty="0"/>
          </a:p>
        </p:txBody>
      </p:sp>
      <p:sp>
        <p:nvSpPr>
          <p:cNvPr id="33795" name="Zástupný symbol obsahu 2">
            <a:extLst>
              <a:ext uri="{FF2B5EF4-FFF2-40B4-BE49-F238E27FC236}">
                <a16:creationId xmlns:a16="http://schemas.microsoft.com/office/drawing/2014/main" id="{63B0744E-36B7-0338-7B72-03E7C1A93AA4}"/>
              </a:ext>
            </a:extLst>
          </p:cNvPr>
          <p:cNvSpPr>
            <a:spLocks noGrp="1" noChangeArrowheads="1"/>
          </p:cNvSpPr>
          <p:nvPr>
            <p:ph idx="1"/>
          </p:nvPr>
        </p:nvSpPr>
        <p:spPr bwMode="auto">
          <a:xfrm>
            <a:off x="1611951" y="2253100"/>
            <a:ext cx="9055216" cy="3370459"/>
          </a:xfrm>
        </p:spPr>
        <p:txBody>
          <a:bodyPr wrap="square" numCol="1" anchor="t" anchorCtr="0" compatLnSpc="1">
            <a:prstTxWarp prst="textNoShape">
              <a:avLst/>
            </a:prstTxWarp>
          </a:bodyPr>
          <a:lstStyle/>
          <a:p>
            <a:pPr algn="just" fontAlgn="base"/>
            <a:r>
              <a:rPr lang="sk-SK" sz="1400" b="1" dirty="0">
                <a:latin typeface="Arial" panose="020B0604020202020204" pitchFamily="34" charset="0"/>
                <a:cs typeface="Arial" panose="020B0604020202020204" pitchFamily="34" charset="0"/>
              </a:rPr>
              <a:t>Správa o transparentnosti spoločnosti </a:t>
            </a:r>
            <a:r>
              <a:rPr lang="sk-SK" sz="1400" b="1" dirty="0" err="1">
                <a:latin typeface="Arial" panose="020B0604020202020204" pitchFamily="34" charset="0"/>
                <a:cs typeface="Arial" panose="020B0604020202020204" pitchFamily="34" charset="0"/>
              </a:rPr>
              <a:t>Meta</a:t>
            </a:r>
            <a:r>
              <a:rPr lang="sk-SK" sz="1400" b="1" dirty="0">
                <a:latin typeface="Arial" panose="020B0604020202020204" pitchFamily="34" charset="0"/>
                <a:cs typeface="Arial" panose="020B0604020202020204" pitchFamily="34" charset="0"/>
              </a:rPr>
              <a:t> </a:t>
            </a:r>
            <a:r>
              <a:rPr lang="sk-SK" sz="1400" dirty="0">
                <a:latin typeface="Arial" panose="020B0604020202020204" pitchFamily="34" charset="0"/>
                <a:cs typeface="Arial" panose="020B0604020202020204" pitchFamily="34" charset="0"/>
              </a:rPr>
              <a:t>(1.10.2023 do 31.3.2024):</a:t>
            </a:r>
            <a:r>
              <a:rPr lang="en-US" sz="1400" dirty="0">
                <a:latin typeface="Arial" panose="020B0604020202020204" pitchFamily="34" charset="0"/>
                <a:cs typeface="Arial" panose="020B0604020202020204" pitchFamily="34" charset="0"/>
              </a:rPr>
              <a:t>​</a:t>
            </a:r>
          </a:p>
          <a:p>
            <a:pPr algn="just" fontAlgn="base"/>
            <a:r>
              <a:rPr lang="sk-SK" sz="1400" dirty="0">
                <a:latin typeface="Arial" panose="020B0604020202020204" pitchFamily="34" charset="0"/>
                <a:cs typeface="Arial" panose="020B0604020202020204" pitchFamily="34" charset="0"/>
              </a:rPr>
              <a:t>spoločnosť kontroluje každý z obdržaných príkazov na poskytnutie informácií, a to bez ohľadu na to, orgán ktorého štátu ho vydal, za účelom kontroly jeho platnosti, a vyžaduje, aby tieto orgány dodržiavali nielen platnú legislatívu, ale aj zásady spoločnosti </a:t>
            </a:r>
            <a:r>
              <a:rPr lang="sk-SK" sz="1400" dirty="0" err="1">
                <a:latin typeface="Arial" panose="020B0604020202020204" pitchFamily="34" charset="0"/>
                <a:cs typeface="Arial" panose="020B0604020202020204" pitchFamily="34" charset="0"/>
              </a:rPr>
              <a:t>Meta</a:t>
            </a:r>
            <a:r>
              <a:rPr lang="sk-SK" sz="1400" dirty="0">
                <a:latin typeface="Arial" panose="020B0604020202020204" pitchFamily="34" charset="0"/>
                <a:cs typeface="Arial" panose="020B0604020202020204" pitchFamily="34" charset="0"/>
              </a:rPr>
              <a:t>​</a:t>
            </a:r>
          </a:p>
          <a:p>
            <a:pPr algn="just" fontAlgn="base"/>
            <a:r>
              <a:rPr lang="sk-SK" sz="1400" dirty="0">
                <a:latin typeface="Arial" panose="020B0604020202020204" pitchFamily="34" charset="0"/>
                <a:cs typeface="Arial" panose="020B0604020202020204" pitchFamily="34" charset="0"/>
              </a:rPr>
              <a:t>deklaruje, že bude sprístupňovať iba úzko definované informácie o svojich používateľoch, a to iba v prípade, ak je v dobrej viere presvedčená, že je poskytnutie informácií v súlade s legislatívou v príslušnej jurisdikcii, má vplyv na používateľov v predmetnej jurisdikcii a je v súlade s medzinárodne uznávanými normami</a:t>
            </a:r>
            <a:r>
              <a:rPr lang="en-US" sz="1400" dirty="0">
                <a:latin typeface="Arial" panose="020B0604020202020204" pitchFamily="34" charset="0"/>
                <a:cs typeface="Arial" panose="020B0604020202020204" pitchFamily="34" charset="0"/>
              </a:rPr>
              <a:t>​</a:t>
            </a:r>
          </a:p>
          <a:p>
            <a:pPr algn="just" fontAlgn="base"/>
            <a:r>
              <a:rPr lang="sk-SK" sz="1400" dirty="0">
                <a:latin typeface="Arial" panose="020B0604020202020204" pitchFamily="34" charset="0"/>
                <a:cs typeface="Arial" panose="020B0604020202020204" pitchFamily="34" charset="0"/>
              </a:rPr>
              <a:t>obdržanie 7.727 takýchto príkazov (z toho takmer polovica príkazov pochádzala z Nemecka)</a:t>
            </a:r>
            <a:r>
              <a:rPr lang="en-US" sz="1400" dirty="0">
                <a:latin typeface="Arial" panose="020B0604020202020204" pitchFamily="34" charset="0"/>
                <a:cs typeface="Arial" panose="020B0604020202020204" pitchFamily="34" charset="0"/>
              </a:rPr>
              <a:t>​</a:t>
            </a:r>
          </a:p>
          <a:p>
            <a:pPr algn="just" fontAlgn="base"/>
            <a:r>
              <a:rPr lang="sk-SK" sz="1400" dirty="0">
                <a:latin typeface="Arial" panose="020B0604020202020204" pitchFamily="34" charset="0"/>
                <a:cs typeface="Arial" panose="020B0604020202020204" pitchFamily="34" charset="0"/>
              </a:rPr>
              <a:t>medián času potrebného na vykonanie príkazu poskytnúť informácie - 14,2 dní</a:t>
            </a:r>
            <a:r>
              <a:rPr lang="en-US" sz="1400" dirty="0">
                <a:latin typeface="Arial" panose="020B0604020202020204" pitchFamily="34" charset="0"/>
                <a:cs typeface="Arial" panose="020B0604020202020204" pitchFamily="34" charset="0"/>
              </a:rPr>
              <a:t>​</a:t>
            </a:r>
          </a:p>
          <a:p>
            <a:pPr algn="just" fontAlgn="base"/>
            <a:r>
              <a:rPr lang="sk-SK" sz="1400" dirty="0">
                <a:latin typeface="Arial" panose="020B0604020202020204" pitchFamily="34" charset="0"/>
                <a:cs typeface="Arial" panose="020B0604020202020204" pitchFamily="34" charset="0"/>
              </a:rPr>
              <a:t>povaha nezákonnej činnosti - prípady finančných podvodov (1.363 príkazov), ochrana bezpečnosti detí (970 príkazov), sexuálne vykorisťovanie (764 príkazov), neoprávnený prístup k používateľskému účtu (508 príkazov), hate </a:t>
            </a:r>
            <a:r>
              <a:rPr lang="sk-SK" sz="1400" dirty="0" err="1">
                <a:latin typeface="Arial" panose="020B0604020202020204" pitchFamily="34" charset="0"/>
                <a:cs typeface="Arial" panose="020B0604020202020204" pitchFamily="34" charset="0"/>
              </a:rPr>
              <a:t>speech</a:t>
            </a:r>
            <a:r>
              <a:rPr lang="sk-SK" sz="1400" dirty="0">
                <a:latin typeface="Arial" panose="020B0604020202020204" pitchFamily="34" charset="0"/>
                <a:cs typeface="Arial" panose="020B0604020202020204" pitchFamily="34" charset="0"/>
              </a:rPr>
              <a:t> (500 príkazov), prípady šikanovania a obťažovania (495 príkazov), ohováranie (404 príkazov) atď. </a:t>
            </a:r>
            <a:endParaRPr lang="en-US" sz="1400" dirty="0">
              <a:latin typeface="Arial" panose="020B0604020202020204" pitchFamily="34" charset="0"/>
              <a:cs typeface="Arial" panose="020B0604020202020204" pitchFamily="34" charset="0"/>
            </a:endParaRPr>
          </a:p>
          <a:p>
            <a:endParaRPr lang="sk-SK" altLang="sk-SK" dirty="0"/>
          </a:p>
        </p:txBody>
      </p:sp>
    </p:spTree>
    <p:extLst>
      <p:ext uri="{BB962C8B-B14F-4D97-AF65-F5344CB8AC3E}">
        <p14:creationId xmlns:p14="http://schemas.microsoft.com/office/powerpoint/2010/main" val="2484777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Nadpis 2">
            <a:extLst>
              <a:ext uri="{FF2B5EF4-FFF2-40B4-BE49-F238E27FC236}">
                <a16:creationId xmlns:a16="http://schemas.microsoft.com/office/drawing/2014/main" id="{AF594CD1-8A04-5165-AE36-18A5D47C6139}"/>
              </a:ext>
            </a:extLst>
          </p:cNvPr>
          <p:cNvSpPr>
            <a:spLocks noGrp="1" noChangeArrowheads="1"/>
          </p:cNvSpPr>
          <p:nvPr>
            <p:ph type="title"/>
          </p:nvPr>
        </p:nvSpPr>
        <p:spPr>
          <a:xfrm>
            <a:off x="2002536" y="585927"/>
            <a:ext cx="8664631" cy="1339658"/>
          </a:xfrm>
        </p:spPr>
        <p:txBody>
          <a:bodyPr>
            <a:normAutofit/>
          </a:bodyPr>
          <a:lstStyle/>
          <a:p>
            <a:r>
              <a:rPr lang="sk-SK" altLang="sk-SK" b="1" dirty="0">
                <a:latin typeface="Arial" panose="020B0604020202020204" pitchFamily="34" charset="0"/>
                <a:cs typeface="Arial" panose="020B0604020202020204" pitchFamily="34" charset="0"/>
              </a:rPr>
              <a:t>OBSAH</a:t>
            </a:r>
          </a:p>
        </p:txBody>
      </p:sp>
      <p:sp>
        <p:nvSpPr>
          <p:cNvPr id="5123" name="Zástupný objekt pre obsah 4">
            <a:extLst>
              <a:ext uri="{FF2B5EF4-FFF2-40B4-BE49-F238E27FC236}">
                <a16:creationId xmlns:a16="http://schemas.microsoft.com/office/drawing/2014/main" id="{D3B98AE6-A852-4843-4705-7021D1F50188}"/>
              </a:ext>
            </a:extLst>
          </p:cNvPr>
          <p:cNvSpPr>
            <a:spLocks noGrp="1" noChangeArrowheads="1"/>
          </p:cNvSpPr>
          <p:nvPr>
            <p:ph idx="1"/>
          </p:nvPr>
        </p:nvSpPr>
        <p:spPr bwMode="auto">
          <a:xfrm>
            <a:off x="1611951" y="1545336"/>
            <a:ext cx="9055216" cy="3904488"/>
          </a:xfrm>
        </p:spPr>
        <p:txBody>
          <a:bodyPr lIns="91440" tIns="45720" rIns="91440" bIns="45720" numCol="1" anchorCtr="0" compatLnSpc="1">
            <a:prstTxWarp prst="textNoShape">
              <a:avLst/>
            </a:prstTxWarp>
            <a:normAutofit fontScale="70000" lnSpcReduction="20000"/>
          </a:bodyPr>
          <a:lstStyle/>
          <a:p>
            <a:pPr marL="514350" indent="-514350" fontAlgn="base">
              <a:buFont typeface="+mj-lt"/>
              <a:buAutoNum type="arabicParenR"/>
            </a:pPr>
            <a:r>
              <a:rPr lang="sk-SK" dirty="0">
                <a:latin typeface="Arial" panose="020B0604020202020204" pitchFamily="34" charset="0"/>
                <a:cs typeface="Arial" panose="020B0604020202020204" pitchFamily="34" charset="0"/>
              </a:rPr>
              <a:t>Vymedzenie nezákonného obsahu</a:t>
            </a:r>
            <a:r>
              <a:rPr lang="en-US" dirty="0">
                <a:latin typeface="Arial" panose="020B0604020202020204" pitchFamily="34" charset="0"/>
                <a:cs typeface="Arial" panose="020B0604020202020204" pitchFamily="34" charset="0"/>
              </a:rPr>
              <a:t>​</a:t>
            </a:r>
          </a:p>
          <a:p>
            <a:pPr marL="514350" indent="-514350" fontAlgn="base">
              <a:buFont typeface="+mj-lt"/>
              <a:buAutoNum type="arabicParenR"/>
            </a:pPr>
            <a:r>
              <a:rPr lang="sk-SK" dirty="0">
                <a:latin typeface="Arial" panose="020B0604020202020204" pitchFamily="34" charset="0"/>
                <a:cs typeface="Arial" panose="020B0604020202020204" pitchFamily="34" charset="0"/>
              </a:rPr>
              <a:t>Zodpovednosť za nezákonný obsah</a:t>
            </a:r>
            <a:r>
              <a:rPr lang="en-US" dirty="0">
                <a:latin typeface="Arial" panose="020B0604020202020204" pitchFamily="34" charset="0"/>
                <a:cs typeface="Arial" panose="020B0604020202020204" pitchFamily="34" charset="0"/>
              </a:rPr>
              <a:t>​</a:t>
            </a:r>
          </a:p>
          <a:p>
            <a:pPr marL="514350" indent="-514350" fontAlgn="base">
              <a:buFont typeface="+mj-lt"/>
              <a:buAutoNum type="arabicParenR"/>
            </a:pPr>
            <a:r>
              <a:rPr lang="sk-SK" dirty="0">
                <a:latin typeface="Arial" panose="020B0604020202020204" pitchFamily="34" charset="0"/>
                <a:cs typeface="Arial" panose="020B0604020202020204" pitchFamily="34" charset="0"/>
              </a:rPr>
              <a:t>Povinnosti poskytovateľov sprostredkovateľských služieb</a:t>
            </a:r>
            <a:r>
              <a:rPr lang="en-US" dirty="0">
                <a:latin typeface="Arial" panose="020B0604020202020204" pitchFamily="34" charset="0"/>
                <a:cs typeface="Arial" panose="020B0604020202020204" pitchFamily="34" charset="0"/>
              </a:rPr>
              <a:t>​</a:t>
            </a:r>
          </a:p>
          <a:p>
            <a:pPr marL="514350" indent="-514350" fontAlgn="base">
              <a:buFont typeface="+mj-lt"/>
              <a:buAutoNum type="arabicParenR"/>
            </a:pPr>
            <a:r>
              <a:rPr lang="sk-SK" dirty="0">
                <a:latin typeface="Arial" panose="020B0604020202020204" pitchFamily="34" charset="0"/>
                <a:cs typeface="Arial" panose="020B0604020202020204" pitchFamily="34" charset="0"/>
              </a:rPr>
              <a:t>Povinnosti náležitej starostlivosti</a:t>
            </a:r>
            <a:r>
              <a:rPr lang="en-US" dirty="0">
                <a:latin typeface="Arial" panose="020B0604020202020204" pitchFamily="34" charset="0"/>
                <a:cs typeface="Arial" panose="020B0604020202020204" pitchFamily="34" charset="0"/>
              </a:rPr>
              <a:t>​</a:t>
            </a:r>
          </a:p>
          <a:p>
            <a:pPr marL="514350" indent="-514350" fontAlgn="base">
              <a:buFont typeface="+mj-lt"/>
              <a:buAutoNum type="arabicParenR"/>
            </a:pPr>
            <a:r>
              <a:rPr lang="sk-SK" dirty="0">
                <a:latin typeface="Arial" panose="020B0604020202020204" pitchFamily="34" charset="0"/>
                <a:cs typeface="Arial" panose="020B0604020202020204" pitchFamily="34" charset="0"/>
              </a:rPr>
              <a:t>Kategórie nezákonného obsahu</a:t>
            </a:r>
            <a:r>
              <a:rPr lang="en-US" dirty="0">
                <a:latin typeface="Arial" panose="020B0604020202020204" pitchFamily="34" charset="0"/>
                <a:cs typeface="Arial" panose="020B0604020202020204" pitchFamily="34" charset="0"/>
              </a:rPr>
              <a:t>​</a:t>
            </a:r>
            <a:r>
              <a:rPr lang="sk-SK"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fontAlgn="base"/>
            <a:r>
              <a:rPr lang="sk-SK" dirty="0">
                <a:latin typeface="Arial" panose="020B0604020202020204" pitchFamily="34" charset="0"/>
                <a:cs typeface="Arial" panose="020B0604020202020204" pitchFamily="34" charset="0"/>
              </a:rPr>
              <a:t>Teroristický obsah</a:t>
            </a:r>
            <a:r>
              <a:rPr lang="en-US" dirty="0">
                <a:latin typeface="Arial" panose="020B0604020202020204" pitchFamily="34" charset="0"/>
                <a:cs typeface="Arial" panose="020B0604020202020204" pitchFamily="34" charset="0"/>
              </a:rPr>
              <a:t>​</a:t>
            </a:r>
          </a:p>
          <a:p>
            <a:pPr fontAlgn="base"/>
            <a:r>
              <a:rPr lang="sk-SK" dirty="0">
                <a:latin typeface="Arial" panose="020B0604020202020204" pitchFamily="34" charset="0"/>
                <a:cs typeface="Arial" panose="020B0604020202020204" pitchFamily="34" charset="0"/>
              </a:rPr>
              <a:t>Extrémistický obsah</a:t>
            </a:r>
            <a:r>
              <a:rPr lang="en-US" dirty="0">
                <a:latin typeface="Arial" panose="020B0604020202020204" pitchFamily="34" charset="0"/>
                <a:cs typeface="Arial" panose="020B0604020202020204" pitchFamily="34" charset="0"/>
              </a:rPr>
              <a:t>​</a:t>
            </a:r>
          </a:p>
          <a:p>
            <a:pPr fontAlgn="base"/>
            <a:r>
              <a:rPr lang="sk-SK" dirty="0">
                <a:latin typeface="Arial" panose="020B0604020202020204" pitchFamily="34" charset="0"/>
                <a:cs typeface="Arial" panose="020B0604020202020204" pitchFamily="34" charset="0"/>
              </a:rPr>
              <a:t>Hate </a:t>
            </a:r>
            <a:r>
              <a:rPr lang="sk-SK" dirty="0" err="1">
                <a:latin typeface="Arial" panose="020B0604020202020204" pitchFamily="34" charset="0"/>
                <a:cs typeface="Arial" panose="020B0604020202020204" pitchFamily="34" charset="0"/>
              </a:rPr>
              <a:t>Speech</a:t>
            </a:r>
            <a:r>
              <a:rPr lang="sk-SK" dirty="0">
                <a:latin typeface="Arial" panose="020B0604020202020204" pitchFamily="34" charset="0"/>
                <a:cs typeface="Arial" panose="020B0604020202020204" pitchFamily="34" charset="0"/>
              </a:rPr>
              <a:t>​</a:t>
            </a:r>
          </a:p>
          <a:p>
            <a:pPr fontAlgn="base"/>
            <a:r>
              <a:rPr lang="sk-SK" dirty="0">
                <a:latin typeface="Arial" panose="020B0604020202020204" pitchFamily="34" charset="0"/>
                <a:cs typeface="Arial" panose="020B0604020202020204" pitchFamily="34" charset="0"/>
              </a:rPr>
              <a:t>Detská pornografia</a:t>
            </a:r>
            <a:r>
              <a:rPr lang="en-US" dirty="0">
                <a:latin typeface="Arial" panose="020B0604020202020204" pitchFamily="34" charset="0"/>
                <a:cs typeface="Arial" panose="020B0604020202020204" pitchFamily="34" charset="0"/>
              </a:rPr>
              <a:t>​</a:t>
            </a:r>
          </a:p>
          <a:p>
            <a:pPr fontAlgn="base"/>
            <a:r>
              <a:rPr lang="sk-SK" dirty="0">
                <a:latin typeface="Arial" panose="020B0604020202020204" pitchFamily="34" charset="0"/>
                <a:cs typeface="Arial" panose="020B0604020202020204" pitchFamily="34" charset="0"/>
              </a:rPr>
              <a:t>Obsah porušujúci práva duševného vlastníctva</a:t>
            </a:r>
            <a:r>
              <a:rPr lang="en-US" dirty="0">
                <a:latin typeface="Arial" panose="020B0604020202020204" pitchFamily="34" charset="0"/>
                <a:cs typeface="Arial" panose="020B0604020202020204" pitchFamily="34" charset="0"/>
              </a:rPr>
              <a:t>​</a:t>
            </a:r>
          </a:p>
          <a:p>
            <a:pPr fontAlgn="base"/>
            <a:r>
              <a:rPr lang="sk-SK" dirty="0">
                <a:latin typeface="Arial" panose="020B0604020202020204" pitchFamily="34" charset="0"/>
                <a:cs typeface="Arial" panose="020B0604020202020204" pitchFamily="34" charset="0"/>
              </a:rPr>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59D3FE-CCA2-ED3E-2DEC-84412FD355B1}"/>
            </a:ext>
          </a:extLst>
        </p:cNvPr>
        <p:cNvGrpSpPr/>
        <p:nvPr/>
      </p:nvGrpSpPr>
      <p:grpSpPr>
        <a:xfrm>
          <a:off x="0" y="0"/>
          <a:ext cx="0" cy="0"/>
          <a:chOff x="0" y="0"/>
          <a:chExt cx="0" cy="0"/>
        </a:xfrm>
      </p:grpSpPr>
      <p:sp>
        <p:nvSpPr>
          <p:cNvPr id="5" name="Nadpis 1">
            <a:extLst>
              <a:ext uri="{FF2B5EF4-FFF2-40B4-BE49-F238E27FC236}">
                <a16:creationId xmlns:a16="http://schemas.microsoft.com/office/drawing/2014/main" id="{A3C6E42A-0AA7-A105-1925-B1B094F23F7B}"/>
              </a:ext>
            </a:extLst>
          </p:cNvPr>
          <p:cNvSpPr>
            <a:spLocks noGrp="1"/>
          </p:cNvSpPr>
          <p:nvPr>
            <p:ph sz="half" idx="1"/>
          </p:nvPr>
        </p:nvSpPr>
        <p:spPr>
          <a:xfrm>
            <a:off x="762000" y="1825625"/>
            <a:ext cx="9534525" cy="3516313"/>
          </a:xfrm>
        </p:spPr>
        <p:txBody>
          <a:bodyPr/>
          <a:lstStyle/>
          <a:p>
            <a:pPr marL="0" indent="0" algn="ctr">
              <a:buNone/>
            </a:pPr>
            <a:endParaRPr lang="sk-SK" sz="4000" dirty="0">
              <a:solidFill>
                <a:schemeClr val="bg1"/>
              </a:solidFill>
              <a:latin typeface="Arial" panose="020B0604020202020204" pitchFamily="34" charset="0"/>
              <a:cs typeface="Arial" panose="020B0604020202020204" pitchFamily="34" charset="0"/>
            </a:endParaRPr>
          </a:p>
          <a:p>
            <a:pPr marL="0" indent="0" algn="ctr">
              <a:buNone/>
            </a:pPr>
            <a:endParaRPr lang="sk-SK" sz="4000" dirty="0">
              <a:solidFill>
                <a:schemeClr val="bg1"/>
              </a:solidFill>
              <a:latin typeface="Arial" panose="020B0604020202020204" pitchFamily="34" charset="0"/>
              <a:cs typeface="Arial" panose="020B0604020202020204" pitchFamily="34" charset="0"/>
            </a:endParaRPr>
          </a:p>
          <a:p>
            <a:pPr marL="0" indent="0" algn="ctr">
              <a:buNone/>
            </a:pPr>
            <a:r>
              <a:rPr lang="sk-SK" sz="4000" b="1" dirty="0">
                <a:solidFill>
                  <a:schemeClr val="bg1"/>
                </a:solidFill>
                <a:latin typeface="Arial" panose="020B0604020202020204" pitchFamily="34" charset="0"/>
                <a:cs typeface="Arial" panose="020B0604020202020204" pitchFamily="34" charset="0"/>
              </a:rPr>
              <a:t>POVINNOSTI ​</a:t>
            </a:r>
          </a:p>
          <a:p>
            <a:pPr marL="0" indent="0" algn="ctr">
              <a:buNone/>
            </a:pPr>
            <a:r>
              <a:rPr lang="sk-SK" sz="4000" b="1" dirty="0">
                <a:solidFill>
                  <a:schemeClr val="bg1"/>
                </a:solidFill>
                <a:latin typeface="Arial" panose="020B0604020202020204" pitchFamily="34" charset="0"/>
                <a:cs typeface="Arial" panose="020B0604020202020204" pitchFamily="34" charset="0"/>
              </a:rPr>
              <a:t>NÁLEŽITEJ STAROSTLIVOSTI</a:t>
            </a:r>
          </a:p>
        </p:txBody>
      </p:sp>
    </p:spTree>
    <p:extLst>
      <p:ext uri="{BB962C8B-B14F-4D97-AF65-F5344CB8AC3E}">
        <p14:creationId xmlns:p14="http://schemas.microsoft.com/office/powerpoint/2010/main" val="37381493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26">
            <a:extLst>
              <a:ext uri="{FF2B5EF4-FFF2-40B4-BE49-F238E27FC236}">
                <a16:creationId xmlns:a16="http://schemas.microsoft.com/office/drawing/2014/main" id="{6492E035-98B8-4A79-1875-8C34919C1E68}"/>
              </a:ext>
            </a:extLst>
          </p:cNvPr>
          <p:cNvSpPr>
            <a:spLocks noGrp="1" noChangeArrowheads="1"/>
          </p:cNvSpPr>
          <p:nvPr>
            <p:ph type="title"/>
          </p:nvPr>
        </p:nvSpPr>
        <p:spPr>
          <a:xfrm>
            <a:off x="2154238" y="365126"/>
            <a:ext cx="7886700" cy="1325563"/>
          </a:xfrm>
        </p:spPr>
        <p:txBody>
          <a:bodyPr/>
          <a:lstStyle/>
          <a:p>
            <a:pPr algn="ctr"/>
            <a:r>
              <a:rPr lang="sk-SK" altLang="sk-SK" sz="3800" b="1" dirty="0">
                <a:latin typeface="Arial" panose="020B0604020202020204" pitchFamily="34" charset="0"/>
              </a:rPr>
              <a:t>KATEGÓRIE POSKYTOVATEĽOV SPROSTREDKOVATEĽSKÝCH SLUŽIEB</a:t>
            </a:r>
          </a:p>
        </p:txBody>
      </p:sp>
      <p:sp>
        <p:nvSpPr>
          <p:cNvPr id="14340" name="Rectangle 1027">
            <a:extLst>
              <a:ext uri="{FF2B5EF4-FFF2-40B4-BE49-F238E27FC236}">
                <a16:creationId xmlns:a16="http://schemas.microsoft.com/office/drawing/2014/main" id="{DD92A7C9-4396-F601-0603-B3E5F7EE35E4}"/>
              </a:ext>
            </a:extLst>
          </p:cNvPr>
          <p:cNvSpPr>
            <a:spLocks noGrp="1" noChangeArrowheads="1"/>
          </p:cNvSpPr>
          <p:nvPr>
            <p:ph sz="half" idx="2"/>
          </p:nvPr>
        </p:nvSpPr>
        <p:spPr bwMode="auto">
          <a:xfrm>
            <a:off x="731521" y="2505075"/>
            <a:ext cx="5291456" cy="3684588"/>
          </a:xfrm>
        </p:spPr>
        <p:txBody>
          <a:bodyPr wrap="square" numCol="1" anchor="t" anchorCtr="0" compatLnSpc="1">
            <a:prstTxWarp prst="textNoShape">
              <a:avLst/>
            </a:prstTxWarp>
          </a:bodyPr>
          <a:lstStyle/>
          <a:p>
            <a:pPr marL="342900" indent="-342900" fontAlgn="base">
              <a:buFont typeface="+mj-lt"/>
              <a:buAutoNum type="alphaLcParenR"/>
            </a:pPr>
            <a:r>
              <a:rPr lang="sk-SK" sz="1800" dirty="0"/>
              <a:t>poskytovatelia sprostredkovateľských služieb vo všeobecnosti</a:t>
            </a:r>
            <a:r>
              <a:rPr lang="en-US" sz="1800" dirty="0"/>
              <a:t>​</a:t>
            </a:r>
          </a:p>
          <a:p>
            <a:pPr marL="342900" indent="-342900" fontAlgn="base">
              <a:buFont typeface="+mj-lt"/>
              <a:buAutoNum type="alphaLcParenR"/>
            </a:pPr>
            <a:r>
              <a:rPr lang="sk-SK" sz="1800" dirty="0"/>
              <a:t>poskytovatelia </a:t>
            </a:r>
            <a:r>
              <a:rPr lang="sk-SK" sz="1800" dirty="0" err="1"/>
              <a:t>hostingových</a:t>
            </a:r>
            <a:r>
              <a:rPr lang="sk-SK" sz="1800" dirty="0"/>
              <a:t> služieb</a:t>
            </a:r>
            <a:r>
              <a:rPr lang="en-US" sz="1800" dirty="0"/>
              <a:t>​</a:t>
            </a:r>
          </a:p>
          <a:p>
            <a:pPr marL="342900" indent="-342900" fontAlgn="base">
              <a:buFont typeface="+mj-lt"/>
              <a:buAutoNum type="alphaLcParenR"/>
            </a:pPr>
            <a:r>
              <a:rPr lang="sk-SK" sz="1800" dirty="0"/>
              <a:t>poskytovatelia online platforiem</a:t>
            </a:r>
            <a:r>
              <a:rPr lang="en-US" sz="1800" dirty="0"/>
              <a:t>​</a:t>
            </a:r>
          </a:p>
          <a:p>
            <a:pPr marL="342900" indent="-342900" fontAlgn="base">
              <a:buFont typeface="+mj-lt"/>
              <a:buAutoNum type="alphaLcParenR"/>
            </a:pPr>
            <a:r>
              <a:rPr lang="sk-SK" sz="1800" dirty="0"/>
              <a:t>poskytovatelia online platforiem umožňujúcich spotrebiteľom uzatvárať s obchodníkmi zmluvy na diaľku</a:t>
            </a:r>
            <a:r>
              <a:rPr lang="en-US" sz="1800" dirty="0"/>
              <a:t>​</a:t>
            </a:r>
          </a:p>
          <a:p>
            <a:pPr marL="342900" indent="-342900" fontAlgn="base">
              <a:buFont typeface="+mj-lt"/>
              <a:buAutoNum type="alphaLcParenR"/>
            </a:pPr>
            <a:r>
              <a:rPr lang="sk-SK" sz="1800" dirty="0"/>
              <a:t>poskytovatelia veľmi veľkých online platforiem a veľmi veľkých internetových vyhľadávačov na riadenie systémových rizík</a:t>
            </a:r>
            <a:endParaRPr lang="en-US" sz="1800" dirty="0"/>
          </a:p>
          <a:p>
            <a:pPr>
              <a:buFontTx/>
              <a:buNone/>
            </a:pPr>
            <a:endParaRPr lang="sk-SK" altLang="sk-SK" dirty="0">
              <a:latin typeface="Arial" panose="020B0604020202020204" pitchFamily="34" charset="0"/>
            </a:endParaRPr>
          </a:p>
        </p:txBody>
      </p:sp>
      <p:sp>
        <p:nvSpPr>
          <p:cNvPr id="14342" name="Zástupný objekt pre obsah 4">
            <a:extLst>
              <a:ext uri="{FF2B5EF4-FFF2-40B4-BE49-F238E27FC236}">
                <a16:creationId xmlns:a16="http://schemas.microsoft.com/office/drawing/2014/main" id="{F6C3B336-42F1-2DB7-0C5A-7557817E5329}"/>
              </a:ext>
            </a:extLst>
          </p:cNvPr>
          <p:cNvSpPr>
            <a:spLocks noGrp="1" noChangeArrowheads="1"/>
          </p:cNvSpPr>
          <p:nvPr>
            <p:ph sz="quarter" idx="4"/>
          </p:nvPr>
        </p:nvSpPr>
        <p:spPr bwMode="auto">
          <a:xfrm>
            <a:off x="8269387" y="3328463"/>
            <a:ext cx="1883087" cy="2303415"/>
          </a:xfrm>
        </p:spPr>
        <p:txBody>
          <a:bodyPr wrap="square" numCol="1" anchor="t" anchorCtr="0" compatLnSpc="1">
            <a:prstTxWarp prst="textNoShape">
              <a:avLst/>
            </a:prstTxWarp>
          </a:bodyPr>
          <a:lstStyle/>
          <a:p>
            <a:endParaRPr lang="sk-SK" altLang="sk-SK" dirty="0">
              <a:latin typeface="Arial" panose="020B0604020202020204" pitchFamily="34" charset="0"/>
            </a:endParaRPr>
          </a:p>
          <a:p>
            <a:pPr marL="0" indent="0">
              <a:buNone/>
            </a:pPr>
            <a:endParaRPr lang="sk-SK" altLang="sk-SK" dirty="0"/>
          </a:p>
        </p:txBody>
      </p:sp>
      <p:pic>
        <p:nvPicPr>
          <p:cNvPr id="1026" name="Picture 2">
            <a:extLst>
              <a:ext uri="{FF2B5EF4-FFF2-40B4-BE49-F238E27FC236}">
                <a16:creationId xmlns:a16="http://schemas.microsoft.com/office/drawing/2014/main" id="{38126F2D-3EE3-6AB5-9778-0CD13ABC84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1384" y="2148839"/>
            <a:ext cx="4572000" cy="36084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blinds dir="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ok 4" descr="Obrázok, na ktorom je text, snímka obrazovky, číslo, písmo&#10;&#10;Obsah vygenerovaný pomocou AI môže byť nesprávny.">
            <a:extLst>
              <a:ext uri="{FF2B5EF4-FFF2-40B4-BE49-F238E27FC236}">
                <a16:creationId xmlns:a16="http://schemas.microsoft.com/office/drawing/2014/main" id="{E470DEC6-DFBF-B9CE-4700-79EDA8E8E1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3801" y="1005840"/>
            <a:ext cx="8489503" cy="4494443"/>
          </a:xfrm>
          <a:prstGeom prst="rect">
            <a:avLst/>
          </a:prstGeom>
        </p:spPr>
      </p:pic>
    </p:spTree>
  </p:cSld>
  <p:clrMapOvr>
    <a:masterClrMapping/>
  </p:clrMapOvr>
  <p:transition spd="slow">
    <p:blinds dir="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2DA153-25F6-8CF3-B90F-D0E160DA7F97}"/>
            </a:ext>
          </a:extLst>
        </p:cNvPr>
        <p:cNvGrpSpPr/>
        <p:nvPr/>
      </p:nvGrpSpPr>
      <p:grpSpPr>
        <a:xfrm>
          <a:off x="0" y="0"/>
          <a:ext cx="0" cy="0"/>
          <a:chOff x="0" y="0"/>
          <a:chExt cx="0" cy="0"/>
        </a:xfrm>
      </p:grpSpPr>
      <p:sp>
        <p:nvSpPr>
          <p:cNvPr id="5" name="Nadpis 1">
            <a:extLst>
              <a:ext uri="{FF2B5EF4-FFF2-40B4-BE49-F238E27FC236}">
                <a16:creationId xmlns:a16="http://schemas.microsoft.com/office/drawing/2014/main" id="{D6E81A44-78A7-43B0-4822-9B75A62218CA}"/>
              </a:ext>
            </a:extLst>
          </p:cNvPr>
          <p:cNvSpPr>
            <a:spLocks noGrp="1"/>
          </p:cNvSpPr>
          <p:nvPr>
            <p:ph sz="half" idx="1"/>
          </p:nvPr>
        </p:nvSpPr>
        <p:spPr>
          <a:xfrm>
            <a:off x="762000" y="1371601"/>
            <a:ext cx="9534525" cy="3970338"/>
          </a:xfrm>
        </p:spPr>
        <p:txBody>
          <a:bodyPr/>
          <a:lstStyle/>
          <a:p>
            <a:pPr marL="0" indent="0" algn="ctr">
              <a:buNone/>
            </a:pPr>
            <a:endParaRPr lang="sk-SK" sz="4000" dirty="0">
              <a:solidFill>
                <a:schemeClr val="bg1"/>
              </a:solidFill>
              <a:latin typeface="Arial" panose="020B0604020202020204" pitchFamily="34" charset="0"/>
              <a:cs typeface="Arial" panose="020B0604020202020204" pitchFamily="34" charset="0"/>
            </a:endParaRPr>
          </a:p>
          <a:p>
            <a:pPr marL="0" indent="0" algn="ctr">
              <a:buNone/>
            </a:pPr>
            <a:endParaRPr lang="sk-SK" sz="3400" b="1" dirty="0">
              <a:solidFill>
                <a:schemeClr val="bg1"/>
              </a:solidFill>
            </a:endParaRPr>
          </a:p>
          <a:p>
            <a:pPr marL="0" indent="0" algn="ctr">
              <a:buNone/>
            </a:pPr>
            <a:endParaRPr lang="sk-SK" sz="3400" b="1" dirty="0">
              <a:solidFill>
                <a:schemeClr val="bg1"/>
              </a:solidFill>
            </a:endParaRPr>
          </a:p>
          <a:p>
            <a:pPr marL="0" indent="0" algn="ctr">
              <a:buNone/>
            </a:pPr>
            <a:r>
              <a:rPr lang="sk-SK" sz="3400" b="1" dirty="0">
                <a:solidFill>
                  <a:schemeClr val="bg1"/>
                </a:solidFill>
                <a:latin typeface="Arial" panose="020B0604020202020204" pitchFamily="34" charset="0"/>
                <a:cs typeface="Arial" panose="020B0604020202020204" pitchFamily="34" charset="0"/>
              </a:rPr>
              <a:t>MECHANIZMY OZNAMOVANIA A PRIJÍMANIA OPATRENÍ</a:t>
            </a:r>
            <a:endParaRPr lang="sk-SK" sz="3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45183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BD36F4-264B-4854-B467-732E6606D1F6}"/>
              </a:ext>
            </a:extLst>
          </p:cNvPr>
          <p:cNvSpPr>
            <a:spLocks noGrp="1"/>
          </p:cNvSpPr>
          <p:nvPr>
            <p:ph type="title"/>
          </p:nvPr>
        </p:nvSpPr>
        <p:spPr>
          <a:xfrm>
            <a:off x="566928" y="365125"/>
            <a:ext cx="10785283" cy="1325563"/>
          </a:xfrm>
        </p:spPr>
        <p:txBody>
          <a:bodyPr/>
          <a:lstStyle/>
          <a:p>
            <a:pPr algn="ctr"/>
            <a:r>
              <a:rPr lang="pl-PL" sz="4000" b="1" dirty="0">
                <a:latin typeface="Arial" panose="020B0604020202020204" pitchFamily="34" charset="0"/>
                <a:cs typeface="Arial" panose="020B0604020202020204" pitchFamily="34" charset="0"/>
              </a:rPr>
              <a:t>MECHANIZMY OZNAMOVANIA </a:t>
            </a:r>
            <a:r>
              <a:rPr lang="pl-PL" sz="4000" dirty="0">
                <a:latin typeface="Arial" panose="020B0604020202020204" pitchFamily="34" charset="0"/>
                <a:cs typeface="Arial" panose="020B0604020202020204" pitchFamily="34" charset="0"/>
              </a:rPr>
              <a:t>​</a:t>
            </a:r>
            <a:br>
              <a:rPr lang="pl-PL" sz="4000" dirty="0">
                <a:latin typeface="Arial" panose="020B0604020202020204" pitchFamily="34" charset="0"/>
                <a:cs typeface="Arial" panose="020B0604020202020204" pitchFamily="34" charset="0"/>
              </a:rPr>
            </a:br>
            <a:r>
              <a:rPr lang="pl-PL" sz="4000" b="1" dirty="0">
                <a:latin typeface="Arial" panose="020B0604020202020204" pitchFamily="34" charset="0"/>
                <a:cs typeface="Arial" panose="020B0604020202020204" pitchFamily="34" charset="0"/>
              </a:rPr>
              <a:t>A PRIJÍMANIA OPATRENÍ</a:t>
            </a:r>
            <a:endParaRPr lang="sk-SK" sz="4000" dirty="0">
              <a:latin typeface="Arial" panose="020B0604020202020204" pitchFamily="34" charset="0"/>
              <a:cs typeface="Arial" panose="020B0604020202020204" pitchFamily="34" charset="0"/>
            </a:endParaRPr>
          </a:p>
        </p:txBody>
      </p:sp>
      <p:sp>
        <p:nvSpPr>
          <p:cNvPr id="8" name="Zástupný objekt pre text 2">
            <a:extLst>
              <a:ext uri="{FF2B5EF4-FFF2-40B4-BE49-F238E27FC236}">
                <a16:creationId xmlns:a16="http://schemas.microsoft.com/office/drawing/2014/main" id="{CF50FEC1-7A2E-D781-75C8-70A2E64E279F}"/>
              </a:ext>
            </a:extLst>
          </p:cNvPr>
          <p:cNvSpPr>
            <a:spLocks noGrp="1"/>
          </p:cNvSpPr>
          <p:nvPr>
            <p:ph sz="half" idx="2"/>
          </p:nvPr>
        </p:nvSpPr>
        <p:spPr>
          <a:xfrm>
            <a:off x="763588" y="2002536"/>
            <a:ext cx="9871075" cy="3321939"/>
          </a:xfrm>
        </p:spPr>
        <p:txBody>
          <a:bodyPr/>
          <a:lstStyle/>
          <a:p>
            <a:pPr fontAlgn="base"/>
            <a:r>
              <a:rPr lang="sk-SK" sz="2000" dirty="0">
                <a:latin typeface="Arial" panose="020B0604020202020204" pitchFamily="34" charset="0"/>
                <a:cs typeface="Arial" panose="020B0604020202020204" pitchFamily="34" charset="0"/>
              </a:rPr>
              <a:t>čl. 16 Aktu o digitálnych službách</a:t>
            </a:r>
            <a:r>
              <a:rPr lang="en-US" sz="2000" dirty="0">
                <a:latin typeface="Arial" panose="020B0604020202020204" pitchFamily="34" charset="0"/>
                <a:cs typeface="Arial" panose="020B0604020202020204" pitchFamily="34" charset="0"/>
              </a:rPr>
              <a:t>​</a:t>
            </a:r>
          </a:p>
          <a:p>
            <a:pPr fontAlgn="base"/>
            <a:r>
              <a:rPr lang="sk-SK" sz="2000" dirty="0">
                <a:latin typeface="Arial" panose="020B0604020202020204" pitchFamily="34" charset="0"/>
                <a:cs typeface="Arial" panose="020B0604020202020204" pitchFamily="34" charset="0"/>
              </a:rPr>
              <a:t>oznamovanie nezákonného obsahu </a:t>
            </a:r>
            <a:r>
              <a:rPr lang="sk-SK" sz="2000" b="1" dirty="0">
                <a:latin typeface="Arial" panose="020B0604020202020204" pitchFamily="34" charset="0"/>
                <a:cs typeface="Arial" panose="020B0604020202020204" pitchFamily="34" charset="0"/>
              </a:rPr>
              <a:t>používateľmi sprostredkovateľských služieb</a:t>
            </a:r>
            <a:r>
              <a:rPr lang="en-US" sz="2000" dirty="0">
                <a:latin typeface="Arial" panose="020B0604020202020204" pitchFamily="34" charset="0"/>
                <a:cs typeface="Arial" panose="020B0604020202020204" pitchFamily="34" charset="0"/>
              </a:rPr>
              <a:t>​</a:t>
            </a:r>
          </a:p>
          <a:p>
            <a:pPr fontAlgn="base"/>
            <a:r>
              <a:rPr lang="sk-SK" sz="2000" dirty="0">
                <a:latin typeface="Arial" panose="020B0604020202020204" pitchFamily="34" charset="0"/>
                <a:cs typeface="Arial" panose="020B0604020202020204" pitchFamily="34" charset="0"/>
              </a:rPr>
              <a:t>povinnosť sa kladie </a:t>
            </a:r>
            <a:r>
              <a:rPr lang="sk-SK" sz="2000" b="1" dirty="0">
                <a:latin typeface="Arial" panose="020B0604020202020204" pitchFamily="34" charset="0"/>
                <a:cs typeface="Arial" panose="020B0604020202020204" pitchFamily="34" charset="0"/>
              </a:rPr>
              <a:t>poskytovateľom </a:t>
            </a:r>
            <a:r>
              <a:rPr lang="sk-SK" sz="2000" b="1" dirty="0" err="1">
                <a:latin typeface="Arial" panose="020B0604020202020204" pitchFamily="34" charset="0"/>
                <a:cs typeface="Arial" panose="020B0604020202020204" pitchFamily="34" charset="0"/>
              </a:rPr>
              <a:t>hostingových</a:t>
            </a:r>
            <a:r>
              <a:rPr lang="sk-SK" sz="2000" b="1" dirty="0">
                <a:latin typeface="Arial" panose="020B0604020202020204" pitchFamily="34" charset="0"/>
                <a:cs typeface="Arial" panose="020B0604020202020204" pitchFamily="34" charset="0"/>
              </a:rPr>
              <a:t> služieb, </a:t>
            </a:r>
            <a:r>
              <a:rPr lang="sk-SK" sz="2000" dirty="0">
                <a:latin typeface="Arial" panose="020B0604020202020204" pitchFamily="34" charset="0"/>
                <a:cs typeface="Arial" panose="020B0604020202020204" pitchFamily="34" charset="0"/>
              </a:rPr>
              <a:t>ktorí sú povinní </a:t>
            </a:r>
            <a:r>
              <a:rPr lang="sk-SK" sz="2000" b="1" dirty="0">
                <a:latin typeface="Arial" panose="020B0604020202020204" pitchFamily="34" charset="0"/>
                <a:cs typeface="Arial" panose="020B0604020202020204" pitchFamily="34" charset="0"/>
              </a:rPr>
              <a:t>zaviesť mechanizmy, ktoré každému </a:t>
            </a:r>
            <a:r>
              <a:rPr lang="sk-SK" sz="2000" dirty="0">
                <a:latin typeface="Arial" panose="020B0604020202020204" pitchFamily="34" charset="0"/>
                <a:cs typeface="Arial" panose="020B0604020202020204" pitchFamily="34" charset="0"/>
              </a:rPr>
              <a:t>jednotlivcovi alebo subjektu („oznamovateľ“)</a:t>
            </a:r>
            <a:r>
              <a:rPr lang="sk-SK" sz="2000" b="1" dirty="0">
                <a:latin typeface="Arial" panose="020B0604020202020204" pitchFamily="34" charset="0"/>
                <a:cs typeface="Arial" panose="020B0604020202020204" pitchFamily="34" charset="0"/>
              </a:rPr>
              <a:t> umožnia oznámiť prítomnosť konkrétnych informácií, ktoré považujú za nezákonný obsah, v službe poskytovateľa</a:t>
            </a:r>
            <a:r>
              <a:rPr lang="en-US" sz="2000" dirty="0">
                <a:latin typeface="Arial" panose="020B0604020202020204" pitchFamily="34" charset="0"/>
                <a:cs typeface="Arial" panose="020B0604020202020204" pitchFamily="34" charset="0"/>
              </a:rPr>
              <a:t>​</a:t>
            </a:r>
          </a:p>
          <a:p>
            <a:pPr fontAlgn="base"/>
            <a:r>
              <a:rPr lang="sk-SK" sz="2000" dirty="0">
                <a:latin typeface="Arial" panose="020B0604020202020204" pitchFamily="34" charset="0"/>
                <a:cs typeface="Arial" panose="020B0604020202020204" pitchFamily="34" charset="0"/>
              </a:rPr>
              <a:t>tieto mechanizmy musia byť </a:t>
            </a:r>
            <a:r>
              <a:rPr lang="sk-SK" sz="2000" b="1" dirty="0">
                <a:latin typeface="Arial" panose="020B0604020202020204" pitchFamily="34" charset="0"/>
                <a:cs typeface="Arial" panose="020B0604020202020204" pitchFamily="34" charset="0"/>
              </a:rPr>
              <a:t>ľahko prístupné, používateľsky ústretové </a:t>
            </a:r>
            <a:r>
              <a:rPr lang="sk-SK" sz="2000" dirty="0">
                <a:latin typeface="Arial" panose="020B0604020202020204" pitchFamily="34" charset="0"/>
                <a:cs typeface="Arial" panose="020B0604020202020204" pitchFamily="34" charset="0"/>
              </a:rPr>
              <a:t>a musia umožňovať predkladanie oznámení výlučne </a:t>
            </a:r>
            <a:r>
              <a:rPr lang="sk-SK" sz="2000" b="1" dirty="0">
                <a:latin typeface="Arial" panose="020B0604020202020204" pitchFamily="34" charset="0"/>
                <a:cs typeface="Arial" panose="020B0604020202020204" pitchFamily="34" charset="0"/>
              </a:rPr>
              <a:t>elektronickým spôsobom</a:t>
            </a:r>
            <a:endParaRPr lang="sk-SK" sz="2000" dirty="0">
              <a:latin typeface="Arial" panose="020B0604020202020204" pitchFamily="34" charset="0"/>
              <a:cs typeface="Arial" panose="020B0604020202020204" pitchFamily="34" charset="0"/>
            </a:endParaRPr>
          </a:p>
          <a:p>
            <a:endParaRPr lang="sk-SK" dirty="0"/>
          </a:p>
        </p:txBody>
      </p:sp>
    </p:spTree>
    <p:extLst>
      <p:ext uri="{BB962C8B-B14F-4D97-AF65-F5344CB8AC3E}">
        <p14:creationId xmlns:p14="http://schemas.microsoft.com/office/powerpoint/2010/main" val="26122823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DF7177-3063-F204-EF5E-435EA89B19BB}"/>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A490EA84-C767-2BA5-9FD2-949D1C3BC621}"/>
              </a:ext>
            </a:extLst>
          </p:cNvPr>
          <p:cNvSpPr>
            <a:spLocks noGrp="1"/>
          </p:cNvSpPr>
          <p:nvPr>
            <p:ph type="title"/>
          </p:nvPr>
        </p:nvSpPr>
        <p:spPr>
          <a:xfrm>
            <a:off x="566928" y="365125"/>
            <a:ext cx="10785283" cy="1325563"/>
          </a:xfrm>
        </p:spPr>
        <p:txBody>
          <a:bodyPr/>
          <a:lstStyle/>
          <a:p>
            <a:pPr algn="ctr"/>
            <a:r>
              <a:rPr lang="pl-PL" sz="4000" b="1" dirty="0">
                <a:latin typeface="Arial" panose="020B0604020202020204" pitchFamily="34" charset="0"/>
                <a:cs typeface="Arial" panose="020B0604020202020204" pitchFamily="34" charset="0"/>
              </a:rPr>
              <a:t>MECHANIZMY OZNAMOVANIA </a:t>
            </a:r>
            <a:r>
              <a:rPr lang="pl-PL" sz="4000" dirty="0">
                <a:latin typeface="Arial" panose="020B0604020202020204" pitchFamily="34" charset="0"/>
                <a:cs typeface="Arial" panose="020B0604020202020204" pitchFamily="34" charset="0"/>
              </a:rPr>
              <a:t>​</a:t>
            </a:r>
            <a:br>
              <a:rPr lang="pl-PL" sz="4000" dirty="0">
                <a:latin typeface="Arial" panose="020B0604020202020204" pitchFamily="34" charset="0"/>
                <a:cs typeface="Arial" panose="020B0604020202020204" pitchFamily="34" charset="0"/>
              </a:rPr>
            </a:br>
            <a:r>
              <a:rPr lang="pl-PL" sz="4000" b="1" dirty="0">
                <a:latin typeface="Arial" panose="020B0604020202020204" pitchFamily="34" charset="0"/>
                <a:cs typeface="Arial" panose="020B0604020202020204" pitchFamily="34" charset="0"/>
              </a:rPr>
              <a:t>A PRIJÍMANIA OPATRENÍ</a:t>
            </a:r>
            <a:endParaRPr lang="sk-SK" sz="4000" dirty="0">
              <a:latin typeface="Arial" panose="020B0604020202020204" pitchFamily="34" charset="0"/>
              <a:cs typeface="Arial" panose="020B0604020202020204" pitchFamily="34" charset="0"/>
            </a:endParaRPr>
          </a:p>
        </p:txBody>
      </p:sp>
      <p:sp>
        <p:nvSpPr>
          <p:cNvPr id="8" name="Zástupný objekt pre text 2">
            <a:extLst>
              <a:ext uri="{FF2B5EF4-FFF2-40B4-BE49-F238E27FC236}">
                <a16:creationId xmlns:a16="http://schemas.microsoft.com/office/drawing/2014/main" id="{C70BF35C-BD68-607D-0350-CCA7ECFF03EF}"/>
              </a:ext>
            </a:extLst>
          </p:cNvPr>
          <p:cNvSpPr>
            <a:spLocks noGrp="1"/>
          </p:cNvSpPr>
          <p:nvPr>
            <p:ph sz="half" idx="2"/>
          </p:nvPr>
        </p:nvSpPr>
        <p:spPr>
          <a:xfrm>
            <a:off x="763588" y="2002536"/>
            <a:ext cx="9871075" cy="3321939"/>
          </a:xfrm>
        </p:spPr>
        <p:txBody>
          <a:bodyPr/>
          <a:lstStyle/>
          <a:p>
            <a:pPr fontAlgn="base"/>
            <a:r>
              <a:rPr lang="sk-SK" sz="1700" dirty="0">
                <a:latin typeface="Arial" panose="020B0604020202020204" pitchFamily="34" charset="0"/>
                <a:cs typeface="Arial" panose="020B0604020202020204" pitchFamily="34" charset="0"/>
              </a:rPr>
              <a:t>poskytovateľom sa ukladá povinnosť zabezpečiť, aby nimi implementované notifikačné mechanizmy umožňovali predkladanie oznámení obsahujúcich:</a:t>
            </a:r>
            <a:r>
              <a:rPr lang="en-US" sz="1700" dirty="0">
                <a:latin typeface="Arial" panose="020B0604020202020204" pitchFamily="34" charset="0"/>
                <a:cs typeface="Arial" panose="020B0604020202020204" pitchFamily="34" charset="0"/>
              </a:rPr>
              <a:t>​</a:t>
            </a:r>
          </a:p>
          <a:p>
            <a:pPr fontAlgn="base"/>
            <a:r>
              <a:rPr lang="sk-SK" sz="1700" dirty="0">
                <a:latin typeface="Arial" panose="020B0604020202020204" pitchFamily="34" charset="0"/>
                <a:cs typeface="Arial" panose="020B0604020202020204" pitchFamily="34" charset="0"/>
              </a:rPr>
              <a:t>dostatočne podložené vysvetlenie dôvodov, </a:t>
            </a:r>
            <a:r>
              <a:rPr lang="sk-SK" sz="1700" b="1" dirty="0">
                <a:latin typeface="Arial" panose="020B0604020202020204" pitchFamily="34" charset="0"/>
                <a:cs typeface="Arial" panose="020B0604020202020204" pitchFamily="34" charset="0"/>
              </a:rPr>
              <a:t>prečo oznamovateľ tvrdí, že sú informácie nezákonným obsahom</a:t>
            </a:r>
            <a:r>
              <a:rPr lang="sk-SK" sz="1700" dirty="0">
                <a:latin typeface="Arial" panose="020B0604020202020204" pitchFamily="34" charset="0"/>
                <a:cs typeface="Arial" panose="020B0604020202020204" pitchFamily="34" charset="0"/>
              </a:rPr>
              <a:t>,</a:t>
            </a:r>
            <a:r>
              <a:rPr lang="en-US" sz="1700" dirty="0">
                <a:latin typeface="Arial" panose="020B0604020202020204" pitchFamily="34" charset="0"/>
                <a:cs typeface="Arial" panose="020B0604020202020204" pitchFamily="34" charset="0"/>
              </a:rPr>
              <a:t>​</a:t>
            </a:r>
          </a:p>
          <a:p>
            <a:pPr fontAlgn="base"/>
            <a:r>
              <a:rPr lang="sk-SK" sz="1700" dirty="0">
                <a:latin typeface="Arial" panose="020B0604020202020204" pitchFamily="34" charset="0"/>
                <a:cs typeface="Arial" panose="020B0604020202020204" pitchFamily="34" charset="0"/>
              </a:rPr>
              <a:t>vymedzenie</a:t>
            </a:r>
            <a:r>
              <a:rPr lang="sk-SK" sz="1700" b="1" dirty="0">
                <a:latin typeface="Arial" panose="020B0604020202020204" pitchFamily="34" charset="0"/>
                <a:cs typeface="Arial" panose="020B0604020202020204" pitchFamily="34" charset="0"/>
              </a:rPr>
              <a:t> presnej elektronickej polohy týchto informácií</a:t>
            </a:r>
            <a:r>
              <a:rPr lang="sk-SK" sz="1700" dirty="0">
                <a:latin typeface="Arial" panose="020B0604020202020204" pitchFamily="34" charset="0"/>
                <a:cs typeface="Arial" panose="020B0604020202020204" pitchFamily="34" charset="0"/>
              </a:rPr>
              <a:t>, ako sú presná adresa alebo adresy URL, alebo v prípade potreby aj dodatočné informácie umožňujúce identifikáciu nezákonného obsahu prispôsobené druhu obsahu a konkrétneho druhu </a:t>
            </a:r>
            <a:r>
              <a:rPr lang="sk-SK" sz="1700" dirty="0" err="1">
                <a:latin typeface="Arial" panose="020B0604020202020204" pitchFamily="34" charset="0"/>
                <a:cs typeface="Arial" panose="020B0604020202020204" pitchFamily="34" charset="0"/>
              </a:rPr>
              <a:t>hostingovej</a:t>
            </a:r>
            <a:r>
              <a:rPr lang="sk-SK" sz="1700" dirty="0">
                <a:latin typeface="Arial" panose="020B0604020202020204" pitchFamily="34" charset="0"/>
                <a:cs typeface="Arial" panose="020B0604020202020204" pitchFamily="34" charset="0"/>
              </a:rPr>
              <a:t> služby,</a:t>
            </a:r>
            <a:r>
              <a:rPr lang="en-US" sz="1700" dirty="0">
                <a:latin typeface="Arial" panose="020B0604020202020204" pitchFamily="34" charset="0"/>
                <a:cs typeface="Arial" panose="020B0604020202020204" pitchFamily="34" charset="0"/>
              </a:rPr>
              <a:t>​</a:t>
            </a:r>
          </a:p>
          <a:p>
            <a:pPr fontAlgn="base"/>
            <a:r>
              <a:rPr lang="sk-SK" sz="1700" b="1" dirty="0">
                <a:latin typeface="Arial" panose="020B0604020202020204" pitchFamily="34" charset="0"/>
                <a:cs typeface="Arial" panose="020B0604020202020204" pitchFamily="34" charset="0"/>
              </a:rPr>
              <a:t>meno a adresu e-mailovej adresy oznamovateľa </a:t>
            </a:r>
            <a:r>
              <a:rPr lang="sk-SK" sz="1700" dirty="0">
                <a:latin typeface="Arial" panose="020B0604020202020204" pitchFamily="34" charset="0"/>
                <a:cs typeface="Arial" panose="020B0604020202020204" pitchFamily="34" charset="0"/>
              </a:rPr>
              <a:t>predkladajúceho oznámenie, pričom v zmysle Recitálu 50 DSA by mechanizmus pre oznámenie nezákonného obsahu mal umožňovať, nie však vyžadovať identifikáciu konkrétneho používateľa predkladajúceho oznámenie</a:t>
            </a:r>
            <a:r>
              <a:rPr lang="en-US" sz="1700" dirty="0">
                <a:latin typeface="Arial" panose="020B0604020202020204" pitchFamily="34" charset="0"/>
                <a:cs typeface="Arial" panose="020B0604020202020204" pitchFamily="34" charset="0"/>
              </a:rPr>
              <a:t>​</a:t>
            </a:r>
          </a:p>
          <a:p>
            <a:pPr fontAlgn="base"/>
            <a:r>
              <a:rPr lang="sk-SK" sz="1700" dirty="0">
                <a:latin typeface="Arial" panose="020B0604020202020204" pitchFamily="34" charset="0"/>
                <a:cs typeface="Arial" panose="020B0604020202020204" pitchFamily="34" charset="0"/>
              </a:rPr>
              <a:t>vyhlásenie potvrdzujúce </a:t>
            </a:r>
            <a:r>
              <a:rPr lang="sk-SK" sz="1700" b="1" dirty="0">
                <a:latin typeface="Arial" panose="020B0604020202020204" pitchFamily="34" charset="0"/>
                <a:cs typeface="Arial" panose="020B0604020202020204" pitchFamily="34" charset="0"/>
              </a:rPr>
              <a:t>dobrú vieru oznamovateľa </a:t>
            </a:r>
            <a:r>
              <a:rPr lang="sk-SK" sz="1700" dirty="0">
                <a:latin typeface="Arial" panose="020B0604020202020204" pitchFamily="34" charset="0"/>
                <a:cs typeface="Arial" panose="020B0604020202020204" pitchFamily="34" charset="0"/>
              </a:rPr>
              <a:t>predkladajúceho oznámenie v to, že informácie a tvrdenia, ktoré sú v ňom uvedené, sú presné a úplné</a:t>
            </a:r>
          </a:p>
          <a:p>
            <a:endParaRPr lang="sk-SK" dirty="0"/>
          </a:p>
        </p:txBody>
      </p:sp>
    </p:spTree>
    <p:extLst>
      <p:ext uri="{BB962C8B-B14F-4D97-AF65-F5344CB8AC3E}">
        <p14:creationId xmlns:p14="http://schemas.microsoft.com/office/powerpoint/2010/main" val="16139681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95351B-6DA6-6628-5650-FC170F933D4A}"/>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6717C823-E72F-7C1C-6FCB-CFA5AE0FEA17}"/>
              </a:ext>
            </a:extLst>
          </p:cNvPr>
          <p:cNvSpPr>
            <a:spLocks noGrp="1"/>
          </p:cNvSpPr>
          <p:nvPr>
            <p:ph type="title"/>
          </p:nvPr>
        </p:nvSpPr>
        <p:spPr>
          <a:xfrm>
            <a:off x="566928" y="365125"/>
            <a:ext cx="10785283" cy="1325563"/>
          </a:xfrm>
        </p:spPr>
        <p:txBody>
          <a:bodyPr/>
          <a:lstStyle/>
          <a:p>
            <a:pPr algn="ctr"/>
            <a:r>
              <a:rPr lang="pl-PL" sz="4000" b="1" dirty="0">
                <a:latin typeface="Arial" panose="020B0604020202020204" pitchFamily="34" charset="0"/>
                <a:cs typeface="Arial" panose="020B0604020202020204" pitchFamily="34" charset="0"/>
              </a:rPr>
              <a:t>MECHANIZMY OZNAMOVANIA </a:t>
            </a:r>
            <a:r>
              <a:rPr lang="pl-PL" sz="4000" dirty="0">
                <a:latin typeface="Arial" panose="020B0604020202020204" pitchFamily="34" charset="0"/>
                <a:cs typeface="Arial" panose="020B0604020202020204" pitchFamily="34" charset="0"/>
              </a:rPr>
              <a:t>​</a:t>
            </a:r>
            <a:br>
              <a:rPr lang="pl-PL" sz="4000" dirty="0">
                <a:latin typeface="Arial" panose="020B0604020202020204" pitchFamily="34" charset="0"/>
                <a:cs typeface="Arial" panose="020B0604020202020204" pitchFamily="34" charset="0"/>
              </a:rPr>
            </a:br>
            <a:r>
              <a:rPr lang="pl-PL" sz="4000" b="1" dirty="0">
                <a:latin typeface="Arial" panose="020B0604020202020204" pitchFamily="34" charset="0"/>
                <a:cs typeface="Arial" panose="020B0604020202020204" pitchFamily="34" charset="0"/>
              </a:rPr>
              <a:t>A PRIJÍMANIA OPATRENÍ</a:t>
            </a:r>
            <a:endParaRPr lang="sk-SK" sz="4000" dirty="0">
              <a:latin typeface="Arial" panose="020B0604020202020204" pitchFamily="34" charset="0"/>
              <a:cs typeface="Arial" panose="020B0604020202020204" pitchFamily="34" charset="0"/>
            </a:endParaRPr>
          </a:p>
        </p:txBody>
      </p:sp>
      <p:sp>
        <p:nvSpPr>
          <p:cNvPr id="8" name="Zástupný objekt pre text 2">
            <a:extLst>
              <a:ext uri="{FF2B5EF4-FFF2-40B4-BE49-F238E27FC236}">
                <a16:creationId xmlns:a16="http://schemas.microsoft.com/office/drawing/2014/main" id="{0ED514F7-16E3-E42B-D119-6D164586C54C}"/>
              </a:ext>
            </a:extLst>
          </p:cNvPr>
          <p:cNvSpPr>
            <a:spLocks noGrp="1"/>
          </p:cNvSpPr>
          <p:nvPr>
            <p:ph sz="half" idx="2"/>
          </p:nvPr>
        </p:nvSpPr>
        <p:spPr>
          <a:xfrm>
            <a:off x="763588" y="2002536"/>
            <a:ext cx="9871075" cy="3321939"/>
          </a:xfrm>
        </p:spPr>
        <p:txBody>
          <a:bodyPr/>
          <a:lstStyle/>
          <a:p>
            <a:pPr fontAlgn="base"/>
            <a:r>
              <a:rPr lang="sk-SK" sz="1700" dirty="0">
                <a:latin typeface="Arial" panose="020B0604020202020204" pitchFamily="34" charset="0"/>
                <a:cs typeface="Arial" panose="020B0604020202020204" pitchFamily="34" charset="0"/>
              </a:rPr>
              <a:t>čl. 16 ods. 3 DSA upravuje okamih, kedy poskytovatelia nadobudnú skutočnú vedomosť alebo povedomie o nezákonnej činnosti alebo nezákonnom obsahu na základe oznámenia používateľa</a:t>
            </a:r>
            <a:r>
              <a:rPr lang="en-US" sz="1700" dirty="0">
                <a:latin typeface="Arial" panose="020B0604020202020204" pitchFamily="34" charset="0"/>
                <a:cs typeface="Arial" panose="020B0604020202020204" pitchFamily="34" charset="0"/>
              </a:rPr>
              <a:t>​</a:t>
            </a:r>
          </a:p>
          <a:p>
            <a:pPr fontAlgn="base"/>
            <a:r>
              <a:rPr lang="sk-SK" sz="1700" dirty="0">
                <a:latin typeface="Arial" panose="020B0604020202020204" pitchFamily="34" charset="0"/>
                <a:cs typeface="Arial" panose="020B0604020202020204" pitchFamily="34" charset="0"/>
              </a:rPr>
              <a:t>predpokladom je skutočnosť, že oznámenie používateľa odkazujúce na nezákonnosť konkrétnej informácie umožňuje </a:t>
            </a:r>
            <a:r>
              <a:rPr lang="sk-SK" sz="1700" b="1" dirty="0">
                <a:latin typeface="Arial" panose="020B0604020202020204" pitchFamily="34" charset="0"/>
                <a:cs typeface="Arial" panose="020B0604020202020204" pitchFamily="34" charset="0"/>
              </a:rPr>
              <a:t>starostlivému poskytovateľovi </a:t>
            </a:r>
            <a:r>
              <a:rPr lang="sk-SK" sz="1700" b="1" dirty="0" err="1">
                <a:latin typeface="Arial" panose="020B0604020202020204" pitchFamily="34" charset="0"/>
                <a:cs typeface="Arial" panose="020B0604020202020204" pitchFamily="34" charset="0"/>
              </a:rPr>
              <a:t>hostingových</a:t>
            </a:r>
            <a:r>
              <a:rPr lang="sk-SK" sz="1700" b="1" dirty="0">
                <a:latin typeface="Arial" panose="020B0604020202020204" pitchFamily="34" charset="0"/>
                <a:cs typeface="Arial" panose="020B0604020202020204" pitchFamily="34" charset="0"/>
              </a:rPr>
              <a:t> služieb identifikovať nezákonnosť príslušnej činnosti alebo informácie bez podrobného právneho skúmania</a:t>
            </a:r>
            <a:r>
              <a:rPr lang="en-US" sz="1700" dirty="0">
                <a:latin typeface="Arial" panose="020B0604020202020204" pitchFamily="34" charset="0"/>
                <a:cs typeface="Arial" panose="020B0604020202020204" pitchFamily="34" charset="0"/>
              </a:rPr>
              <a:t>​</a:t>
            </a:r>
          </a:p>
          <a:p>
            <a:pPr fontAlgn="base"/>
            <a:r>
              <a:rPr lang="sk-SK" sz="1700" dirty="0">
                <a:latin typeface="Arial" panose="020B0604020202020204" pitchFamily="34" charset="0"/>
                <a:cs typeface="Arial" panose="020B0604020202020204" pitchFamily="34" charset="0"/>
              </a:rPr>
              <a:t>súvisiace povinnosti poskytovateľov zahŕňajú:</a:t>
            </a:r>
            <a:r>
              <a:rPr lang="en-US" sz="1700" dirty="0">
                <a:latin typeface="Arial" panose="020B0604020202020204" pitchFamily="34" charset="0"/>
                <a:cs typeface="Arial" panose="020B0604020202020204" pitchFamily="34" charset="0"/>
              </a:rPr>
              <a:t>​</a:t>
            </a:r>
          </a:p>
          <a:p>
            <a:pPr fontAlgn="base"/>
            <a:r>
              <a:rPr lang="sk-SK" sz="1700" dirty="0">
                <a:latin typeface="Arial" panose="020B0604020202020204" pitchFamily="34" charset="0"/>
                <a:cs typeface="Arial" panose="020B0604020202020204" pitchFamily="34" charset="0"/>
              </a:rPr>
              <a:t>povinnosť zaslať bez zbytočného odkladu oznamovateľovi, ktorý vo svojom oznámení uviedol svoje elektronické kontaktné údaje, </a:t>
            </a:r>
            <a:r>
              <a:rPr lang="sk-SK" sz="1700" b="1" dirty="0">
                <a:latin typeface="Arial" panose="020B0604020202020204" pitchFamily="34" charset="0"/>
                <a:cs typeface="Arial" panose="020B0604020202020204" pitchFamily="34" charset="0"/>
              </a:rPr>
              <a:t>potvrdenie o prijatí oznámenia</a:t>
            </a:r>
            <a:r>
              <a:rPr lang="sk-SK" sz="1700" dirty="0">
                <a:latin typeface="Arial" panose="020B0604020202020204" pitchFamily="34" charset="0"/>
                <a:cs typeface="Arial" panose="020B0604020202020204" pitchFamily="34" charset="0"/>
              </a:rPr>
              <a:t> </a:t>
            </a:r>
            <a:r>
              <a:rPr lang="en-US" sz="1700" dirty="0">
                <a:latin typeface="Arial" panose="020B0604020202020204" pitchFamily="34" charset="0"/>
                <a:cs typeface="Arial" panose="020B0604020202020204" pitchFamily="34" charset="0"/>
              </a:rPr>
              <a:t>​</a:t>
            </a:r>
          </a:p>
          <a:p>
            <a:pPr fontAlgn="base"/>
            <a:r>
              <a:rPr lang="sk-SK" sz="1700" dirty="0">
                <a:latin typeface="Arial" panose="020B0604020202020204" pitchFamily="34" charset="0"/>
                <a:cs typeface="Arial" panose="020B0604020202020204" pitchFamily="34" charset="0"/>
              </a:rPr>
              <a:t>povinnosť oznámiť bez zbytočného odkladu oznamovateľovi svoje </a:t>
            </a:r>
            <a:r>
              <a:rPr lang="sk-SK" sz="1700" b="1" dirty="0">
                <a:latin typeface="Arial" panose="020B0604020202020204" pitchFamily="34" charset="0"/>
                <a:cs typeface="Arial" panose="020B0604020202020204" pitchFamily="34" charset="0"/>
              </a:rPr>
              <a:t>rozhodnutie v súvislosti s informáciami, na ktoré sa oznámenie vzťahuje</a:t>
            </a:r>
            <a:r>
              <a:rPr lang="sk-SK" sz="1700" dirty="0">
                <a:latin typeface="Arial" panose="020B0604020202020204" pitchFamily="34" charset="0"/>
                <a:cs typeface="Arial" panose="020B0604020202020204" pitchFamily="34" charset="0"/>
              </a:rPr>
              <a:t>, vrátane poskytnutia </a:t>
            </a:r>
            <a:r>
              <a:rPr lang="sk-SK" sz="1700" b="1" dirty="0">
                <a:latin typeface="Arial" panose="020B0604020202020204" pitchFamily="34" charset="0"/>
                <a:cs typeface="Arial" panose="020B0604020202020204" pitchFamily="34" charset="0"/>
              </a:rPr>
              <a:t>informácií o prostriedkoch nápravy</a:t>
            </a:r>
            <a:r>
              <a:rPr lang="sk-SK" sz="1700" dirty="0">
                <a:latin typeface="Arial" panose="020B0604020202020204" pitchFamily="34" charset="0"/>
                <a:cs typeface="Arial" panose="020B0604020202020204" pitchFamily="34" charset="0"/>
              </a:rPr>
              <a:t> v súvislosti s týmto rozhodnutím </a:t>
            </a:r>
          </a:p>
          <a:p>
            <a:endParaRPr lang="sk-SK" dirty="0"/>
          </a:p>
        </p:txBody>
      </p:sp>
    </p:spTree>
    <p:extLst>
      <p:ext uri="{BB962C8B-B14F-4D97-AF65-F5344CB8AC3E}">
        <p14:creationId xmlns:p14="http://schemas.microsoft.com/office/powerpoint/2010/main" val="13011038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E790D4-A864-525F-919B-E7E7CD39EBC6}"/>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E7319144-9C81-17FB-8F48-44612BA95D48}"/>
              </a:ext>
            </a:extLst>
          </p:cNvPr>
          <p:cNvSpPr>
            <a:spLocks noGrp="1"/>
          </p:cNvSpPr>
          <p:nvPr>
            <p:ph type="title"/>
          </p:nvPr>
        </p:nvSpPr>
        <p:spPr>
          <a:xfrm>
            <a:off x="2726108" y="448733"/>
            <a:ext cx="8627692" cy="1241955"/>
          </a:xfrm>
        </p:spPr>
        <p:txBody>
          <a:bodyPr/>
          <a:lstStyle/>
          <a:p>
            <a:pPr algn="ctr"/>
            <a:r>
              <a:rPr lang="pl-PL" b="1" dirty="0">
                <a:solidFill>
                  <a:schemeClr val="bg1"/>
                </a:solidFill>
                <a:latin typeface="Arial" panose="020B0604020202020204" pitchFamily="34" charset="0"/>
                <a:cs typeface="Arial" panose="020B0604020202020204" pitchFamily="34" charset="0"/>
              </a:rPr>
              <a:t>MECHANIZMY OZNAMOVANIA ​</a:t>
            </a:r>
            <a:br>
              <a:rPr lang="pl-PL" b="1" dirty="0">
                <a:solidFill>
                  <a:schemeClr val="bg1"/>
                </a:solidFill>
                <a:latin typeface="Arial" panose="020B0604020202020204" pitchFamily="34" charset="0"/>
                <a:cs typeface="Arial" panose="020B0604020202020204" pitchFamily="34" charset="0"/>
              </a:rPr>
            </a:br>
            <a:r>
              <a:rPr lang="pl-PL" b="1" dirty="0">
                <a:solidFill>
                  <a:schemeClr val="bg1"/>
                </a:solidFill>
                <a:latin typeface="Arial" panose="020B0604020202020204" pitchFamily="34" charset="0"/>
                <a:cs typeface="Arial" panose="020B0604020202020204" pitchFamily="34" charset="0"/>
              </a:rPr>
              <a:t>A PRIJÍMANIA OPATRENÍ</a:t>
            </a:r>
            <a:endParaRPr lang="sk-SK" b="1" dirty="0">
              <a:solidFill>
                <a:schemeClr val="bg1"/>
              </a:solidFill>
              <a:latin typeface="Arial" panose="020B0604020202020204" pitchFamily="34" charset="0"/>
              <a:cs typeface="Arial" panose="020B0604020202020204" pitchFamily="34" charset="0"/>
            </a:endParaRPr>
          </a:p>
        </p:txBody>
      </p:sp>
      <p:pic>
        <p:nvPicPr>
          <p:cNvPr id="2050" name="Picture 2" descr="Obrázok, na ktorom je text, snímka obrazovky, písmo&#10;&#10;Automaticky generovaný popis">
            <a:extLst>
              <a:ext uri="{FF2B5EF4-FFF2-40B4-BE49-F238E27FC236}">
                <a16:creationId xmlns:a16="http://schemas.microsoft.com/office/drawing/2014/main" id="{71EA89B3-B095-78E2-1D44-A27815007CF9}"/>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647226" y="1825625"/>
            <a:ext cx="3487348" cy="351631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Obrázok, na ktorom je text, snímka obrazovky, písmo, webová stránka&#10;&#10;Automaticky generovaný popis">
            <a:extLst>
              <a:ext uri="{FF2B5EF4-FFF2-40B4-BE49-F238E27FC236}">
                <a16:creationId xmlns:a16="http://schemas.microsoft.com/office/drawing/2014/main" id="{BA8AE239-E8D8-D074-BD81-98E0D28E5AB1}"/>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535525" y="1825625"/>
            <a:ext cx="4732829" cy="3516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08090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798CA1-DF51-9BCE-1CAA-FDADBCC6065D}"/>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80AF620D-38F2-51F6-10CE-0F3FC37D5220}"/>
              </a:ext>
            </a:extLst>
          </p:cNvPr>
          <p:cNvSpPr>
            <a:spLocks noGrp="1"/>
          </p:cNvSpPr>
          <p:nvPr>
            <p:ph type="title"/>
          </p:nvPr>
        </p:nvSpPr>
        <p:spPr>
          <a:xfrm>
            <a:off x="2726108" y="448733"/>
            <a:ext cx="8627692" cy="1241955"/>
          </a:xfrm>
        </p:spPr>
        <p:txBody>
          <a:bodyPr/>
          <a:lstStyle/>
          <a:p>
            <a:pPr algn="ctr"/>
            <a:r>
              <a:rPr lang="pl-PL" b="1">
                <a:solidFill>
                  <a:schemeClr val="bg1"/>
                </a:solidFill>
                <a:latin typeface="Arial" panose="020B0604020202020204" pitchFamily="34" charset="0"/>
                <a:cs typeface="Arial" panose="020B0604020202020204" pitchFamily="34" charset="0"/>
              </a:rPr>
              <a:t>MECHANIZMY OZNAMOVANIA ​</a:t>
            </a:r>
            <a:br>
              <a:rPr lang="pl-PL" b="1">
                <a:solidFill>
                  <a:schemeClr val="bg1"/>
                </a:solidFill>
                <a:latin typeface="Arial" panose="020B0604020202020204" pitchFamily="34" charset="0"/>
                <a:cs typeface="Arial" panose="020B0604020202020204" pitchFamily="34" charset="0"/>
              </a:rPr>
            </a:br>
            <a:r>
              <a:rPr lang="pl-PL" b="1">
                <a:solidFill>
                  <a:schemeClr val="bg1"/>
                </a:solidFill>
                <a:latin typeface="Arial" panose="020B0604020202020204" pitchFamily="34" charset="0"/>
                <a:cs typeface="Arial" panose="020B0604020202020204" pitchFamily="34" charset="0"/>
              </a:rPr>
              <a:t>A PRIJÍMANIA OPATRENÍ</a:t>
            </a:r>
            <a:endParaRPr lang="sk-SK" b="1" dirty="0">
              <a:solidFill>
                <a:schemeClr val="bg1"/>
              </a:solidFill>
              <a:latin typeface="Arial" panose="020B0604020202020204" pitchFamily="34" charset="0"/>
              <a:cs typeface="Arial" panose="020B0604020202020204" pitchFamily="34" charset="0"/>
            </a:endParaRPr>
          </a:p>
        </p:txBody>
      </p:sp>
      <p:pic>
        <p:nvPicPr>
          <p:cNvPr id="3074" name="Picture 2" descr="Obrázok, na ktorom je snímka obrazovky, multimédiá, elektronika, text&#10;&#10;Automaticky generovaný popis">
            <a:extLst>
              <a:ext uri="{FF2B5EF4-FFF2-40B4-BE49-F238E27FC236}">
                <a16:creationId xmlns:a16="http://schemas.microsoft.com/office/drawing/2014/main" id="{1542DA85-16BC-45AC-B6C7-B0A324B4C8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3" y="1809560"/>
            <a:ext cx="5693198" cy="257898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Obrázok, na ktorom je text, snímka obrazovky, multimédiá, softvér&#10;&#10;Automaticky generovaný popis">
            <a:extLst>
              <a:ext uri="{FF2B5EF4-FFF2-40B4-BE49-F238E27FC236}">
                <a16:creationId xmlns:a16="http://schemas.microsoft.com/office/drawing/2014/main" id="{E2996678-B343-937D-6A6C-2A464531F4C0}"/>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971032" y="2404872"/>
            <a:ext cx="5985806" cy="3158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0642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98E49-349C-52C7-A10A-230E1DC9CB48}"/>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E92E3797-9E39-BFD6-F12C-3721CEF97CF6}"/>
              </a:ext>
            </a:extLst>
          </p:cNvPr>
          <p:cNvSpPr>
            <a:spLocks noGrp="1"/>
          </p:cNvSpPr>
          <p:nvPr>
            <p:ph type="title"/>
          </p:nvPr>
        </p:nvSpPr>
        <p:spPr>
          <a:xfrm>
            <a:off x="566928" y="365125"/>
            <a:ext cx="10785283" cy="1325563"/>
          </a:xfrm>
        </p:spPr>
        <p:txBody>
          <a:bodyPr/>
          <a:lstStyle/>
          <a:p>
            <a:pPr algn="ctr"/>
            <a:r>
              <a:rPr lang="pl-PL" sz="4000" b="1" dirty="0">
                <a:latin typeface="Arial" panose="020B0604020202020204" pitchFamily="34" charset="0"/>
                <a:cs typeface="Arial" panose="020B0604020202020204" pitchFamily="34" charset="0"/>
              </a:rPr>
              <a:t>MECHANIZMY OZNAMOVANIA </a:t>
            </a:r>
            <a:r>
              <a:rPr lang="pl-PL" sz="4000" dirty="0">
                <a:latin typeface="Arial" panose="020B0604020202020204" pitchFamily="34" charset="0"/>
                <a:cs typeface="Arial" panose="020B0604020202020204" pitchFamily="34" charset="0"/>
              </a:rPr>
              <a:t>​</a:t>
            </a:r>
            <a:br>
              <a:rPr lang="pl-PL" sz="4000" dirty="0">
                <a:latin typeface="Arial" panose="020B0604020202020204" pitchFamily="34" charset="0"/>
                <a:cs typeface="Arial" panose="020B0604020202020204" pitchFamily="34" charset="0"/>
              </a:rPr>
            </a:br>
            <a:r>
              <a:rPr lang="pl-PL" sz="4000" b="1" dirty="0">
                <a:latin typeface="Arial" panose="020B0604020202020204" pitchFamily="34" charset="0"/>
                <a:cs typeface="Arial" panose="020B0604020202020204" pitchFamily="34" charset="0"/>
              </a:rPr>
              <a:t>A PRIJÍMANIA OPATRENÍ</a:t>
            </a:r>
            <a:endParaRPr lang="sk-SK" sz="4000" dirty="0">
              <a:latin typeface="Arial" panose="020B0604020202020204" pitchFamily="34" charset="0"/>
              <a:cs typeface="Arial" panose="020B0604020202020204" pitchFamily="34" charset="0"/>
            </a:endParaRPr>
          </a:p>
        </p:txBody>
      </p:sp>
      <p:sp>
        <p:nvSpPr>
          <p:cNvPr id="8" name="Zástupný objekt pre text 2">
            <a:extLst>
              <a:ext uri="{FF2B5EF4-FFF2-40B4-BE49-F238E27FC236}">
                <a16:creationId xmlns:a16="http://schemas.microsoft.com/office/drawing/2014/main" id="{FEDFA6C8-6471-40A0-A35C-DB2AAA6669A2}"/>
              </a:ext>
            </a:extLst>
          </p:cNvPr>
          <p:cNvSpPr>
            <a:spLocks noGrp="1"/>
          </p:cNvSpPr>
          <p:nvPr>
            <p:ph sz="half" idx="2"/>
          </p:nvPr>
        </p:nvSpPr>
        <p:spPr>
          <a:xfrm>
            <a:off x="763588" y="1690688"/>
            <a:ext cx="9871075" cy="3633787"/>
          </a:xfrm>
        </p:spPr>
        <p:txBody>
          <a:bodyPr/>
          <a:lstStyle/>
          <a:p>
            <a:pPr algn="just" fontAlgn="base"/>
            <a:r>
              <a:rPr lang="sk-SK" sz="1300" b="1" dirty="0">
                <a:latin typeface="Arial" panose="020B0604020202020204" pitchFamily="34" charset="0"/>
                <a:cs typeface="Arial" panose="020B0604020202020204" pitchFamily="34" charset="0"/>
              </a:rPr>
              <a:t>odstránenie obsahu a informovanie používateľa o odstránení email-</a:t>
            </a:r>
            <a:r>
              <a:rPr lang="sk-SK" sz="1300" b="1" dirty="0" err="1">
                <a:latin typeface="Arial" panose="020B0604020202020204" pitchFamily="34" charset="0"/>
                <a:cs typeface="Arial" panose="020B0604020202020204" pitchFamily="34" charset="0"/>
              </a:rPr>
              <a:t>om</a:t>
            </a:r>
            <a:r>
              <a:rPr lang="sk-SK" sz="1300" b="1" dirty="0">
                <a:latin typeface="Arial" panose="020B0604020202020204" pitchFamily="34" charset="0"/>
                <a:cs typeface="Arial" panose="020B0604020202020204" pitchFamily="34" charset="0"/>
              </a:rPr>
              <a:t>;</a:t>
            </a:r>
            <a:r>
              <a:rPr lang="sk-SK" sz="1300" dirty="0">
                <a:latin typeface="Arial" panose="020B0604020202020204" pitchFamily="34" charset="0"/>
                <a:cs typeface="Arial" panose="020B0604020202020204" pitchFamily="34" charset="0"/>
              </a:rPr>
              <a:t>​</a:t>
            </a:r>
          </a:p>
          <a:p>
            <a:pPr algn="just" fontAlgn="base"/>
            <a:r>
              <a:rPr lang="sk-SK" sz="1300" b="1" dirty="0">
                <a:latin typeface="Arial" panose="020B0604020202020204" pitchFamily="34" charset="0"/>
                <a:cs typeface="Arial" panose="020B0604020202020204" pitchFamily="34" charset="0"/>
              </a:rPr>
              <a:t>upozornenie používateľa</a:t>
            </a:r>
            <a:r>
              <a:rPr lang="sk-SK" sz="1300" dirty="0">
                <a:latin typeface="Arial" panose="020B0604020202020204" pitchFamily="34" charset="0"/>
                <a:cs typeface="Arial" panose="020B0604020202020204" pitchFamily="34" charset="0"/>
              </a:rPr>
              <a:t> – k upozorneniu dochádza spravidla pri prvom porušení, avšak existujú aj výnimky, kedy jediný prípad závažného zneužitia alebo v prípade, ak sa kanál venuje porušovaniu pravidiel môže viesť k okamžitému odstráneniu obsahu a zrušeniu používateľského účtu alebo kanála;</a:t>
            </a:r>
            <a:r>
              <a:rPr lang="en-US" sz="1300" dirty="0">
                <a:latin typeface="Arial" panose="020B0604020202020204" pitchFamily="34" charset="0"/>
                <a:cs typeface="Arial" panose="020B0604020202020204" pitchFamily="34" charset="0"/>
              </a:rPr>
              <a:t>​</a:t>
            </a:r>
          </a:p>
          <a:p>
            <a:pPr algn="just" fontAlgn="base"/>
            <a:r>
              <a:rPr lang="sk-SK" sz="1300" b="1" dirty="0">
                <a:latin typeface="Arial" panose="020B0604020202020204" pitchFamily="34" charset="0"/>
                <a:cs typeface="Arial" panose="020B0604020202020204" pitchFamily="34" charset="0"/>
              </a:rPr>
              <a:t>uloženie sankcií, ktorých závažnosť je odstupňovaná:</a:t>
            </a:r>
            <a:r>
              <a:rPr lang="sk-SK" sz="1300" dirty="0">
                <a:latin typeface="Arial" panose="020B0604020202020204" pitchFamily="34" charset="0"/>
                <a:cs typeface="Arial" panose="020B0604020202020204" pitchFamily="34" charset="0"/>
              </a:rPr>
              <a:t>​</a:t>
            </a:r>
          </a:p>
          <a:p>
            <a:pPr algn="just" fontAlgn="base"/>
            <a:r>
              <a:rPr lang="sk-SK" sz="1300" b="1" dirty="0">
                <a:latin typeface="Arial" panose="020B0604020202020204" pitchFamily="34" charset="0"/>
                <a:cs typeface="Arial" panose="020B0604020202020204" pitchFamily="34" charset="0"/>
              </a:rPr>
              <a:t>sankcia </a:t>
            </a:r>
            <a:r>
              <a:rPr lang="sk-SK" sz="1300" dirty="0">
                <a:latin typeface="Arial" panose="020B0604020202020204" pitchFamily="34" charset="0"/>
                <a:cs typeface="Arial" panose="020B0604020202020204" pitchFamily="34" charset="0"/>
              </a:rPr>
              <a:t>– je uložená používateľovi v prípade, ak ním zverejnený obsah nie je v súlade s pravidlami už po druhý krát; v období jedného týždňa používateľ nemôže napríklad nahrávať videá ani priame prenosy, spustiť naplánovaný priamy prenos, plánovať zverejnenia videí, vytvárať premiéry, pridať upútavku na nadchádzajúcu premiéru alebo priamy prenos, vytvárať vlastné miniatúry alebo príspevky pre komunitu atď. Po uplynutí jedného týždňa sa používateľovi všetky oprávnenia automaticky obnovia, avšak sankcia príslušnému kanálu zostáva po dobu 90 dní. ​</a:t>
            </a:r>
          </a:p>
          <a:p>
            <a:pPr algn="just" fontAlgn="base"/>
            <a:r>
              <a:rPr lang="sk-SK" sz="1300" b="1" dirty="0">
                <a:latin typeface="Arial" panose="020B0604020202020204" pitchFamily="34" charset="0"/>
                <a:cs typeface="Arial" panose="020B0604020202020204" pitchFamily="34" charset="0"/>
              </a:rPr>
              <a:t>sankcia – </a:t>
            </a:r>
            <a:r>
              <a:rPr lang="sk-SK" sz="1300" dirty="0">
                <a:latin typeface="Arial" panose="020B0604020202020204" pitchFamily="34" charset="0"/>
                <a:cs typeface="Arial" panose="020B0604020202020204" pitchFamily="34" charset="0"/>
              </a:rPr>
              <a:t>je uložená používateľovi, ktorý dostane ďalšiu sankciu počas 90‑dňového obdobia platnosti prvej sankcie. Daný používateľ nebude oprávnený uverejňovať obsah na platforme v období dvoch týždňoch. Po uplynutí tejto lehoty budú používateľovi všetky oprávnenia automaticky obnovené. Každá z udelených sankcií vyprší až po 90 dňoch od jej udelenia.</a:t>
            </a:r>
            <a:r>
              <a:rPr lang="en-US" sz="1300" dirty="0">
                <a:latin typeface="Arial" panose="020B0604020202020204" pitchFamily="34" charset="0"/>
                <a:cs typeface="Arial" panose="020B0604020202020204" pitchFamily="34" charset="0"/>
              </a:rPr>
              <a:t>​</a:t>
            </a:r>
          </a:p>
          <a:p>
            <a:pPr algn="just" fontAlgn="base"/>
            <a:r>
              <a:rPr lang="sk-SK" sz="1300" b="1" dirty="0">
                <a:latin typeface="Arial" panose="020B0604020202020204" pitchFamily="34" charset="0"/>
                <a:cs typeface="Arial" panose="020B0604020202020204" pitchFamily="34" charset="0"/>
              </a:rPr>
              <a:t>sankcia – </a:t>
            </a:r>
            <a:r>
              <a:rPr lang="sk-SK" sz="1300" dirty="0">
                <a:latin typeface="Arial" panose="020B0604020202020204" pitchFamily="34" charset="0"/>
                <a:cs typeface="Arial" panose="020B0604020202020204" pitchFamily="34" charset="0"/>
              </a:rPr>
              <a:t>v prípade, ak sú používateľovi udelené tri sankcie v priebehu 90 dní, dochádza k </a:t>
            </a:r>
            <a:r>
              <a:rPr lang="sk-SK" sz="1300" b="1" dirty="0">
                <a:latin typeface="Arial" panose="020B0604020202020204" pitchFamily="34" charset="0"/>
                <a:cs typeface="Arial" panose="020B0604020202020204" pitchFamily="34" charset="0"/>
              </a:rPr>
              <a:t>trvalému odstráneniu používateľského kanála </a:t>
            </a:r>
            <a:r>
              <a:rPr lang="sk-SK" sz="1300" dirty="0">
                <a:latin typeface="Arial" panose="020B0604020202020204" pitchFamily="34" charset="0"/>
                <a:cs typeface="Arial" panose="020B0604020202020204" pitchFamily="34" charset="0"/>
              </a:rPr>
              <a:t>zo služby YouTube.</a:t>
            </a:r>
            <a:r>
              <a:rPr lang="en-US" sz="1300" dirty="0">
                <a:latin typeface="Arial" panose="020B0604020202020204" pitchFamily="34" charset="0"/>
                <a:cs typeface="Arial" panose="020B0604020202020204" pitchFamily="34" charset="0"/>
              </a:rPr>
              <a:t>​</a:t>
            </a:r>
          </a:p>
          <a:p>
            <a:pPr algn="just" fontAlgn="base"/>
            <a:r>
              <a:rPr lang="sk-SK" sz="1300" dirty="0">
                <a:latin typeface="Arial" panose="020B0604020202020204" pitchFamily="34" charset="0"/>
                <a:cs typeface="Arial" panose="020B0604020202020204" pitchFamily="34" charset="0"/>
              </a:rPr>
              <a:t>ďalšie sankcie zahŕňajú </a:t>
            </a:r>
            <a:r>
              <a:rPr lang="sk-SK" sz="1300" b="1" dirty="0">
                <a:latin typeface="Arial" panose="020B0604020202020204" pitchFamily="34" charset="0"/>
                <a:cs typeface="Arial" panose="020B0604020202020204" pitchFamily="34" charset="0"/>
              </a:rPr>
              <a:t>zablokovanie speňažovania sprístupňovaného obsahu </a:t>
            </a:r>
            <a:r>
              <a:rPr lang="sk-SK" sz="1300" dirty="0">
                <a:latin typeface="Arial" panose="020B0604020202020204" pitchFamily="34" charset="0"/>
                <a:cs typeface="Arial" panose="020B0604020202020204" pitchFamily="34" charset="0"/>
              </a:rPr>
              <a:t>(napríklad v prípade kategórie spam, klamlivé praktiky a podvody) a </a:t>
            </a:r>
            <a:r>
              <a:rPr lang="sk-SK" sz="1300" b="1" dirty="0">
                <a:latin typeface="Arial" panose="020B0604020202020204" pitchFamily="34" charset="0"/>
                <a:cs typeface="Arial" panose="020B0604020202020204" pitchFamily="34" charset="0"/>
              </a:rPr>
              <a:t>obmedzenie dostupnosti obsahu na základe veku používateľa (po dovŕšení 18. roku veku) </a:t>
            </a:r>
            <a:r>
              <a:rPr lang="sk-SK" sz="1300" dirty="0">
                <a:latin typeface="Arial" panose="020B0604020202020204" pitchFamily="34" charset="0"/>
                <a:cs typeface="Arial" panose="020B0604020202020204" pitchFamily="34" charset="0"/>
              </a:rPr>
              <a:t>(v prípade vulgarizmov).</a:t>
            </a:r>
            <a:endParaRPr lang="en-US" sz="1300" dirty="0">
              <a:latin typeface="Arial" panose="020B0604020202020204" pitchFamily="34" charset="0"/>
              <a:cs typeface="Arial" panose="020B0604020202020204" pitchFamily="34" charset="0"/>
            </a:endParaRPr>
          </a:p>
          <a:p>
            <a:endParaRPr lang="sk-SK" dirty="0"/>
          </a:p>
        </p:txBody>
      </p:sp>
    </p:spTree>
    <p:extLst>
      <p:ext uri="{BB962C8B-B14F-4D97-AF65-F5344CB8AC3E}">
        <p14:creationId xmlns:p14="http://schemas.microsoft.com/office/powerpoint/2010/main" val="38966327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1">
            <a:extLst>
              <a:ext uri="{FF2B5EF4-FFF2-40B4-BE49-F238E27FC236}">
                <a16:creationId xmlns:a16="http://schemas.microsoft.com/office/drawing/2014/main" id="{60E1591B-6AD5-45D4-A7DA-48F7F5C648DA}"/>
              </a:ext>
            </a:extLst>
          </p:cNvPr>
          <p:cNvSpPr>
            <a:spLocks noGrp="1"/>
          </p:cNvSpPr>
          <p:nvPr>
            <p:ph sz="half" idx="1"/>
          </p:nvPr>
        </p:nvSpPr>
        <p:spPr>
          <a:xfrm>
            <a:off x="762000" y="1825625"/>
            <a:ext cx="9534525" cy="3516313"/>
          </a:xfrm>
        </p:spPr>
        <p:txBody>
          <a:bodyPr/>
          <a:lstStyle/>
          <a:p>
            <a:pPr marL="0" indent="0" algn="ctr">
              <a:buNone/>
            </a:pPr>
            <a:endParaRPr lang="sk-SK" sz="4000" dirty="0">
              <a:solidFill>
                <a:schemeClr val="bg1"/>
              </a:solidFill>
              <a:latin typeface="Arial" panose="020B0604020202020204" pitchFamily="34" charset="0"/>
              <a:cs typeface="Arial" panose="020B0604020202020204" pitchFamily="34" charset="0"/>
            </a:endParaRPr>
          </a:p>
          <a:p>
            <a:pPr marL="0" indent="0" algn="ctr">
              <a:buNone/>
            </a:pPr>
            <a:endParaRPr lang="sk-SK" sz="4000" dirty="0">
              <a:solidFill>
                <a:schemeClr val="bg1"/>
              </a:solidFill>
              <a:latin typeface="Arial" panose="020B0604020202020204" pitchFamily="34" charset="0"/>
              <a:cs typeface="Arial" panose="020B0604020202020204" pitchFamily="34" charset="0"/>
            </a:endParaRPr>
          </a:p>
          <a:p>
            <a:pPr marL="0" indent="0" algn="ctr">
              <a:buNone/>
            </a:pPr>
            <a:r>
              <a:rPr lang="sk-SK" sz="4000" dirty="0">
                <a:solidFill>
                  <a:schemeClr val="bg1"/>
                </a:solidFill>
                <a:latin typeface="Arial" panose="020B0604020202020204" pitchFamily="34" charset="0"/>
                <a:cs typeface="Arial" panose="020B0604020202020204" pitchFamily="34" charset="0"/>
              </a:rPr>
              <a:t>NEZÁKONNÝ OBSAH</a:t>
            </a:r>
          </a:p>
        </p:txBody>
      </p:sp>
    </p:spTree>
    <p:extLst>
      <p:ext uri="{BB962C8B-B14F-4D97-AF65-F5344CB8AC3E}">
        <p14:creationId xmlns:p14="http://schemas.microsoft.com/office/powerpoint/2010/main" val="8322367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E418BD-64BB-D4CC-8A7B-9820CE4A5124}"/>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28107C8E-63B3-A564-2948-9D7BB7240131}"/>
              </a:ext>
            </a:extLst>
          </p:cNvPr>
          <p:cNvSpPr>
            <a:spLocks noGrp="1"/>
          </p:cNvSpPr>
          <p:nvPr>
            <p:ph type="title"/>
          </p:nvPr>
        </p:nvSpPr>
        <p:spPr>
          <a:xfrm>
            <a:off x="2726108" y="448733"/>
            <a:ext cx="8627692" cy="1241955"/>
          </a:xfrm>
        </p:spPr>
        <p:txBody>
          <a:bodyPr/>
          <a:lstStyle/>
          <a:p>
            <a:pPr algn="ctr"/>
            <a:r>
              <a:rPr lang="sk-SK" sz="3800" b="1" dirty="0">
                <a:solidFill>
                  <a:schemeClr val="bg1"/>
                </a:solidFill>
                <a:latin typeface="Arial" panose="020B0604020202020204" pitchFamily="34" charset="0"/>
                <a:cs typeface="Arial" panose="020B0604020202020204" pitchFamily="34" charset="0"/>
              </a:rPr>
              <a:t>MECHANIZMY OZNAMOVANIA ​</a:t>
            </a:r>
            <a:br>
              <a:rPr lang="sk-SK" sz="3800" b="1" dirty="0">
                <a:solidFill>
                  <a:schemeClr val="bg1"/>
                </a:solidFill>
                <a:latin typeface="Arial" panose="020B0604020202020204" pitchFamily="34" charset="0"/>
                <a:cs typeface="Arial" panose="020B0604020202020204" pitchFamily="34" charset="0"/>
              </a:rPr>
            </a:br>
            <a:r>
              <a:rPr lang="sk-SK" sz="3800" b="1" dirty="0">
                <a:solidFill>
                  <a:schemeClr val="bg1"/>
                </a:solidFill>
                <a:latin typeface="Arial" panose="020B0604020202020204" pitchFamily="34" charset="0"/>
                <a:cs typeface="Arial" panose="020B0604020202020204" pitchFamily="34" charset="0"/>
              </a:rPr>
              <a:t>A PRIJÍMANIA OPATRENÍ - YouTube</a:t>
            </a:r>
          </a:p>
        </p:txBody>
      </p:sp>
      <p:sp>
        <p:nvSpPr>
          <p:cNvPr id="3" name="Zástupný objekt pre obsah 2">
            <a:extLst>
              <a:ext uri="{FF2B5EF4-FFF2-40B4-BE49-F238E27FC236}">
                <a16:creationId xmlns:a16="http://schemas.microsoft.com/office/drawing/2014/main" id="{DD0F03A4-7B4C-D5DB-2762-4F5F70B1E5BA}"/>
              </a:ext>
            </a:extLst>
          </p:cNvPr>
          <p:cNvSpPr>
            <a:spLocks noGrp="1"/>
          </p:cNvSpPr>
          <p:nvPr>
            <p:ph sz="half" idx="1"/>
          </p:nvPr>
        </p:nvSpPr>
        <p:spPr>
          <a:xfrm>
            <a:off x="762000" y="1825625"/>
            <a:ext cx="5257800" cy="3516842"/>
          </a:xfrm>
        </p:spPr>
        <p:txBody>
          <a:bodyPr/>
          <a:lstStyle/>
          <a:p>
            <a:pPr algn="just" fontAlgn="base"/>
            <a:r>
              <a:rPr lang="sk-SK" sz="1600" dirty="0">
                <a:solidFill>
                  <a:schemeClr val="bg1"/>
                </a:solidFill>
                <a:latin typeface="Arial" panose="020B0604020202020204" pitchFamily="34" charset="0"/>
                <a:cs typeface="Arial" panose="020B0604020202020204" pitchFamily="34" charset="0"/>
              </a:rPr>
              <a:t>Štatistické údaje o spôsobe vykonávania Pokynov komunity v praxi</a:t>
            </a:r>
            <a:r>
              <a:rPr lang="en-US" sz="1600" dirty="0">
                <a:solidFill>
                  <a:schemeClr val="bg1"/>
                </a:solidFill>
                <a:latin typeface="Arial" panose="020B0604020202020204" pitchFamily="34" charset="0"/>
                <a:cs typeface="Arial" panose="020B0604020202020204" pitchFamily="34" charset="0"/>
              </a:rPr>
              <a:t>​</a:t>
            </a:r>
          </a:p>
          <a:p>
            <a:pPr algn="just" fontAlgn="base"/>
            <a:r>
              <a:rPr lang="sk-SK" sz="1600" dirty="0">
                <a:solidFill>
                  <a:schemeClr val="bg1"/>
                </a:solidFill>
                <a:latin typeface="Arial" panose="020B0604020202020204" pitchFamily="34" charset="0"/>
                <a:cs typeface="Arial" panose="020B0604020202020204" pitchFamily="34" charset="0"/>
              </a:rPr>
              <a:t>väčšina obsahu, ku ktorého odstráneniu dochádza na základe jeho rozporu je identifikovaná na základe </a:t>
            </a:r>
            <a:r>
              <a:rPr lang="sk-SK" sz="1600" b="1" dirty="0">
                <a:solidFill>
                  <a:schemeClr val="bg1"/>
                </a:solidFill>
                <a:latin typeface="Arial" panose="020B0604020202020204" pitchFamily="34" charset="0"/>
                <a:cs typeface="Arial" panose="020B0604020202020204" pitchFamily="34" charset="0"/>
              </a:rPr>
              <a:t>nástrojov automatickej detekcie </a:t>
            </a:r>
            <a:r>
              <a:rPr lang="sk-SK" sz="1600" dirty="0">
                <a:solidFill>
                  <a:schemeClr val="bg1"/>
                </a:solidFill>
                <a:latin typeface="Arial" panose="020B0604020202020204" pitchFamily="34" charset="0"/>
                <a:cs typeface="Arial" panose="020B0604020202020204" pitchFamily="34" charset="0"/>
              </a:rPr>
              <a:t>(napr. v r. 2023 viedla automatická detekcia k odstráneniu takmer 95% obsahu odstráneného v danom roku) </a:t>
            </a:r>
            <a:r>
              <a:rPr lang="en-US" sz="1600" dirty="0">
                <a:solidFill>
                  <a:schemeClr val="bg1"/>
                </a:solidFill>
                <a:latin typeface="Arial" panose="020B0604020202020204" pitchFamily="34" charset="0"/>
                <a:cs typeface="Arial" panose="020B0604020202020204" pitchFamily="34" charset="0"/>
              </a:rPr>
              <a:t>​</a:t>
            </a:r>
          </a:p>
          <a:p>
            <a:pPr algn="just" fontAlgn="base"/>
            <a:r>
              <a:rPr lang="sk-SK" sz="1600" b="1" dirty="0">
                <a:solidFill>
                  <a:schemeClr val="bg1"/>
                </a:solidFill>
                <a:latin typeface="Arial" panose="020B0604020202020204" pitchFamily="34" charset="0"/>
                <a:cs typeface="Arial" panose="020B0604020202020204" pitchFamily="34" charset="0"/>
              </a:rPr>
              <a:t>oznámenia tzv. individuálnych dôveryhodných </a:t>
            </a:r>
            <a:r>
              <a:rPr lang="sk-SK" sz="1600" b="1" dirty="0" err="1">
                <a:solidFill>
                  <a:schemeClr val="bg1"/>
                </a:solidFill>
                <a:latin typeface="Arial" panose="020B0604020202020204" pitchFamily="34" charset="0"/>
                <a:cs typeface="Arial" panose="020B0604020202020204" pitchFamily="34" charset="0"/>
              </a:rPr>
              <a:t>nahlasovateľov</a:t>
            </a:r>
            <a:r>
              <a:rPr lang="en-US" sz="1600" dirty="0">
                <a:solidFill>
                  <a:schemeClr val="bg1"/>
                </a:solidFill>
                <a:latin typeface="Arial" panose="020B0604020202020204" pitchFamily="34" charset="0"/>
                <a:cs typeface="Arial" panose="020B0604020202020204" pitchFamily="34" charset="0"/>
              </a:rPr>
              <a:t>​</a:t>
            </a:r>
          </a:p>
          <a:p>
            <a:pPr algn="just" fontAlgn="base"/>
            <a:r>
              <a:rPr lang="sk-SK" sz="1600" b="1" dirty="0">
                <a:solidFill>
                  <a:schemeClr val="bg1"/>
                </a:solidFill>
                <a:latin typeface="Arial" panose="020B0604020202020204" pitchFamily="34" charset="0"/>
                <a:cs typeface="Arial" panose="020B0604020202020204" pitchFamily="34" charset="0"/>
              </a:rPr>
              <a:t>oznámenia</a:t>
            </a:r>
            <a:r>
              <a:rPr lang="sk-SK" sz="1600" dirty="0">
                <a:solidFill>
                  <a:schemeClr val="bg1"/>
                </a:solidFill>
                <a:latin typeface="Arial" panose="020B0604020202020204" pitchFamily="34" charset="0"/>
                <a:cs typeface="Arial" panose="020B0604020202020204" pitchFamily="34" charset="0"/>
              </a:rPr>
              <a:t> </a:t>
            </a:r>
            <a:r>
              <a:rPr lang="sk-SK" sz="1600" b="1" dirty="0">
                <a:solidFill>
                  <a:schemeClr val="bg1"/>
                </a:solidFill>
                <a:latin typeface="Arial" panose="020B0604020202020204" pitchFamily="34" charset="0"/>
                <a:cs typeface="Arial" panose="020B0604020202020204" pitchFamily="34" charset="0"/>
              </a:rPr>
              <a:t>používateľov</a:t>
            </a:r>
            <a:r>
              <a:rPr lang="sk-SK" sz="1600" dirty="0">
                <a:solidFill>
                  <a:schemeClr val="bg1"/>
                </a:solidFill>
                <a:latin typeface="Arial" panose="020B0604020202020204" pitchFamily="34" charset="0"/>
                <a:cs typeface="Arial" panose="020B0604020202020204" pitchFamily="34" charset="0"/>
              </a:rPr>
              <a:t> sú tretím najčastejším dôvodom na odstránenie obsahu </a:t>
            </a:r>
            <a:r>
              <a:rPr lang="en-US" sz="1600" dirty="0">
                <a:solidFill>
                  <a:schemeClr val="bg1"/>
                </a:solidFill>
                <a:latin typeface="Arial" panose="020B0604020202020204" pitchFamily="34" charset="0"/>
                <a:cs typeface="Arial" panose="020B0604020202020204" pitchFamily="34" charset="0"/>
              </a:rPr>
              <a:t>​</a:t>
            </a:r>
          </a:p>
          <a:p>
            <a:pPr algn="just" fontAlgn="base"/>
            <a:r>
              <a:rPr lang="sk-SK" sz="1600" b="1" dirty="0">
                <a:solidFill>
                  <a:schemeClr val="bg1"/>
                </a:solidFill>
                <a:latin typeface="Arial" panose="020B0604020202020204" pitchFamily="34" charset="0"/>
                <a:cs typeface="Arial" panose="020B0604020202020204" pitchFamily="34" charset="0"/>
              </a:rPr>
              <a:t>oznámenia zasielané súkromnoprávnymi, najmä mimovládnymi organizáciami</a:t>
            </a:r>
            <a:r>
              <a:rPr lang="en-US" sz="1600" dirty="0">
                <a:solidFill>
                  <a:schemeClr val="bg1"/>
                </a:solidFill>
                <a:latin typeface="Arial" panose="020B0604020202020204" pitchFamily="34" charset="0"/>
                <a:cs typeface="Arial" panose="020B0604020202020204" pitchFamily="34" charset="0"/>
              </a:rPr>
              <a:t>​</a:t>
            </a:r>
          </a:p>
          <a:p>
            <a:pPr algn="just" fontAlgn="base"/>
            <a:r>
              <a:rPr lang="sk-SK" sz="1600" b="1" dirty="0">
                <a:solidFill>
                  <a:schemeClr val="bg1"/>
                </a:solidFill>
                <a:latin typeface="Arial" panose="020B0604020202020204" pitchFamily="34" charset="0"/>
                <a:cs typeface="Arial" panose="020B0604020202020204" pitchFamily="34" charset="0"/>
              </a:rPr>
              <a:t>oznámenia príslušných štátnych orgánov</a:t>
            </a:r>
            <a:endParaRPr lang="sk-SK" sz="1600" dirty="0">
              <a:solidFill>
                <a:schemeClr val="bg1"/>
              </a:solidFill>
              <a:latin typeface="Arial" panose="020B0604020202020204" pitchFamily="34" charset="0"/>
              <a:cs typeface="Arial" panose="020B0604020202020204" pitchFamily="34" charset="0"/>
            </a:endParaRPr>
          </a:p>
          <a:p>
            <a:endParaRPr lang="sk-SK" dirty="0">
              <a:solidFill>
                <a:schemeClr val="bg1"/>
              </a:solidFill>
            </a:endParaRPr>
          </a:p>
        </p:txBody>
      </p:sp>
      <p:pic>
        <p:nvPicPr>
          <p:cNvPr id="6" name="Zástupný objekt pre obsah 5" descr="Obrázok, na ktorom je text, snímka obrazovky, písmo, číslo&#10;&#10;Obsah vygenerovaný pomocou AI môže byť nesprávny.">
            <a:extLst>
              <a:ext uri="{FF2B5EF4-FFF2-40B4-BE49-F238E27FC236}">
                <a16:creationId xmlns:a16="http://schemas.microsoft.com/office/drawing/2014/main" id="{6D213A7C-0473-0712-97F1-5B0771FA117C}"/>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30696" y="1825625"/>
            <a:ext cx="5492496" cy="3962527"/>
          </a:xfrm>
        </p:spPr>
      </p:pic>
    </p:spTree>
    <p:extLst>
      <p:ext uri="{BB962C8B-B14F-4D97-AF65-F5344CB8AC3E}">
        <p14:creationId xmlns:p14="http://schemas.microsoft.com/office/powerpoint/2010/main" val="38146957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3DF53A-8A3D-E78C-7041-956715725B62}"/>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C1E8E3E4-8B67-DC9C-48B6-9365838A5DFD}"/>
              </a:ext>
            </a:extLst>
          </p:cNvPr>
          <p:cNvSpPr>
            <a:spLocks noGrp="1"/>
          </p:cNvSpPr>
          <p:nvPr>
            <p:ph type="title"/>
          </p:nvPr>
        </p:nvSpPr>
        <p:spPr>
          <a:xfrm>
            <a:off x="841248" y="365760"/>
            <a:ext cx="10515600" cy="1325880"/>
          </a:xfrm>
        </p:spPr>
        <p:txBody>
          <a:bodyPr anchor="ctr">
            <a:normAutofit/>
          </a:bodyPr>
          <a:lstStyle/>
          <a:p>
            <a:r>
              <a:rPr lang="sk-SK" b="1" dirty="0"/>
              <a:t>MECHANIZMY OZNAMOVANIA ​</a:t>
            </a:r>
            <a:br>
              <a:rPr lang="sk-SK" b="1" dirty="0"/>
            </a:br>
            <a:r>
              <a:rPr lang="sk-SK" b="1" dirty="0"/>
              <a:t>A PRIJÍMANIA OPATRENÍ - YouTube</a:t>
            </a:r>
          </a:p>
        </p:txBody>
      </p:sp>
      <p:graphicFrame>
        <p:nvGraphicFramePr>
          <p:cNvPr id="4" name="Zástupný objekt pre obsah 3">
            <a:extLst>
              <a:ext uri="{FF2B5EF4-FFF2-40B4-BE49-F238E27FC236}">
                <a16:creationId xmlns:a16="http://schemas.microsoft.com/office/drawing/2014/main" id="{1B5BB9D2-A7AF-0AAB-82BF-5FDAB9E6D575}"/>
              </a:ext>
            </a:extLst>
          </p:cNvPr>
          <p:cNvGraphicFramePr>
            <a:graphicFrameLocks noGrp="1"/>
          </p:cNvGraphicFramePr>
          <p:nvPr>
            <p:ph sz="half" idx="4294967295"/>
            <p:extLst>
              <p:ext uri="{D42A27DB-BD31-4B8C-83A1-F6EECF244321}">
                <p14:modId xmlns:p14="http://schemas.microsoft.com/office/powerpoint/2010/main" val="712035706"/>
              </p:ext>
            </p:extLst>
          </p:nvPr>
        </p:nvGraphicFramePr>
        <p:xfrm>
          <a:off x="762000" y="1825625"/>
          <a:ext cx="5257800" cy="351631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Graf 6">
            <a:extLst>
              <a:ext uri="{FF2B5EF4-FFF2-40B4-BE49-F238E27FC236}">
                <a16:creationId xmlns:a16="http://schemas.microsoft.com/office/drawing/2014/main" id="{671074A1-FF51-1637-DA7A-7A376A235A03}"/>
              </a:ext>
            </a:extLst>
          </p:cNvPr>
          <p:cNvGraphicFramePr/>
          <p:nvPr>
            <p:extLst>
              <p:ext uri="{D42A27DB-BD31-4B8C-83A1-F6EECF244321}">
                <p14:modId xmlns:p14="http://schemas.microsoft.com/office/powerpoint/2010/main" val="3296748429"/>
              </p:ext>
            </p:extLst>
          </p:nvPr>
        </p:nvGraphicFramePr>
        <p:xfrm>
          <a:off x="6248871" y="1825625"/>
          <a:ext cx="5107977" cy="39306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30369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CAFAC3-B562-068C-F994-96E7CB1A864A}"/>
            </a:ext>
          </a:extLst>
        </p:cNvPr>
        <p:cNvGrpSpPr/>
        <p:nvPr/>
      </p:nvGrpSpPr>
      <p:grpSpPr>
        <a:xfrm>
          <a:off x="0" y="0"/>
          <a:ext cx="0" cy="0"/>
          <a:chOff x="0" y="0"/>
          <a:chExt cx="0" cy="0"/>
        </a:xfrm>
      </p:grpSpPr>
      <p:sp>
        <p:nvSpPr>
          <p:cNvPr id="5" name="Nadpis 1">
            <a:extLst>
              <a:ext uri="{FF2B5EF4-FFF2-40B4-BE49-F238E27FC236}">
                <a16:creationId xmlns:a16="http://schemas.microsoft.com/office/drawing/2014/main" id="{C0CBEF46-9CEA-E0DC-C772-8210141730E5}"/>
              </a:ext>
            </a:extLst>
          </p:cNvPr>
          <p:cNvSpPr>
            <a:spLocks noGrp="1"/>
          </p:cNvSpPr>
          <p:nvPr>
            <p:ph sz="half" idx="1"/>
          </p:nvPr>
        </p:nvSpPr>
        <p:spPr>
          <a:xfrm>
            <a:off x="762000" y="1371601"/>
            <a:ext cx="9534525" cy="3970338"/>
          </a:xfrm>
        </p:spPr>
        <p:txBody>
          <a:bodyPr/>
          <a:lstStyle/>
          <a:p>
            <a:pPr marL="0" indent="0" algn="ctr">
              <a:buNone/>
            </a:pPr>
            <a:endParaRPr lang="sk-SK" sz="4000" dirty="0">
              <a:solidFill>
                <a:schemeClr val="bg1"/>
              </a:solidFill>
              <a:latin typeface="Arial" panose="020B0604020202020204" pitchFamily="34" charset="0"/>
              <a:cs typeface="Arial" panose="020B0604020202020204" pitchFamily="34" charset="0"/>
            </a:endParaRPr>
          </a:p>
          <a:p>
            <a:pPr marL="0" indent="0" algn="ctr">
              <a:buNone/>
            </a:pPr>
            <a:endParaRPr lang="sk-SK" sz="3400" b="1" dirty="0">
              <a:solidFill>
                <a:schemeClr val="bg1"/>
              </a:solidFill>
            </a:endParaRPr>
          </a:p>
          <a:p>
            <a:pPr marL="0" indent="0" algn="ctr">
              <a:buNone/>
            </a:pPr>
            <a:endParaRPr lang="sk-SK" sz="3400" b="1" dirty="0">
              <a:solidFill>
                <a:schemeClr val="bg1"/>
              </a:solidFill>
            </a:endParaRPr>
          </a:p>
          <a:p>
            <a:pPr marL="0" indent="0" algn="ctr">
              <a:buNone/>
            </a:pPr>
            <a:r>
              <a:rPr lang="sk-SK" sz="3400" b="1" dirty="0">
                <a:solidFill>
                  <a:schemeClr val="bg1"/>
                </a:solidFill>
              </a:rPr>
              <a:t>DÔVERYHODNÍ NAHLASOVATELIA</a:t>
            </a:r>
            <a:endParaRPr lang="sk-SK" sz="3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54910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3C8CE2C6-330E-D241-0C56-8FE9FC906A08}"/>
              </a:ext>
            </a:extLst>
          </p:cNvPr>
          <p:cNvSpPr>
            <a:spLocks noGrp="1" noChangeArrowheads="1"/>
          </p:cNvSpPr>
          <p:nvPr>
            <p:ph type="title"/>
          </p:nvPr>
        </p:nvSpPr>
        <p:spPr>
          <a:xfrm>
            <a:off x="2075688" y="548640"/>
            <a:ext cx="8591479" cy="1376945"/>
          </a:xfrm>
        </p:spPr>
        <p:txBody>
          <a:bodyPr/>
          <a:lstStyle/>
          <a:p>
            <a:r>
              <a:rPr lang="sk-SK" altLang="sk-SK" sz="3600" b="1" dirty="0">
                <a:latin typeface="Arial" panose="020B0604020202020204" pitchFamily="34" charset="0"/>
              </a:rPr>
              <a:t>DÔVERYHODNÍ NAHLASOVATELIA</a:t>
            </a:r>
          </a:p>
        </p:txBody>
      </p:sp>
      <p:sp>
        <p:nvSpPr>
          <p:cNvPr id="23555" name="Rectangle 3">
            <a:extLst>
              <a:ext uri="{FF2B5EF4-FFF2-40B4-BE49-F238E27FC236}">
                <a16:creationId xmlns:a16="http://schemas.microsoft.com/office/drawing/2014/main" id="{814FDEB2-4CA8-1320-1A13-7FB8859A7D3F}"/>
              </a:ext>
            </a:extLst>
          </p:cNvPr>
          <p:cNvSpPr>
            <a:spLocks noGrp="1" noChangeArrowheads="1"/>
          </p:cNvSpPr>
          <p:nvPr>
            <p:ph idx="1"/>
          </p:nvPr>
        </p:nvSpPr>
        <p:spPr bwMode="auto">
          <a:xfrm>
            <a:off x="630936" y="1517905"/>
            <a:ext cx="10817352" cy="4524122"/>
          </a:xfrm>
        </p:spPr>
        <p:txBody>
          <a:bodyPr wrap="square" numCol="1" anchor="t" anchorCtr="0" compatLnSpc="1">
            <a:prstTxWarp prst="textNoShape">
              <a:avLst/>
            </a:prstTxWarp>
          </a:bodyPr>
          <a:lstStyle/>
          <a:p>
            <a:endParaRPr lang="sk-SK" altLang="sk-SK" sz="1600" dirty="0">
              <a:latin typeface="Arial" panose="020B0604020202020204" pitchFamily="34" charset="0"/>
              <a:cs typeface="Arial" panose="020B0604020202020204" pitchFamily="34" charset="0"/>
            </a:endParaRPr>
          </a:p>
          <a:p>
            <a:pPr fontAlgn="base"/>
            <a:r>
              <a:rPr lang="sk-SK" sz="1600" dirty="0">
                <a:latin typeface="Arial" panose="020B0604020202020204" pitchFamily="34" charset="0"/>
                <a:cs typeface="Arial" panose="020B0604020202020204" pitchFamily="34" charset="0"/>
              </a:rPr>
              <a:t>špecializované subjekty s osobitnou odbornosťou v oblasti identifikácie nezákonného obsahu a so špecializovanými štruktúrami na odhaľovanie a identifikáciu takéhoto obsahu na internete</a:t>
            </a:r>
            <a:r>
              <a:rPr lang="en-US" sz="1600" dirty="0">
                <a:latin typeface="Arial" panose="020B0604020202020204" pitchFamily="34" charset="0"/>
                <a:cs typeface="Arial" panose="020B0604020202020204" pitchFamily="34" charset="0"/>
              </a:rPr>
              <a:t>​</a:t>
            </a:r>
          </a:p>
          <a:p>
            <a:pPr fontAlgn="base"/>
            <a:r>
              <a:rPr lang="sk-SK" sz="1600" dirty="0">
                <a:latin typeface="Arial" panose="020B0604020202020204" pitchFamily="34" charset="0"/>
                <a:cs typeface="Arial" panose="020B0604020202020204" pitchFamily="34" charset="0"/>
              </a:rPr>
              <a:t>čl. 22 ods. 1 DSA ukladá </a:t>
            </a:r>
            <a:r>
              <a:rPr lang="sk-SK" sz="1600" b="1" dirty="0">
                <a:latin typeface="Arial" panose="020B0604020202020204" pitchFamily="34" charset="0"/>
                <a:cs typeface="Arial" panose="020B0604020202020204" pitchFamily="34" charset="0"/>
              </a:rPr>
              <a:t>poskytovateľom online platforiem povinnosť prijať potrebné opatrenia</a:t>
            </a:r>
            <a:r>
              <a:rPr lang="sk-SK" sz="1600" dirty="0">
                <a:latin typeface="Arial" panose="020B0604020202020204" pitchFamily="34" charset="0"/>
                <a:cs typeface="Arial" panose="020B0604020202020204" pitchFamily="34" charset="0"/>
              </a:rPr>
              <a:t> (technické a organizačné) na zabezpečenie toho, </a:t>
            </a:r>
            <a:r>
              <a:rPr lang="sk-SK" sz="1600" b="1" dirty="0">
                <a:latin typeface="Arial" panose="020B0604020202020204" pitchFamily="34" charset="0"/>
                <a:cs typeface="Arial" panose="020B0604020202020204" pitchFamily="34" charset="0"/>
              </a:rPr>
              <a:t>aby oznámenia</a:t>
            </a:r>
            <a:r>
              <a:rPr lang="sk-SK" sz="1600" dirty="0">
                <a:latin typeface="Arial" panose="020B0604020202020204" pitchFamily="34" charset="0"/>
                <a:cs typeface="Arial" panose="020B0604020202020204" pitchFamily="34" charset="0"/>
              </a:rPr>
              <a:t> predložené týmito </a:t>
            </a:r>
            <a:r>
              <a:rPr lang="sk-SK" sz="1600" dirty="0" err="1">
                <a:latin typeface="Arial" panose="020B0604020202020204" pitchFamily="34" charset="0"/>
                <a:cs typeface="Arial" panose="020B0604020202020204" pitchFamily="34" charset="0"/>
              </a:rPr>
              <a:t>nahlasovateľmi</a:t>
            </a:r>
            <a:r>
              <a:rPr lang="sk-SK" sz="1600" dirty="0">
                <a:latin typeface="Arial" panose="020B0604020202020204" pitchFamily="34" charset="0"/>
                <a:cs typeface="Arial" panose="020B0604020202020204" pitchFamily="34" charset="0"/>
              </a:rPr>
              <a:t> konajúcimi v rámci ich určenej odbornosti prostredníctvom mechanizmov uvedených v článku 16 </a:t>
            </a:r>
            <a:r>
              <a:rPr lang="sk-SK" sz="1600" b="1" dirty="0">
                <a:latin typeface="Arial" panose="020B0604020202020204" pitchFamily="34" charset="0"/>
                <a:cs typeface="Arial" panose="020B0604020202020204" pitchFamily="34" charset="0"/>
              </a:rPr>
              <a:t>mali prednosť a aby sa spracúvali a rozhodlo sa o nich bez zbytočného odkladu</a:t>
            </a:r>
            <a:r>
              <a:rPr lang="en-US" sz="1600" dirty="0">
                <a:latin typeface="Arial" panose="020B0604020202020204" pitchFamily="34" charset="0"/>
                <a:cs typeface="Arial" panose="020B0604020202020204" pitchFamily="34" charset="0"/>
              </a:rPr>
              <a:t>​</a:t>
            </a:r>
          </a:p>
          <a:p>
            <a:pPr fontAlgn="base"/>
            <a:r>
              <a:rPr lang="sk-SK" sz="1600" dirty="0">
                <a:latin typeface="Arial" panose="020B0604020202020204" pitchFamily="34" charset="0"/>
                <a:cs typeface="Arial" panose="020B0604020202020204" pitchFamily="34" charset="0"/>
              </a:rPr>
              <a:t>DSA upravuje spôsob, akým subjekt nadobudne status </a:t>
            </a:r>
            <a:r>
              <a:rPr lang="sk-SK" sz="1600" u="sng" dirty="0">
                <a:latin typeface="Arial" panose="020B0604020202020204" pitchFamily="34" charset="0"/>
                <a:cs typeface="Arial" panose="020B0604020202020204" pitchFamily="34" charset="0"/>
                <a:hlinkClick r:id="rId3"/>
              </a:rPr>
              <a:t>dôveryhodného oznamovateľa </a:t>
            </a:r>
            <a:r>
              <a:rPr lang="sk-SK" sz="1600" dirty="0">
                <a:latin typeface="Arial" panose="020B0604020202020204" pitchFamily="34" charset="0"/>
                <a:cs typeface="Arial" panose="020B0604020202020204" pitchFamily="34" charset="0"/>
              </a:rPr>
              <a:t>- štatút dôveryhodných </a:t>
            </a:r>
            <a:r>
              <a:rPr lang="sk-SK" sz="1600" dirty="0" err="1">
                <a:latin typeface="Arial" panose="020B0604020202020204" pitchFamily="34" charset="0"/>
                <a:cs typeface="Arial" panose="020B0604020202020204" pitchFamily="34" charset="0"/>
              </a:rPr>
              <a:t>nahlasovateľov</a:t>
            </a:r>
            <a:r>
              <a:rPr lang="sk-SK" sz="1600" dirty="0">
                <a:latin typeface="Arial" panose="020B0604020202020204" pitchFamily="34" charset="0"/>
                <a:cs typeface="Arial" panose="020B0604020202020204" pitchFamily="34" charset="0"/>
              </a:rPr>
              <a:t> podľa čl. 22 ods. 2 DSA udeľuje na žiadosť akýchkoľvek subjektov </a:t>
            </a:r>
            <a:r>
              <a:rPr lang="sk-SK" sz="1600" b="1" dirty="0">
                <a:latin typeface="Arial" panose="020B0604020202020204" pitchFamily="34" charset="0"/>
                <a:cs typeface="Arial" panose="020B0604020202020204" pitchFamily="34" charset="0"/>
              </a:rPr>
              <a:t>koordinátor digitálnych služieb členského štátu</a:t>
            </a:r>
            <a:r>
              <a:rPr lang="sk-SK" sz="1600" dirty="0">
                <a:latin typeface="Arial" panose="020B0604020202020204" pitchFamily="34" charset="0"/>
                <a:cs typeface="Arial" panose="020B0604020202020204" pitchFamily="34" charset="0"/>
              </a:rPr>
              <a:t>, v ktorom je žiadateľ usadený, a to za predpokladu splnenia osobitných podmienok zo strany žiadateľa:</a:t>
            </a:r>
            <a:r>
              <a:rPr lang="en-US" sz="1600" dirty="0">
                <a:latin typeface="Arial" panose="020B0604020202020204" pitchFamily="34" charset="0"/>
                <a:cs typeface="Arial" panose="020B0604020202020204" pitchFamily="34" charset="0"/>
              </a:rPr>
              <a:t>​</a:t>
            </a:r>
          </a:p>
          <a:p>
            <a:pPr fontAlgn="base"/>
            <a:r>
              <a:rPr lang="sk-SK" sz="1600" dirty="0">
                <a:latin typeface="Arial" panose="020B0604020202020204" pitchFamily="34" charset="0"/>
                <a:cs typeface="Arial" panose="020B0604020202020204" pitchFamily="34" charset="0"/>
              </a:rPr>
              <a:t>žiadateľ má osobitné odborné znalosti a spôsobilosť na účely odhaľovania, identifikácie a oznamovania nezákonného obsahu</a:t>
            </a:r>
            <a:r>
              <a:rPr lang="en-US" sz="1600" dirty="0">
                <a:latin typeface="Arial" panose="020B0604020202020204" pitchFamily="34" charset="0"/>
                <a:cs typeface="Arial" panose="020B0604020202020204" pitchFamily="34" charset="0"/>
              </a:rPr>
              <a:t>​</a:t>
            </a:r>
          </a:p>
          <a:p>
            <a:pPr fontAlgn="base"/>
            <a:r>
              <a:rPr lang="sk-SK" sz="1600" dirty="0">
                <a:latin typeface="Arial" panose="020B0604020202020204" pitchFamily="34" charset="0"/>
                <a:cs typeface="Arial" panose="020B0604020202020204" pitchFamily="34" charset="0"/>
              </a:rPr>
              <a:t>žiadateľ nie je závislý od žiadneho poskytovateľa online platforiem</a:t>
            </a:r>
            <a:r>
              <a:rPr lang="en-US" sz="1600" dirty="0">
                <a:latin typeface="Arial" panose="020B0604020202020204" pitchFamily="34" charset="0"/>
                <a:cs typeface="Arial" panose="020B0604020202020204" pitchFamily="34" charset="0"/>
              </a:rPr>
              <a:t>​</a:t>
            </a:r>
          </a:p>
          <a:p>
            <a:pPr fontAlgn="base"/>
            <a:r>
              <a:rPr lang="sk-SK" sz="1600" dirty="0">
                <a:latin typeface="Arial" panose="020B0604020202020204" pitchFamily="34" charset="0"/>
                <a:cs typeface="Arial" panose="020B0604020202020204" pitchFamily="34" charset="0"/>
              </a:rPr>
              <a:t>žiadateľ svoju činnosť vykonáva na účely dôsledného, presného a objektívneho predkladania oznámení</a:t>
            </a:r>
            <a:endParaRPr lang="en-US" sz="1600" dirty="0">
              <a:latin typeface="Arial" panose="020B0604020202020204" pitchFamily="34" charset="0"/>
              <a:cs typeface="Arial" panose="020B0604020202020204" pitchFamily="34" charset="0"/>
            </a:endParaRPr>
          </a:p>
        </p:txBody>
      </p:sp>
    </p:spTree>
  </p:cSld>
  <p:clrMapOvr>
    <a:masterClrMapping/>
  </p:clrMapOvr>
  <p:transition spd="slow">
    <p:blinds dir="ver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085361-E0ED-19A8-BC74-F65417200C79}"/>
            </a:ext>
          </a:extLst>
        </p:cNvPr>
        <p:cNvGrpSpPr/>
        <p:nvPr/>
      </p:nvGrpSpPr>
      <p:grpSpPr>
        <a:xfrm>
          <a:off x="0" y="0"/>
          <a:ext cx="0" cy="0"/>
          <a:chOff x="0" y="0"/>
          <a:chExt cx="0" cy="0"/>
        </a:xfrm>
      </p:grpSpPr>
      <p:sp>
        <p:nvSpPr>
          <p:cNvPr id="5" name="Nadpis 1">
            <a:extLst>
              <a:ext uri="{FF2B5EF4-FFF2-40B4-BE49-F238E27FC236}">
                <a16:creationId xmlns:a16="http://schemas.microsoft.com/office/drawing/2014/main" id="{3E727540-6962-CBBB-F6F2-F32E59C30969}"/>
              </a:ext>
            </a:extLst>
          </p:cNvPr>
          <p:cNvSpPr>
            <a:spLocks noGrp="1"/>
          </p:cNvSpPr>
          <p:nvPr>
            <p:ph sz="half" idx="1"/>
          </p:nvPr>
        </p:nvSpPr>
        <p:spPr>
          <a:xfrm>
            <a:off x="762000" y="1371601"/>
            <a:ext cx="9534525" cy="3970338"/>
          </a:xfrm>
        </p:spPr>
        <p:txBody>
          <a:bodyPr/>
          <a:lstStyle/>
          <a:p>
            <a:pPr marL="0" indent="0" algn="ctr">
              <a:buNone/>
            </a:pPr>
            <a:endParaRPr lang="sk-SK" sz="4000" dirty="0">
              <a:solidFill>
                <a:schemeClr val="bg1"/>
              </a:solidFill>
              <a:latin typeface="Arial" panose="020B0604020202020204" pitchFamily="34" charset="0"/>
              <a:cs typeface="Arial" panose="020B0604020202020204" pitchFamily="34" charset="0"/>
            </a:endParaRPr>
          </a:p>
          <a:p>
            <a:pPr marL="0" indent="0" algn="ctr">
              <a:buNone/>
            </a:pPr>
            <a:endParaRPr lang="sk-SK" sz="3400" b="1" dirty="0">
              <a:solidFill>
                <a:schemeClr val="bg1"/>
              </a:solidFill>
            </a:endParaRPr>
          </a:p>
          <a:p>
            <a:pPr marL="0" indent="0" algn="ctr">
              <a:buNone/>
            </a:pPr>
            <a:endParaRPr lang="sk-SK" sz="3400" b="1" dirty="0">
              <a:solidFill>
                <a:schemeClr val="bg1"/>
              </a:solidFill>
            </a:endParaRPr>
          </a:p>
          <a:p>
            <a:pPr marL="0" indent="0" algn="ctr">
              <a:buNone/>
            </a:pPr>
            <a:r>
              <a:rPr lang="sk-SK" sz="3400" b="1" dirty="0">
                <a:solidFill>
                  <a:schemeClr val="bg1"/>
                </a:solidFill>
              </a:rPr>
              <a:t>KATEGÓRIE NEZÁKONNÉHO OBSAHU</a:t>
            </a:r>
            <a:endParaRPr lang="sk-SK" sz="3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15531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B8A5AA-9506-0684-ED6B-A5405AC9A1DE}"/>
            </a:ext>
          </a:extLst>
        </p:cNvPr>
        <p:cNvGrpSpPr/>
        <p:nvPr/>
      </p:nvGrpSpPr>
      <p:grpSpPr>
        <a:xfrm>
          <a:off x="0" y="0"/>
          <a:ext cx="0" cy="0"/>
          <a:chOff x="0" y="0"/>
          <a:chExt cx="0" cy="0"/>
        </a:xfrm>
      </p:grpSpPr>
      <p:sp>
        <p:nvSpPr>
          <p:cNvPr id="5" name="Nadpis 1">
            <a:extLst>
              <a:ext uri="{FF2B5EF4-FFF2-40B4-BE49-F238E27FC236}">
                <a16:creationId xmlns:a16="http://schemas.microsoft.com/office/drawing/2014/main" id="{61EFE8ED-263F-419E-0B80-AB0351E2CEF4}"/>
              </a:ext>
            </a:extLst>
          </p:cNvPr>
          <p:cNvSpPr>
            <a:spLocks noGrp="1"/>
          </p:cNvSpPr>
          <p:nvPr>
            <p:ph sz="half" idx="1"/>
          </p:nvPr>
        </p:nvSpPr>
        <p:spPr>
          <a:xfrm>
            <a:off x="762000" y="1371601"/>
            <a:ext cx="9534525" cy="3970338"/>
          </a:xfrm>
        </p:spPr>
        <p:txBody>
          <a:bodyPr/>
          <a:lstStyle/>
          <a:p>
            <a:pPr marL="0" indent="0" algn="ctr">
              <a:buNone/>
            </a:pPr>
            <a:endParaRPr lang="sk-SK" sz="4000" dirty="0">
              <a:solidFill>
                <a:schemeClr val="bg1"/>
              </a:solidFill>
              <a:latin typeface="Arial" panose="020B0604020202020204" pitchFamily="34" charset="0"/>
              <a:cs typeface="Arial" panose="020B0604020202020204" pitchFamily="34" charset="0"/>
            </a:endParaRPr>
          </a:p>
          <a:p>
            <a:pPr marL="0" indent="0" algn="ctr">
              <a:buNone/>
            </a:pPr>
            <a:endParaRPr lang="sk-SK" sz="3400" b="1" dirty="0">
              <a:solidFill>
                <a:schemeClr val="bg1"/>
              </a:solidFill>
            </a:endParaRPr>
          </a:p>
          <a:p>
            <a:pPr marL="0" indent="0" algn="ctr">
              <a:buNone/>
            </a:pPr>
            <a:endParaRPr lang="sk-SK" sz="3400" b="1" dirty="0">
              <a:solidFill>
                <a:schemeClr val="bg1"/>
              </a:solidFill>
            </a:endParaRPr>
          </a:p>
          <a:p>
            <a:pPr marL="0" indent="0" algn="ctr">
              <a:buNone/>
            </a:pPr>
            <a:r>
              <a:rPr lang="sk-SK" sz="3400" b="1" dirty="0">
                <a:solidFill>
                  <a:schemeClr val="bg1"/>
                </a:solidFill>
              </a:rPr>
              <a:t>TERORISTICKÝ OBSAH</a:t>
            </a:r>
            <a:endParaRPr lang="sk-SK" sz="3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5243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811ED9-447C-54D5-47A4-809B52CF0827}"/>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583C3157-716F-CC05-ED10-7281A626657F}"/>
              </a:ext>
            </a:extLst>
          </p:cNvPr>
          <p:cNvSpPr>
            <a:spLocks noGrp="1"/>
          </p:cNvSpPr>
          <p:nvPr>
            <p:ph type="ctrTitle"/>
          </p:nvPr>
        </p:nvSpPr>
        <p:spPr>
          <a:xfrm>
            <a:off x="4169328" y="457201"/>
            <a:ext cx="6498672" cy="1554480"/>
          </a:xfrm>
        </p:spPr>
        <p:txBody>
          <a:bodyPr/>
          <a:lstStyle/>
          <a:p>
            <a:r>
              <a:rPr lang="sk-SK" dirty="0"/>
              <a:t>TERORISTICKÝ OBSAH</a:t>
            </a:r>
          </a:p>
        </p:txBody>
      </p:sp>
      <p:sp>
        <p:nvSpPr>
          <p:cNvPr id="3" name="Podnadpis 2">
            <a:extLst>
              <a:ext uri="{FF2B5EF4-FFF2-40B4-BE49-F238E27FC236}">
                <a16:creationId xmlns:a16="http://schemas.microsoft.com/office/drawing/2014/main" id="{4551EE5D-BA12-7194-8905-9622162F10B1}"/>
              </a:ext>
            </a:extLst>
          </p:cNvPr>
          <p:cNvSpPr>
            <a:spLocks noGrp="1"/>
          </p:cNvSpPr>
          <p:nvPr>
            <p:ph type="subTitle" idx="1"/>
          </p:nvPr>
        </p:nvSpPr>
        <p:spPr>
          <a:xfrm>
            <a:off x="4169328" y="2011681"/>
            <a:ext cx="6498672" cy="4160519"/>
          </a:xfrm>
        </p:spPr>
        <p:txBody>
          <a:bodyPr/>
          <a:lstStyle/>
          <a:p>
            <a:pPr marL="285750" indent="-285750" fontAlgn="base">
              <a:buFont typeface="Arial" panose="020B0604020202020204" pitchFamily="34" charset="0"/>
              <a:buChar char="•"/>
            </a:pPr>
            <a:r>
              <a:rPr lang="sk-SK" sz="1600" b="1" dirty="0"/>
              <a:t>dobrovoľná spolupráca v rámci Internetového fóra EÚ (2015) – </a:t>
            </a:r>
            <a:r>
              <a:rPr lang="sk-SK" sz="1600" dirty="0"/>
              <a:t>orgány presadzovania práva a súkromný sektor</a:t>
            </a:r>
            <a:r>
              <a:rPr lang="en-US" sz="1600" dirty="0"/>
              <a:t>​</a:t>
            </a:r>
          </a:p>
          <a:p>
            <a:pPr marL="285750" indent="-285750" fontAlgn="base">
              <a:buFont typeface="Arial" panose="020B0604020202020204" pitchFamily="34" charset="0"/>
              <a:buChar char="•"/>
            </a:pPr>
            <a:r>
              <a:rPr lang="sk-SK" sz="1600" b="1" dirty="0"/>
              <a:t>Jednotka EUROPOL-u pre nahlasovanie internetového obsahu</a:t>
            </a:r>
            <a:r>
              <a:rPr lang="sk-SK" sz="1600" dirty="0"/>
              <a:t> </a:t>
            </a:r>
            <a:r>
              <a:rPr lang="sk-SK" sz="1600" b="1" dirty="0"/>
              <a:t>(2015)</a:t>
            </a:r>
            <a:r>
              <a:rPr lang="en-US" sz="1600" dirty="0"/>
              <a:t>​</a:t>
            </a:r>
          </a:p>
          <a:p>
            <a:pPr marL="285750" indent="-285750" fontAlgn="base">
              <a:buFont typeface="Arial" panose="020B0604020202020204" pitchFamily="34" charset="0"/>
              <a:buChar char="•"/>
            </a:pPr>
            <a:r>
              <a:rPr lang="sk-SK" sz="1600" dirty="0"/>
              <a:t>monitoruje šírenie verejne dostupného teroristického a násilného extrémistického obsahu online</a:t>
            </a:r>
            <a:r>
              <a:rPr lang="en-US" sz="1600" dirty="0"/>
              <a:t>​</a:t>
            </a:r>
          </a:p>
          <a:p>
            <a:pPr marL="285750" indent="-285750" fontAlgn="base">
              <a:buFont typeface="Arial" panose="020B0604020202020204" pitchFamily="34" charset="0"/>
              <a:buChar char="•"/>
            </a:pPr>
            <a:r>
              <a:rPr lang="sk-SK" sz="1600" dirty="0"/>
              <a:t>nahlasuje (</a:t>
            </a:r>
            <a:r>
              <a:rPr lang="sk-SK" sz="1600" i="1" dirty="0" err="1"/>
              <a:t>referral</a:t>
            </a:r>
            <a:r>
              <a:rPr lang="sk-SK" sz="1600" dirty="0"/>
              <a:t>) teroristický a násilný extrémistický obsah poskytovateľom </a:t>
            </a:r>
            <a:r>
              <a:rPr lang="sk-SK" sz="1600" dirty="0" err="1"/>
              <a:t>hostingových</a:t>
            </a:r>
            <a:r>
              <a:rPr lang="sk-SK" sz="1600" dirty="0"/>
              <a:t> služieb, v rámci služieb ktorých bol takýto obsah identifikovaný (v r. 2022 napr. oznámila prítomnosť takéhoto obsahu 21.061 krát vo vzťahu k 143 platformám)</a:t>
            </a:r>
            <a:r>
              <a:rPr lang="en-US" sz="1600" dirty="0"/>
              <a:t>​</a:t>
            </a:r>
          </a:p>
          <a:p>
            <a:pPr marL="285750" indent="-285750" fontAlgn="base">
              <a:buFont typeface="Arial" panose="020B0604020202020204" pitchFamily="34" charset="0"/>
              <a:buChar char="•"/>
            </a:pPr>
            <a:r>
              <a:rPr lang="sk-SK" sz="1600" b="1" dirty="0"/>
              <a:t>Smernica (EÚ) 2017/541 o boji proti terorizmu</a:t>
            </a:r>
            <a:r>
              <a:rPr lang="en-US" sz="1600" dirty="0"/>
              <a:t>​</a:t>
            </a:r>
          </a:p>
          <a:p>
            <a:pPr marL="285750" indent="-285750" fontAlgn="base">
              <a:buFont typeface="Arial" panose="020B0604020202020204" pitchFamily="34" charset="0"/>
              <a:buChar char="•"/>
            </a:pPr>
            <a:r>
              <a:rPr lang="sk-SK" sz="1600" dirty="0"/>
              <a:t>ustanovuje minimálne pravidlá týkajúce sa vymedzenia trestných činov a sankcií v oblasti trestných činov terorizmu, trestných činov súvisiacich s teroristickou skupinou a trestných činov súvisiacich s teroristickými činnosťami, ako aj opatrenia na ochranu a podporu obetí terorizmu a pomoc týmto obetiam</a:t>
            </a:r>
            <a:endParaRPr lang="en-US" sz="1600" dirty="0"/>
          </a:p>
          <a:p>
            <a:endParaRPr lang="sk-SK" dirty="0"/>
          </a:p>
        </p:txBody>
      </p:sp>
    </p:spTree>
    <p:extLst>
      <p:ext uri="{BB962C8B-B14F-4D97-AF65-F5344CB8AC3E}">
        <p14:creationId xmlns:p14="http://schemas.microsoft.com/office/powerpoint/2010/main" val="14071502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F80779-8733-D8B1-662C-23BFCBC41460}"/>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A9B31A8A-D473-F269-9D50-C98336083D38}"/>
              </a:ext>
            </a:extLst>
          </p:cNvPr>
          <p:cNvSpPr>
            <a:spLocks noGrp="1"/>
          </p:cNvSpPr>
          <p:nvPr>
            <p:ph type="title"/>
          </p:nvPr>
        </p:nvSpPr>
        <p:spPr>
          <a:xfrm>
            <a:off x="566928" y="365125"/>
            <a:ext cx="10785283" cy="1325563"/>
          </a:xfrm>
        </p:spPr>
        <p:txBody>
          <a:bodyPr/>
          <a:lstStyle/>
          <a:p>
            <a:pPr algn="ctr"/>
            <a:r>
              <a:rPr lang="it-IT" b="1" dirty="0">
                <a:latin typeface="Arial" panose="020B0604020202020204" pitchFamily="34" charset="0"/>
                <a:cs typeface="Arial" panose="020B0604020202020204" pitchFamily="34" charset="0"/>
              </a:rPr>
              <a:t>SMERNICA (EÚ) 2017/541 </a:t>
            </a:r>
            <a:r>
              <a:rPr lang="it-IT" dirty="0">
                <a:latin typeface="Arial" panose="020B0604020202020204" pitchFamily="34" charset="0"/>
                <a:cs typeface="Arial" panose="020B0604020202020204" pitchFamily="34" charset="0"/>
              </a:rPr>
              <a:t>​</a:t>
            </a:r>
            <a:br>
              <a:rPr lang="it-IT" dirty="0">
                <a:latin typeface="Arial" panose="020B0604020202020204" pitchFamily="34" charset="0"/>
                <a:cs typeface="Arial" panose="020B0604020202020204" pitchFamily="34" charset="0"/>
              </a:rPr>
            </a:br>
            <a:r>
              <a:rPr lang="it-IT" b="1" dirty="0">
                <a:latin typeface="Arial" panose="020B0604020202020204" pitchFamily="34" charset="0"/>
                <a:cs typeface="Arial" panose="020B0604020202020204" pitchFamily="34" charset="0"/>
              </a:rPr>
              <a:t>O BOJI PROTI TERORIZMU</a:t>
            </a:r>
            <a:endParaRPr lang="sk-SK" sz="4000" dirty="0">
              <a:latin typeface="Arial" panose="020B0604020202020204" pitchFamily="34" charset="0"/>
              <a:cs typeface="Arial" panose="020B0604020202020204" pitchFamily="34" charset="0"/>
            </a:endParaRPr>
          </a:p>
        </p:txBody>
      </p:sp>
      <p:sp>
        <p:nvSpPr>
          <p:cNvPr id="8" name="Zástupný objekt pre text 2">
            <a:extLst>
              <a:ext uri="{FF2B5EF4-FFF2-40B4-BE49-F238E27FC236}">
                <a16:creationId xmlns:a16="http://schemas.microsoft.com/office/drawing/2014/main" id="{E1B65C91-4CF5-176E-9022-20D3BBA2F881}"/>
              </a:ext>
            </a:extLst>
          </p:cNvPr>
          <p:cNvSpPr>
            <a:spLocks noGrp="1"/>
          </p:cNvSpPr>
          <p:nvPr>
            <p:ph sz="half" idx="2"/>
          </p:nvPr>
        </p:nvSpPr>
        <p:spPr>
          <a:xfrm>
            <a:off x="1033272" y="1690688"/>
            <a:ext cx="9601391" cy="3951160"/>
          </a:xfrm>
        </p:spPr>
        <p:txBody>
          <a:bodyPr/>
          <a:lstStyle/>
          <a:p>
            <a:pPr algn="just" fontAlgn="base"/>
            <a:r>
              <a:rPr lang="sk-SK" sz="1800" b="1" dirty="0">
                <a:latin typeface="Arial" panose="020B0604020202020204" pitchFamily="34" charset="0"/>
                <a:cs typeface="Arial" panose="020B0604020202020204" pitchFamily="34" charset="0"/>
              </a:rPr>
              <a:t>trestný čin verejného podnecovania k páchaniu trestných činov terorizmu - </a:t>
            </a:r>
            <a:r>
              <a:rPr lang="sk-SK" sz="1800" dirty="0">
                <a:latin typeface="Arial" panose="020B0604020202020204" pitchFamily="34" charset="0"/>
                <a:cs typeface="Arial" panose="020B0604020202020204" pitchFamily="34" charset="0"/>
              </a:rPr>
              <a:t>postihuje „</a:t>
            </a:r>
            <a:r>
              <a:rPr lang="sk-SK" sz="1800" i="1" dirty="0">
                <a:latin typeface="Arial" panose="020B0604020202020204" pitchFamily="34" charset="0"/>
                <a:cs typeface="Arial" panose="020B0604020202020204" pitchFamily="34" charset="0"/>
              </a:rPr>
              <a:t>úmyselné šírenie alebo akékoľvek iné sprístupnenie akýmkoľvek spôsobom, či online alebo </a:t>
            </a:r>
            <a:r>
              <a:rPr lang="sk-SK" sz="1800" i="1" dirty="0" err="1">
                <a:latin typeface="Arial" panose="020B0604020202020204" pitchFamily="34" charset="0"/>
                <a:cs typeface="Arial" panose="020B0604020202020204" pitchFamily="34" charset="0"/>
              </a:rPr>
              <a:t>offline</a:t>
            </a:r>
            <a:r>
              <a:rPr lang="sk-SK" sz="1800" i="1" dirty="0">
                <a:latin typeface="Arial" panose="020B0604020202020204" pitchFamily="34" charset="0"/>
                <a:cs typeface="Arial" panose="020B0604020202020204" pitchFamily="34" charset="0"/>
              </a:rPr>
              <a:t>, informácií verejnosti s úmyslom podnietiť spáchanie niektorého z trestných činov terorizmu uvedených v článku 3 ods. 1 písm. a) až i), pokiaľ takéto konanie priamo alebo nepriamo obhajuje páchanie trestných činov terorizmu, napríklad ich glorifikáciou, a spôsobuje tým riziko, že môže byť spáchaný jeden alebo viac takých trestných činov“</a:t>
            </a:r>
            <a:r>
              <a:rPr lang="en-US" sz="1800" dirty="0">
                <a:latin typeface="Arial" panose="020B0604020202020204" pitchFamily="34" charset="0"/>
                <a:cs typeface="Arial" panose="020B0604020202020204" pitchFamily="34" charset="0"/>
              </a:rPr>
              <a:t>​</a:t>
            </a:r>
          </a:p>
          <a:p>
            <a:pPr algn="just" fontAlgn="base"/>
            <a:r>
              <a:rPr lang="sk-SK" sz="1800" dirty="0">
                <a:latin typeface="Arial" panose="020B0604020202020204" pitchFamily="34" charset="0"/>
                <a:cs typeface="Arial" panose="020B0604020202020204" pitchFamily="34" charset="0"/>
              </a:rPr>
              <a:t>ustanovuje osobitnú povinnosť ČŠ prijať potrebné opatrenia na zabezpečenie </a:t>
            </a:r>
            <a:r>
              <a:rPr lang="sk-SK" sz="1800" b="1" dirty="0">
                <a:latin typeface="Arial" panose="020B0604020202020204" pitchFamily="34" charset="0"/>
                <a:cs typeface="Arial" panose="020B0604020202020204" pitchFamily="34" charset="0"/>
              </a:rPr>
              <a:t>okamžitého odstránenia online obsahu</a:t>
            </a:r>
            <a:r>
              <a:rPr lang="sk-SK" sz="1800" dirty="0">
                <a:latin typeface="Arial" panose="020B0604020202020204" pitchFamily="34" charset="0"/>
                <a:cs typeface="Arial" panose="020B0604020202020204" pitchFamily="34" charset="0"/>
              </a:rPr>
              <a:t> </a:t>
            </a:r>
            <a:r>
              <a:rPr lang="sk-SK" sz="1800" b="1" dirty="0">
                <a:latin typeface="Arial" panose="020B0604020202020204" pitchFamily="34" charset="0"/>
                <a:cs typeface="Arial" panose="020B0604020202020204" pitchFamily="34" charset="0"/>
              </a:rPr>
              <a:t>spravovaného na ich území</a:t>
            </a:r>
            <a:r>
              <a:rPr lang="sk-SK" sz="1800" dirty="0">
                <a:latin typeface="Arial" panose="020B0604020202020204" pitchFamily="34" charset="0"/>
                <a:cs typeface="Arial" panose="020B0604020202020204" pitchFamily="34" charset="0"/>
              </a:rPr>
              <a:t>, ktorý predstavuje verejné podnecovanie na spáchanie trestného činu terorizmu, ako aj povinnosť vyvinúť snahu o odstránenie takéhoto obsahu, ktorý je spravovaný mimo ich územia</a:t>
            </a:r>
            <a:r>
              <a:rPr lang="en-US" sz="1800" dirty="0">
                <a:latin typeface="Arial" panose="020B0604020202020204" pitchFamily="34" charset="0"/>
                <a:cs typeface="Arial" panose="020B0604020202020204" pitchFamily="34" charset="0"/>
              </a:rPr>
              <a:t>​</a:t>
            </a:r>
          </a:p>
          <a:p>
            <a:pPr algn="just" fontAlgn="base"/>
            <a:r>
              <a:rPr lang="sk-SK" sz="1800" dirty="0">
                <a:latin typeface="Arial" panose="020B0604020202020204" pitchFamily="34" charset="0"/>
                <a:cs typeface="Arial" panose="020B0604020202020204" pitchFamily="34" charset="0"/>
              </a:rPr>
              <a:t>ak obsah nemožno odstrániť priamo pri jeho zdroji, sú ČŠ oprávnené prijať </a:t>
            </a:r>
            <a:r>
              <a:rPr lang="sk-SK" sz="1800" b="1" dirty="0">
                <a:latin typeface="Arial" panose="020B0604020202020204" pitchFamily="34" charset="0"/>
                <a:cs typeface="Arial" panose="020B0604020202020204" pitchFamily="34" charset="0"/>
              </a:rPr>
              <a:t>opatrenia na blokovanie prístupu </a:t>
            </a:r>
            <a:r>
              <a:rPr lang="sk-SK" sz="1800" dirty="0">
                <a:latin typeface="Arial" panose="020B0604020202020204" pitchFamily="34" charset="0"/>
                <a:cs typeface="Arial" panose="020B0604020202020204" pitchFamily="34" charset="0"/>
              </a:rPr>
              <a:t>k takémuto obsahu vo vzťahu k používateľom internetu nachádzajúcim sa na ich území</a:t>
            </a:r>
          </a:p>
          <a:p>
            <a:endParaRPr lang="sk-SK" dirty="0"/>
          </a:p>
        </p:txBody>
      </p:sp>
    </p:spTree>
    <p:extLst>
      <p:ext uri="{BB962C8B-B14F-4D97-AF65-F5344CB8AC3E}">
        <p14:creationId xmlns:p14="http://schemas.microsoft.com/office/powerpoint/2010/main" val="8747706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8AF967-5C5E-A1BE-4ACA-8BA5C80D3CE0}"/>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91D18D65-9C2A-5C0E-4F55-5E4A0B4400BE}"/>
              </a:ext>
            </a:extLst>
          </p:cNvPr>
          <p:cNvSpPr>
            <a:spLocks noGrp="1"/>
          </p:cNvSpPr>
          <p:nvPr>
            <p:ph type="title"/>
          </p:nvPr>
        </p:nvSpPr>
        <p:spPr>
          <a:xfrm>
            <a:off x="2020824" y="365125"/>
            <a:ext cx="9331387" cy="1325563"/>
          </a:xfrm>
        </p:spPr>
        <p:txBody>
          <a:bodyPr/>
          <a:lstStyle/>
          <a:p>
            <a:pPr algn="ctr"/>
            <a:r>
              <a:rPr lang="it-IT" sz="2800" b="1" dirty="0">
                <a:latin typeface="Arial" panose="020B0604020202020204" pitchFamily="34" charset="0"/>
                <a:cs typeface="Arial" panose="020B0604020202020204" pitchFamily="34" charset="0"/>
              </a:rPr>
              <a:t>ODPORÚČANIE KOMISIE (EÚ) 2018/334 ​</a:t>
            </a:r>
            <a:r>
              <a:rPr lang="sk-SK" sz="2800" b="1" dirty="0">
                <a:latin typeface="Arial" panose="020B0604020202020204" pitchFamily="34" charset="0"/>
                <a:cs typeface="Arial" panose="020B0604020202020204" pitchFamily="34" charset="0"/>
              </a:rPr>
              <a:t> </a:t>
            </a:r>
            <a:r>
              <a:rPr lang="it-IT" sz="2800" b="1" dirty="0">
                <a:latin typeface="Arial" panose="020B0604020202020204" pitchFamily="34" charset="0"/>
                <a:cs typeface="Arial" panose="020B0604020202020204" pitchFamily="34" charset="0"/>
              </a:rPr>
              <a:t>O OPATRENIACH NA ÚČINNÝ BOJ PROTI NEZÁKONNÉMU</a:t>
            </a:r>
            <a:r>
              <a:rPr lang="sk-SK" sz="2800" b="1" dirty="0">
                <a:latin typeface="Arial" panose="020B0604020202020204" pitchFamily="34" charset="0"/>
                <a:cs typeface="Arial" panose="020B0604020202020204" pitchFamily="34" charset="0"/>
              </a:rPr>
              <a:t> </a:t>
            </a:r>
            <a:r>
              <a:rPr lang="it-IT" sz="2800" b="1" dirty="0">
                <a:latin typeface="Arial" panose="020B0604020202020204" pitchFamily="34" charset="0"/>
                <a:cs typeface="Arial" panose="020B0604020202020204" pitchFamily="34" charset="0"/>
              </a:rPr>
              <a:t>OBSAHU</a:t>
            </a:r>
            <a:r>
              <a:rPr lang="it-IT" b="1" dirty="0">
                <a:latin typeface="Arial" panose="020B0604020202020204" pitchFamily="34" charset="0"/>
                <a:cs typeface="Arial" panose="020B0604020202020204" pitchFamily="34" charset="0"/>
              </a:rPr>
              <a:t>​</a:t>
            </a:r>
            <a:endParaRPr lang="sk-SK" sz="4000" dirty="0">
              <a:latin typeface="Arial" panose="020B0604020202020204" pitchFamily="34" charset="0"/>
              <a:cs typeface="Arial" panose="020B0604020202020204" pitchFamily="34" charset="0"/>
            </a:endParaRPr>
          </a:p>
        </p:txBody>
      </p:sp>
      <p:sp>
        <p:nvSpPr>
          <p:cNvPr id="8" name="Zástupný objekt pre text 2">
            <a:extLst>
              <a:ext uri="{FF2B5EF4-FFF2-40B4-BE49-F238E27FC236}">
                <a16:creationId xmlns:a16="http://schemas.microsoft.com/office/drawing/2014/main" id="{5B520161-DD53-A499-C20F-097565FE33C8}"/>
              </a:ext>
            </a:extLst>
          </p:cNvPr>
          <p:cNvSpPr>
            <a:spLocks noGrp="1"/>
          </p:cNvSpPr>
          <p:nvPr>
            <p:ph sz="half" idx="2"/>
          </p:nvPr>
        </p:nvSpPr>
        <p:spPr>
          <a:xfrm>
            <a:off x="1033272" y="1920240"/>
            <a:ext cx="10076688" cy="3721608"/>
          </a:xfrm>
        </p:spPr>
        <p:txBody>
          <a:bodyPr/>
          <a:lstStyle/>
          <a:p>
            <a:pPr fontAlgn="base"/>
            <a:r>
              <a:rPr lang="sk-SK" sz="1600" dirty="0">
                <a:latin typeface="Arial" panose="020B0604020202020204" pitchFamily="34" charset="0"/>
                <a:cs typeface="Arial" panose="020B0604020202020204" pitchFamily="34" charset="0"/>
              </a:rPr>
              <a:t>čl. 4 písm. h) – teroristickým obsahom sa rozumie „</a:t>
            </a:r>
            <a:r>
              <a:rPr lang="sk-SK" sz="1600" i="1" dirty="0">
                <a:latin typeface="Arial" panose="020B0604020202020204" pitchFamily="34" charset="0"/>
                <a:cs typeface="Arial" panose="020B0604020202020204" pitchFamily="34" charset="0"/>
              </a:rPr>
              <a:t>akákoľvek informácia, šírenie ktorej predstavuje trestné činy vymedzené v smernici (EÚ) 2017/541 alebo trestné činy terorizmu vymedzené v právnych predpisoch dotknutého členského štátu, a to vrátane šírenia relevantných informácií, ktoré pochádzajú od teroristických skupín alebo sa im dajú pripísať alebo od subjektov zapísaných na príslušných zoznamoch zostavených Úniou alebo Organizáciou spojených národov.</a:t>
            </a:r>
            <a:r>
              <a:rPr lang="sk-SK" sz="1600" dirty="0">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a:t>
            </a:r>
          </a:p>
          <a:p>
            <a:pPr fontAlgn="base"/>
            <a:r>
              <a:rPr lang="sk-SK" sz="1600" dirty="0">
                <a:latin typeface="Arial" panose="020B0604020202020204" pitchFamily="34" charset="0"/>
                <a:cs typeface="Arial" panose="020B0604020202020204" pitchFamily="34" charset="0"/>
              </a:rPr>
              <a:t>osobitné odporúčania týkajúce sa teroristického obsahu pre poskytovateľov </a:t>
            </a:r>
            <a:r>
              <a:rPr lang="sk-SK" sz="1600" dirty="0" err="1">
                <a:latin typeface="Arial" panose="020B0604020202020204" pitchFamily="34" charset="0"/>
                <a:cs typeface="Arial" panose="020B0604020202020204" pitchFamily="34" charset="0"/>
              </a:rPr>
              <a:t>hostingových</a:t>
            </a:r>
            <a:r>
              <a:rPr lang="sk-SK" sz="1600" dirty="0">
                <a:latin typeface="Arial" panose="020B0604020202020204" pitchFamily="34" charset="0"/>
                <a:cs typeface="Arial" panose="020B0604020202020204" pitchFamily="34" charset="0"/>
              </a:rPr>
              <a:t> služieb:</a:t>
            </a:r>
            <a:r>
              <a:rPr lang="en-US" sz="1600" dirty="0">
                <a:latin typeface="Arial" panose="020B0604020202020204" pitchFamily="34" charset="0"/>
                <a:cs typeface="Arial" panose="020B0604020202020204" pitchFamily="34" charset="0"/>
              </a:rPr>
              <a:t>​</a:t>
            </a:r>
          </a:p>
          <a:p>
            <a:pPr fontAlgn="base"/>
            <a:r>
              <a:rPr lang="sk-SK" sz="1600" b="1" dirty="0">
                <a:latin typeface="Arial" panose="020B0604020202020204" pitchFamily="34" charset="0"/>
                <a:cs typeface="Arial" panose="020B0604020202020204" pitchFamily="34" charset="0"/>
              </a:rPr>
              <a:t>predkladanie a spracúvanie nahlásení </a:t>
            </a:r>
            <a:r>
              <a:rPr lang="sk-SK" sz="1600" dirty="0">
                <a:latin typeface="Arial" panose="020B0604020202020204" pitchFamily="34" charset="0"/>
                <a:cs typeface="Arial" panose="020B0604020202020204" pitchFamily="34" charset="0"/>
              </a:rPr>
              <a:t>- poskytovatelia mali vytvoriť mechanizmy umožňujúce predkladanie nahlásení a zrýchlené postupy pre ich spracovanie (Komisia ako lehotu, v ktorej by mali poskytovatelia posúdiť a v prípade potreby odstrániť obsah identifikovaný v nahláseniach alebo znemožniť prístup k nemu, určila v rozsahu spravidla </a:t>
            </a:r>
            <a:r>
              <a:rPr lang="sk-SK" sz="1600" b="1" dirty="0">
                <a:latin typeface="Arial" panose="020B0604020202020204" pitchFamily="34" charset="0"/>
                <a:cs typeface="Arial" panose="020B0604020202020204" pitchFamily="34" charset="0"/>
              </a:rPr>
              <a:t>do jednej hodiny od doručenia nahlásenia </a:t>
            </a:r>
            <a:r>
              <a:rPr lang="sk-SK" sz="1600" dirty="0">
                <a:latin typeface="Arial" panose="020B0604020202020204" pitchFamily="34" charset="0"/>
                <a:cs typeface="Arial" panose="020B0604020202020204" pitchFamily="34" charset="0"/>
              </a:rPr>
              <a:t>poskytovateľovi)</a:t>
            </a:r>
            <a:r>
              <a:rPr lang="en-US" sz="1600" dirty="0">
                <a:latin typeface="Arial" panose="020B0604020202020204" pitchFamily="34" charset="0"/>
                <a:cs typeface="Arial" panose="020B0604020202020204" pitchFamily="34" charset="0"/>
              </a:rPr>
              <a:t>​</a:t>
            </a:r>
          </a:p>
          <a:p>
            <a:pPr fontAlgn="base"/>
            <a:r>
              <a:rPr lang="sk-SK" sz="1600" b="1" dirty="0">
                <a:latin typeface="Arial" panose="020B0604020202020204" pitchFamily="34" charset="0"/>
                <a:cs typeface="Arial" panose="020B0604020202020204" pitchFamily="34" charset="0"/>
              </a:rPr>
              <a:t>iniciatívne opatrenia </a:t>
            </a:r>
            <a:r>
              <a:rPr lang="sk-SK" sz="1600" dirty="0">
                <a:latin typeface="Arial" panose="020B0604020202020204" pitchFamily="34" charset="0"/>
                <a:cs typeface="Arial" panose="020B0604020202020204" pitchFamily="34" charset="0"/>
              </a:rPr>
              <a:t>pre identifikáciu (aj pomocou automatizovaných prostriedkov) a bezodkladné odstránenie alebo znemožnenie prístupu k obsahu a bezodkladné zabránenie opätovného sprístupnenia teroristického obsahu, ktorý bol odstránený alebo prístup ku ktorému bol znemožnený</a:t>
            </a:r>
          </a:p>
          <a:p>
            <a:endParaRPr lang="sk-SK" dirty="0"/>
          </a:p>
        </p:txBody>
      </p:sp>
    </p:spTree>
    <p:extLst>
      <p:ext uri="{BB962C8B-B14F-4D97-AF65-F5344CB8AC3E}">
        <p14:creationId xmlns:p14="http://schemas.microsoft.com/office/powerpoint/2010/main" val="29678025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900068-4959-A5C4-B746-4D5913301A00}"/>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6B64BAC4-3942-7880-D55A-705F56F50F37}"/>
              </a:ext>
            </a:extLst>
          </p:cNvPr>
          <p:cNvSpPr>
            <a:spLocks noGrp="1"/>
          </p:cNvSpPr>
          <p:nvPr>
            <p:ph type="title"/>
          </p:nvPr>
        </p:nvSpPr>
        <p:spPr>
          <a:xfrm>
            <a:off x="2020824" y="365125"/>
            <a:ext cx="9331387" cy="1325563"/>
          </a:xfrm>
        </p:spPr>
        <p:txBody>
          <a:bodyPr/>
          <a:lstStyle/>
          <a:p>
            <a:pPr algn="ctr"/>
            <a:r>
              <a:rPr lang="it-IT" sz="2800" b="1" dirty="0">
                <a:latin typeface="Arial" panose="020B0604020202020204" pitchFamily="34" charset="0"/>
                <a:cs typeface="Arial" panose="020B0604020202020204" pitchFamily="34" charset="0"/>
              </a:rPr>
              <a:t>NARIADENIE (EÚ) 2021/784 ​</a:t>
            </a:r>
            <a:br>
              <a:rPr lang="it-IT" sz="2800" b="1" dirty="0">
                <a:latin typeface="Arial" panose="020B0604020202020204" pitchFamily="34" charset="0"/>
                <a:cs typeface="Arial" panose="020B0604020202020204" pitchFamily="34" charset="0"/>
              </a:rPr>
            </a:br>
            <a:r>
              <a:rPr lang="it-IT" sz="2800" b="1" dirty="0">
                <a:latin typeface="Arial" panose="020B0604020202020204" pitchFamily="34" charset="0"/>
                <a:cs typeface="Arial" panose="020B0604020202020204" pitchFamily="34" charset="0"/>
              </a:rPr>
              <a:t>O RIEŠENÍ ŠÍRENIA TERORISTICKÉHO OBSAHU ONLINE I.​</a:t>
            </a:r>
            <a:endParaRPr lang="sk-SK" sz="4000" dirty="0">
              <a:latin typeface="Arial" panose="020B0604020202020204" pitchFamily="34" charset="0"/>
              <a:cs typeface="Arial" panose="020B0604020202020204" pitchFamily="34" charset="0"/>
            </a:endParaRPr>
          </a:p>
        </p:txBody>
      </p:sp>
      <p:sp>
        <p:nvSpPr>
          <p:cNvPr id="8" name="Zástupný objekt pre text 2">
            <a:extLst>
              <a:ext uri="{FF2B5EF4-FFF2-40B4-BE49-F238E27FC236}">
                <a16:creationId xmlns:a16="http://schemas.microsoft.com/office/drawing/2014/main" id="{81D44DEA-E1DC-5373-F900-5B1AA1A225F1}"/>
              </a:ext>
            </a:extLst>
          </p:cNvPr>
          <p:cNvSpPr>
            <a:spLocks noGrp="1"/>
          </p:cNvSpPr>
          <p:nvPr>
            <p:ph sz="half" idx="2"/>
          </p:nvPr>
        </p:nvSpPr>
        <p:spPr>
          <a:xfrm>
            <a:off x="1033272" y="1690688"/>
            <a:ext cx="10076688" cy="3951160"/>
          </a:xfrm>
        </p:spPr>
        <p:txBody>
          <a:bodyPr/>
          <a:lstStyle/>
          <a:p>
            <a:pPr fontAlgn="base"/>
            <a:r>
              <a:rPr lang="sk-SK" sz="1400" dirty="0">
                <a:latin typeface="Arial" panose="020B0604020202020204" pitchFamily="34" charset="0"/>
                <a:cs typeface="Arial" panose="020B0604020202020204" pitchFamily="34" charset="0"/>
              </a:rPr>
              <a:t>stanovuje jednotné pravidlá na </a:t>
            </a:r>
            <a:r>
              <a:rPr lang="sk-SK" sz="1400" b="1" dirty="0">
                <a:latin typeface="Arial" panose="020B0604020202020204" pitchFamily="34" charset="0"/>
                <a:cs typeface="Arial" panose="020B0604020202020204" pitchFamily="34" charset="0"/>
              </a:rPr>
              <a:t>riešenie zneužívania </a:t>
            </a:r>
            <a:r>
              <a:rPr lang="sk-SK" sz="1400" b="1" dirty="0" err="1">
                <a:latin typeface="Arial" panose="020B0604020202020204" pitchFamily="34" charset="0"/>
                <a:cs typeface="Arial" panose="020B0604020202020204" pitchFamily="34" charset="0"/>
              </a:rPr>
              <a:t>hostingových</a:t>
            </a:r>
            <a:r>
              <a:rPr lang="sk-SK" sz="1400" b="1" dirty="0">
                <a:latin typeface="Arial" panose="020B0604020202020204" pitchFamily="34" charset="0"/>
                <a:cs typeface="Arial" panose="020B0604020202020204" pitchFamily="34" charset="0"/>
              </a:rPr>
              <a:t> služieb na verejné šírenie teroristického obsahu online</a:t>
            </a:r>
            <a:r>
              <a:rPr lang="en-US" sz="1400" dirty="0">
                <a:latin typeface="Arial" panose="020B0604020202020204" pitchFamily="34" charset="0"/>
                <a:cs typeface="Arial" panose="020B0604020202020204" pitchFamily="34" charset="0"/>
              </a:rPr>
              <a:t>​</a:t>
            </a:r>
          </a:p>
          <a:p>
            <a:pPr fontAlgn="base"/>
            <a:r>
              <a:rPr lang="sk-SK" sz="1400" dirty="0">
                <a:latin typeface="Arial" panose="020B0604020202020204" pitchFamily="34" charset="0"/>
                <a:cs typeface="Arial" panose="020B0604020202020204" pitchFamily="34" charset="0"/>
              </a:rPr>
              <a:t>čl. 2 ods. 7 - </a:t>
            </a:r>
            <a:r>
              <a:rPr lang="sk-SK" sz="1400" b="1" dirty="0">
                <a:latin typeface="Arial" panose="020B0604020202020204" pitchFamily="34" charset="0"/>
                <a:cs typeface="Arial" panose="020B0604020202020204" pitchFamily="34" charset="0"/>
              </a:rPr>
              <a:t>teroristickým obsahom </a:t>
            </a:r>
            <a:r>
              <a:rPr lang="sk-SK" sz="1400" dirty="0">
                <a:latin typeface="Arial" panose="020B0604020202020204" pitchFamily="34" charset="0"/>
                <a:cs typeface="Arial" panose="020B0604020202020204" pitchFamily="34" charset="0"/>
              </a:rPr>
              <a:t>sa rozumie materiál, ktorý:</a:t>
            </a:r>
            <a:r>
              <a:rPr lang="en-US" sz="1400" dirty="0">
                <a:latin typeface="Arial" panose="020B0604020202020204" pitchFamily="34" charset="0"/>
                <a:cs typeface="Arial" panose="020B0604020202020204" pitchFamily="34" charset="0"/>
              </a:rPr>
              <a:t>​</a:t>
            </a:r>
          </a:p>
          <a:p>
            <a:pPr fontAlgn="base"/>
            <a:r>
              <a:rPr lang="sk-SK" sz="1400" dirty="0">
                <a:latin typeface="Arial" panose="020B0604020202020204" pitchFamily="34" charset="0"/>
                <a:cs typeface="Arial" panose="020B0604020202020204" pitchFamily="34" charset="0"/>
              </a:rPr>
              <a:t>podnecuje na spáchanie niektorého z trestných činov uvedených v článku 3 ods. 1 písm. a) až i) smernice (EÚ) 2017/541, ak takýto materiál, či už priamo alebo nepriamo, napríklad glorifikáciou teroristických činov, obhajuje páchanie trestných činov terorizmu, a tým spôsobuje nebezpečenstvo spáchania jedného alebo viacerých takýchto trestných činov;</a:t>
            </a:r>
            <a:r>
              <a:rPr lang="en-US" sz="1400" dirty="0">
                <a:latin typeface="Arial" panose="020B0604020202020204" pitchFamily="34" charset="0"/>
                <a:cs typeface="Arial" panose="020B0604020202020204" pitchFamily="34" charset="0"/>
              </a:rPr>
              <a:t>​</a:t>
            </a:r>
          </a:p>
          <a:p>
            <a:pPr fontAlgn="base"/>
            <a:r>
              <a:rPr lang="sk-SK" sz="1400" dirty="0">
                <a:latin typeface="Arial" panose="020B0604020202020204" pitchFamily="34" charset="0"/>
                <a:cs typeface="Arial" panose="020B0604020202020204" pitchFamily="34" charset="0"/>
              </a:rPr>
              <a:t>navádza osobu alebo skupiny osôb na spáchanie alebo podporu spáchania niektorého z trestných činov uvedených v článku 3 ods. 1 písm. a) až i) smernice (EÚ) 2017/541;</a:t>
            </a:r>
            <a:r>
              <a:rPr lang="en-US" sz="1400" dirty="0">
                <a:latin typeface="Arial" panose="020B0604020202020204" pitchFamily="34" charset="0"/>
                <a:cs typeface="Arial" panose="020B0604020202020204" pitchFamily="34" charset="0"/>
              </a:rPr>
              <a:t>​</a:t>
            </a:r>
          </a:p>
          <a:p>
            <a:pPr fontAlgn="base"/>
            <a:r>
              <a:rPr lang="sk-SK" sz="1400" dirty="0">
                <a:latin typeface="Arial" panose="020B0604020202020204" pitchFamily="34" charset="0"/>
                <a:cs typeface="Arial" panose="020B0604020202020204" pitchFamily="34" charset="0"/>
              </a:rPr>
              <a:t>navádza osobu alebo skupiny osôb na účasť na činnostiach teroristickej skupiny v zmysle článku 4 písm. b) smernice (EÚ) 2017/541;</a:t>
            </a:r>
            <a:r>
              <a:rPr lang="en-US" sz="1400" dirty="0">
                <a:latin typeface="Arial" panose="020B0604020202020204" pitchFamily="34" charset="0"/>
                <a:cs typeface="Arial" panose="020B0604020202020204" pitchFamily="34" charset="0"/>
              </a:rPr>
              <a:t>​</a:t>
            </a:r>
          </a:p>
          <a:p>
            <a:pPr fontAlgn="base"/>
            <a:r>
              <a:rPr lang="sk-SK" sz="1400" dirty="0">
                <a:latin typeface="Arial" panose="020B0604020202020204" pitchFamily="34" charset="0"/>
                <a:cs typeface="Arial" panose="020B0604020202020204" pitchFamily="34" charset="0"/>
              </a:rPr>
              <a:t>poskytuje návod na výrobu alebo použitie výbušnín, strelných zbraní alebo iných zbraní, alebo škodlivých alebo nebezpečných látok, alebo iných osobitných metód alebo techník na účely spáchania alebo podpory spáchania niektorého z trestných činov terorizmu uvedených v článku 3 ods. 1 písm. a) až i) smernice (EÚ) 2017/541;</a:t>
            </a:r>
            <a:r>
              <a:rPr lang="en-US" sz="1400" dirty="0">
                <a:latin typeface="Arial" panose="020B0604020202020204" pitchFamily="34" charset="0"/>
                <a:cs typeface="Arial" panose="020B0604020202020204" pitchFamily="34" charset="0"/>
              </a:rPr>
              <a:t>​</a:t>
            </a:r>
          </a:p>
          <a:p>
            <a:pPr fontAlgn="base"/>
            <a:r>
              <a:rPr lang="sk-SK" sz="1400" dirty="0">
                <a:latin typeface="Arial" panose="020B0604020202020204" pitchFamily="34" charset="0"/>
                <a:cs typeface="Arial" panose="020B0604020202020204" pitchFamily="34" charset="0"/>
              </a:rPr>
              <a:t>vytvára hrozbu spáchania niektorého z trestných činov uvedených v článku 3 ods. 1 písm. a) až i) smernice (EÚ) 2017/541.</a:t>
            </a:r>
            <a:r>
              <a:rPr lang="en-US" sz="1400" dirty="0">
                <a:latin typeface="Arial" panose="020B0604020202020204" pitchFamily="34" charset="0"/>
                <a:cs typeface="Arial" panose="020B0604020202020204" pitchFamily="34" charset="0"/>
              </a:rPr>
              <a:t>​</a:t>
            </a:r>
          </a:p>
          <a:p>
            <a:pPr marL="0" indent="0" fontAlgn="base">
              <a:buNone/>
            </a:pPr>
            <a:endParaRPr lang="sk-SK" dirty="0"/>
          </a:p>
          <a:p>
            <a:endParaRPr lang="sk-SK" dirty="0"/>
          </a:p>
        </p:txBody>
      </p:sp>
    </p:spTree>
    <p:extLst>
      <p:ext uri="{BB962C8B-B14F-4D97-AF65-F5344CB8AC3E}">
        <p14:creationId xmlns:p14="http://schemas.microsoft.com/office/powerpoint/2010/main" val="2458008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Nadpis 1">
            <a:extLst>
              <a:ext uri="{FF2B5EF4-FFF2-40B4-BE49-F238E27FC236}">
                <a16:creationId xmlns:a16="http://schemas.microsoft.com/office/drawing/2014/main" id="{8D254F02-6B5D-3D89-8713-B0A4BA8FACBF}"/>
              </a:ext>
            </a:extLst>
          </p:cNvPr>
          <p:cNvSpPr>
            <a:spLocks noGrp="1" noChangeArrowheads="1"/>
          </p:cNvSpPr>
          <p:nvPr>
            <p:ph type="title"/>
          </p:nvPr>
        </p:nvSpPr>
        <p:spPr>
          <a:xfrm>
            <a:off x="3045041" y="585927"/>
            <a:ext cx="7622126" cy="1339658"/>
          </a:xfrm>
        </p:spPr>
        <p:txBody>
          <a:bodyPr lIns="91440" tIns="45720" rIns="91440" bIns="45720" anchor="t">
            <a:normAutofit/>
          </a:bodyPr>
          <a:lstStyle/>
          <a:p>
            <a:r>
              <a:rPr lang="sk-SK" b="1" dirty="0">
                <a:latin typeface="Arial" panose="020B0604020202020204" pitchFamily="34" charset="0"/>
                <a:cs typeface="Arial" panose="020B0604020202020204" pitchFamily="34" charset="0"/>
              </a:rPr>
              <a:t>PRÁVNA ÚPRAVA V EÚ</a:t>
            </a:r>
            <a:endParaRPr lang="sk-SK" altLang="sk-SK" b="1" dirty="0">
              <a:latin typeface="Arial" panose="020B0604020202020204" pitchFamily="34" charset="0"/>
              <a:ea typeface="Calibri Light"/>
              <a:cs typeface="Arial" panose="020B0604020202020204" pitchFamily="34" charset="0"/>
            </a:endParaRPr>
          </a:p>
        </p:txBody>
      </p:sp>
      <p:sp>
        <p:nvSpPr>
          <p:cNvPr id="3" name="Zástupný objekt pre text 2">
            <a:extLst>
              <a:ext uri="{FF2B5EF4-FFF2-40B4-BE49-F238E27FC236}">
                <a16:creationId xmlns:a16="http://schemas.microsoft.com/office/drawing/2014/main" id="{56442084-AD85-7735-6531-B892FFFC6A07}"/>
              </a:ext>
            </a:extLst>
          </p:cNvPr>
          <p:cNvSpPr>
            <a:spLocks noGrp="1"/>
          </p:cNvSpPr>
          <p:nvPr>
            <p:ph idx="1"/>
          </p:nvPr>
        </p:nvSpPr>
        <p:spPr>
          <a:xfrm>
            <a:off x="1611951" y="2253101"/>
            <a:ext cx="9055216" cy="2645096"/>
          </a:xfrm>
        </p:spPr>
        <p:txBody>
          <a:bodyPr>
            <a:normAutofit fontScale="77500" lnSpcReduction="20000"/>
          </a:bodyPr>
          <a:lstStyle/>
          <a:p>
            <a:pPr fontAlgn="base"/>
            <a:r>
              <a:rPr lang="sk-SK" dirty="0">
                <a:latin typeface="Arial" panose="020B0604020202020204" pitchFamily="34" charset="0"/>
                <a:cs typeface="Arial" panose="020B0604020202020204" pitchFamily="34" charset="0"/>
              </a:rPr>
              <a:t>Oznámenie Komisie: Stratégia pre jednotný digitálny trh v Európe</a:t>
            </a:r>
            <a:r>
              <a:rPr lang="en-US" dirty="0">
                <a:latin typeface="Arial" panose="020B0604020202020204" pitchFamily="34" charset="0"/>
                <a:cs typeface="Arial" panose="020B0604020202020204" pitchFamily="34" charset="0"/>
              </a:rPr>
              <a:t>​</a:t>
            </a:r>
          </a:p>
          <a:p>
            <a:pPr fontAlgn="base"/>
            <a:r>
              <a:rPr lang="sk-SK" dirty="0">
                <a:latin typeface="Arial" panose="020B0604020202020204" pitchFamily="34" charset="0"/>
                <a:cs typeface="Arial" panose="020B0604020202020204" pitchFamily="34" charset="0"/>
              </a:rPr>
              <a:t>Oznámenie Komisie: Boj proti nezákonnému obsahu na internete. Zvyšovanie zodpovednosti online platforiem.</a:t>
            </a:r>
            <a:r>
              <a:rPr lang="en-US" dirty="0">
                <a:latin typeface="Arial" panose="020B0604020202020204" pitchFamily="34" charset="0"/>
                <a:cs typeface="Arial" panose="020B0604020202020204" pitchFamily="34" charset="0"/>
              </a:rPr>
              <a:t>​</a:t>
            </a:r>
          </a:p>
          <a:p>
            <a:pPr fontAlgn="base"/>
            <a:r>
              <a:rPr lang="sk-SK" dirty="0">
                <a:latin typeface="Arial" panose="020B0604020202020204" pitchFamily="34" charset="0"/>
                <a:cs typeface="Arial" panose="020B0604020202020204" pitchFamily="34" charset="0"/>
              </a:rPr>
              <a:t>Odporúčanie Komisie (EÚ) 2018/334 z 1. marca 2018 o opatreniach na účinný boj proti nezákonnému obsahu na internete</a:t>
            </a:r>
            <a:r>
              <a:rPr lang="en-US" dirty="0">
                <a:latin typeface="Arial" panose="020B0604020202020204" pitchFamily="34" charset="0"/>
                <a:cs typeface="Arial" panose="020B0604020202020204" pitchFamily="34" charset="0"/>
              </a:rPr>
              <a:t>​</a:t>
            </a:r>
          </a:p>
          <a:p>
            <a:pPr fontAlgn="base"/>
            <a:r>
              <a:rPr lang="sk-SK" b="1" dirty="0">
                <a:latin typeface="Arial" panose="020B0604020202020204" pitchFamily="34" charset="0"/>
                <a:cs typeface="Arial" panose="020B0604020202020204" pitchFamily="34" charset="0"/>
              </a:rPr>
              <a:t>Nariadenie Európskeho parlamentu a Rady (EÚ) 2022/2065 z 19. októbra 2022 o jednotnom trhu s digitálnymi službami a o zmene smernice 2000/31/ES (Akt o digitálnych službách) (DSA)</a:t>
            </a:r>
            <a:endParaRPr lang="en-US" dirty="0">
              <a:latin typeface="Arial" panose="020B0604020202020204" pitchFamily="34" charset="0"/>
              <a:cs typeface="Arial" panose="020B0604020202020204"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819F13-929F-062D-131E-1F24FF606CC1}"/>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73FB29E2-4D1B-0E8A-24F1-44B2EE8C204F}"/>
              </a:ext>
            </a:extLst>
          </p:cNvPr>
          <p:cNvSpPr>
            <a:spLocks noGrp="1"/>
          </p:cNvSpPr>
          <p:nvPr>
            <p:ph type="title"/>
          </p:nvPr>
        </p:nvSpPr>
        <p:spPr>
          <a:xfrm>
            <a:off x="2020824" y="365125"/>
            <a:ext cx="9331387" cy="1325563"/>
          </a:xfrm>
        </p:spPr>
        <p:txBody>
          <a:bodyPr/>
          <a:lstStyle/>
          <a:p>
            <a:pPr algn="ctr"/>
            <a:r>
              <a:rPr lang="it-IT" sz="2800" b="1" dirty="0">
                <a:latin typeface="Arial" panose="020B0604020202020204" pitchFamily="34" charset="0"/>
                <a:cs typeface="Arial" panose="020B0604020202020204" pitchFamily="34" charset="0"/>
              </a:rPr>
              <a:t>NARIADENIE (EÚ) 2021/784 ​</a:t>
            </a:r>
            <a:br>
              <a:rPr lang="it-IT" sz="2800" b="1" dirty="0">
                <a:latin typeface="Arial" panose="020B0604020202020204" pitchFamily="34" charset="0"/>
                <a:cs typeface="Arial" panose="020B0604020202020204" pitchFamily="34" charset="0"/>
              </a:rPr>
            </a:br>
            <a:r>
              <a:rPr lang="it-IT" sz="2800" b="1" dirty="0">
                <a:latin typeface="Arial" panose="020B0604020202020204" pitchFamily="34" charset="0"/>
                <a:cs typeface="Arial" panose="020B0604020202020204" pitchFamily="34" charset="0"/>
              </a:rPr>
              <a:t>O RIEŠENÍ ŠÍRENIA TERORISTICKÉHO OBSAHU ONLINE I</a:t>
            </a:r>
            <a:r>
              <a:rPr lang="sk-SK" sz="2800" b="1" dirty="0">
                <a:latin typeface="Arial" panose="020B0604020202020204" pitchFamily="34" charset="0"/>
                <a:cs typeface="Arial" panose="020B0604020202020204" pitchFamily="34" charset="0"/>
              </a:rPr>
              <a:t>I</a:t>
            </a:r>
            <a:r>
              <a:rPr lang="it-IT" sz="2800" b="1" dirty="0">
                <a:latin typeface="Arial" panose="020B0604020202020204" pitchFamily="34" charset="0"/>
                <a:cs typeface="Arial" panose="020B0604020202020204" pitchFamily="34" charset="0"/>
              </a:rPr>
              <a:t>.​</a:t>
            </a:r>
            <a:endParaRPr lang="sk-SK" sz="4000" dirty="0">
              <a:latin typeface="Arial" panose="020B0604020202020204" pitchFamily="34" charset="0"/>
              <a:cs typeface="Arial" panose="020B0604020202020204" pitchFamily="34" charset="0"/>
            </a:endParaRPr>
          </a:p>
        </p:txBody>
      </p:sp>
      <p:sp>
        <p:nvSpPr>
          <p:cNvPr id="8" name="Zástupný objekt pre text 2">
            <a:extLst>
              <a:ext uri="{FF2B5EF4-FFF2-40B4-BE49-F238E27FC236}">
                <a16:creationId xmlns:a16="http://schemas.microsoft.com/office/drawing/2014/main" id="{271019DD-153E-43C4-DAF6-A8462E4BD50C}"/>
              </a:ext>
            </a:extLst>
          </p:cNvPr>
          <p:cNvSpPr>
            <a:spLocks noGrp="1"/>
          </p:cNvSpPr>
          <p:nvPr>
            <p:ph sz="half" idx="2"/>
          </p:nvPr>
        </p:nvSpPr>
        <p:spPr>
          <a:xfrm>
            <a:off x="1033272" y="1690688"/>
            <a:ext cx="10076688" cy="3951160"/>
          </a:xfrm>
        </p:spPr>
        <p:txBody>
          <a:bodyPr/>
          <a:lstStyle/>
          <a:p>
            <a:pPr algn="just" fontAlgn="base"/>
            <a:r>
              <a:rPr lang="sk-SK" sz="2200" b="1" dirty="0">
                <a:latin typeface="Arial" panose="020B0604020202020204" pitchFamily="34" charset="0"/>
                <a:cs typeface="Arial" panose="020B0604020202020204" pitchFamily="34" charset="0"/>
              </a:rPr>
              <a:t>opatrenia, ktorých účelom je riešiť šírenie teroristického obsahu </a:t>
            </a:r>
            <a:r>
              <a:rPr lang="sk-SK" sz="2200" dirty="0">
                <a:latin typeface="Arial" panose="020B0604020202020204" pitchFamily="34" charset="0"/>
                <a:cs typeface="Arial" panose="020B0604020202020204" pitchFamily="34" charset="0"/>
              </a:rPr>
              <a:t>online, zahŕňajú:</a:t>
            </a:r>
            <a:r>
              <a:rPr lang="en-US" sz="2200" dirty="0">
                <a:latin typeface="Arial" panose="020B0604020202020204" pitchFamily="34" charset="0"/>
                <a:cs typeface="Arial" panose="020B0604020202020204" pitchFamily="34" charset="0"/>
              </a:rPr>
              <a:t>​</a:t>
            </a:r>
          </a:p>
          <a:p>
            <a:pPr algn="just" fontAlgn="base"/>
            <a:r>
              <a:rPr lang="sk-SK" sz="2200" dirty="0">
                <a:latin typeface="Arial" panose="020B0604020202020204" pitchFamily="34" charset="0"/>
                <a:cs typeface="Arial" panose="020B0604020202020204" pitchFamily="34" charset="0"/>
              </a:rPr>
              <a:t>právomoc príslušných orgánov členských štátov vydať príkaz na odstránenie teroristického obsahu alebo znemožnenie prístupu k nemu poskytovateľom </a:t>
            </a:r>
            <a:r>
              <a:rPr lang="sk-SK" sz="2200" dirty="0" err="1">
                <a:latin typeface="Arial" panose="020B0604020202020204" pitchFamily="34" charset="0"/>
                <a:cs typeface="Arial" panose="020B0604020202020204" pitchFamily="34" charset="0"/>
              </a:rPr>
              <a:t>hostingových</a:t>
            </a:r>
            <a:r>
              <a:rPr lang="sk-SK" sz="2200" dirty="0">
                <a:latin typeface="Arial" panose="020B0604020202020204" pitchFamily="34" charset="0"/>
                <a:cs typeface="Arial" panose="020B0604020202020204" pitchFamily="34" charset="0"/>
              </a:rPr>
              <a:t> služieb (čl. 3)</a:t>
            </a:r>
            <a:r>
              <a:rPr lang="en-US" sz="2200" dirty="0">
                <a:latin typeface="Arial" panose="020B0604020202020204" pitchFamily="34" charset="0"/>
                <a:cs typeface="Arial" panose="020B0604020202020204" pitchFamily="34" charset="0"/>
              </a:rPr>
              <a:t>​</a:t>
            </a:r>
          </a:p>
          <a:p>
            <a:pPr algn="just" fontAlgn="base"/>
            <a:r>
              <a:rPr lang="sk-SK" sz="2200" dirty="0">
                <a:latin typeface="Arial" panose="020B0604020202020204" pitchFamily="34" charset="0"/>
                <a:cs typeface="Arial" panose="020B0604020202020204" pitchFamily="34" charset="0"/>
              </a:rPr>
              <a:t>pravidlá pre postup vydávania cezhraničných príkazov na odstránenie teroristického obsahu (čl. 4)</a:t>
            </a:r>
            <a:r>
              <a:rPr lang="en-US" sz="2200" dirty="0">
                <a:latin typeface="Arial" panose="020B0604020202020204" pitchFamily="34" charset="0"/>
                <a:cs typeface="Arial" panose="020B0604020202020204" pitchFamily="34" charset="0"/>
              </a:rPr>
              <a:t>​</a:t>
            </a:r>
          </a:p>
          <a:p>
            <a:pPr algn="just" fontAlgn="base"/>
            <a:r>
              <a:rPr lang="sk-SK" sz="2200" dirty="0">
                <a:latin typeface="Arial" panose="020B0604020202020204" pitchFamily="34" charset="0"/>
                <a:cs typeface="Arial" panose="020B0604020202020204" pitchFamily="34" charset="0"/>
              </a:rPr>
              <a:t>povinnosť poskytovateľov </a:t>
            </a:r>
            <a:r>
              <a:rPr lang="sk-SK" sz="2200" dirty="0" err="1">
                <a:latin typeface="Arial" panose="020B0604020202020204" pitchFamily="34" charset="0"/>
                <a:cs typeface="Arial" panose="020B0604020202020204" pitchFamily="34" charset="0"/>
              </a:rPr>
              <a:t>hostingových</a:t>
            </a:r>
            <a:r>
              <a:rPr lang="sk-SK" sz="2200" dirty="0">
                <a:latin typeface="Arial" panose="020B0604020202020204" pitchFamily="34" charset="0"/>
                <a:cs typeface="Arial" panose="020B0604020202020204" pitchFamily="34" charset="0"/>
              </a:rPr>
              <a:t> služieb prijať osobitné opatrenia (čl. 5)</a:t>
            </a:r>
            <a:r>
              <a:rPr lang="en-US" sz="2200" dirty="0">
                <a:latin typeface="Arial" panose="020B0604020202020204" pitchFamily="34" charset="0"/>
                <a:cs typeface="Arial" panose="020B0604020202020204" pitchFamily="34" charset="0"/>
              </a:rPr>
              <a:t>​</a:t>
            </a:r>
          </a:p>
          <a:p>
            <a:pPr algn="just" fontAlgn="base"/>
            <a:r>
              <a:rPr lang="sk-SK" sz="2200" dirty="0">
                <a:latin typeface="Arial" panose="020B0604020202020204" pitchFamily="34" charset="0"/>
                <a:cs typeface="Arial" panose="020B0604020202020204" pitchFamily="34" charset="0"/>
              </a:rPr>
              <a:t>povinnosť poskytovateľov </a:t>
            </a:r>
            <a:r>
              <a:rPr lang="sk-SK" sz="2200" dirty="0" err="1">
                <a:latin typeface="Arial" panose="020B0604020202020204" pitchFamily="34" charset="0"/>
                <a:cs typeface="Arial" panose="020B0604020202020204" pitchFamily="34" charset="0"/>
              </a:rPr>
              <a:t>hostingových</a:t>
            </a:r>
            <a:r>
              <a:rPr lang="sk-SK" sz="2200" dirty="0">
                <a:latin typeface="Arial" panose="020B0604020202020204" pitchFamily="34" charset="0"/>
                <a:cs typeface="Arial" panose="020B0604020202020204" pitchFamily="34" charset="0"/>
              </a:rPr>
              <a:t> služieb uchovávať teroristický obsah, ktorý bol odstránený alebo ku ktorému bol znemožnený prístup (čl. 6)</a:t>
            </a:r>
            <a:endParaRPr lang="en-US" sz="2200" dirty="0">
              <a:latin typeface="Arial" panose="020B0604020202020204" pitchFamily="34" charset="0"/>
              <a:cs typeface="Arial" panose="020B0604020202020204" pitchFamily="34" charset="0"/>
            </a:endParaRPr>
          </a:p>
          <a:p>
            <a:pPr fontAlgn="base"/>
            <a:endParaRPr lang="sk-SK" dirty="0"/>
          </a:p>
          <a:p>
            <a:endParaRPr lang="sk-SK" dirty="0"/>
          </a:p>
        </p:txBody>
      </p:sp>
    </p:spTree>
    <p:extLst>
      <p:ext uri="{BB962C8B-B14F-4D97-AF65-F5344CB8AC3E}">
        <p14:creationId xmlns:p14="http://schemas.microsoft.com/office/powerpoint/2010/main" val="19952250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D5B494-6ED1-1E1B-DEAB-BC000E139FB0}"/>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6F738A27-2095-0AB0-DA57-FA5496A3945A}"/>
              </a:ext>
            </a:extLst>
          </p:cNvPr>
          <p:cNvSpPr>
            <a:spLocks noGrp="1"/>
          </p:cNvSpPr>
          <p:nvPr>
            <p:ph type="title"/>
          </p:nvPr>
        </p:nvSpPr>
        <p:spPr>
          <a:xfrm>
            <a:off x="2020824" y="365125"/>
            <a:ext cx="9331387" cy="1325563"/>
          </a:xfrm>
        </p:spPr>
        <p:txBody>
          <a:bodyPr/>
          <a:lstStyle/>
          <a:p>
            <a:pPr algn="ctr"/>
            <a:r>
              <a:rPr lang="it-IT" sz="2800" b="1" dirty="0">
                <a:latin typeface="Arial" panose="020B0604020202020204" pitchFamily="34" charset="0"/>
                <a:cs typeface="Arial" panose="020B0604020202020204" pitchFamily="34" charset="0"/>
              </a:rPr>
              <a:t>NARIADENIE (EÚ) 2021/784 ​</a:t>
            </a:r>
            <a:br>
              <a:rPr lang="it-IT" sz="2800" b="1" dirty="0">
                <a:latin typeface="Arial" panose="020B0604020202020204" pitchFamily="34" charset="0"/>
                <a:cs typeface="Arial" panose="020B0604020202020204" pitchFamily="34" charset="0"/>
              </a:rPr>
            </a:br>
            <a:r>
              <a:rPr lang="it-IT" sz="2800" b="1" dirty="0">
                <a:latin typeface="Arial" panose="020B0604020202020204" pitchFamily="34" charset="0"/>
                <a:cs typeface="Arial" panose="020B0604020202020204" pitchFamily="34" charset="0"/>
              </a:rPr>
              <a:t>O RIEŠENÍ ŠÍRENIA TERORISTICKÉHO OBSAHU ONLINE I</a:t>
            </a:r>
            <a:r>
              <a:rPr lang="sk-SK" sz="2800" b="1" dirty="0">
                <a:latin typeface="Arial" panose="020B0604020202020204" pitchFamily="34" charset="0"/>
                <a:cs typeface="Arial" panose="020B0604020202020204" pitchFamily="34" charset="0"/>
              </a:rPr>
              <a:t>II</a:t>
            </a:r>
            <a:r>
              <a:rPr lang="it-IT" sz="2800" b="1" dirty="0">
                <a:latin typeface="Arial" panose="020B0604020202020204" pitchFamily="34" charset="0"/>
                <a:cs typeface="Arial" panose="020B0604020202020204" pitchFamily="34" charset="0"/>
              </a:rPr>
              <a:t>.​</a:t>
            </a:r>
            <a:endParaRPr lang="sk-SK" sz="4000" dirty="0">
              <a:latin typeface="Arial" panose="020B0604020202020204" pitchFamily="34" charset="0"/>
              <a:cs typeface="Arial" panose="020B0604020202020204" pitchFamily="34" charset="0"/>
            </a:endParaRPr>
          </a:p>
        </p:txBody>
      </p:sp>
      <p:sp>
        <p:nvSpPr>
          <p:cNvPr id="8" name="Zástupný objekt pre text 2">
            <a:extLst>
              <a:ext uri="{FF2B5EF4-FFF2-40B4-BE49-F238E27FC236}">
                <a16:creationId xmlns:a16="http://schemas.microsoft.com/office/drawing/2014/main" id="{D64180C3-85CC-864A-DC86-CBFF5671F8D8}"/>
              </a:ext>
            </a:extLst>
          </p:cNvPr>
          <p:cNvSpPr>
            <a:spLocks noGrp="1"/>
          </p:cNvSpPr>
          <p:nvPr>
            <p:ph sz="half" idx="2"/>
          </p:nvPr>
        </p:nvSpPr>
        <p:spPr>
          <a:xfrm>
            <a:off x="1033272" y="1690688"/>
            <a:ext cx="10076688" cy="3951160"/>
          </a:xfrm>
        </p:spPr>
        <p:txBody>
          <a:bodyPr/>
          <a:lstStyle/>
          <a:p>
            <a:pPr algn="just" fontAlgn="base"/>
            <a:r>
              <a:rPr lang="sk-SK" sz="2400" dirty="0">
                <a:latin typeface="Arial" panose="020B0604020202020204" pitchFamily="34" charset="0"/>
                <a:cs typeface="Arial" panose="020B0604020202020204" pitchFamily="34" charset="0"/>
              </a:rPr>
              <a:t>podľa Správy Komisie o vykonávaní nariadenia bolo k 31. decembru 2023 vydaných spolu 349 príkazov na odstránenie teroristického obsahu, z toho až 249 príkazov bolo vydaných nemeckým príslušným orgánom </a:t>
            </a:r>
            <a:r>
              <a:rPr lang="sk-SK" sz="2400" i="1" dirty="0" err="1">
                <a:latin typeface="Arial" panose="020B0604020202020204" pitchFamily="34" charset="0"/>
                <a:cs typeface="Arial" panose="020B0604020202020204" pitchFamily="34" charset="0"/>
              </a:rPr>
              <a:t>Bundeskriminalamt</a:t>
            </a:r>
            <a:r>
              <a:rPr lang="sk-SK" sz="2400" dirty="0">
                <a:latin typeface="Arial" panose="020B0604020202020204" pitchFamily="34" charset="0"/>
                <a:cs typeface="Arial" panose="020B0604020202020204" pitchFamily="34" charset="0"/>
              </a:rPr>
              <a:t>; aktívne boli aj príslušné orgány Španielska (62 príkazov), Francúzska (26), Rumunska (2), Česka (2) a Rakúska (2). Príkazy smerovali poskytovateľom </a:t>
            </a:r>
            <a:r>
              <a:rPr lang="sk-SK" sz="2400" dirty="0" err="1">
                <a:latin typeface="Arial" panose="020B0604020202020204" pitchFamily="34" charset="0"/>
                <a:cs typeface="Arial" panose="020B0604020202020204" pitchFamily="34" charset="0"/>
              </a:rPr>
              <a:t>hostingových</a:t>
            </a:r>
            <a:r>
              <a:rPr lang="sk-SK" sz="2400" dirty="0">
                <a:latin typeface="Arial" panose="020B0604020202020204" pitchFamily="34" charset="0"/>
                <a:cs typeface="Arial" panose="020B0604020202020204" pitchFamily="34" charset="0"/>
              </a:rPr>
              <a:t> služieb vo vzťahu k platformám Telegram, </a:t>
            </a:r>
            <a:r>
              <a:rPr lang="sk-SK" sz="2400" dirty="0" err="1">
                <a:latin typeface="Arial" panose="020B0604020202020204" pitchFamily="34" charset="0"/>
                <a:cs typeface="Arial" panose="020B0604020202020204" pitchFamily="34" charset="0"/>
              </a:rPr>
              <a:t>Meta</a:t>
            </a:r>
            <a:r>
              <a:rPr lang="sk-SK" sz="2400" dirty="0">
                <a:latin typeface="Arial" panose="020B0604020202020204" pitchFamily="34" charset="0"/>
                <a:cs typeface="Arial" panose="020B0604020202020204" pitchFamily="34" charset="0"/>
              </a:rPr>
              <a:t>, X, </a:t>
            </a:r>
            <a:r>
              <a:rPr lang="sk-SK" sz="2400" dirty="0" err="1">
                <a:latin typeface="Arial" panose="020B0604020202020204" pitchFamily="34" charset="0"/>
                <a:cs typeface="Arial" panose="020B0604020202020204" pitchFamily="34" charset="0"/>
              </a:rPr>
              <a:t>TikTok</a:t>
            </a:r>
            <a:r>
              <a:rPr lang="sk-SK" sz="2400" dirty="0">
                <a:latin typeface="Arial" panose="020B0604020202020204" pitchFamily="34" charset="0"/>
                <a:cs typeface="Arial" panose="020B0604020202020204" pitchFamily="34" charset="0"/>
              </a:rPr>
              <a:t>, Archive.org a ďalším. </a:t>
            </a:r>
          </a:p>
          <a:p>
            <a:endParaRPr lang="sk-SK" dirty="0"/>
          </a:p>
        </p:txBody>
      </p:sp>
    </p:spTree>
    <p:extLst>
      <p:ext uri="{BB962C8B-B14F-4D97-AF65-F5344CB8AC3E}">
        <p14:creationId xmlns:p14="http://schemas.microsoft.com/office/powerpoint/2010/main" val="3153680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80014D-55E0-2090-428D-2A2E7DAC3FDA}"/>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309D559A-B424-E192-B43A-BCB508E68565}"/>
              </a:ext>
            </a:extLst>
          </p:cNvPr>
          <p:cNvSpPr>
            <a:spLocks noGrp="1"/>
          </p:cNvSpPr>
          <p:nvPr>
            <p:ph type="title"/>
          </p:nvPr>
        </p:nvSpPr>
        <p:spPr>
          <a:xfrm>
            <a:off x="2020824" y="768096"/>
            <a:ext cx="9331387" cy="922592"/>
          </a:xfrm>
        </p:spPr>
        <p:txBody>
          <a:bodyPr/>
          <a:lstStyle/>
          <a:p>
            <a:pPr algn="ctr"/>
            <a:r>
              <a:rPr lang="pt-BR" sz="2800" b="1" dirty="0">
                <a:latin typeface="Arial" panose="020B0604020202020204" pitchFamily="34" charset="0"/>
                <a:cs typeface="Arial" panose="020B0604020202020204" pitchFamily="34" charset="0"/>
              </a:rPr>
              <a:t>REGULÁCIA VO VNÚTROŠTÁTNOM PRÁVE I.</a:t>
            </a:r>
            <a:endParaRPr lang="sk-SK" sz="4000" dirty="0">
              <a:latin typeface="Arial" panose="020B0604020202020204" pitchFamily="34" charset="0"/>
              <a:cs typeface="Arial" panose="020B0604020202020204" pitchFamily="34" charset="0"/>
            </a:endParaRPr>
          </a:p>
        </p:txBody>
      </p:sp>
      <p:sp>
        <p:nvSpPr>
          <p:cNvPr id="8" name="Zástupný objekt pre text 2">
            <a:extLst>
              <a:ext uri="{FF2B5EF4-FFF2-40B4-BE49-F238E27FC236}">
                <a16:creationId xmlns:a16="http://schemas.microsoft.com/office/drawing/2014/main" id="{4CA9F1BD-2BD4-7907-084D-8451704A8A69}"/>
              </a:ext>
            </a:extLst>
          </p:cNvPr>
          <p:cNvSpPr>
            <a:spLocks noGrp="1"/>
          </p:cNvSpPr>
          <p:nvPr>
            <p:ph sz="half" idx="2"/>
          </p:nvPr>
        </p:nvSpPr>
        <p:spPr>
          <a:xfrm>
            <a:off x="1033272" y="1690688"/>
            <a:ext cx="10076688" cy="3951160"/>
          </a:xfrm>
        </p:spPr>
        <p:txBody>
          <a:bodyPr/>
          <a:lstStyle/>
          <a:p>
            <a:pPr fontAlgn="base"/>
            <a:r>
              <a:rPr lang="sk-SK" sz="1800" dirty="0">
                <a:latin typeface="Arial" panose="020B0604020202020204" pitchFamily="34" charset="0"/>
                <a:cs typeface="Arial" panose="020B0604020202020204" pitchFamily="34" charset="0"/>
              </a:rPr>
              <a:t>ustanovenie § 140b Trestného zákona taxatívne vymedzuje trestné činy, ktoré sa vo vnútroštátnom právnom poriadku klasifikujú ako </a:t>
            </a:r>
            <a:r>
              <a:rPr lang="sk-SK" sz="1800" b="1" dirty="0">
                <a:latin typeface="Arial" panose="020B0604020202020204" pitchFamily="34" charset="0"/>
                <a:cs typeface="Arial" panose="020B0604020202020204" pitchFamily="34" charset="0"/>
              </a:rPr>
              <a:t>trestné činy terorizmu</a:t>
            </a:r>
            <a:r>
              <a:rPr lang="sk-SK" sz="1800" dirty="0">
                <a:latin typeface="Arial" panose="020B0604020202020204" pitchFamily="34" charset="0"/>
                <a:cs typeface="Arial" panose="020B0604020202020204" pitchFamily="34" charset="0"/>
              </a:rPr>
              <a:t>, medzi ktoré zaraďujeme:</a:t>
            </a:r>
            <a:r>
              <a:rPr lang="en-US" sz="1800" dirty="0">
                <a:latin typeface="Arial" panose="020B0604020202020204" pitchFamily="34" charset="0"/>
                <a:cs typeface="Arial" panose="020B0604020202020204" pitchFamily="34" charset="0"/>
              </a:rPr>
              <a:t>​</a:t>
            </a:r>
          </a:p>
          <a:p>
            <a:pPr fontAlgn="base"/>
            <a:r>
              <a:rPr lang="sk-SK" sz="1800" dirty="0">
                <a:latin typeface="Arial" panose="020B0604020202020204" pitchFamily="34" charset="0"/>
                <a:cs typeface="Arial" panose="020B0604020202020204" pitchFamily="34" charset="0"/>
              </a:rPr>
              <a:t>trestný čin založenia, zosnovania a podporovania teroristickej skupiny (§ 297 TZ)</a:t>
            </a:r>
            <a:r>
              <a:rPr lang="en-US" sz="1800" dirty="0">
                <a:latin typeface="Arial" panose="020B0604020202020204" pitchFamily="34" charset="0"/>
                <a:cs typeface="Arial" panose="020B0604020202020204" pitchFamily="34" charset="0"/>
              </a:rPr>
              <a:t>​</a:t>
            </a:r>
          </a:p>
          <a:p>
            <a:pPr fontAlgn="base"/>
            <a:r>
              <a:rPr lang="sk-SK" sz="1800" dirty="0">
                <a:latin typeface="Arial" panose="020B0604020202020204" pitchFamily="34" charset="0"/>
                <a:cs typeface="Arial" panose="020B0604020202020204" pitchFamily="34" charset="0"/>
              </a:rPr>
              <a:t>trestný čin teroru (§ 313-314 TZ) </a:t>
            </a:r>
            <a:r>
              <a:rPr lang="en-US" sz="1800" dirty="0">
                <a:latin typeface="Arial" panose="020B0604020202020204" pitchFamily="34" charset="0"/>
                <a:cs typeface="Arial" panose="020B0604020202020204" pitchFamily="34" charset="0"/>
              </a:rPr>
              <a:t>​</a:t>
            </a:r>
          </a:p>
          <a:p>
            <a:pPr fontAlgn="base"/>
            <a:r>
              <a:rPr lang="sk-SK" sz="1800" dirty="0">
                <a:latin typeface="Arial" panose="020B0604020202020204" pitchFamily="34" charset="0"/>
                <a:cs typeface="Arial" panose="020B0604020202020204" pitchFamily="34" charset="0"/>
              </a:rPr>
              <a:t>trestný čin teroristického útoku (§ 419 TZ)</a:t>
            </a:r>
            <a:r>
              <a:rPr lang="en-US" sz="1800" dirty="0">
                <a:latin typeface="Arial" panose="020B0604020202020204" pitchFamily="34" charset="0"/>
                <a:cs typeface="Arial" panose="020B0604020202020204" pitchFamily="34" charset="0"/>
              </a:rPr>
              <a:t>​</a:t>
            </a:r>
          </a:p>
          <a:p>
            <a:pPr fontAlgn="base"/>
            <a:r>
              <a:rPr lang="sk-SK" sz="1800" dirty="0">
                <a:latin typeface="Arial" panose="020B0604020202020204" pitchFamily="34" charset="0"/>
                <a:cs typeface="Arial" panose="020B0604020202020204" pitchFamily="34" charset="0"/>
              </a:rPr>
              <a:t>trestný čin niektorých foriem účasti na terorizme (§ 419b TZ)</a:t>
            </a:r>
            <a:r>
              <a:rPr lang="en-US" sz="1800" dirty="0">
                <a:latin typeface="Arial" panose="020B0604020202020204" pitchFamily="34" charset="0"/>
                <a:cs typeface="Arial" panose="020B0604020202020204" pitchFamily="34" charset="0"/>
              </a:rPr>
              <a:t>​</a:t>
            </a:r>
          </a:p>
          <a:p>
            <a:pPr fontAlgn="base"/>
            <a:r>
              <a:rPr lang="sk-SK" sz="1800" dirty="0">
                <a:latin typeface="Arial" panose="020B0604020202020204" pitchFamily="34" charset="0"/>
                <a:cs typeface="Arial" panose="020B0604020202020204" pitchFamily="34" charset="0"/>
              </a:rPr>
              <a:t>trestný čin financovania terorizmu (§ 419c TZ)</a:t>
            </a:r>
            <a:r>
              <a:rPr lang="en-US" sz="1800" dirty="0">
                <a:latin typeface="Arial" panose="020B0604020202020204" pitchFamily="34" charset="0"/>
                <a:cs typeface="Arial" panose="020B0604020202020204" pitchFamily="34" charset="0"/>
              </a:rPr>
              <a:t>​</a:t>
            </a:r>
          </a:p>
          <a:p>
            <a:pPr fontAlgn="base"/>
            <a:r>
              <a:rPr lang="sk-SK" sz="1800" dirty="0">
                <a:latin typeface="Arial" panose="020B0604020202020204" pitchFamily="34" charset="0"/>
                <a:cs typeface="Arial" panose="020B0604020202020204" pitchFamily="34" charset="0"/>
              </a:rPr>
              <a:t>trestný čin cestovania na účel terorizmu (§ 419d TZ) </a:t>
            </a:r>
            <a:r>
              <a:rPr lang="en-US" sz="1800" dirty="0">
                <a:latin typeface="Arial" panose="020B0604020202020204" pitchFamily="34" charset="0"/>
                <a:cs typeface="Arial" panose="020B0604020202020204" pitchFamily="34" charset="0"/>
              </a:rPr>
              <a:t>​</a:t>
            </a:r>
          </a:p>
          <a:p>
            <a:pPr fontAlgn="base"/>
            <a:r>
              <a:rPr lang="sk-SK" sz="1800" dirty="0">
                <a:latin typeface="Arial" panose="020B0604020202020204" pitchFamily="34" charset="0"/>
                <a:cs typeface="Arial" panose="020B0604020202020204" pitchFamily="34" charset="0"/>
              </a:rPr>
              <a:t>zločin spáchaný z osobitného motívu podľa § 140 písm. d) TZ v úmysle spáchať niektorý z trestných činov terorizmu.</a:t>
            </a:r>
            <a:endParaRPr lang="en-US" sz="1800" dirty="0">
              <a:latin typeface="Arial" panose="020B0604020202020204" pitchFamily="34" charset="0"/>
              <a:cs typeface="Arial" panose="020B0604020202020204" pitchFamily="34" charset="0"/>
            </a:endParaRPr>
          </a:p>
          <a:p>
            <a:endParaRPr lang="sk-SK" dirty="0"/>
          </a:p>
        </p:txBody>
      </p:sp>
    </p:spTree>
    <p:extLst>
      <p:ext uri="{BB962C8B-B14F-4D97-AF65-F5344CB8AC3E}">
        <p14:creationId xmlns:p14="http://schemas.microsoft.com/office/powerpoint/2010/main" val="6986877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99A489-CC8E-DCDA-A63B-5314A2AAD5F6}"/>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A02DF578-D632-5BC5-9CFB-939482EAE05C}"/>
              </a:ext>
            </a:extLst>
          </p:cNvPr>
          <p:cNvSpPr>
            <a:spLocks noGrp="1"/>
          </p:cNvSpPr>
          <p:nvPr>
            <p:ph type="title"/>
          </p:nvPr>
        </p:nvSpPr>
        <p:spPr>
          <a:xfrm>
            <a:off x="2020824" y="768096"/>
            <a:ext cx="9331387" cy="922592"/>
          </a:xfrm>
        </p:spPr>
        <p:txBody>
          <a:bodyPr/>
          <a:lstStyle/>
          <a:p>
            <a:pPr algn="ctr"/>
            <a:r>
              <a:rPr lang="pt-BR" sz="2800" b="1" dirty="0">
                <a:latin typeface="Arial" panose="020B0604020202020204" pitchFamily="34" charset="0"/>
                <a:cs typeface="Arial" panose="020B0604020202020204" pitchFamily="34" charset="0"/>
              </a:rPr>
              <a:t>REGULÁCIA VO VNÚTROŠTÁTNOM PRÁVE I</a:t>
            </a:r>
            <a:r>
              <a:rPr lang="sk-SK" sz="2800" b="1" dirty="0">
                <a:latin typeface="Arial" panose="020B0604020202020204" pitchFamily="34" charset="0"/>
                <a:cs typeface="Arial" panose="020B0604020202020204" pitchFamily="34" charset="0"/>
              </a:rPr>
              <a:t>I</a:t>
            </a:r>
            <a:r>
              <a:rPr lang="pt-BR" sz="2800" b="1" dirty="0">
                <a:latin typeface="Arial" panose="020B0604020202020204" pitchFamily="34" charset="0"/>
                <a:cs typeface="Arial" panose="020B0604020202020204" pitchFamily="34" charset="0"/>
              </a:rPr>
              <a:t>.</a:t>
            </a:r>
            <a:endParaRPr lang="sk-SK" sz="4000" dirty="0">
              <a:latin typeface="Arial" panose="020B0604020202020204" pitchFamily="34" charset="0"/>
              <a:cs typeface="Arial" panose="020B0604020202020204" pitchFamily="34" charset="0"/>
            </a:endParaRPr>
          </a:p>
        </p:txBody>
      </p:sp>
      <p:sp>
        <p:nvSpPr>
          <p:cNvPr id="8" name="Zástupný objekt pre text 2">
            <a:extLst>
              <a:ext uri="{FF2B5EF4-FFF2-40B4-BE49-F238E27FC236}">
                <a16:creationId xmlns:a16="http://schemas.microsoft.com/office/drawing/2014/main" id="{21FF0C97-386B-CF8D-590E-58EFCBC9107E}"/>
              </a:ext>
            </a:extLst>
          </p:cNvPr>
          <p:cNvSpPr>
            <a:spLocks noGrp="1"/>
          </p:cNvSpPr>
          <p:nvPr>
            <p:ph sz="half" idx="2"/>
          </p:nvPr>
        </p:nvSpPr>
        <p:spPr>
          <a:xfrm>
            <a:off x="1033272" y="1499616"/>
            <a:ext cx="10076688" cy="4142232"/>
          </a:xfrm>
        </p:spPr>
        <p:txBody>
          <a:bodyPr/>
          <a:lstStyle/>
          <a:p>
            <a:pPr fontAlgn="base"/>
            <a:r>
              <a:rPr lang="sk-SK" sz="1600" dirty="0">
                <a:latin typeface="Arial" panose="020B0604020202020204" pitchFamily="34" charset="0"/>
                <a:cs typeface="Arial" panose="020B0604020202020204" pitchFamily="34" charset="0"/>
              </a:rPr>
              <a:t>oprávnenie Slovenskej informačnej služby podať podľa § 16a zákona č. 46/1993 Zb. o Slovenskej informačnej službe žiadosť na príslušný súd o vydanie príkazu, na základe ktorého sa uloží PO alebo FO prevádzkujúcej webové sídlo alebo poskytujúcej doménové meno </a:t>
            </a:r>
            <a:r>
              <a:rPr lang="sk-SK" sz="1600" b="1" dirty="0">
                <a:latin typeface="Arial" panose="020B0604020202020204" pitchFamily="34" charset="0"/>
                <a:cs typeface="Arial" panose="020B0604020202020204" pitchFamily="34" charset="0"/>
              </a:rPr>
              <a:t>povinnosť zamedziť prevádzku webového sídla alebo prístup na doménové meno, ak prevádzkou webového sídla alebo doménového mena dochádza k šíreniu myšlienok podporujúcich alebo propagujúcich terorizmus, </a:t>
            </a:r>
            <a:r>
              <a:rPr lang="sk-SK" sz="1600" dirty="0">
                <a:latin typeface="Arial" panose="020B0604020202020204" pitchFamily="34" charset="0"/>
                <a:cs typeface="Arial" panose="020B0604020202020204" pitchFamily="34" charset="0"/>
              </a:rPr>
              <a:t>politický alebo náboženský extrémizmus, extrémizmus prejavujúci sa násilným spôsobom alebo škodlivé sektárske zoskupenia</a:t>
            </a:r>
            <a:r>
              <a:rPr lang="en-US" sz="1600" dirty="0">
                <a:latin typeface="Arial" panose="020B0604020202020204" pitchFamily="34" charset="0"/>
                <a:cs typeface="Arial" panose="020B0604020202020204" pitchFamily="34" charset="0"/>
              </a:rPr>
              <a:t>​</a:t>
            </a:r>
          </a:p>
          <a:p>
            <a:pPr fontAlgn="base"/>
            <a:r>
              <a:rPr lang="sk-SK" sz="1600" dirty="0">
                <a:latin typeface="Arial" panose="020B0604020202020204" pitchFamily="34" charset="0"/>
                <a:cs typeface="Arial" panose="020B0604020202020204" pitchFamily="34" charset="0"/>
              </a:rPr>
              <a:t>súdny príkaz musí byť vydaný príslušným súdom, v písomnej forme a musí obsahovať:</a:t>
            </a:r>
            <a:r>
              <a:rPr lang="en-US" sz="1600" dirty="0">
                <a:latin typeface="Arial" panose="020B0604020202020204" pitchFamily="34" charset="0"/>
                <a:cs typeface="Arial" panose="020B0604020202020204" pitchFamily="34" charset="0"/>
              </a:rPr>
              <a:t>​</a:t>
            </a:r>
          </a:p>
          <a:p>
            <a:pPr fontAlgn="base"/>
            <a:r>
              <a:rPr lang="sk-SK" sz="1600" dirty="0">
                <a:latin typeface="Arial" panose="020B0604020202020204" pitchFamily="34" charset="0"/>
                <a:cs typeface="Arial" panose="020B0604020202020204" pitchFamily="34" charset="0"/>
              </a:rPr>
              <a:t>označenie súdu, ktorý príkaz vydal</a:t>
            </a:r>
            <a:r>
              <a:rPr lang="en-US" sz="1600" dirty="0">
                <a:latin typeface="Arial" panose="020B0604020202020204" pitchFamily="34" charset="0"/>
                <a:cs typeface="Arial" panose="020B0604020202020204" pitchFamily="34" charset="0"/>
              </a:rPr>
              <a:t>​</a:t>
            </a:r>
          </a:p>
          <a:p>
            <a:pPr fontAlgn="base"/>
            <a:r>
              <a:rPr lang="sk-SK" sz="1600" dirty="0">
                <a:latin typeface="Arial" panose="020B0604020202020204" pitchFamily="34" charset="0"/>
                <a:cs typeface="Arial" panose="020B0604020202020204" pitchFamily="34" charset="0"/>
              </a:rPr>
              <a:t>označenie osoby, ktorá je povinná zamedziť prevádzku webového sídla alebo prístup na doménové meno</a:t>
            </a:r>
            <a:r>
              <a:rPr lang="en-US" sz="1600" dirty="0">
                <a:latin typeface="Arial" panose="020B0604020202020204" pitchFamily="34" charset="0"/>
                <a:cs typeface="Arial" panose="020B0604020202020204" pitchFamily="34" charset="0"/>
              </a:rPr>
              <a:t>​</a:t>
            </a:r>
          </a:p>
          <a:p>
            <a:pPr fontAlgn="base"/>
            <a:r>
              <a:rPr lang="sk-SK" sz="1600" dirty="0">
                <a:latin typeface="Arial" panose="020B0604020202020204" pitchFamily="34" charset="0"/>
                <a:cs typeface="Arial" panose="020B0604020202020204" pitchFamily="34" charset="0"/>
              </a:rPr>
              <a:t>údaje o webovom sídle alebo o doménovom mene, prevádzka ktorého alebo prístup ku ktorému má byť zamedzený</a:t>
            </a:r>
            <a:r>
              <a:rPr lang="en-US" sz="1600" dirty="0">
                <a:latin typeface="Arial" panose="020B0604020202020204" pitchFamily="34" charset="0"/>
                <a:cs typeface="Arial" panose="020B0604020202020204" pitchFamily="34" charset="0"/>
              </a:rPr>
              <a:t>​</a:t>
            </a:r>
          </a:p>
          <a:p>
            <a:pPr fontAlgn="base"/>
            <a:r>
              <a:rPr lang="sk-SK" sz="1600" dirty="0">
                <a:latin typeface="Arial" panose="020B0604020202020204" pitchFamily="34" charset="0"/>
                <a:cs typeface="Arial" panose="020B0604020202020204" pitchFamily="34" charset="0"/>
              </a:rPr>
              <a:t>údaje o rozsahu a lehote zamedzenia prevádzky a</a:t>
            </a:r>
            <a:r>
              <a:rPr lang="en-US" sz="1600" dirty="0">
                <a:latin typeface="Arial" panose="020B0604020202020204" pitchFamily="34" charset="0"/>
                <a:cs typeface="Arial" panose="020B0604020202020204" pitchFamily="34" charset="0"/>
              </a:rPr>
              <a:t>​</a:t>
            </a:r>
          </a:p>
          <a:p>
            <a:pPr fontAlgn="base"/>
            <a:r>
              <a:rPr lang="sk-SK" sz="1600" dirty="0">
                <a:latin typeface="Arial" panose="020B0604020202020204" pitchFamily="34" charset="0"/>
                <a:cs typeface="Arial" panose="020B0604020202020204" pitchFamily="34" charset="0"/>
              </a:rPr>
              <a:t>odôvodnenie potreby zamedzenia</a:t>
            </a:r>
            <a:r>
              <a:rPr lang="en-US" sz="1600" dirty="0">
                <a:latin typeface="Arial" panose="020B0604020202020204" pitchFamily="34" charset="0"/>
                <a:cs typeface="Arial" panose="020B0604020202020204" pitchFamily="34" charset="0"/>
              </a:rPr>
              <a:t>​</a:t>
            </a:r>
          </a:p>
          <a:p>
            <a:pPr fontAlgn="base"/>
            <a:r>
              <a:rPr lang="sk-SK" sz="1600" dirty="0">
                <a:latin typeface="Arial" panose="020B0604020202020204" pitchFamily="34" charset="0"/>
                <a:cs typeface="Arial" panose="020B0604020202020204" pitchFamily="34" charset="0"/>
              </a:rPr>
              <a:t>voči vydanému súdnemu príkazu nie je prípustný opravný prostriedok</a:t>
            </a:r>
            <a:endParaRPr lang="en-US" sz="1600" dirty="0">
              <a:latin typeface="Arial" panose="020B0604020202020204" pitchFamily="34" charset="0"/>
              <a:cs typeface="Arial" panose="020B0604020202020204" pitchFamily="34" charset="0"/>
            </a:endParaRPr>
          </a:p>
          <a:p>
            <a:endParaRPr lang="sk-SK"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73156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66B709-2ADA-BEBF-2C0C-CBF3F0148783}"/>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7BAE4DFE-A220-4A19-6C41-5F24D4F9E4B5}"/>
              </a:ext>
            </a:extLst>
          </p:cNvPr>
          <p:cNvSpPr>
            <a:spLocks noGrp="1"/>
          </p:cNvSpPr>
          <p:nvPr>
            <p:ph type="title"/>
          </p:nvPr>
        </p:nvSpPr>
        <p:spPr>
          <a:xfrm>
            <a:off x="839788" y="192024"/>
            <a:ext cx="9319196" cy="1499616"/>
          </a:xfrm>
        </p:spPr>
        <p:txBody>
          <a:bodyPr anchor="b">
            <a:normAutofit/>
          </a:bodyPr>
          <a:lstStyle/>
          <a:p>
            <a:r>
              <a:rPr lang="pt-BR" b="1" dirty="0">
                <a:latin typeface="Arial" panose="020B0604020202020204" pitchFamily="34" charset="0"/>
                <a:cs typeface="Arial" panose="020B0604020202020204" pitchFamily="34" charset="0"/>
              </a:rPr>
              <a:t>TRESTNÝ ČIN TERORIZMU</a:t>
            </a:r>
            <a:endParaRPr lang="sk-SK" dirty="0">
              <a:latin typeface="Arial" panose="020B0604020202020204" pitchFamily="34" charset="0"/>
              <a:cs typeface="Arial" panose="020B0604020202020204" pitchFamily="34" charset="0"/>
            </a:endParaRPr>
          </a:p>
        </p:txBody>
      </p:sp>
      <p:pic>
        <p:nvPicPr>
          <p:cNvPr id="4" name="Zástupný objekt pre obsah 3" descr="Obrázok, na ktorom je text, snímka obrazovky, písmo, číslo&#10;&#10;Obsah vygenerovaný pomocou AI môže byť nesprávny.">
            <a:extLst>
              <a:ext uri="{FF2B5EF4-FFF2-40B4-BE49-F238E27FC236}">
                <a16:creationId xmlns:a16="http://schemas.microsoft.com/office/drawing/2014/main" id="{15E16EE6-D028-4605-B0B5-D2AAD812EBBE}"/>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tretch/>
        </p:blipFill>
        <p:spPr>
          <a:xfrm>
            <a:off x="5183188" y="1919764"/>
            <a:ext cx="6172200" cy="3008946"/>
          </a:xfrm>
          <a:prstGeom prst="rect">
            <a:avLst/>
          </a:prstGeom>
          <a:noFill/>
        </p:spPr>
      </p:pic>
      <p:sp>
        <p:nvSpPr>
          <p:cNvPr id="9" name="Text Placeholder 3">
            <a:extLst>
              <a:ext uri="{FF2B5EF4-FFF2-40B4-BE49-F238E27FC236}">
                <a16:creationId xmlns:a16="http://schemas.microsoft.com/office/drawing/2014/main" id="{2CE89BE8-D063-3BA1-1C53-04EED5C70732}"/>
              </a:ext>
            </a:extLst>
          </p:cNvPr>
          <p:cNvSpPr>
            <a:spLocks noGrp="1"/>
          </p:cNvSpPr>
          <p:nvPr>
            <p:ph type="body" sz="half" idx="2"/>
          </p:nvPr>
        </p:nvSpPr>
        <p:spPr>
          <a:xfrm>
            <a:off x="839788" y="2057400"/>
            <a:ext cx="3932237" cy="3811588"/>
          </a:xfrm>
        </p:spPr>
        <p:txBody>
          <a:bodyPr/>
          <a:lstStyle/>
          <a:p>
            <a:pPr fontAlgn="base"/>
            <a:endParaRPr lang="sk-SK" dirty="0"/>
          </a:p>
          <a:p>
            <a:pPr algn="just" fontAlgn="base"/>
            <a:r>
              <a:rPr lang="sk-SK" b="1" dirty="0">
                <a:latin typeface="Arial" panose="020B0604020202020204" pitchFamily="34" charset="0"/>
                <a:cs typeface="Arial" panose="020B0604020202020204" pitchFamily="34" charset="0"/>
              </a:rPr>
              <a:t>Zistené TČ za posledné obdobie v SR</a:t>
            </a:r>
          </a:p>
          <a:p>
            <a:pPr algn="just" fontAlgn="base"/>
            <a:r>
              <a:rPr lang="sk-SK" dirty="0">
                <a:latin typeface="Arial" panose="020B0604020202020204" pitchFamily="34" charset="0"/>
                <a:cs typeface="Arial" panose="020B0604020202020204" pitchFamily="34" charset="0"/>
              </a:rPr>
              <a:t>Zdroj: štatistika kriminality MVSR (do októbra 2022)</a:t>
            </a:r>
            <a:r>
              <a:rPr lang="en-US" dirty="0">
                <a:latin typeface="Arial" panose="020B0604020202020204" pitchFamily="34" charset="0"/>
                <a:cs typeface="Arial" panose="020B0604020202020204" pitchFamily="34" charset="0"/>
              </a:rPr>
              <a:t>​</a:t>
            </a:r>
          </a:p>
          <a:p>
            <a:pPr algn="just" fontAlgn="base"/>
            <a:r>
              <a:rPr lang="sk-SK" b="1" dirty="0">
                <a:latin typeface="Arial" panose="020B0604020202020204" pitchFamily="34" charset="0"/>
                <a:cs typeface="Arial" panose="020B0604020202020204" pitchFamily="34" charset="0"/>
              </a:rPr>
              <a:t>Počet súdnych rozhodnutí: 2</a:t>
            </a:r>
            <a:r>
              <a:rPr lang="en-US" dirty="0">
                <a:latin typeface="Arial" panose="020B0604020202020204" pitchFamily="34" charset="0"/>
                <a:cs typeface="Arial" panose="020B0604020202020204" pitchFamily="34" charset="0"/>
              </a:rPr>
              <a:t>​</a:t>
            </a:r>
          </a:p>
          <a:p>
            <a:pPr algn="just" fontAlgn="base"/>
            <a:r>
              <a:rPr lang="sk-SK" u="sng" dirty="0" err="1">
                <a:latin typeface="Arial" panose="020B0604020202020204" pitchFamily="34" charset="0"/>
                <a:cs typeface="Arial" panose="020B0604020202020204" pitchFamily="34" charset="0"/>
                <a:hlinkClick r:id="rId3"/>
              </a:rPr>
              <a:t>sp</a:t>
            </a:r>
            <a:r>
              <a:rPr lang="sk-SK" u="sng" dirty="0">
                <a:latin typeface="Arial" panose="020B0604020202020204" pitchFamily="34" charset="0"/>
                <a:cs typeface="Arial" panose="020B0604020202020204" pitchFamily="34" charset="0"/>
                <a:hlinkClick r:id="rId3"/>
              </a:rPr>
              <a:t>. zn. 1T/1/2018</a:t>
            </a:r>
            <a:r>
              <a:rPr lang="sk-SK" dirty="0">
                <a:latin typeface="Arial" panose="020B0604020202020204" pitchFamily="34" charset="0"/>
                <a:cs typeface="Arial" panose="020B0604020202020204" pitchFamily="34" charset="0"/>
              </a:rPr>
              <a:t>, Špecializovaný trestný súd, 9.7.2018</a:t>
            </a:r>
            <a:r>
              <a:rPr lang="en-US" dirty="0">
                <a:latin typeface="Arial" panose="020B0604020202020204" pitchFamily="34" charset="0"/>
                <a:cs typeface="Arial" panose="020B0604020202020204" pitchFamily="34" charset="0"/>
              </a:rPr>
              <a:t>​</a:t>
            </a:r>
          </a:p>
          <a:p>
            <a:pPr algn="just" fontAlgn="base"/>
            <a:r>
              <a:rPr lang="sk-SK" u="sng" dirty="0" err="1">
                <a:latin typeface="Arial" panose="020B0604020202020204" pitchFamily="34" charset="0"/>
                <a:cs typeface="Arial" panose="020B0604020202020204" pitchFamily="34" charset="0"/>
                <a:hlinkClick r:id="rId4"/>
              </a:rPr>
              <a:t>sp</a:t>
            </a:r>
            <a:r>
              <a:rPr lang="sk-SK" u="sng" dirty="0">
                <a:latin typeface="Arial" panose="020B0604020202020204" pitchFamily="34" charset="0"/>
                <a:cs typeface="Arial" panose="020B0604020202020204" pitchFamily="34" charset="0"/>
                <a:hlinkClick r:id="rId4"/>
              </a:rPr>
              <a:t>. zn. 1T/88/2012</a:t>
            </a:r>
            <a:r>
              <a:rPr lang="sk-SK" dirty="0">
                <a:latin typeface="Arial" panose="020B0604020202020204" pitchFamily="34" charset="0"/>
                <a:cs typeface="Arial" panose="020B0604020202020204" pitchFamily="34" charset="0"/>
              </a:rPr>
              <a:t>, Okresný súd Košice I, 10.7.2014</a:t>
            </a:r>
            <a:endParaRPr lang="en-US"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2991705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E882B1-2812-B614-6C7D-18B73E61B09B}"/>
            </a:ext>
          </a:extLst>
        </p:cNvPr>
        <p:cNvGrpSpPr/>
        <p:nvPr/>
      </p:nvGrpSpPr>
      <p:grpSpPr>
        <a:xfrm>
          <a:off x="0" y="0"/>
          <a:ext cx="0" cy="0"/>
          <a:chOff x="0" y="0"/>
          <a:chExt cx="0" cy="0"/>
        </a:xfrm>
      </p:grpSpPr>
      <p:sp>
        <p:nvSpPr>
          <p:cNvPr id="5" name="Nadpis 1">
            <a:extLst>
              <a:ext uri="{FF2B5EF4-FFF2-40B4-BE49-F238E27FC236}">
                <a16:creationId xmlns:a16="http://schemas.microsoft.com/office/drawing/2014/main" id="{81E69682-1D4A-CB17-F3E5-994E6BFF108A}"/>
              </a:ext>
            </a:extLst>
          </p:cNvPr>
          <p:cNvSpPr>
            <a:spLocks noGrp="1"/>
          </p:cNvSpPr>
          <p:nvPr>
            <p:ph sz="half" idx="1"/>
          </p:nvPr>
        </p:nvSpPr>
        <p:spPr>
          <a:xfrm>
            <a:off x="762000" y="1371601"/>
            <a:ext cx="9534525" cy="3970338"/>
          </a:xfrm>
        </p:spPr>
        <p:txBody>
          <a:bodyPr/>
          <a:lstStyle/>
          <a:p>
            <a:pPr marL="0" indent="0" algn="ctr">
              <a:buNone/>
            </a:pPr>
            <a:endParaRPr lang="sk-SK" sz="4000" dirty="0">
              <a:solidFill>
                <a:schemeClr val="bg1"/>
              </a:solidFill>
              <a:latin typeface="Arial" panose="020B0604020202020204" pitchFamily="34" charset="0"/>
              <a:cs typeface="Arial" panose="020B0604020202020204" pitchFamily="34" charset="0"/>
            </a:endParaRPr>
          </a:p>
          <a:p>
            <a:pPr marL="0" indent="0" algn="ctr">
              <a:buNone/>
            </a:pPr>
            <a:endParaRPr lang="sk-SK" sz="3400" b="1" dirty="0">
              <a:solidFill>
                <a:schemeClr val="bg1"/>
              </a:solidFill>
            </a:endParaRPr>
          </a:p>
          <a:p>
            <a:pPr marL="0" indent="0" algn="ctr">
              <a:buNone/>
            </a:pPr>
            <a:endParaRPr lang="sk-SK" sz="3400" b="1" dirty="0">
              <a:solidFill>
                <a:schemeClr val="bg1"/>
              </a:solidFill>
            </a:endParaRPr>
          </a:p>
          <a:p>
            <a:pPr marL="0" indent="0" algn="ctr">
              <a:buNone/>
            </a:pPr>
            <a:r>
              <a:rPr lang="sk-SK" sz="3400" b="1" dirty="0">
                <a:solidFill>
                  <a:schemeClr val="bg1"/>
                </a:solidFill>
              </a:rPr>
              <a:t>EXTRÉMISTICKÝ OBSAH</a:t>
            </a:r>
            <a:endParaRPr lang="sk-SK" sz="3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3294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45CC88-9735-CC14-E92F-6C08D411BCFD}"/>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1A8F5FBA-08A6-63FF-D1D5-DB5D8381AD33}"/>
              </a:ext>
            </a:extLst>
          </p:cNvPr>
          <p:cNvSpPr>
            <a:spLocks noGrp="1"/>
          </p:cNvSpPr>
          <p:nvPr>
            <p:ph type="title"/>
          </p:nvPr>
        </p:nvSpPr>
        <p:spPr>
          <a:xfrm>
            <a:off x="839788" y="173736"/>
            <a:ext cx="7435532" cy="1161288"/>
          </a:xfrm>
        </p:spPr>
        <p:txBody>
          <a:bodyPr anchor="b">
            <a:normAutofit/>
          </a:bodyPr>
          <a:lstStyle/>
          <a:p>
            <a:r>
              <a:rPr lang="pt-BR" b="1" dirty="0">
                <a:latin typeface="Arial" panose="020B0604020202020204" pitchFamily="34" charset="0"/>
                <a:cs typeface="Arial" panose="020B0604020202020204" pitchFamily="34" charset="0"/>
              </a:rPr>
              <a:t>EXTRÉMISTICKÝ OBSAH</a:t>
            </a:r>
            <a:endParaRPr lang="sk-SK" dirty="0">
              <a:latin typeface="Arial" panose="020B0604020202020204" pitchFamily="34" charset="0"/>
              <a:cs typeface="Arial" panose="020B0604020202020204" pitchFamily="34" charset="0"/>
            </a:endParaRPr>
          </a:p>
        </p:txBody>
      </p:sp>
      <p:pic>
        <p:nvPicPr>
          <p:cNvPr id="4098" name="Picture 2" descr="Top 20 Social Media Platforms for Mobile App Marketing | by Pratik  Rupareliya | Intuz | Medium">
            <a:extLst>
              <a:ext uri="{FF2B5EF4-FFF2-40B4-BE49-F238E27FC236}">
                <a16:creationId xmlns:a16="http://schemas.microsoft.com/office/drawing/2014/main" id="{A2DD4412-7FE2-8822-B871-CF6903B6361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67770" y="1918956"/>
            <a:ext cx="3932238" cy="3942094"/>
          </a:xfrm>
          <a:prstGeom prst="rect">
            <a:avLst/>
          </a:prstGeom>
          <a:noFill/>
          <a:extLst>
            <a:ext uri="{909E8E84-426E-40DD-AFC4-6F175D3DCCD1}">
              <a14:hiddenFill xmlns:a14="http://schemas.microsoft.com/office/drawing/2010/main">
                <a:solidFill>
                  <a:srgbClr val="FFFFFF"/>
                </a:solidFill>
              </a14:hiddenFill>
            </a:ext>
          </a:extLst>
        </p:spPr>
      </p:pic>
      <p:sp>
        <p:nvSpPr>
          <p:cNvPr id="8" name="Zástupný objekt pre text 2">
            <a:extLst>
              <a:ext uri="{FF2B5EF4-FFF2-40B4-BE49-F238E27FC236}">
                <a16:creationId xmlns:a16="http://schemas.microsoft.com/office/drawing/2014/main" id="{285DDA80-E728-8D11-36C6-A2CFB5277D80}"/>
              </a:ext>
            </a:extLst>
          </p:cNvPr>
          <p:cNvSpPr>
            <a:spLocks noGrp="1"/>
          </p:cNvSpPr>
          <p:nvPr>
            <p:ph type="body" sz="half" idx="2"/>
          </p:nvPr>
        </p:nvSpPr>
        <p:spPr>
          <a:xfrm>
            <a:off x="839788" y="1618488"/>
            <a:ext cx="5561012" cy="4250500"/>
          </a:xfrm>
        </p:spPr>
        <p:txBody>
          <a:bodyPr>
            <a:noAutofit/>
          </a:bodyPr>
          <a:lstStyle/>
          <a:p>
            <a:pPr algn="just" fontAlgn="base"/>
            <a:r>
              <a:rPr lang="sk-SK" sz="1500" dirty="0">
                <a:latin typeface="Arial" panose="020B0604020202020204" pitchFamily="34" charset="0"/>
                <a:cs typeface="Arial" panose="020B0604020202020204" pitchFamily="34" charset="0"/>
              </a:rPr>
              <a:t>Koncepcia boja proti extrémizmu na roky 2015 – 2019 &amp; Koncepcia boja proti </a:t>
            </a:r>
            <a:r>
              <a:rPr lang="sk-SK" sz="1500" dirty="0" err="1">
                <a:latin typeface="Arial" panose="020B0604020202020204" pitchFamily="34" charset="0"/>
                <a:cs typeface="Arial" panose="020B0604020202020204" pitchFamily="34" charset="0"/>
              </a:rPr>
              <a:t>radikalizácii</a:t>
            </a:r>
            <a:r>
              <a:rPr lang="sk-SK" sz="1500" dirty="0">
                <a:latin typeface="Arial" panose="020B0604020202020204" pitchFamily="34" charset="0"/>
                <a:cs typeface="Arial" panose="020B0604020202020204" pitchFamily="34" charset="0"/>
              </a:rPr>
              <a:t> a extrémizmu do roku 2024 </a:t>
            </a:r>
            <a:r>
              <a:rPr lang="sk-SK" sz="1500" b="1" dirty="0">
                <a:latin typeface="Arial" panose="020B0604020202020204" pitchFamily="34" charset="0"/>
                <a:cs typeface="Arial" panose="020B0604020202020204" pitchFamily="34" charset="0"/>
              </a:rPr>
              <a:t>extrémizmus </a:t>
            </a:r>
            <a:r>
              <a:rPr lang="sk-SK" sz="1500" dirty="0">
                <a:latin typeface="Arial" panose="020B0604020202020204" pitchFamily="34" charset="0"/>
                <a:cs typeface="Arial" panose="020B0604020202020204" pitchFamily="34" charset="0"/>
              </a:rPr>
              <a:t>definujú ako </a:t>
            </a:r>
            <a:r>
              <a:rPr lang="sk-SK" sz="1500" i="1" dirty="0">
                <a:latin typeface="Arial" panose="020B0604020202020204" pitchFamily="34" charset="0"/>
                <a:cs typeface="Arial" panose="020B0604020202020204" pitchFamily="34" charset="0"/>
              </a:rPr>
              <a:t>„konanie a prejavy vychádzajúce z postojov krajne vyhrotenej, demokratickému systému nepriateľskej ideológie, ktoré či už priamo, alebo v určitom časovom horizonte deštruktívne pôsobia na existujúci demokratický systém a jeho základné atribúty. Druhou charakteristickou črtou extrémizmu a s ním spájaných aktivít je, že útočia na systém základných práv a slobôd garantovaných ústavou a medzinárodnými </a:t>
            </a:r>
            <a:r>
              <a:rPr lang="sk-SK" sz="1500" i="1" dirty="0" err="1">
                <a:latin typeface="Arial" panose="020B0604020202020204" pitchFamily="34" charset="0"/>
                <a:cs typeface="Arial" panose="020B0604020202020204" pitchFamily="34" charset="0"/>
              </a:rPr>
              <a:t>ľudskoprávnymi</a:t>
            </a:r>
            <a:r>
              <a:rPr lang="sk-SK" sz="1500" i="1" dirty="0">
                <a:latin typeface="Arial" panose="020B0604020202020204" pitchFamily="34" charset="0"/>
                <a:cs typeface="Arial" panose="020B0604020202020204" pitchFamily="34" charset="0"/>
              </a:rPr>
              <a:t> dokumentmi, alebo sa snažia svojimi aktivitami uplatňovanie týchto práv sťažiť, či znemožniť. Za ďalšie charakteristické znaky extrémizmu sa považuje snaha o obmedzenie, potláčanie, znemožnenie výkonu základných práv a slobôd pre určité skupiny obyvateľstva definované ich pohlavím, národnosťou, rasou, etnikom, farbou pleti, vierovyznaním, jazykom, sexuálnou orientáciou, príslušnosťou k spoločenskej triede, majetkom, ako aj používanie fyzického násilia či hrozba použitia násilia namiereného voči názorovým či politickým oponentom alebo ich majetku. Extrémizmus sa delí na pravicový, ľavicový, náboženský a extrémizmus zameraný na jednu otázku (ekologický, separatizmus, a pod.)“</a:t>
            </a:r>
            <a:endParaRPr lang="sk-SK"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589415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BEC451-9A83-EDF7-4A31-B91B89B49745}"/>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7B2B4F90-1902-8B59-626D-12072A1C014E}"/>
              </a:ext>
            </a:extLst>
          </p:cNvPr>
          <p:cNvSpPr>
            <a:spLocks noGrp="1"/>
          </p:cNvSpPr>
          <p:nvPr>
            <p:ph type="title"/>
          </p:nvPr>
        </p:nvSpPr>
        <p:spPr>
          <a:xfrm>
            <a:off x="2020824" y="228600"/>
            <a:ext cx="9331387" cy="1271016"/>
          </a:xfrm>
        </p:spPr>
        <p:txBody>
          <a:bodyPr/>
          <a:lstStyle/>
          <a:p>
            <a:pPr algn="ctr"/>
            <a:r>
              <a:rPr lang="sk-SK" sz="3600" dirty="0">
                <a:latin typeface="Arial" panose="020B0604020202020204" pitchFamily="34" charset="0"/>
                <a:cs typeface="Arial" panose="020B0604020202020204" pitchFamily="34" charset="0"/>
              </a:rPr>
              <a:t>POSTIHOVANIE ŠÍRENIA​</a:t>
            </a:r>
            <a:br>
              <a:rPr lang="sk-SK" sz="3600" dirty="0">
                <a:latin typeface="Arial" panose="020B0604020202020204" pitchFamily="34" charset="0"/>
                <a:cs typeface="Arial" panose="020B0604020202020204" pitchFamily="34" charset="0"/>
              </a:rPr>
            </a:br>
            <a:r>
              <a:rPr lang="sk-SK" sz="3600" dirty="0">
                <a:latin typeface="Arial" panose="020B0604020202020204" pitchFamily="34" charset="0"/>
                <a:cs typeface="Arial" panose="020B0604020202020204" pitchFamily="34" charset="0"/>
              </a:rPr>
              <a:t>EXTRÉMISTICKÉHO OBSAHU AKO PRIESTUPKU</a:t>
            </a:r>
          </a:p>
        </p:txBody>
      </p:sp>
      <p:sp>
        <p:nvSpPr>
          <p:cNvPr id="8" name="Zástupný objekt pre text 2">
            <a:extLst>
              <a:ext uri="{FF2B5EF4-FFF2-40B4-BE49-F238E27FC236}">
                <a16:creationId xmlns:a16="http://schemas.microsoft.com/office/drawing/2014/main" id="{268220C1-3E6E-CACB-BAFB-30C261A2CA58}"/>
              </a:ext>
            </a:extLst>
          </p:cNvPr>
          <p:cNvSpPr>
            <a:spLocks noGrp="1"/>
          </p:cNvSpPr>
          <p:nvPr>
            <p:ph sz="half" idx="2"/>
          </p:nvPr>
        </p:nvSpPr>
        <p:spPr>
          <a:xfrm>
            <a:off x="1033272" y="1801368"/>
            <a:ext cx="10076688" cy="3840480"/>
          </a:xfrm>
        </p:spPr>
        <p:txBody>
          <a:bodyPr/>
          <a:lstStyle/>
          <a:p>
            <a:pPr fontAlgn="base"/>
            <a:r>
              <a:rPr lang="sk-SK" sz="1800" dirty="0">
                <a:latin typeface="Arial" panose="020B0604020202020204" pitchFamily="34" charset="0"/>
                <a:cs typeface="Arial" panose="020B0604020202020204" pitchFamily="34" charset="0"/>
              </a:rPr>
              <a:t>§ 47a ods. 1 zákona č. 372/1990 Zb. o priestupkoch</a:t>
            </a:r>
            <a:r>
              <a:rPr lang="en-US" sz="1800" dirty="0">
                <a:latin typeface="Arial" panose="020B0604020202020204" pitchFamily="34" charset="0"/>
                <a:cs typeface="Arial" panose="020B0604020202020204" pitchFamily="34" charset="0"/>
              </a:rPr>
              <a:t>​</a:t>
            </a:r>
          </a:p>
          <a:p>
            <a:pPr fontAlgn="base"/>
            <a:r>
              <a:rPr lang="sk-SK" sz="1800" dirty="0">
                <a:latin typeface="Arial" panose="020B0604020202020204" pitchFamily="34" charset="0"/>
                <a:cs typeface="Arial" panose="020B0604020202020204" pitchFamily="34" charset="0"/>
              </a:rPr>
              <a:t>v kontexte šírenia extrémistického obsahu na internete relevantné najmä tieto </a:t>
            </a:r>
            <a:r>
              <a:rPr lang="sk-SK" sz="1800" b="1" dirty="0">
                <a:latin typeface="Arial" panose="020B0604020202020204" pitchFamily="34" charset="0"/>
                <a:cs typeface="Arial" panose="020B0604020202020204" pitchFamily="34" charset="0"/>
              </a:rPr>
              <a:t>priestupky extrémizmu</a:t>
            </a:r>
            <a:r>
              <a:rPr lang="sk-SK" sz="1800" dirty="0">
                <a:latin typeface="Arial" panose="020B0604020202020204" pitchFamily="34" charset="0"/>
                <a:cs typeface="Arial" panose="020B0604020202020204" pitchFamily="34" charset="0"/>
              </a:rPr>
              <a:t>:</a:t>
            </a:r>
            <a:r>
              <a:rPr lang="en-US" sz="1800" dirty="0">
                <a:latin typeface="Arial" panose="020B0604020202020204" pitchFamily="34" charset="0"/>
                <a:cs typeface="Arial" panose="020B0604020202020204" pitchFamily="34" charset="0"/>
              </a:rPr>
              <a:t>​</a:t>
            </a:r>
          </a:p>
          <a:p>
            <a:pPr fontAlgn="base"/>
            <a:r>
              <a:rPr lang="sk-SK" sz="1800" dirty="0">
                <a:latin typeface="Arial" panose="020B0604020202020204" pitchFamily="34" charset="0"/>
                <a:cs typeface="Arial" panose="020B0604020202020204" pitchFamily="34" charset="0"/>
              </a:rPr>
              <a:t>kto použije na verejnosti písomné, grafické, obrazové, zvukové alebo obrazovo-zvukové vyhotovenie textov a vyhlásení, zástav, odznakov, hesiel alebo symbolov skupín alebo hnutí a ich programov alebo ideológií, ktoré smerujú k potláčaniu základných ľudských práv a slobôd,​</a:t>
            </a:r>
          </a:p>
          <a:p>
            <a:pPr fontAlgn="base"/>
            <a:r>
              <a:rPr lang="sk-SK" sz="1800" dirty="0">
                <a:latin typeface="Arial" panose="020B0604020202020204" pitchFamily="34" charset="0"/>
                <a:cs typeface="Arial" panose="020B0604020202020204" pitchFamily="34" charset="0"/>
              </a:rPr>
              <a:t>kto použije na verejnosti písomné, grafické, obrazové, zvukové alebo obrazovo-zvukové vyhotovenie obhajujúce, podporujúce alebo podnecujúce nenávisť, násilie alebo neodôvodnene odlišné zaobchádzanie voči skupine osôb alebo jednotlivcovi pre ich príslušnosť k niektorej rase, národu, národnosti, farbe pleti, etnickej skupine, pôvodu rodu alebo pre ich náboženské vyznanie</a:t>
            </a:r>
            <a:r>
              <a:rPr lang="en-US" sz="1800" dirty="0">
                <a:latin typeface="Arial" panose="020B0604020202020204" pitchFamily="34" charset="0"/>
                <a:cs typeface="Arial" panose="020B0604020202020204" pitchFamily="34" charset="0"/>
              </a:rPr>
              <a:t>​</a:t>
            </a:r>
          </a:p>
          <a:p>
            <a:pPr fontAlgn="base"/>
            <a:r>
              <a:rPr lang="sk-SK" sz="1800" b="1" dirty="0">
                <a:latin typeface="Arial" panose="020B0604020202020204" pitchFamily="34" charset="0"/>
                <a:cs typeface="Arial" panose="020B0604020202020204" pitchFamily="34" charset="0"/>
              </a:rPr>
              <a:t>použitie na verejnosti </a:t>
            </a:r>
            <a:r>
              <a:rPr lang="sk-SK" sz="1800" dirty="0">
                <a:latin typeface="Arial" panose="020B0604020202020204" pitchFamily="34" charset="0"/>
                <a:cs typeface="Arial" panose="020B0604020202020204" pitchFamily="34" charset="0"/>
              </a:rPr>
              <a:t>= aj prostredníctvom počítačovej siete </a:t>
            </a:r>
            <a:r>
              <a:rPr lang="en-US" sz="1800" dirty="0">
                <a:latin typeface="Arial" panose="020B0604020202020204" pitchFamily="34" charset="0"/>
                <a:cs typeface="Arial" panose="020B0604020202020204" pitchFamily="34" charset="0"/>
              </a:rPr>
              <a:t>​</a:t>
            </a:r>
          </a:p>
          <a:p>
            <a:pPr fontAlgn="base"/>
            <a:r>
              <a:rPr lang="sk-SK" sz="1800" dirty="0">
                <a:latin typeface="Arial" panose="020B0604020202020204" pitchFamily="34" charset="0"/>
                <a:cs typeface="Arial" panose="020B0604020202020204" pitchFamily="34" charset="0"/>
              </a:rPr>
              <a:t>páchateľovi možno uložiť pokutu až </a:t>
            </a:r>
            <a:r>
              <a:rPr lang="sk-SK" sz="1800" b="1" dirty="0">
                <a:latin typeface="Arial" panose="020B0604020202020204" pitchFamily="34" charset="0"/>
                <a:cs typeface="Arial" panose="020B0604020202020204" pitchFamily="34" charset="0"/>
              </a:rPr>
              <a:t>do výšky 500,- Eur</a:t>
            </a:r>
            <a:endParaRPr lang="sk-SK" sz="1800" dirty="0">
              <a:latin typeface="Arial" panose="020B0604020202020204" pitchFamily="34" charset="0"/>
              <a:cs typeface="Arial" panose="020B0604020202020204" pitchFamily="34" charset="0"/>
            </a:endParaRPr>
          </a:p>
          <a:p>
            <a:endParaRPr lang="sk-SK" dirty="0"/>
          </a:p>
        </p:txBody>
      </p:sp>
    </p:spTree>
    <p:extLst>
      <p:ext uri="{BB962C8B-B14F-4D97-AF65-F5344CB8AC3E}">
        <p14:creationId xmlns:p14="http://schemas.microsoft.com/office/powerpoint/2010/main" val="42566901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1E8C1B-C826-B37A-1AE7-F46A14DD041C}"/>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4FCBCBAE-A7F8-F3AD-7895-ACA0D0244985}"/>
              </a:ext>
            </a:extLst>
          </p:cNvPr>
          <p:cNvSpPr>
            <a:spLocks noGrp="1"/>
          </p:cNvSpPr>
          <p:nvPr>
            <p:ph type="title"/>
          </p:nvPr>
        </p:nvSpPr>
        <p:spPr>
          <a:xfrm>
            <a:off x="2020824" y="228600"/>
            <a:ext cx="9331387" cy="1271016"/>
          </a:xfrm>
        </p:spPr>
        <p:txBody>
          <a:bodyPr/>
          <a:lstStyle/>
          <a:p>
            <a:pPr algn="ctr"/>
            <a:r>
              <a:rPr lang="sk-SK" sz="3600" b="1" dirty="0">
                <a:latin typeface="Arial" panose="020B0604020202020204" pitchFamily="34" charset="0"/>
                <a:cs typeface="Arial" panose="020B0604020202020204" pitchFamily="34" charset="0"/>
              </a:rPr>
              <a:t>POSTIHOVANIE ŠÍRENIA EXTRÉMISTICKÉHO </a:t>
            </a:r>
            <a:r>
              <a:rPr lang="sk-SK" sz="3600" dirty="0">
                <a:latin typeface="Arial" panose="020B0604020202020204" pitchFamily="34" charset="0"/>
                <a:cs typeface="Arial" panose="020B0604020202020204" pitchFamily="34" charset="0"/>
              </a:rPr>
              <a:t>​</a:t>
            </a:r>
            <a:br>
              <a:rPr lang="sk-SK" sz="3600" dirty="0">
                <a:latin typeface="Arial" panose="020B0604020202020204" pitchFamily="34" charset="0"/>
                <a:cs typeface="Arial" panose="020B0604020202020204" pitchFamily="34" charset="0"/>
              </a:rPr>
            </a:br>
            <a:r>
              <a:rPr lang="sk-SK" sz="3600" b="1" dirty="0">
                <a:latin typeface="Arial" panose="020B0604020202020204" pitchFamily="34" charset="0"/>
                <a:cs typeface="Arial" panose="020B0604020202020204" pitchFamily="34" charset="0"/>
              </a:rPr>
              <a:t>OBSAHU AKO TRESTNÉHO ČINU I.</a:t>
            </a:r>
            <a:endParaRPr lang="sk-SK" sz="3600" dirty="0">
              <a:latin typeface="Arial" panose="020B0604020202020204" pitchFamily="34" charset="0"/>
              <a:cs typeface="Arial" panose="020B0604020202020204" pitchFamily="34" charset="0"/>
            </a:endParaRPr>
          </a:p>
        </p:txBody>
      </p:sp>
      <p:graphicFrame>
        <p:nvGraphicFramePr>
          <p:cNvPr id="3" name="Zástupný objekt pre obsah 2">
            <a:extLst>
              <a:ext uri="{FF2B5EF4-FFF2-40B4-BE49-F238E27FC236}">
                <a16:creationId xmlns:a16="http://schemas.microsoft.com/office/drawing/2014/main" id="{2AB2BCCE-32ED-DA84-F4F5-08C30CE76DF9}"/>
              </a:ext>
            </a:extLst>
          </p:cNvPr>
          <p:cNvGraphicFramePr>
            <a:graphicFrameLocks noGrp="1"/>
          </p:cNvGraphicFramePr>
          <p:nvPr>
            <p:ph sz="half" idx="2"/>
          </p:nvPr>
        </p:nvGraphicFramePr>
        <p:xfrm>
          <a:off x="1033463" y="1801813"/>
          <a:ext cx="10075862" cy="38401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816057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ED009D-6335-C65F-FC6B-E642BEA455A6}"/>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3E8E765E-D66F-23DE-F195-2B4D70094337}"/>
              </a:ext>
            </a:extLst>
          </p:cNvPr>
          <p:cNvSpPr>
            <a:spLocks noGrp="1"/>
          </p:cNvSpPr>
          <p:nvPr>
            <p:ph type="title"/>
          </p:nvPr>
        </p:nvSpPr>
        <p:spPr>
          <a:xfrm>
            <a:off x="1405922" y="310896"/>
            <a:ext cx="9331387" cy="1078992"/>
          </a:xfrm>
        </p:spPr>
        <p:txBody>
          <a:bodyPr/>
          <a:lstStyle/>
          <a:p>
            <a:pPr algn="ctr"/>
            <a:r>
              <a:rPr lang="sk-SK" sz="3800" b="1" dirty="0">
                <a:latin typeface="Arial" panose="020B0604020202020204" pitchFamily="34" charset="0"/>
                <a:cs typeface="Arial" panose="020B0604020202020204" pitchFamily="34" charset="0"/>
              </a:rPr>
              <a:t>POSTIHOVANIE ŠÍRENIA EXTRÉMISTICKÉHO ​</a:t>
            </a:r>
            <a:br>
              <a:rPr lang="sk-SK" sz="3800" b="1" dirty="0">
                <a:latin typeface="Arial" panose="020B0604020202020204" pitchFamily="34" charset="0"/>
                <a:cs typeface="Arial" panose="020B0604020202020204" pitchFamily="34" charset="0"/>
              </a:rPr>
            </a:br>
            <a:r>
              <a:rPr lang="sk-SK" sz="3800" b="1" dirty="0">
                <a:latin typeface="Arial" panose="020B0604020202020204" pitchFamily="34" charset="0"/>
                <a:cs typeface="Arial" panose="020B0604020202020204" pitchFamily="34" charset="0"/>
              </a:rPr>
              <a:t>OBSAHU AKO TRESTNÉHO ČINU II.</a:t>
            </a:r>
          </a:p>
        </p:txBody>
      </p:sp>
      <p:sp>
        <p:nvSpPr>
          <p:cNvPr id="8" name="Zástupný objekt pre text 2">
            <a:extLst>
              <a:ext uri="{FF2B5EF4-FFF2-40B4-BE49-F238E27FC236}">
                <a16:creationId xmlns:a16="http://schemas.microsoft.com/office/drawing/2014/main" id="{CA5D22DB-1878-D5B5-957C-E026603AE5AF}"/>
              </a:ext>
            </a:extLst>
          </p:cNvPr>
          <p:cNvSpPr>
            <a:spLocks noGrp="1"/>
          </p:cNvSpPr>
          <p:nvPr>
            <p:ph sz="half" idx="2"/>
          </p:nvPr>
        </p:nvSpPr>
        <p:spPr>
          <a:xfrm>
            <a:off x="1033272" y="2011680"/>
            <a:ext cx="10076688" cy="3630168"/>
          </a:xfrm>
        </p:spPr>
        <p:txBody>
          <a:bodyPr/>
          <a:lstStyle/>
          <a:p>
            <a:pPr fontAlgn="base"/>
            <a:r>
              <a:rPr lang="sk-SK" sz="1500" dirty="0">
                <a:latin typeface="Arial" panose="020B0604020202020204" pitchFamily="34" charset="0"/>
                <a:cs typeface="Arial" panose="020B0604020202020204" pitchFamily="34" charset="0"/>
              </a:rPr>
              <a:t>príslušným súdom je </a:t>
            </a:r>
            <a:r>
              <a:rPr lang="sk-SK" sz="1500" b="1" dirty="0">
                <a:latin typeface="Arial" panose="020B0604020202020204" pitchFamily="34" charset="0"/>
                <a:cs typeface="Arial" panose="020B0604020202020204" pitchFamily="34" charset="0"/>
              </a:rPr>
              <a:t>Špecializovaný trestný súd</a:t>
            </a:r>
            <a:r>
              <a:rPr lang="en-US" sz="1500" dirty="0">
                <a:latin typeface="Arial" panose="020B0604020202020204" pitchFamily="34" charset="0"/>
                <a:cs typeface="Arial" panose="020B0604020202020204" pitchFamily="34" charset="0"/>
              </a:rPr>
              <a:t>​</a:t>
            </a:r>
          </a:p>
          <a:p>
            <a:pPr fontAlgn="base"/>
            <a:r>
              <a:rPr lang="sk-SK" sz="1500" dirty="0">
                <a:latin typeface="Arial" panose="020B0604020202020204" pitchFamily="34" charset="0"/>
                <a:cs typeface="Arial" panose="020B0604020202020204" pitchFamily="34" charset="0"/>
              </a:rPr>
              <a:t>§ 130 ods. 7 TZ – definícia </a:t>
            </a:r>
            <a:r>
              <a:rPr lang="sk-SK" sz="1500" b="1" dirty="0">
                <a:latin typeface="Arial" panose="020B0604020202020204" pitchFamily="34" charset="0"/>
                <a:cs typeface="Arial" panose="020B0604020202020204" pitchFamily="34" charset="0"/>
              </a:rPr>
              <a:t>extrémistického materiálu</a:t>
            </a:r>
            <a:r>
              <a:rPr lang="sk-SK" sz="1500" dirty="0">
                <a:latin typeface="Arial" panose="020B0604020202020204" pitchFamily="34" charset="0"/>
                <a:cs typeface="Arial" panose="020B0604020202020204" pitchFamily="34" charset="0"/>
              </a:rPr>
              <a:t>, ktorým sa rozumie „</a:t>
            </a:r>
            <a:r>
              <a:rPr lang="sk-SK" sz="1500" i="1" dirty="0">
                <a:latin typeface="Arial" panose="020B0604020202020204" pitchFamily="34" charset="0"/>
                <a:cs typeface="Arial" panose="020B0604020202020204" pitchFamily="34" charset="0"/>
              </a:rPr>
              <a:t>písomné, grafické, obrazové, zvukové alebo obrazovo-zvukové vyhotovenie</a:t>
            </a:r>
            <a:r>
              <a:rPr lang="sk-SK" sz="1500" dirty="0">
                <a:latin typeface="Arial" panose="020B0604020202020204" pitchFamily="34" charset="0"/>
                <a:cs typeface="Arial" panose="020B0604020202020204" pitchFamily="34" charset="0"/>
              </a:rPr>
              <a:t>​</a:t>
            </a:r>
          </a:p>
          <a:p>
            <a:pPr fontAlgn="base"/>
            <a:r>
              <a:rPr lang="sk-SK" sz="1500" i="1" dirty="0">
                <a:latin typeface="Arial" panose="020B0604020202020204" pitchFamily="34" charset="0"/>
                <a:cs typeface="Arial" panose="020B0604020202020204" pitchFamily="34" charset="0"/>
              </a:rPr>
              <a:t>textov a vyhlásení, zástav, odznakov, hesiel alebo symbolov, skupín a hnutí, ktoré smerujú alebo v minulosti smerovali k potláčaniu základných ľudských práv a slobôd,</a:t>
            </a:r>
            <a:r>
              <a:rPr lang="sk-SK" sz="1500" dirty="0">
                <a:latin typeface="Arial" panose="020B0604020202020204" pitchFamily="34" charset="0"/>
                <a:cs typeface="Arial" panose="020B0604020202020204" pitchFamily="34" charset="0"/>
              </a:rPr>
              <a:t>​</a:t>
            </a:r>
          </a:p>
          <a:p>
            <a:pPr fontAlgn="base"/>
            <a:r>
              <a:rPr lang="sk-SK" sz="1500" i="1" dirty="0">
                <a:latin typeface="Arial" panose="020B0604020202020204" pitchFamily="34" charset="0"/>
                <a:cs typeface="Arial" panose="020B0604020202020204" pitchFamily="34" charset="0"/>
              </a:rPr>
              <a:t>programov alebo ideológií skupín a hnutí, ktoré smerujú alebo v minulosti smerovali k potláčaniu základných ľudských práv a slobôd,</a:t>
            </a:r>
            <a:r>
              <a:rPr lang="sk-SK" sz="1500" dirty="0">
                <a:latin typeface="Arial" panose="020B0604020202020204" pitchFamily="34" charset="0"/>
                <a:cs typeface="Arial" panose="020B0604020202020204" pitchFamily="34" charset="0"/>
              </a:rPr>
              <a:t>​</a:t>
            </a:r>
          </a:p>
          <a:p>
            <a:pPr fontAlgn="base"/>
            <a:r>
              <a:rPr lang="sk-SK" sz="1500" i="1" dirty="0">
                <a:latin typeface="Arial" panose="020B0604020202020204" pitchFamily="34" charset="0"/>
                <a:cs typeface="Arial" panose="020B0604020202020204" pitchFamily="34" charset="0"/>
              </a:rPr>
              <a:t>obhajujúce, podporujúce alebo podnecujúce nenávisť, násilie alebo neodôvodnene odlišné zaobchádzanie voči skupine osôb alebo jednotlivcovi pre ich príslušnosť k niektorej rase, národu, národnosti, farbe pleti, etnickej skupine, pôvodu rodu alebo pre ich náboženské vyznanie, ak je zámienkou pre predchádzajúce dôvody, </a:t>
            </a:r>
            <a:r>
              <a:rPr lang="sk-SK" sz="1500" b="1" i="1" dirty="0">
                <a:latin typeface="Arial" panose="020B0604020202020204" pitchFamily="34" charset="0"/>
                <a:cs typeface="Arial" panose="020B0604020202020204" pitchFamily="34" charset="0"/>
              </a:rPr>
              <a:t>alebo</a:t>
            </a:r>
            <a:r>
              <a:rPr lang="sk-SK" sz="1500" dirty="0">
                <a:latin typeface="Arial" panose="020B0604020202020204" pitchFamily="34" charset="0"/>
                <a:cs typeface="Arial" panose="020B0604020202020204" pitchFamily="34" charset="0"/>
              </a:rPr>
              <a:t>​</a:t>
            </a:r>
          </a:p>
          <a:p>
            <a:pPr fontAlgn="base"/>
            <a:r>
              <a:rPr lang="sk-SK" sz="1500" i="1" dirty="0">
                <a:latin typeface="Arial" panose="020B0604020202020204" pitchFamily="34" charset="0"/>
                <a:cs typeface="Arial" panose="020B0604020202020204" pitchFamily="34" charset="0"/>
              </a:rPr>
              <a:t>ospravedlňujúce, schvaľujúce, popierajúce alebo hrubo zľahčujúce </a:t>
            </a:r>
            <a:r>
              <a:rPr lang="sk-SK" sz="1500" i="1" dirty="0" err="1">
                <a:latin typeface="Arial" panose="020B0604020202020204" pitchFamily="34" charset="0"/>
                <a:cs typeface="Arial" panose="020B0604020202020204" pitchFamily="34" charset="0"/>
              </a:rPr>
              <a:t>genocídium</a:t>
            </a:r>
            <a:r>
              <a:rPr lang="sk-SK" sz="1500" i="1" dirty="0">
                <a:latin typeface="Arial" panose="020B0604020202020204" pitchFamily="34" charset="0"/>
                <a:cs typeface="Arial" panose="020B0604020202020204" pitchFamily="34" charset="0"/>
              </a:rPr>
              <a:t>, zločiny proti mieru, zločiny proti ľudskosti alebo vojnové zločiny, ak bol páchateľ alebo účastník tohto činu odsúdený právoplatným rozsudkom medzinárodného súdu zriadeného na základe medzinárodného práva verejného, ktorého právomoc uznala Slovenská republika, alebo právoplatným rozsudkom súdu Slovenskej republiky.</a:t>
            </a:r>
            <a:r>
              <a:rPr lang="sk-SK" sz="1500" dirty="0">
                <a:latin typeface="Arial" panose="020B0604020202020204" pitchFamily="34" charset="0"/>
                <a:cs typeface="Arial" panose="020B0604020202020204" pitchFamily="34" charset="0"/>
              </a:rPr>
              <a:t>“</a:t>
            </a:r>
          </a:p>
          <a:p>
            <a:endParaRPr lang="sk-SK"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2883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96F1B4-BE67-3490-247E-79A21505C2B1}"/>
            </a:ext>
          </a:extLst>
        </p:cNvPr>
        <p:cNvGrpSpPr/>
        <p:nvPr/>
      </p:nvGrpSpPr>
      <p:grpSpPr>
        <a:xfrm>
          <a:off x="0" y="0"/>
          <a:ext cx="0" cy="0"/>
          <a:chOff x="0" y="0"/>
          <a:chExt cx="0" cy="0"/>
        </a:xfrm>
      </p:grpSpPr>
      <p:sp>
        <p:nvSpPr>
          <p:cNvPr id="9218" name="Nadpis 1">
            <a:extLst>
              <a:ext uri="{FF2B5EF4-FFF2-40B4-BE49-F238E27FC236}">
                <a16:creationId xmlns:a16="http://schemas.microsoft.com/office/drawing/2014/main" id="{CF132F23-DF8A-0C66-B9FA-AA0EED8F8150}"/>
              </a:ext>
            </a:extLst>
          </p:cNvPr>
          <p:cNvSpPr>
            <a:spLocks noGrp="1" noChangeArrowheads="1"/>
          </p:cNvSpPr>
          <p:nvPr>
            <p:ph type="title"/>
          </p:nvPr>
        </p:nvSpPr>
        <p:spPr>
          <a:xfrm>
            <a:off x="859536" y="585927"/>
            <a:ext cx="9807631" cy="1339658"/>
          </a:xfrm>
        </p:spPr>
        <p:txBody>
          <a:bodyPr lIns="91440" tIns="45720" rIns="91440" bIns="45720" anchor="t">
            <a:normAutofit/>
          </a:bodyPr>
          <a:lstStyle/>
          <a:p>
            <a:r>
              <a:rPr lang="sk-SK" b="1" dirty="0"/>
              <a:t>DEFINÍCIA I.</a:t>
            </a:r>
            <a:endParaRPr lang="sk-SK" altLang="sk-SK" b="1" dirty="0">
              <a:latin typeface="Arial" panose="020B0604020202020204" pitchFamily="34" charset="0"/>
              <a:ea typeface="Calibri Light"/>
              <a:cs typeface="Arial" panose="020B0604020202020204" pitchFamily="34" charset="0"/>
            </a:endParaRPr>
          </a:p>
        </p:txBody>
      </p:sp>
      <p:sp>
        <p:nvSpPr>
          <p:cNvPr id="3" name="Zástupný objekt pre text 2">
            <a:extLst>
              <a:ext uri="{FF2B5EF4-FFF2-40B4-BE49-F238E27FC236}">
                <a16:creationId xmlns:a16="http://schemas.microsoft.com/office/drawing/2014/main" id="{3B670A26-30F5-CF39-52F1-D0E012FDE4E4}"/>
              </a:ext>
            </a:extLst>
          </p:cNvPr>
          <p:cNvSpPr>
            <a:spLocks noGrp="1"/>
          </p:cNvSpPr>
          <p:nvPr>
            <p:ph idx="1"/>
          </p:nvPr>
        </p:nvSpPr>
        <p:spPr>
          <a:xfrm>
            <a:off x="1611951" y="1728216"/>
            <a:ext cx="9055216" cy="3419856"/>
          </a:xfrm>
        </p:spPr>
        <p:txBody>
          <a:bodyPr>
            <a:normAutofit fontScale="70000" lnSpcReduction="20000"/>
          </a:bodyPr>
          <a:lstStyle/>
          <a:p>
            <a:pPr algn="just" fontAlgn="base"/>
            <a:r>
              <a:rPr lang="sk-SK" dirty="0">
                <a:latin typeface="Arial" panose="020B0604020202020204" pitchFamily="34" charset="0"/>
                <a:cs typeface="Arial" panose="020B0604020202020204" pitchFamily="34" charset="0"/>
              </a:rPr>
              <a:t>Komisia - Boj proti nezákonnému obsahu na internete. Zvyšovanie zodpovednosti online platforiem: </a:t>
            </a:r>
            <a:r>
              <a:rPr lang="en-US" dirty="0">
                <a:latin typeface="Arial" panose="020B0604020202020204" pitchFamily="34" charset="0"/>
                <a:cs typeface="Arial" panose="020B0604020202020204" pitchFamily="34" charset="0"/>
              </a:rPr>
              <a:t>​</a:t>
            </a:r>
          </a:p>
          <a:p>
            <a:pPr algn="just" fontAlgn="base"/>
            <a:r>
              <a:rPr lang="sk-SK" dirty="0">
                <a:latin typeface="Arial" panose="020B0604020202020204" pitchFamily="34" charset="0"/>
                <a:cs typeface="Arial" panose="020B0604020202020204" pitchFamily="34" charset="0"/>
              </a:rPr>
              <a:t>„</a:t>
            </a:r>
            <a:r>
              <a:rPr lang="sk-SK" b="1" dirty="0">
                <a:latin typeface="Arial" panose="020B0604020202020204" pitchFamily="34" charset="0"/>
                <a:cs typeface="Arial" panose="020B0604020202020204" pitchFamily="34" charset="0"/>
              </a:rPr>
              <a:t>to, čo je nezákonné </a:t>
            </a:r>
            <a:r>
              <a:rPr lang="sk-SK" b="1" dirty="0" err="1">
                <a:latin typeface="Arial" panose="020B0604020202020204" pitchFamily="34" charset="0"/>
                <a:cs typeface="Arial" panose="020B0604020202020204" pitchFamily="34" charset="0"/>
              </a:rPr>
              <a:t>offline</a:t>
            </a:r>
            <a:r>
              <a:rPr lang="sk-SK" b="1" dirty="0">
                <a:latin typeface="Arial" panose="020B0604020202020204" pitchFamily="34" charset="0"/>
                <a:cs typeface="Arial" panose="020B0604020202020204" pitchFamily="34" charset="0"/>
              </a:rPr>
              <a:t>, je nezákonné aj online</a:t>
            </a:r>
            <a:r>
              <a:rPr lang="sk-SK"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a:t>
            </a:r>
          </a:p>
          <a:p>
            <a:pPr algn="just" fontAlgn="base"/>
            <a:r>
              <a:rPr lang="sk-SK" dirty="0">
                <a:latin typeface="Arial" panose="020B0604020202020204" pitchFamily="34" charset="0"/>
                <a:cs typeface="Arial" panose="020B0604020202020204" pitchFamily="34" charset="0"/>
              </a:rPr>
              <a:t>Komisia – čl. 4 písm. b) Odporúčaní: </a:t>
            </a:r>
            <a:r>
              <a:rPr lang="en-US" dirty="0">
                <a:latin typeface="Arial" panose="020B0604020202020204" pitchFamily="34" charset="0"/>
                <a:cs typeface="Arial" panose="020B0604020202020204" pitchFamily="34" charset="0"/>
              </a:rPr>
              <a:t>​</a:t>
            </a:r>
          </a:p>
          <a:p>
            <a:pPr algn="just" fontAlgn="base"/>
            <a:r>
              <a:rPr lang="sk-SK" dirty="0">
                <a:latin typeface="Arial" panose="020B0604020202020204" pitchFamily="34" charset="0"/>
                <a:cs typeface="Arial" panose="020B0604020202020204" pitchFamily="34" charset="0"/>
              </a:rPr>
              <a:t>„</a:t>
            </a:r>
            <a:r>
              <a:rPr lang="sk-SK" b="1" dirty="0">
                <a:latin typeface="Arial" panose="020B0604020202020204" pitchFamily="34" charset="0"/>
                <a:cs typeface="Arial" panose="020B0604020202020204" pitchFamily="34" charset="0"/>
              </a:rPr>
              <a:t>akákoľvek informácia, ktorá nie je v súlade s právom Európskej únie alebo s právom dotknutého členského štátu</a:t>
            </a:r>
            <a:r>
              <a:rPr lang="sk-SK"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a:t>
            </a:r>
          </a:p>
          <a:p>
            <a:pPr algn="just" fontAlgn="base"/>
            <a:r>
              <a:rPr lang="sk-SK" dirty="0">
                <a:latin typeface="Arial" panose="020B0604020202020204" pitchFamily="34" charset="0"/>
                <a:cs typeface="Arial" panose="020B0604020202020204" pitchFamily="34" charset="0"/>
              </a:rPr>
              <a:t>Akt o digitálnych službách – čl. 3 písm. h): </a:t>
            </a:r>
            <a:r>
              <a:rPr lang="en-US" dirty="0">
                <a:latin typeface="Arial" panose="020B0604020202020204" pitchFamily="34" charset="0"/>
                <a:cs typeface="Arial" panose="020B0604020202020204" pitchFamily="34" charset="0"/>
              </a:rPr>
              <a:t>​</a:t>
            </a:r>
          </a:p>
          <a:p>
            <a:pPr algn="just" fontAlgn="base"/>
            <a:r>
              <a:rPr lang="sk-SK" dirty="0">
                <a:latin typeface="Arial" panose="020B0604020202020204" pitchFamily="34" charset="0"/>
                <a:cs typeface="Arial" panose="020B0604020202020204" pitchFamily="34" charset="0"/>
              </a:rPr>
              <a:t>„</a:t>
            </a:r>
            <a:r>
              <a:rPr lang="sk-SK" b="1" dirty="0">
                <a:latin typeface="Arial" panose="020B0604020202020204" pitchFamily="34" charset="0"/>
                <a:cs typeface="Arial" panose="020B0604020202020204" pitchFamily="34" charset="0"/>
              </a:rPr>
              <a:t>akákoľvek informácia, ktorá sama osebe alebo tým, že odkazuje na nejakú činnosť vrátane predaja výrobkov alebo poskytovania služieb, nie je v súlade s právnymi predpismi Únie alebo niektorého členského štátu, a to bez ohľadu na presný predmet alebo povahu týchto právnych predpisov“</a:t>
            </a:r>
            <a:endParaRPr lang="sk-SK"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97969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0D0384-6CAE-4DEF-7286-9567C40BA8F5}"/>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E76FBCE8-B171-E00E-860F-0B544F3EF755}"/>
              </a:ext>
            </a:extLst>
          </p:cNvPr>
          <p:cNvSpPr>
            <a:spLocks noGrp="1"/>
          </p:cNvSpPr>
          <p:nvPr>
            <p:ph type="title"/>
          </p:nvPr>
        </p:nvSpPr>
        <p:spPr>
          <a:xfrm>
            <a:off x="1405922" y="310896"/>
            <a:ext cx="9331387" cy="1078992"/>
          </a:xfrm>
        </p:spPr>
        <p:txBody>
          <a:bodyPr/>
          <a:lstStyle/>
          <a:p>
            <a:pPr algn="ctr"/>
            <a:r>
              <a:rPr lang="sk-SK" sz="3800" b="1" dirty="0">
                <a:latin typeface="Arial" panose="020B0604020202020204" pitchFamily="34" charset="0"/>
                <a:cs typeface="Arial" panose="020B0604020202020204" pitchFamily="34" charset="0"/>
              </a:rPr>
              <a:t>POSTIHOVANIE ŠÍRENIA EXTRÉMISTICKÉHO ​</a:t>
            </a:r>
            <a:br>
              <a:rPr lang="sk-SK" sz="3800" b="1" dirty="0">
                <a:latin typeface="Arial" panose="020B0604020202020204" pitchFamily="34" charset="0"/>
                <a:cs typeface="Arial" panose="020B0604020202020204" pitchFamily="34" charset="0"/>
              </a:rPr>
            </a:br>
            <a:r>
              <a:rPr lang="sk-SK" sz="3800" b="1" dirty="0">
                <a:latin typeface="Arial" panose="020B0604020202020204" pitchFamily="34" charset="0"/>
                <a:cs typeface="Arial" panose="020B0604020202020204" pitchFamily="34" charset="0"/>
              </a:rPr>
              <a:t>OBSAHU AKO TRESTNÉHO ČINU III.</a:t>
            </a:r>
          </a:p>
        </p:txBody>
      </p:sp>
      <p:sp>
        <p:nvSpPr>
          <p:cNvPr id="8" name="Zástupný objekt pre text 2">
            <a:extLst>
              <a:ext uri="{FF2B5EF4-FFF2-40B4-BE49-F238E27FC236}">
                <a16:creationId xmlns:a16="http://schemas.microsoft.com/office/drawing/2014/main" id="{F85D6359-38C6-FC0B-316E-ADB96A1A6AAD}"/>
              </a:ext>
            </a:extLst>
          </p:cNvPr>
          <p:cNvSpPr>
            <a:spLocks noGrp="1"/>
          </p:cNvSpPr>
          <p:nvPr>
            <p:ph sz="half" idx="2"/>
          </p:nvPr>
        </p:nvSpPr>
        <p:spPr>
          <a:xfrm>
            <a:off x="1033272" y="2011680"/>
            <a:ext cx="10076688" cy="3630168"/>
          </a:xfrm>
        </p:spPr>
        <p:txBody>
          <a:bodyPr/>
          <a:lstStyle/>
          <a:p>
            <a:endParaRPr lang="sk-SK" sz="1600" dirty="0">
              <a:latin typeface="Arial" panose="020B0604020202020204" pitchFamily="34" charset="0"/>
              <a:cs typeface="Arial" panose="020B0604020202020204" pitchFamily="34" charset="0"/>
            </a:endParaRPr>
          </a:p>
        </p:txBody>
      </p:sp>
      <p:pic>
        <p:nvPicPr>
          <p:cNvPr id="4" name="Obrázok 3" descr="Obrázok, na ktorom je text, snímka obrazovky, číslo, štvorec&#10;&#10;Obsah vygenerovaný pomocou AI môže byť nesprávny.">
            <a:extLst>
              <a:ext uri="{FF2B5EF4-FFF2-40B4-BE49-F238E27FC236}">
                <a16:creationId xmlns:a16="http://schemas.microsoft.com/office/drawing/2014/main" id="{F9E12E22-4CBF-6432-E28F-394E918530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526" y="1901867"/>
            <a:ext cx="10228652" cy="3977809"/>
          </a:xfrm>
          <a:prstGeom prst="rect">
            <a:avLst/>
          </a:prstGeom>
        </p:spPr>
      </p:pic>
    </p:spTree>
    <p:extLst>
      <p:ext uri="{BB962C8B-B14F-4D97-AF65-F5344CB8AC3E}">
        <p14:creationId xmlns:p14="http://schemas.microsoft.com/office/powerpoint/2010/main" val="17077373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E56ECF-D33A-5378-BF78-E8AB834FEDCC}"/>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ACA53A57-EADE-BFD7-934E-514D6C9FA3F7}"/>
              </a:ext>
            </a:extLst>
          </p:cNvPr>
          <p:cNvSpPr>
            <a:spLocks noGrp="1"/>
          </p:cNvSpPr>
          <p:nvPr>
            <p:ph type="title"/>
          </p:nvPr>
        </p:nvSpPr>
        <p:spPr>
          <a:xfrm>
            <a:off x="1405922" y="310896"/>
            <a:ext cx="9331387" cy="1078992"/>
          </a:xfrm>
        </p:spPr>
        <p:txBody>
          <a:bodyPr/>
          <a:lstStyle/>
          <a:p>
            <a:pPr algn="ctr"/>
            <a:r>
              <a:rPr lang="sk-SK" sz="3800" b="1" dirty="0">
                <a:latin typeface="Arial" panose="020B0604020202020204" pitchFamily="34" charset="0"/>
                <a:cs typeface="Arial" panose="020B0604020202020204" pitchFamily="34" charset="0"/>
              </a:rPr>
              <a:t>POSTIHOVANIE ŠÍRENIA EXTRÉMISTICKÉHO ​</a:t>
            </a:r>
            <a:br>
              <a:rPr lang="sk-SK" sz="3800" b="1" dirty="0">
                <a:latin typeface="Arial" panose="020B0604020202020204" pitchFamily="34" charset="0"/>
                <a:cs typeface="Arial" panose="020B0604020202020204" pitchFamily="34" charset="0"/>
              </a:rPr>
            </a:br>
            <a:r>
              <a:rPr lang="sk-SK" sz="3800" b="1" dirty="0">
                <a:latin typeface="Arial" panose="020B0604020202020204" pitchFamily="34" charset="0"/>
                <a:cs typeface="Arial" panose="020B0604020202020204" pitchFamily="34" charset="0"/>
              </a:rPr>
              <a:t>OBSAHU AKO TRESTNÉHO ČINU IV.</a:t>
            </a:r>
          </a:p>
        </p:txBody>
      </p:sp>
      <p:pic>
        <p:nvPicPr>
          <p:cNvPr id="5" name="Zástupný objekt pre obsah 4" descr="Obrázok, na ktorom je text, snímka obrazovky, číslo, písmo&#10;&#10;Obsah vygenerovaný pomocou AI môže byť nesprávny.">
            <a:extLst>
              <a:ext uri="{FF2B5EF4-FFF2-40B4-BE49-F238E27FC236}">
                <a16:creationId xmlns:a16="http://schemas.microsoft.com/office/drawing/2014/main" id="{BE77F38D-344E-F39C-C5D4-E169A5B2D20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033463" y="2492999"/>
            <a:ext cx="10075862" cy="2667340"/>
          </a:xfrm>
        </p:spPr>
      </p:pic>
    </p:spTree>
    <p:extLst>
      <p:ext uri="{BB962C8B-B14F-4D97-AF65-F5344CB8AC3E}">
        <p14:creationId xmlns:p14="http://schemas.microsoft.com/office/powerpoint/2010/main" val="23119138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2046B8-4A61-A76D-3870-B250CAF28809}"/>
            </a:ext>
          </a:extLst>
        </p:cNvPr>
        <p:cNvGrpSpPr/>
        <p:nvPr/>
      </p:nvGrpSpPr>
      <p:grpSpPr>
        <a:xfrm>
          <a:off x="0" y="0"/>
          <a:ext cx="0" cy="0"/>
          <a:chOff x="0" y="0"/>
          <a:chExt cx="0" cy="0"/>
        </a:xfrm>
      </p:grpSpPr>
      <p:sp>
        <p:nvSpPr>
          <p:cNvPr id="4" name="Nadpis 3">
            <a:extLst>
              <a:ext uri="{FF2B5EF4-FFF2-40B4-BE49-F238E27FC236}">
                <a16:creationId xmlns:a16="http://schemas.microsoft.com/office/drawing/2014/main" id="{3C4BA7D5-615A-63CB-3FCC-9F6450E48199}"/>
              </a:ext>
            </a:extLst>
          </p:cNvPr>
          <p:cNvSpPr>
            <a:spLocks noGrp="1"/>
          </p:cNvSpPr>
          <p:nvPr>
            <p:ph type="title"/>
          </p:nvPr>
        </p:nvSpPr>
        <p:spPr>
          <a:xfrm>
            <a:off x="2203704" y="346837"/>
            <a:ext cx="9057067" cy="1325563"/>
          </a:xfrm>
        </p:spPr>
        <p:txBody>
          <a:bodyPr/>
          <a:lstStyle/>
          <a:p>
            <a:pPr algn="ctr"/>
            <a:r>
              <a:rPr lang="sk-SK" sz="3800" b="1" dirty="0">
                <a:latin typeface="Arial" panose="020B0604020202020204" pitchFamily="34" charset="0"/>
                <a:cs typeface="Arial" panose="020B0604020202020204" pitchFamily="34" charset="0"/>
              </a:rPr>
              <a:t>POSTIHOVANIE ŠÍRENIA EXTRÉMISTICKÉHO </a:t>
            </a:r>
            <a:r>
              <a:rPr lang="sk-SK" sz="3800" dirty="0">
                <a:latin typeface="Arial" panose="020B0604020202020204" pitchFamily="34" charset="0"/>
                <a:cs typeface="Arial" panose="020B0604020202020204" pitchFamily="34" charset="0"/>
              </a:rPr>
              <a:t>​</a:t>
            </a:r>
            <a:br>
              <a:rPr lang="sk-SK" sz="3800" dirty="0">
                <a:latin typeface="Arial" panose="020B0604020202020204" pitchFamily="34" charset="0"/>
                <a:cs typeface="Arial" panose="020B0604020202020204" pitchFamily="34" charset="0"/>
              </a:rPr>
            </a:br>
            <a:r>
              <a:rPr lang="sk-SK" sz="3800" b="1" dirty="0">
                <a:latin typeface="Arial" panose="020B0604020202020204" pitchFamily="34" charset="0"/>
                <a:cs typeface="Arial" panose="020B0604020202020204" pitchFamily="34" charset="0"/>
              </a:rPr>
              <a:t>OBSAHU AKO TRESTNÉHO ČINU V.</a:t>
            </a:r>
            <a:endParaRPr lang="sk-SK" sz="3800" dirty="0">
              <a:latin typeface="Arial" panose="020B0604020202020204" pitchFamily="34" charset="0"/>
              <a:cs typeface="Arial" panose="020B0604020202020204" pitchFamily="34" charset="0"/>
            </a:endParaRPr>
          </a:p>
        </p:txBody>
      </p:sp>
      <p:sp>
        <p:nvSpPr>
          <p:cNvPr id="7" name="Zástupný objekt pre obsah 6">
            <a:extLst>
              <a:ext uri="{FF2B5EF4-FFF2-40B4-BE49-F238E27FC236}">
                <a16:creationId xmlns:a16="http://schemas.microsoft.com/office/drawing/2014/main" id="{7CBED9A4-DCF5-5EA0-EF36-AA5AA0C13DCB}"/>
              </a:ext>
            </a:extLst>
          </p:cNvPr>
          <p:cNvSpPr>
            <a:spLocks noGrp="1"/>
          </p:cNvSpPr>
          <p:nvPr>
            <p:ph sz="half" idx="2"/>
          </p:nvPr>
        </p:nvSpPr>
        <p:spPr>
          <a:xfrm>
            <a:off x="763962" y="2139697"/>
            <a:ext cx="10766622" cy="3184364"/>
          </a:xfrm>
        </p:spPr>
        <p:txBody>
          <a:bodyPr/>
          <a:lstStyle/>
          <a:p>
            <a:pPr fontAlgn="base"/>
            <a:r>
              <a:rPr lang="sk-SK" sz="1900" b="1" dirty="0">
                <a:latin typeface="Arial" panose="020B0604020202020204" pitchFamily="34" charset="0"/>
                <a:cs typeface="Arial" panose="020B0604020202020204" pitchFamily="34" charset="0"/>
              </a:rPr>
              <a:t>Spôsob šírenia extrémistického obsahu na internete</a:t>
            </a:r>
            <a:r>
              <a:rPr lang="sk-SK" sz="1900" dirty="0">
                <a:latin typeface="Arial" panose="020B0604020202020204" pitchFamily="34" charset="0"/>
                <a:cs typeface="Arial" panose="020B0604020202020204" pitchFamily="34" charset="0"/>
              </a:rPr>
              <a:t>​</a:t>
            </a:r>
          </a:p>
          <a:p>
            <a:pPr fontAlgn="base"/>
            <a:r>
              <a:rPr lang="sk-SK" sz="1900" b="1" dirty="0">
                <a:latin typeface="Arial" panose="020B0604020202020204" pitchFamily="34" charset="0"/>
                <a:cs typeface="Arial" panose="020B0604020202020204" pitchFamily="34" charset="0"/>
              </a:rPr>
              <a:t>sprístupňovanie extrémistického materiálu prostredníctvom sociálnych sietí obvineného, </a:t>
            </a:r>
            <a:r>
              <a:rPr lang="sk-SK" sz="1900" dirty="0">
                <a:latin typeface="Arial" panose="020B0604020202020204" pitchFamily="34" charset="0"/>
                <a:cs typeface="Arial" panose="020B0604020202020204" pitchFamily="34" charset="0"/>
              </a:rPr>
              <a:t>najmä zverejnením na verejnom profile, ale aj uverejňovanie komentárov v diskusii k príspevkom iných používateľov alebo v rámci rôznych skupín vytvorených na sociálnej sieti</a:t>
            </a:r>
            <a:r>
              <a:rPr lang="en-US" sz="1900" dirty="0">
                <a:latin typeface="Arial" panose="020B0604020202020204" pitchFamily="34" charset="0"/>
                <a:cs typeface="Arial" panose="020B0604020202020204" pitchFamily="34" charset="0"/>
              </a:rPr>
              <a:t>​</a:t>
            </a:r>
          </a:p>
          <a:p>
            <a:pPr fontAlgn="base"/>
            <a:r>
              <a:rPr lang="sk-SK" sz="1900" b="1" dirty="0">
                <a:latin typeface="Arial" panose="020B0604020202020204" pitchFamily="34" charset="0"/>
                <a:cs typeface="Arial" panose="020B0604020202020204" pitchFamily="34" charset="0"/>
              </a:rPr>
              <a:t>prechovávanie extrémistických materiálov vo forme umožňujúcej ich sprístupňovanie online </a:t>
            </a:r>
            <a:r>
              <a:rPr lang="sk-SK" sz="1900" dirty="0">
                <a:latin typeface="Arial" panose="020B0604020202020204" pitchFamily="34" charset="0"/>
                <a:cs typeface="Arial" panose="020B0604020202020204" pitchFamily="34" charset="0"/>
              </a:rPr>
              <a:t>(digitálny obsah zahŕňajúci napríklad fotografie, zvukové alebo obrazovo-zvukové záznamy) </a:t>
            </a:r>
            <a:r>
              <a:rPr lang="sk-SK" sz="1900" b="1" dirty="0">
                <a:latin typeface="Arial" panose="020B0604020202020204" pitchFamily="34" charset="0"/>
                <a:cs typeface="Arial" panose="020B0604020202020204" pitchFamily="34" charset="0"/>
              </a:rPr>
              <a:t>na externých nosičoch</a:t>
            </a:r>
            <a:r>
              <a:rPr lang="en-US" sz="1900" dirty="0">
                <a:latin typeface="Arial" panose="020B0604020202020204" pitchFamily="34" charset="0"/>
                <a:cs typeface="Arial" panose="020B0604020202020204" pitchFamily="34" charset="0"/>
              </a:rPr>
              <a:t>​</a:t>
            </a:r>
          </a:p>
          <a:p>
            <a:pPr fontAlgn="base"/>
            <a:r>
              <a:rPr lang="sk-SK" sz="1900" b="1" dirty="0">
                <a:latin typeface="Arial" panose="020B0604020202020204" pitchFamily="34" charset="0"/>
                <a:cs typeface="Arial" panose="020B0604020202020204" pitchFamily="34" charset="0"/>
              </a:rPr>
              <a:t>ponuka extrémistických materiálov za účelom ich predaja a distribúcie, najmä prostredníctvom zverejnenia inzerátov na </a:t>
            </a:r>
            <a:r>
              <a:rPr lang="sk-SK" sz="1900" b="1" dirty="0" err="1">
                <a:latin typeface="Arial" panose="020B0604020202020204" pitchFamily="34" charset="0"/>
                <a:cs typeface="Arial" panose="020B0604020202020204" pitchFamily="34" charset="0"/>
              </a:rPr>
              <a:t>ne</a:t>
            </a:r>
            <a:r>
              <a:rPr lang="sk-SK" sz="1900" b="1" dirty="0">
                <a:latin typeface="Arial" panose="020B0604020202020204" pitchFamily="34" charset="0"/>
                <a:cs typeface="Arial" panose="020B0604020202020204" pitchFamily="34" charset="0"/>
              </a:rPr>
              <a:t> na rôznych webových stránkach</a:t>
            </a:r>
            <a:r>
              <a:rPr lang="sk-SK" sz="1900" dirty="0">
                <a:latin typeface="Arial" panose="020B0604020202020204" pitchFamily="34" charset="0"/>
                <a:cs typeface="Arial" panose="020B0604020202020204" pitchFamily="34" charset="0"/>
              </a:rPr>
              <a:t> </a:t>
            </a:r>
          </a:p>
          <a:p>
            <a:endParaRPr lang="sk-SK" dirty="0"/>
          </a:p>
        </p:txBody>
      </p:sp>
    </p:spTree>
    <p:extLst>
      <p:ext uri="{BB962C8B-B14F-4D97-AF65-F5344CB8AC3E}">
        <p14:creationId xmlns:p14="http://schemas.microsoft.com/office/powerpoint/2010/main" val="22448563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8AB669-FDD3-1F98-F8DE-BD9DB5613270}"/>
            </a:ext>
          </a:extLst>
        </p:cNvPr>
        <p:cNvGrpSpPr/>
        <p:nvPr/>
      </p:nvGrpSpPr>
      <p:grpSpPr>
        <a:xfrm>
          <a:off x="0" y="0"/>
          <a:ext cx="0" cy="0"/>
          <a:chOff x="0" y="0"/>
          <a:chExt cx="0" cy="0"/>
        </a:xfrm>
      </p:grpSpPr>
      <p:sp>
        <p:nvSpPr>
          <p:cNvPr id="4" name="Nadpis 3">
            <a:extLst>
              <a:ext uri="{FF2B5EF4-FFF2-40B4-BE49-F238E27FC236}">
                <a16:creationId xmlns:a16="http://schemas.microsoft.com/office/drawing/2014/main" id="{1ABB2D58-FFB9-D69A-0F4D-E7B17D9C5A26}"/>
              </a:ext>
            </a:extLst>
          </p:cNvPr>
          <p:cNvSpPr>
            <a:spLocks noGrp="1"/>
          </p:cNvSpPr>
          <p:nvPr>
            <p:ph type="title"/>
          </p:nvPr>
        </p:nvSpPr>
        <p:spPr>
          <a:xfrm>
            <a:off x="2203704" y="346837"/>
            <a:ext cx="9057067" cy="1325563"/>
          </a:xfrm>
        </p:spPr>
        <p:txBody>
          <a:bodyPr/>
          <a:lstStyle/>
          <a:p>
            <a:pPr algn="ctr"/>
            <a:r>
              <a:rPr lang="sk-SK" sz="3800" b="1" dirty="0">
                <a:latin typeface="Arial" panose="020B0604020202020204" pitchFamily="34" charset="0"/>
                <a:cs typeface="Arial" panose="020B0604020202020204" pitchFamily="34" charset="0"/>
              </a:rPr>
              <a:t>POSTIHOVANIE ŠÍRENIA EXTRÉMISTICKÉHO </a:t>
            </a:r>
            <a:r>
              <a:rPr lang="sk-SK" sz="3800" dirty="0">
                <a:latin typeface="Arial" panose="020B0604020202020204" pitchFamily="34" charset="0"/>
                <a:cs typeface="Arial" panose="020B0604020202020204" pitchFamily="34" charset="0"/>
              </a:rPr>
              <a:t>​</a:t>
            </a:r>
            <a:br>
              <a:rPr lang="sk-SK" sz="3800" dirty="0">
                <a:latin typeface="Arial" panose="020B0604020202020204" pitchFamily="34" charset="0"/>
                <a:cs typeface="Arial" panose="020B0604020202020204" pitchFamily="34" charset="0"/>
              </a:rPr>
            </a:br>
            <a:r>
              <a:rPr lang="sk-SK" sz="3800" b="1" dirty="0">
                <a:latin typeface="Arial" panose="020B0604020202020204" pitchFamily="34" charset="0"/>
                <a:cs typeface="Arial" panose="020B0604020202020204" pitchFamily="34" charset="0"/>
              </a:rPr>
              <a:t>OBSAHU AKO TRESTNÉHO ČINU VI.</a:t>
            </a:r>
            <a:endParaRPr lang="sk-SK" sz="3800" dirty="0">
              <a:latin typeface="Arial" panose="020B0604020202020204" pitchFamily="34" charset="0"/>
              <a:cs typeface="Arial" panose="020B0604020202020204" pitchFamily="34" charset="0"/>
            </a:endParaRPr>
          </a:p>
        </p:txBody>
      </p:sp>
      <p:sp>
        <p:nvSpPr>
          <p:cNvPr id="7" name="Zástupný objekt pre obsah 6">
            <a:extLst>
              <a:ext uri="{FF2B5EF4-FFF2-40B4-BE49-F238E27FC236}">
                <a16:creationId xmlns:a16="http://schemas.microsoft.com/office/drawing/2014/main" id="{D66AD3BE-5B7E-E97B-FE4D-AB65AD008E0C}"/>
              </a:ext>
            </a:extLst>
          </p:cNvPr>
          <p:cNvSpPr>
            <a:spLocks noGrp="1"/>
          </p:cNvSpPr>
          <p:nvPr>
            <p:ph sz="half" idx="2"/>
          </p:nvPr>
        </p:nvSpPr>
        <p:spPr>
          <a:xfrm>
            <a:off x="763962" y="2139697"/>
            <a:ext cx="10766622" cy="3184364"/>
          </a:xfrm>
        </p:spPr>
        <p:txBody>
          <a:bodyPr/>
          <a:lstStyle/>
          <a:p>
            <a:pPr fontAlgn="base"/>
            <a:r>
              <a:rPr lang="sk-SK" sz="2600" b="1" dirty="0">
                <a:latin typeface="Arial" panose="020B0604020202020204" pitchFamily="34" charset="0"/>
                <a:cs typeface="Arial" panose="020B0604020202020204" pitchFamily="34" charset="0"/>
              </a:rPr>
              <a:t>Druhy trestov</a:t>
            </a:r>
            <a:r>
              <a:rPr lang="en-US" sz="2600" dirty="0">
                <a:latin typeface="Arial" panose="020B0604020202020204" pitchFamily="34" charset="0"/>
                <a:cs typeface="Arial" panose="020B0604020202020204" pitchFamily="34" charset="0"/>
              </a:rPr>
              <a:t>​</a:t>
            </a:r>
          </a:p>
          <a:p>
            <a:pPr fontAlgn="base"/>
            <a:r>
              <a:rPr lang="sk-SK" sz="2600" dirty="0">
                <a:latin typeface="Arial" panose="020B0604020202020204" pitchFamily="34" charset="0"/>
                <a:cs typeface="Arial" panose="020B0604020202020204" pitchFamily="34" charset="0"/>
              </a:rPr>
              <a:t>najčastejšie trest odňatia slobody, ktorého výkon bol podmienečne odložený (4 až 60 mesiacov, najčastejšie 24 mesiacov)</a:t>
            </a:r>
            <a:r>
              <a:rPr lang="en-US" sz="2600" dirty="0">
                <a:latin typeface="Arial" panose="020B0604020202020204" pitchFamily="34" charset="0"/>
                <a:cs typeface="Arial" panose="020B0604020202020204" pitchFamily="34" charset="0"/>
              </a:rPr>
              <a:t>​</a:t>
            </a:r>
          </a:p>
          <a:p>
            <a:pPr fontAlgn="base"/>
            <a:r>
              <a:rPr lang="sk-SK" sz="2600" dirty="0">
                <a:latin typeface="Arial" panose="020B0604020202020204" pitchFamily="34" charset="0"/>
                <a:cs typeface="Arial" panose="020B0604020202020204" pitchFamily="34" charset="0"/>
              </a:rPr>
              <a:t>trest prepadnutia veci</a:t>
            </a:r>
            <a:r>
              <a:rPr lang="en-US" sz="2600" dirty="0">
                <a:latin typeface="Arial" panose="020B0604020202020204" pitchFamily="34" charset="0"/>
                <a:cs typeface="Arial" panose="020B0604020202020204" pitchFamily="34" charset="0"/>
              </a:rPr>
              <a:t>​</a:t>
            </a:r>
          </a:p>
          <a:p>
            <a:pPr fontAlgn="base"/>
            <a:r>
              <a:rPr lang="sk-SK" sz="2600" dirty="0">
                <a:latin typeface="Arial" panose="020B0604020202020204" pitchFamily="34" charset="0"/>
                <a:cs typeface="Arial" panose="020B0604020202020204" pitchFamily="34" charset="0"/>
              </a:rPr>
              <a:t>trest zákazu účasti na verejných podujatiach</a:t>
            </a:r>
            <a:r>
              <a:rPr lang="en-US" sz="2600" dirty="0">
                <a:latin typeface="Arial" panose="020B0604020202020204" pitchFamily="34" charset="0"/>
                <a:cs typeface="Arial" panose="020B0604020202020204" pitchFamily="34" charset="0"/>
              </a:rPr>
              <a:t>​</a:t>
            </a:r>
          </a:p>
          <a:p>
            <a:pPr fontAlgn="base"/>
            <a:r>
              <a:rPr lang="sk-SK" sz="2600" dirty="0">
                <a:latin typeface="Arial" panose="020B0604020202020204" pitchFamily="34" charset="0"/>
                <a:cs typeface="Arial" panose="020B0604020202020204" pitchFamily="34" charset="0"/>
              </a:rPr>
              <a:t>peňažný trest (cca 1.000,- Eur)</a:t>
            </a:r>
            <a:r>
              <a:rPr lang="en-US" sz="2600" dirty="0">
                <a:latin typeface="Arial" panose="020B0604020202020204" pitchFamily="34" charset="0"/>
                <a:cs typeface="Arial" panose="020B0604020202020204" pitchFamily="34" charset="0"/>
              </a:rPr>
              <a:t>​</a:t>
            </a:r>
          </a:p>
          <a:p>
            <a:pPr fontAlgn="base"/>
            <a:r>
              <a:rPr lang="sk-SK" sz="2600" dirty="0">
                <a:latin typeface="Arial" panose="020B0604020202020204" pitchFamily="34" charset="0"/>
                <a:cs typeface="Arial" panose="020B0604020202020204" pitchFamily="34" charset="0"/>
              </a:rPr>
              <a:t>trest zrušenia právnickej osoby</a:t>
            </a:r>
          </a:p>
          <a:p>
            <a:endParaRPr lang="sk-SK" dirty="0"/>
          </a:p>
        </p:txBody>
      </p:sp>
    </p:spTree>
    <p:extLst>
      <p:ext uri="{BB962C8B-B14F-4D97-AF65-F5344CB8AC3E}">
        <p14:creationId xmlns:p14="http://schemas.microsoft.com/office/powerpoint/2010/main" val="12495133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AD09B6-5B22-FA50-E950-7A23611805C2}"/>
            </a:ext>
          </a:extLst>
        </p:cNvPr>
        <p:cNvGrpSpPr/>
        <p:nvPr/>
      </p:nvGrpSpPr>
      <p:grpSpPr>
        <a:xfrm>
          <a:off x="0" y="0"/>
          <a:ext cx="0" cy="0"/>
          <a:chOff x="0" y="0"/>
          <a:chExt cx="0" cy="0"/>
        </a:xfrm>
      </p:grpSpPr>
      <p:sp>
        <p:nvSpPr>
          <p:cNvPr id="4" name="Nadpis 3">
            <a:extLst>
              <a:ext uri="{FF2B5EF4-FFF2-40B4-BE49-F238E27FC236}">
                <a16:creationId xmlns:a16="http://schemas.microsoft.com/office/drawing/2014/main" id="{019ADA92-DE97-8590-9D62-82F9597F5DF5}"/>
              </a:ext>
            </a:extLst>
          </p:cNvPr>
          <p:cNvSpPr>
            <a:spLocks noGrp="1"/>
          </p:cNvSpPr>
          <p:nvPr>
            <p:ph type="title"/>
          </p:nvPr>
        </p:nvSpPr>
        <p:spPr>
          <a:xfrm>
            <a:off x="1956816" y="319405"/>
            <a:ext cx="9057067" cy="1325563"/>
          </a:xfrm>
        </p:spPr>
        <p:txBody>
          <a:bodyPr/>
          <a:lstStyle/>
          <a:p>
            <a:pPr algn="ctr"/>
            <a:r>
              <a:rPr lang="sk-SK" b="1" dirty="0">
                <a:latin typeface="Arial" panose="020B0604020202020204" pitchFamily="34" charset="0"/>
                <a:cs typeface="Arial" panose="020B0604020202020204" pitchFamily="34" charset="0"/>
              </a:rPr>
              <a:t>SLOVENSKÁ INFORMAČNÁ SLUŽBA</a:t>
            </a:r>
            <a:endParaRPr lang="sk-SK" sz="3800" dirty="0">
              <a:latin typeface="Arial" panose="020B0604020202020204" pitchFamily="34" charset="0"/>
              <a:cs typeface="Arial" panose="020B0604020202020204" pitchFamily="34" charset="0"/>
            </a:endParaRPr>
          </a:p>
        </p:txBody>
      </p:sp>
      <p:sp>
        <p:nvSpPr>
          <p:cNvPr id="7" name="Zástupný objekt pre obsah 6">
            <a:extLst>
              <a:ext uri="{FF2B5EF4-FFF2-40B4-BE49-F238E27FC236}">
                <a16:creationId xmlns:a16="http://schemas.microsoft.com/office/drawing/2014/main" id="{0CB0409A-5FB1-FED8-63ED-FCBE63CF7587}"/>
              </a:ext>
            </a:extLst>
          </p:cNvPr>
          <p:cNvSpPr>
            <a:spLocks noGrp="1"/>
          </p:cNvSpPr>
          <p:nvPr>
            <p:ph sz="half" idx="2"/>
          </p:nvPr>
        </p:nvSpPr>
        <p:spPr>
          <a:xfrm>
            <a:off x="763962" y="1709928"/>
            <a:ext cx="10766622" cy="3614133"/>
          </a:xfrm>
        </p:spPr>
        <p:txBody>
          <a:bodyPr/>
          <a:lstStyle/>
          <a:p>
            <a:pPr algn="just" fontAlgn="base"/>
            <a:r>
              <a:rPr lang="sk-SK" sz="1600" dirty="0">
                <a:latin typeface="Arial" panose="020B0604020202020204" pitchFamily="34" charset="0"/>
                <a:cs typeface="Arial" panose="020B0604020202020204" pitchFamily="34" charset="0"/>
              </a:rPr>
              <a:t>oprávnenie Slovenskej informačnej služby podať podľa § 16a zákona č. 46/1993 Zb. o Slovenskej informačnej službe žiadosť na príslušný súd o vydanie príkazu, na základe ktorého sa uloží PO alebo FO prevádzkujúcej webové sídlo alebo poskytujúcej doménové meno </a:t>
            </a:r>
            <a:r>
              <a:rPr lang="sk-SK" sz="1600" b="1" dirty="0">
                <a:latin typeface="Arial" panose="020B0604020202020204" pitchFamily="34" charset="0"/>
                <a:cs typeface="Arial" panose="020B0604020202020204" pitchFamily="34" charset="0"/>
              </a:rPr>
              <a:t>povinnosť zamedziť prevádzku webového sídla alebo prístup na doménové meno, ak prevádzkou webového sídla alebo doménového mena dochádza k šíreniu myšlienok podporujúcich alebo propagujúcich </a:t>
            </a:r>
            <a:r>
              <a:rPr lang="sk-SK" sz="1600" dirty="0">
                <a:latin typeface="Arial" panose="020B0604020202020204" pitchFamily="34" charset="0"/>
                <a:cs typeface="Arial" panose="020B0604020202020204" pitchFamily="34" charset="0"/>
              </a:rPr>
              <a:t>terorizmus, </a:t>
            </a:r>
            <a:r>
              <a:rPr lang="sk-SK" sz="1600" b="1" dirty="0">
                <a:latin typeface="Arial" panose="020B0604020202020204" pitchFamily="34" charset="0"/>
                <a:cs typeface="Arial" panose="020B0604020202020204" pitchFamily="34" charset="0"/>
              </a:rPr>
              <a:t>politický alebo náboženský extrémizmus, extrémizmus prejavujúci sa násilným spôsobom alebo škodlivé sektárske zoskupenia</a:t>
            </a:r>
            <a:r>
              <a:rPr lang="en-US" sz="1600" dirty="0">
                <a:latin typeface="Arial" panose="020B0604020202020204" pitchFamily="34" charset="0"/>
                <a:cs typeface="Arial" panose="020B0604020202020204" pitchFamily="34" charset="0"/>
              </a:rPr>
              <a:t>​</a:t>
            </a:r>
          </a:p>
          <a:p>
            <a:pPr algn="just" fontAlgn="base"/>
            <a:r>
              <a:rPr lang="sk-SK" sz="1600" dirty="0">
                <a:latin typeface="Arial" panose="020B0604020202020204" pitchFamily="34" charset="0"/>
                <a:cs typeface="Arial" panose="020B0604020202020204" pitchFamily="34" charset="0"/>
              </a:rPr>
              <a:t>súdny príkaz musí byť vydaný príslušným súdom, v písomnej forme a musí obsahovať:</a:t>
            </a:r>
            <a:r>
              <a:rPr lang="en-US" sz="1600" dirty="0">
                <a:latin typeface="Arial" panose="020B0604020202020204" pitchFamily="34" charset="0"/>
                <a:cs typeface="Arial" panose="020B0604020202020204" pitchFamily="34" charset="0"/>
              </a:rPr>
              <a:t>​</a:t>
            </a:r>
          </a:p>
          <a:p>
            <a:pPr algn="just" fontAlgn="base"/>
            <a:r>
              <a:rPr lang="sk-SK" sz="1600" dirty="0">
                <a:latin typeface="Arial" panose="020B0604020202020204" pitchFamily="34" charset="0"/>
                <a:cs typeface="Arial" panose="020B0604020202020204" pitchFamily="34" charset="0"/>
              </a:rPr>
              <a:t>označenie súdu, ktorý príkaz vydal</a:t>
            </a:r>
            <a:r>
              <a:rPr lang="en-US" sz="1600" dirty="0">
                <a:latin typeface="Arial" panose="020B0604020202020204" pitchFamily="34" charset="0"/>
                <a:cs typeface="Arial" panose="020B0604020202020204" pitchFamily="34" charset="0"/>
              </a:rPr>
              <a:t>​</a:t>
            </a:r>
          </a:p>
          <a:p>
            <a:pPr algn="just" fontAlgn="base"/>
            <a:r>
              <a:rPr lang="sk-SK" sz="1600" dirty="0">
                <a:latin typeface="Arial" panose="020B0604020202020204" pitchFamily="34" charset="0"/>
                <a:cs typeface="Arial" panose="020B0604020202020204" pitchFamily="34" charset="0"/>
              </a:rPr>
              <a:t>označenie osoby, ktorá je povinná zamedziť prevádzku webového sídla alebo prístup na doménové meno</a:t>
            </a:r>
            <a:r>
              <a:rPr lang="en-US" sz="1600" dirty="0">
                <a:latin typeface="Arial" panose="020B0604020202020204" pitchFamily="34" charset="0"/>
                <a:cs typeface="Arial" panose="020B0604020202020204" pitchFamily="34" charset="0"/>
              </a:rPr>
              <a:t>​</a:t>
            </a:r>
          </a:p>
          <a:p>
            <a:pPr algn="just" fontAlgn="base"/>
            <a:r>
              <a:rPr lang="sk-SK" sz="1600" dirty="0">
                <a:latin typeface="Arial" panose="020B0604020202020204" pitchFamily="34" charset="0"/>
                <a:cs typeface="Arial" panose="020B0604020202020204" pitchFamily="34" charset="0"/>
              </a:rPr>
              <a:t>údaje o webovom sídle alebo o doménovom mene, prevádzka ktorého alebo prístup ku ktorému má byť zamedzený</a:t>
            </a:r>
            <a:r>
              <a:rPr lang="en-US" sz="1600" dirty="0">
                <a:latin typeface="Arial" panose="020B0604020202020204" pitchFamily="34" charset="0"/>
                <a:cs typeface="Arial" panose="020B0604020202020204" pitchFamily="34" charset="0"/>
              </a:rPr>
              <a:t>​</a:t>
            </a:r>
          </a:p>
          <a:p>
            <a:pPr algn="just" fontAlgn="base"/>
            <a:r>
              <a:rPr lang="sk-SK" sz="1600" dirty="0">
                <a:latin typeface="Arial" panose="020B0604020202020204" pitchFamily="34" charset="0"/>
                <a:cs typeface="Arial" panose="020B0604020202020204" pitchFamily="34" charset="0"/>
              </a:rPr>
              <a:t>údaje o rozsahu a lehote zamedzenia prevádzky a</a:t>
            </a:r>
            <a:r>
              <a:rPr lang="en-US" sz="1600" dirty="0">
                <a:latin typeface="Arial" panose="020B0604020202020204" pitchFamily="34" charset="0"/>
                <a:cs typeface="Arial" panose="020B0604020202020204" pitchFamily="34" charset="0"/>
              </a:rPr>
              <a:t>​</a:t>
            </a:r>
          </a:p>
          <a:p>
            <a:pPr algn="just" fontAlgn="base"/>
            <a:r>
              <a:rPr lang="sk-SK" sz="1600" dirty="0">
                <a:latin typeface="Arial" panose="020B0604020202020204" pitchFamily="34" charset="0"/>
                <a:cs typeface="Arial" panose="020B0604020202020204" pitchFamily="34" charset="0"/>
              </a:rPr>
              <a:t>odôvodnenie potreby zamedzenia</a:t>
            </a:r>
            <a:r>
              <a:rPr lang="en-US" sz="1600" dirty="0">
                <a:latin typeface="Arial" panose="020B0604020202020204" pitchFamily="34" charset="0"/>
                <a:cs typeface="Arial" panose="020B0604020202020204" pitchFamily="34" charset="0"/>
              </a:rPr>
              <a:t>​</a:t>
            </a:r>
          </a:p>
          <a:p>
            <a:pPr algn="just" fontAlgn="base"/>
            <a:r>
              <a:rPr lang="sk-SK" sz="1600" dirty="0">
                <a:latin typeface="Arial" panose="020B0604020202020204" pitchFamily="34" charset="0"/>
                <a:cs typeface="Arial" panose="020B0604020202020204" pitchFamily="34" charset="0"/>
              </a:rPr>
              <a:t>voči vydanému súdnemu príkazu nie je prípustný opravný prostriedok </a:t>
            </a:r>
            <a:endParaRPr lang="en-US" sz="1600" dirty="0">
              <a:latin typeface="Arial" panose="020B0604020202020204" pitchFamily="34" charset="0"/>
              <a:cs typeface="Arial" panose="020B0604020202020204" pitchFamily="34" charset="0"/>
            </a:endParaRPr>
          </a:p>
          <a:p>
            <a:endParaRPr lang="sk-SK"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38442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D537B8-5F78-3BA0-BEB3-92BC3239B768}"/>
            </a:ext>
          </a:extLst>
        </p:cNvPr>
        <p:cNvGrpSpPr/>
        <p:nvPr/>
      </p:nvGrpSpPr>
      <p:grpSpPr>
        <a:xfrm>
          <a:off x="0" y="0"/>
          <a:ext cx="0" cy="0"/>
          <a:chOff x="0" y="0"/>
          <a:chExt cx="0" cy="0"/>
        </a:xfrm>
      </p:grpSpPr>
      <p:sp>
        <p:nvSpPr>
          <p:cNvPr id="5" name="Nadpis 1">
            <a:extLst>
              <a:ext uri="{FF2B5EF4-FFF2-40B4-BE49-F238E27FC236}">
                <a16:creationId xmlns:a16="http://schemas.microsoft.com/office/drawing/2014/main" id="{84676960-FAB3-7166-B962-726F601758CD}"/>
              </a:ext>
            </a:extLst>
          </p:cNvPr>
          <p:cNvSpPr>
            <a:spLocks noGrp="1"/>
          </p:cNvSpPr>
          <p:nvPr>
            <p:ph sz="half" idx="1"/>
          </p:nvPr>
        </p:nvSpPr>
        <p:spPr>
          <a:xfrm>
            <a:off x="762000" y="1371601"/>
            <a:ext cx="9534525" cy="3970338"/>
          </a:xfrm>
        </p:spPr>
        <p:txBody>
          <a:bodyPr/>
          <a:lstStyle/>
          <a:p>
            <a:pPr marL="0" indent="0" algn="ctr">
              <a:buNone/>
            </a:pPr>
            <a:endParaRPr lang="sk-SK" sz="4000" dirty="0">
              <a:solidFill>
                <a:schemeClr val="bg1"/>
              </a:solidFill>
              <a:latin typeface="Arial" panose="020B0604020202020204" pitchFamily="34" charset="0"/>
              <a:cs typeface="Arial" panose="020B0604020202020204" pitchFamily="34" charset="0"/>
            </a:endParaRPr>
          </a:p>
          <a:p>
            <a:pPr marL="0" indent="0" algn="ctr">
              <a:buNone/>
            </a:pPr>
            <a:endParaRPr lang="sk-SK" sz="3400" b="1" dirty="0">
              <a:solidFill>
                <a:schemeClr val="bg1"/>
              </a:solidFill>
            </a:endParaRPr>
          </a:p>
          <a:p>
            <a:pPr marL="0" indent="0" algn="ctr">
              <a:buNone/>
            </a:pPr>
            <a:endParaRPr lang="sk-SK" sz="3400" b="1" dirty="0">
              <a:solidFill>
                <a:schemeClr val="bg1"/>
              </a:solidFill>
            </a:endParaRPr>
          </a:p>
          <a:p>
            <a:pPr marL="0" indent="0" algn="ctr">
              <a:buNone/>
            </a:pPr>
            <a:r>
              <a:rPr lang="sk-SK" sz="3400" b="1" dirty="0">
                <a:solidFill>
                  <a:schemeClr val="bg1"/>
                </a:solidFill>
              </a:rPr>
              <a:t>HATE SPEECH</a:t>
            </a:r>
            <a:endParaRPr lang="sk-SK" sz="3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11114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B32870-8568-4AFD-638A-22A92E084AD7}"/>
            </a:ext>
          </a:extLst>
        </p:cNvPr>
        <p:cNvGrpSpPr/>
        <p:nvPr/>
      </p:nvGrpSpPr>
      <p:grpSpPr>
        <a:xfrm>
          <a:off x="0" y="0"/>
          <a:ext cx="0" cy="0"/>
          <a:chOff x="0" y="0"/>
          <a:chExt cx="0" cy="0"/>
        </a:xfrm>
      </p:grpSpPr>
      <p:sp>
        <p:nvSpPr>
          <p:cNvPr id="4" name="Nadpis 3">
            <a:extLst>
              <a:ext uri="{FF2B5EF4-FFF2-40B4-BE49-F238E27FC236}">
                <a16:creationId xmlns:a16="http://schemas.microsoft.com/office/drawing/2014/main" id="{4B7589F8-606A-3B0A-B22A-10F131B9C4C4}"/>
              </a:ext>
            </a:extLst>
          </p:cNvPr>
          <p:cNvSpPr>
            <a:spLocks noGrp="1"/>
          </p:cNvSpPr>
          <p:nvPr>
            <p:ph type="title"/>
          </p:nvPr>
        </p:nvSpPr>
        <p:spPr>
          <a:xfrm>
            <a:off x="1956816" y="319405"/>
            <a:ext cx="9057067" cy="1325563"/>
          </a:xfrm>
        </p:spPr>
        <p:txBody>
          <a:bodyPr/>
          <a:lstStyle/>
          <a:p>
            <a:pPr algn="ctr"/>
            <a:r>
              <a:rPr lang="sk-SK" b="1" dirty="0">
                <a:latin typeface="Arial" panose="020B0604020202020204" pitchFamily="34" charset="0"/>
                <a:cs typeface="Arial" panose="020B0604020202020204" pitchFamily="34" charset="0"/>
              </a:rPr>
              <a:t>HATE SPEECH</a:t>
            </a:r>
            <a:endParaRPr lang="sk-SK" sz="3800" dirty="0">
              <a:latin typeface="Arial" panose="020B0604020202020204" pitchFamily="34" charset="0"/>
              <a:cs typeface="Arial" panose="020B0604020202020204" pitchFamily="34" charset="0"/>
            </a:endParaRPr>
          </a:p>
        </p:txBody>
      </p:sp>
      <p:sp>
        <p:nvSpPr>
          <p:cNvPr id="7" name="Zástupný objekt pre obsah 6">
            <a:extLst>
              <a:ext uri="{FF2B5EF4-FFF2-40B4-BE49-F238E27FC236}">
                <a16:creationId xmlns:a16="http://schemas.microsoft.com/office/drawing/2014/main" id="{2D4D90BF-49FE-A160-3166-9084F21259F8}"/>
              </a:ext>
            </a:extLst>
          </p:cNvPr>
          <p:cNvSpPr>
            <a:spLocks noGrp="1"/>
          </p:cNvSpPr>
          <p:nvPr>
            <p:ph sz="half" idx="2"/>
          </p:nvPr>
        </p:nvSpPr>
        <p:spPr>
          <a:xfrm>
            <a:off x="763962" y="1709928"/>
            <a:ext cx="10766622" cy="3614133"/>
          </a:xfrm>
        </p:spPr>
        <p:txBody>
          <a:bodyPr/>
          <a:lstStyle/>
          <a:p>
            <a:pPr fontAlgn="base"/>
            <a:r>
              <a:rPr lang="sk-SK" sz="1600" dirty="0">
                <a:latin typeface="Arial" panose="020B0604020202020204" pitchFamily="34" charset="0"/>
                <a:cs typeface="Arial" panose="020B0604020202020204" pitchFamily="34" charset="0"/>
              </a:rPr>
              <a:t>nenávistné prejavy, ktoré verejne podnecujú k nenávisti a násiliu </a:t>
            </a:r>
            <a:r>
              <a:rPr lang="en-US" sz="1600" dirty="0">
                <a:latin typeface="Arial" panose="020B0604020202020204" pitchFamily="34" charset="0"/>
                <a:cs typeface="Arial" panose="020B0604020202020204" pitchFamily="34" charset="0"/>
              </a:rPr>
              <a:t>​</a:t>
            </a:r>
          </a:p>
          <a:p>
            <a:pPr fontAlgn="base"/>
            <a:r>
              <a:rPr lang="sk-SK" sz="1600" b="1" dirty="0">
                <a:latin typeface="Arial" panose="020B0604020202020204" pitchFamily="34" charset="0"/>
                <a:cs typeface="Arial" panose="020B0604020202020204" pitchFamily="34" charset="0"/>
              </a:rPr>
              <a:t>Dodatkový protokol I. k Dohovoru o počítačovej kriminalite týkajúcom sa trestnosti činov rasistickej a xenofóbnej povahy spáchaných prostredníctvom počítačových systémov </a:t>
            </a:r>
            <a:r>
              <a:rPr lang="en-US" sz="1600" dirty="0">
                <a:latin typeface="Arial" panose="020B0604020202020204" pitchFamily="34" charset="0"/>
                <a:cs typeface="Arial" panose="020B0604020202020204" pitchFamily="34" charset="0"/>
              </a:rPr>
              <a:t>​</a:t>
            </a:r>
          </a:p>
          <a:p>
            <a:pPr fontAlgn="base"/>
            <a:r>
              <a:rPr lang="sk-SK" sz="1600" dirty="0">
                <a:latin typeface="Arial" panose="020B0604020202020204" pitchFamily="34" charset="0"/>
                <a:cs typeface="Arial" panose="020B0604020202020204" pitchFamily="34" charset="0"/>
              </a:rPr>
              <a:t>definuje</a:t>
            </a:r>
            <a:r>
              <a:rPr lang="sk-SK" sz="1600" b="1" dirty="0">
                <a:latin typeface="Arial" panose="020B0604020202020204" pitchFamily="34" charset="0"/>
                <a:cs typeface="Arial" panose="020B0604020202020204" pitchFamily="34" charset="0"/>
              </a:rPr>
              <a:t> rasový a xenofóbny materiál </a:t>
            </a:r>
            <a:r>
              <a:rPr lang="sk-SK" sz="1600" dirty="0">
                <a:latin typeface="Arial" panose="020B0604020202020204" pitchFamily="34" charset="0"/>
                <a:cs typeface="Arial" panose="020B0604020202020204" pitchFamily="34" charset="0"/>
              </a:rPr>
              <a:t>ako „</a:t>
            </a:r>
            <a:r>
              <a:rPr lang="sk-SK" sz="1600" i="1" dirty="0">
                <a:latin typeface="Arial" panose="020B0604020202020204" pitchFamily="34" charset="0"/>
                <a:cs typeface="Arial" panose="020B0604020202020204" pitchFamily="34" charset="0"/>
              </a:rPr>
              <a:t>každý písomný materiál, každé obrazové alebo iné znázornenie myšlienok alebo teórií, ktoré obhajuje, podporuje alebo podnecuje nenávisť, diskrimináciu alebo násilie proti ktorémukoľvek jednotlivcovi alebo skupine jednotlivcov z dôvodu rasy, farby pleti, pôvodu alebo národnej či etnickej príslušnosti, ako aj náboženstva, pokiaľ sa použije ako zámienka pre ktorýkoľvek z týchto faktorov</a:t>
            </a:r>
            <a:r>
              <a:rPr lang="sk-SK" sz="1600" dirty="0">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a:t>
            </a:r>
          </a:p>
          <a:p>
            <a:pPr fontAlgn="base"/>
            <a:r>
              <a:rPr lang="sk-SK" sz="1600" dirty="0">
                <a:latin typeface="Arial" panose="020B0604020202020204" pitchFamily="34" charset="0"/>
                <a:cs typeface="Arial" panose="020B0604020202020204" pitchFamily="34" charset="0"/>
              </a:rPr>
              <a:t>rozlišuje trestné činy:</a:t>
            </a:r>
            <a:r>
              <a:rPr lang="en-US" sz="1600" dirty="0">
                <a:latin typeface="Arial" panose="020B0604020202020204" pitchFamily="34" charset="0"/>
                <a:cs typeface="Arial" panose="020B0604020202020204" pitchFamily="34" charset="0"/>
              </a:rPr>
              <a:t>​</a:t>
            </a:r>
          </a:p>
          <a:p>
            <a:pPr fontAlgn="base"/>
            <a:r>
              <a:rPr lang="sk-SK" sz="1600" b="1" dirty="0">
                <a:latin typeface="Arial" panose="020B0604020202020204" pitchFamily="34" charset="0"/>
                <a:cs typeface="Arial" panose="020B0604020202020204" pitchFamily="34" charset="0"/>
              </a:rPr>
              <a:t>šírenie rasových a xenofóbnych materiálov prostredníctvom počítačových systémov</a:t>
            </a:r>
            <a:r>
              <a:rPr lang="sk-SK" sz="1600" dirty="0">
                <a:latin typeface="Arial" panose="020B0604020202020204" pitchFamily="34" charset="0"/>
                <a:cs typeface="Arial" panose="020B0604020202020204" pitchFamily="34" charset="0"/>
              </a:rPr>
              <a:t> (čl. 3),</a:t>
            </a:r>
            <a:r>
              <a:rPr lang="en-US" sz="1600" dirty="0">
                <a:latin typeface="Arial" panose="020B0604020202020204" pitchFamily="34" charset="0"/>
                <a:cs typeface="Arial" panose="020B0604020202020204" pitchFamily="34" charset="0"/>
              </a:rPr>
              <a:t>​</a:t>
            </a:r>
          </a:p>
          <a:p>
            <a:pPr fontAlgn="base"/>
            <a:r>
              <a:rPr lang="sk-SK" sz="1600" b="1" dirty="0">
                <a:latin typeface="Arial" panose="020B0604020202020204" pitchFamily="34" charset="0"/>
                <a:cs typeface="Arial" panose="020B0604020202020204" pitchFamily="34" charset="0"/>
              </a:rPr>
              <a:t>rasovo a xenofóbne motivované vyhrážanie</a:t>
            </a:r>
            <a:r>
              <a:rPr lang="sk-SK" sz="1600" dirty="0">
                <a:latin typeface="Arial" panose="020B0604020202020204" pitchFamily="34" charset="0"/>
                <a:cs typeface="Arial" panose="020B0604020202020204" pitchFamily="34" charset="0"/>
              </a:rPr>
              <a:t> (čl. 4),</a:t>
            </a:r>
            <a:r>
              <a:rPr lang="en-US" sz="1600" dirty="0">
                <a:latin typeface="Arial" panose="020B0604020202020204" pitchFamily="34" charset="0"/>
                <a:cs typeface="Arial" panose="020B0604020202020204" pitchFamily="34" charset="0"/>
              </a:rPr>
              <a:t>​</a:t>
            </a:r>
          </a:p>
          <a:p>
            <a:pPr fontAlgn="base"/>
            <a:r>
              <a:rPr lang="sk-SK" sz="1600" b="1" dirty="0">
                <a:latin typeface="Arial" panose="020B0604020202020204" pitchFamily="34" charset="0"/>
                <a:cs typeface="Arial" panose="020B0604020202020204" pitchFamily="34" charset="0"/>
              </a:rPr>
              <a:t>rasovo a xenofóbne motivované urážanie</a:t>
            </a:r>
            <a:r>
              <a:rPr lang="sk-SK" sz="1600" dirty="0">
                <a:latin typeface="Arial" panose="020B0604020202020204" pitchFamily="34" charset="0"/>
                <a:cs typeface="Arial" panose="020B0604020202020204" pitchFamily="34" charset="0"/>
              </a:rPr>
              <a:t> (čl. 5),</a:t>
            </a:r>
            <a:r>
              <a:rPr lang="en-US" sz="1600" dirty="0">
                <a:latin typeface="Arial" panose="020B0604020202020204" pitchFamily="34" charset="0"/>
                <a:cs typeface="Arial" panose="020B0604020202020204" pitchFamily="34" charset="0"/>
              </a:rPr>
              <a:t>​</a:t>
            </a:r>
          </a:p>
          <a:p>
            <a:pPr fontAlgn="base"/>
            <a:r>
              <a:rPr lang="sk-SK" sz="1600" b="1" dirty="0">
                <a:latin typeface="Arial" panose="020B0604020202020204" pitchFamily="34" charset="0"/>
                <a:cs typeface="Arial" panose="020B0604020202020204" pitchFamily="34" charset="0"/>
              </a:rPr>
              <a:t>popieranie, hrubé zľahčovanie, schvaľovanie alebo ospravedlňovanie zločinov proti ľudskosti </a:t>
            </a:r>
            <a:r>
              <a:rPr lang="sk-SK" sz="1600" dirty="0">
                <a:latin typeface="Arial" panose="020B0604020202020204" pitchFamily="34" charset="0"/>
                <a:cs typeface="Arial" panose="020B0604020202020204" pitchFamily="34" charset="0"/>
              </a:rPr>
              <a:t>(čl. 6),</a:t>
            </a:r>
            <a:r>
              <a:rPr lang="en-US" sz="1600" dirty="0">
                <a:latin typeface="Arial" panose="020B0604020202020204" pitchFamily="34" charset="0"/>
                <a:cs typeface="Arial" panose="020B0604020202020204" pitchFamily="34" charset="0"/>
              </a:rPr>
              <a:t>​</a:t>
            </a:r>
          </a:p>
          <a:p>
            <a:pPr fontAlgn="base"/>
            <a:r>
              <a:rPr lang="sk-SK" sz="1600" b="1" dirty="0">
                <a:latin typeface="Arial" panose="020B0604020202020204" pitchFamily="34" charset="0"/>
                <a:cs typeface="Arial" panose="020B0604020202020204" pitchFamily="34" charset="0"/>
              </a:rPr>
              <a:t>napomáhanie a navádzanie na spáchanie niektorého z činov vymedzených v tomto protokole </a:t>
            </a:r>
            <a:r>
              <a:rPr lang="sk-SK" sz="1600" dirty="0">
                <a:latin typeface="Arial" panose="020B0604020202020204" pitchFamily="34" charset="0"/>
                <a:cs typeface="Arial" panose="020B0604020202020204" pitchFamily="34" charset="0"/>
              </a:rPr>
              <a:t>(čl. 7).</a:t>
            </a:r>
            <a:endParaRPr lang="en-US" sz="1600" dirty="0">
              <a:latin typeface="Arial" panose="020B0604020202020204" pitchFamily="34" charset="0"/>
              <a:cs typeface="Arial" panose="020B0604020202020204" pitchFamily="34" charset="0"/>
            </a:endParaRPr>
          </a:p>
          <a:p>
            <a:endParaRPr lang="sk-SK"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87498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E98732-47D0-F17F-F8E4-E18D9EA433FE}"/>
            </a:ext>
          </a:extLst>
        </p:cNvPr>
        <p:cNvGrpSpPr/>
        <p:nvPr/>
      </p:nvGrpSpPr>
      <p:grpSpPr>
        <a:xfrm>
          <a:off x="0" y="0"/>
          <a:ext cx="0" cy="0"/>
          <a:chOff x="0" y="0"/>
          <a:chExt cx="0" cy="0"/>
        </a:xfrm>
      </p:grpSpPr>
      <p:sp>
        <p:nvSpPr>
          <p:cNvPr id="4" name="Nadpis 3">
            <a:extLst>
              <a:ext uri="{FF2B5EF4-FFF2-40B4-BE49-F238E27FC236}">
                <a16:creationId xmlns:a16="http://schemas.microsoft.com/office/drawing/2014/main" id="{E28FDFFB-2A84-9B17-1647-3CD62B55B808}"/>
              </a:ext>
            </a:extLst>
          </p:cNvPr>
          <p:cNvSpPr>
            <a:spLocks noGrp="1"/>
          </p:cNvSpPr>
          <p:nvPr>
            <p:ph type="title"/>
          </p:nvPr>
        </p:nvSpPr>
        <p:spPr>
          <a:xfrm>
            <a:off x="1956816" y="319405"/>
            <a:ext cx="9057067" cy="1325563"/>
          </a:xfrm>
        </p:spPr>
        <p:txBody>
          <a:bodyPr/>
          <a:lstStyle/>
          <a:p>
            <a:pPr algn="ctr"/>
            <a:r>
              <a:rPr lang="sk-SK" b="1" dirty="0">
                <a:latin typeface="Arial" panose="020B0604020202020204" pitchFamily="34" charset="0"/>
                <a:cs typeface="Arial" panose="020B0604020202020204" pitchFamily="34" charset="0"/>
              </a:rPr>
              <a:t>TRESTNÝ ČIN Z NENÁVISTI</a:t>
            </a:r>
            <a:endParaRPr lang="sk-SK" sz="3800" dirty="0">
              <a:latin typeface="Arial" panose="020B0604020202020204" pitchFamily="34" charset="0"/>
              <a:cs typeface="Arial" panose="020B0604020202020204" pitchFamily="34" charset="0"/>
            </a:endParaRPr>
          </a:p>
        </p:txBody>
      </p:sp>
      <p:sp>
        <p:nvSpPr>
          <p:cNvPr id="7" name="Zástupný objekt pre obsah 6">
            <a:extLst>
              <a:ext uri="{FF2B5EF4-FFF2-40B4-BE49-F238E27FC236}">
                <a16:creationId xmlns:a16="http://schemas.microsoft.com/office/drawing/2014/main" id="{E9350E71-4666-2BB2-9F67-A98DEFC6FA18}"/>
              </a:ext>
            </a:extLst>
          </p:cNvPr>
          <p:cNvSpPr>
            <a:spLocks noGrp="1"/>
          </p:cNvSpPr>
          <p:nvPr>
            <p:ph sz="half" idx="2"/>
          </p:nvPr>
        </p:nvSpPr>
        <p:spPr>
          <a:xfrm>
            <a:off x="763962" y="1709928"/>
            <a:ext cx="10766622" cy="3614133"/>
          </a:xfrm>
        </p:spPr>
        <p:txBody>
          <a:bodyPr/>
          <a:lstStyle/>
          <a:p>
            <a:pPr fontAlgn="base"/>
            <a:r>
              <a:rPr lang="en-GB" sz="1400" dirty="0">
                <a:latin typeface="Arial" panose="020B0604020202020204" pitchFamily="34" charset="0"/>
                <a:cs typeface="Arial" panose="020B0604020202020204" pitchFamily="34" charset="0"/>
              </a:rPr>
              <a:t>t</a:t>
            </a:r>
            <a:r>
              <a:rPr lang="sk-SK" sz="1400" dirty="0" err="1">
                <a:latin typeface="Arial" panose="020B0604020202020204" pitchFamily="34" charset="0"/>
                <a:cs typeface="Arial" panose="020B0604020202020204" pitchFamily="34" charset="0"/>
              </a:rPr>
              <a:t>restný</a:t>
            </a:r>
            <a:r>
              <a:rPr lang="sk-SK" sz="1400" dirty="0">
                <a:latin typeface="Arial" panose="020B0604020202020204" pitchFamily="34" charset="0"/>
                <a:cs typeface="Arial" panose="020B0604020202020204" pitchFamily="34" charset="0"/>
              </a:rPr>
              <a:t> čin spáchaný z osobitného motívu podľa § 140 písm. e) Trestného zákona, ktorým sa rozumie spáchanie </a:t>
            </a:r>
            <a:r>
              <a:rPr lang="sk-SK" sz="1400" b="1" dirty="0">
                <a:latin typeface="Arial" panose="020B0604020202020204" pitchFamily="34" charset="0"/>
                <a:cs typeface="Arial" panose="020B0604020202020204" pitchFamily="34" charset="0"/>
              </a:rPr>
              <a:t>trestného činu z nenávisti</a:t>
            </a:r>
            <a:r>
              <a:rPr lang="sk-SK" sz="1400" dirty="0">
                <a:latin typeface="Arial" panose="020B0604020202020204" pitchFamily="34" charset="0"/>
                <a:cs typeface="Arial" panose="020B0604020202020204" pitchFamily="34" charset="0"/>
              </a:rPr>
              <a:t> voči skupine osôb alebo jednotlivcovi pre ich skutočnú alebo domnelú príslušnosť k niektorej rase, národu, národnosti, etnickej skupine, pre ich skutočný alebo domnelý pôvod, farbu pleti, pohlavie, sexuálnu orientáciu, politické presvedčenie alebo náboženské vyznanie</a:t>
            </a:r>
            <a:r>
              <a:rPr lang="en-GB" sz="1400" dirty="0">
                <a:latin typeface="Arial" panose="020B0604020202020204" pitchFamily="34" charset="0"/>
                <a:cs typeface="Arial" panose="020B0604020202020204" pitchFamily="34" charset="0"/>
              </a:rPr>
              <a:t>​</a:t>
            </a:r>
          </a:p>
          <a:p>
            <a:pPr fontAlgn="base"/>
            <a:r>
              <a:rPr lang="sk-SK" sz="1400" dirty="0">
                <a:latin typeface="Arial" panose="020B0604020202020204" pitchFamily="34" charset="0"/>
                <a:cs typeface="Arial" panose="020B0604020202020204" pitchFamily="34" charset="0"/>
              </a:rPr>
              <a:t>napr. Rozsudok Špecializovaného trestného súdu z 30. januára 2019, </a:t>
            </a:r>
            <a:r>
              <a:rPr lang="sk-SK" sz="1400" dirty="0" err="1">
                <a:latin typeface="Arial" panose="020B0604020202020204" pitchFamily="34" charset="0"/>
                <a:cs typeface="Arial" panose="020B0604020202020204" pitchFamily="34" charset="0"/>
              </a:rPr>
              <a:t>sp</a:t>
            </a:r>
            <a:r>
              <a:rPr lang="sk-SK" sz="1400" dirty="0">
                <a:latin typeface="Arial" panose="020B0604020202020204" pitchFamily="34" charset="0"/>
                <a:cs typeface="Arial" panose="020B0604020202020204" pitchFamily="34" charset="0"/>
              </a:rPr>
              <a:t>. zn. 2T/41/2018:</a:t>
            </a:r>
            <a:r>
              <a:rPr lang="en-GB" sz="1400" dirty="0">
                <a:latin typeface="Arial" panose="020B0604020202020204" pitchFamily="34" charset="0"/>
                <a:cs typeface="Arial" panose="020B0604020202020204" pitchFamily="34" charset="0"/>
              </a:rPr>
              <a:t>​</a:t>
            </a:r>
          </a:p>
          <a:p>
            <a:pPr fontAlgn="base"/>
            <a:r>
              <a:rPr lang="sk-SK" sz="1400" dirty="0">
                <a:latin typeface="Arial" panose="020B0604020202020204" pitchFamily="34" charset="0"/>
                <a:cs typeface="Arial" panose="020B0604020202020204" pitchFamily="34" charset="0"/>
              </a:rPr>
              <a:t>súd schválil dohodu o vine a treste, ktorej predmetom bolo spáchanie prečinu nebezpečného vyhrážania podľa § 360 ods. 1, ods. 2 písm. d) TZ, v spojení s § 140 písm. e) TZ</a:t>
            </a:r>
            <a:r>
              <a:rPr lang="en-US" sz="1400" dirty="0">
                <a:latin typeface="Arial" panose="020B0604020202020204" pitchFamily="34" charset="0"/>
                <a:cs typeface="Arial" panose="020B0604020202020204" pitchFamily="34" charset="0"/>
              </a:rPr>
              <a:t>​</a:t>
            </a:r>
          </a:p>
          <a:p>
            <a:pPr fontAlgn="base"/>
            <a:r>
              <a:rPr lang="sk-SK" sz="1400" dirty="0">
                <a:latin typeface="Arial" panose="020B0604020202020204" pitchFamily="34" charset="0"/>
                <a:cs typeface="Arial" panose="020B0604020202020204" pitchFamily="34" charset="0"/>
              </a:rPr>
              <a:t>vo veci sa obvinený </a:t>
            </a:r>
            <a:r>
              <a:rPr lang="sk-SK" sz="1400" dirty="0" err="1">
                <a:latin typeface="Arial" panose="020B0604020202020204" pitchFamily="34" charset="0"/>
                <a:cs typeface="Arial" panose="020B0604020202020204" pitchFamily="34" charset="0"/>
              </a:rPr>
              <a:t>pr</a:t>
            </a:r>
            <a:r>
              <a:rPr lang="sk-SK" sz="1400" dirty="0">
                <a:latin typeface="Arial" panose="020B0604020202020204" pitchFamily="34" charset="0"/>
                <a:cs typeface="Arial" panose="020B0604020202020204" pitchFamily="34" charset="0"/>
              </a:rPr>
              <a:t>. svojho mobilu, najmä </a:t>
            </a:r>
            <a:r>
              <a:rPr lang="sk-SK" sz="1400" dirty="0" err="1">
                <a:latin typeface="Arial" panose="020B0604020202020204" pitchFamily="34" charset="0"/>
                <a:cs typeface="Arial" panose="020B0604020202020204" pitchFamily="34" charset="0"/>
              </a:rPr>
              <a:t>pr</a:t>
            </a:r>
            <a:r>
              <a:rPr lang="sk-SK" sz="1400" dirty="0">
                <a:latin typeface="Arial" panose="020B0604020202020204" pitchFamily="34" charset="0"/>
                <a:cs typeface="Arial" panose="020B0604020202020204" pitchFamily="34" charset="0"/>
              </a:rPr>
              <a:t>. zasielania SMS a MMS správ, vyhrážal svojej bývalej partnerke smrťou, ťažkou ujmou na zdraví a inou ťažkou ujmou takým spôsobom, že to mohlo vzbudiť dôvodnú obavu, pričom uvedený čin spáchal z osobitného motívu - z nenávisti voči skupine osôb pre ich príslušnosť k rase a náboženskému vyznaniu</a:t>
            </a:r>
            <a:r>
              <a:rPr lang="en-US" sz="1400" dirty="0">
                <a:latin typeface="Arial" panose="020B0604020202020204" pitchFamily="34" charset="0"/>
                <a:cs typeface="Arial" panose="020B0604020202020204" pitchFamily="34" charset="0"/>
              </a:rPr>
              <a:t>​</a:t>
            </a:r>
          </a:p>
          <a:p>
            <a:pPr fontAlgn="base"/>
            <a:r>
              <a:rPr lang="sk-SK" sz="1400" dirty="0">
                <a:latin typeface="Arial" panose="020B0604020202020204" pitchFamily="34" charset="0"/>
                <a:cs typeface="Arial" panose="020B0604020202020204" pitchFamily="34" charset="0"/>
              </a:rPr>
              <a:t>súd obvinenému uložil TOS vo výmere 6 mesiacov, ktorého výkon bol podmienečne odložený</a:t>
            </a:r>
            <a:r>
              <a:rPr lang="en-US" sz="1400" dirty="0">
                <a:latin typeface="Arial" panose="020B0604020202020204" pitchFamily="34" charset="0"/>
                <a:cs typeface="Arial" panose="020B0604020202020204" pitchFamily="34" charset="0"/>
              </a:rPr>
              <a:t>​</a:t>
            </a:r>
          </a:p>
          <a:p>
            <a:pPr fontAlgn="base"/>
            <a:r>
              <a:rPr lang="sk-SK" sz="1400" dirty="0">
                <a:latin typeface="Arial" panose="020B0604020202020204" pitchFamily="34" charset="0"/>
                <a:cs typeface="Arial" panose="020B0604020202020204" pitchFamily="34" charset="0"/>
              </a:rPr>
              <a:t>súd súčasne podľa § 51 ods. 2 a 3 TZ obvinenému v skúšobnej dobe zakázal kontakt s poškodenou v akejkoľvek forme, vrátane kontaktovania prostredníctvom elektronickej komunikačnej služby alebo inými obdobnými prostriedkami</a:t>
            </a:r>
            <a:r>
              <a:rPr lang="en-US" sz="1400" dirty="0">
                <a:latin typeface="Arial" panose="020B0604020202020204" pitchFamily="34" charset="0"/>
                <a:cs typeface="Arial" panose="020B0604020202020204" pitchFamily="34" charset="0"/>
              </a:rPr>
              <a:t>​</a:t>
            </a:r>
          </a:p>
          <a:p>
            <a:pPr fontAlgn="base"/>
            <a:r>
              <a:rPr lang="sk-SK" sz="1400" dirty="0">
                <a:latin typeface="Arial" panose="020B0604020202020204" pitchFamily="34" charset="0"/>
                <a:cs typeface="Arial" panose="020B0604020202020204" pitchFamily="34" charset="0"/>
              </a:rPr>
              <a:t>súd podľa § 51 ods. 2 a 4 Trestného zákona ďalej obvinenému v skúšobnej dobe prikázal nepriblížiť sa k poškodenej na vzdialenosť menšiu ako päť metrov a nezdržiavať sa v blízkosti jej obydlia alebo v mieste, kde sa táto osoba zdržuje alebo ktoré navštevuje</a:t>
            </a:r>
          </a:p>
          <a:p>
            <a:endParaRPr lang="sk-SK"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66128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D6AF1D-31B4-E2C7-6BBA-8B64488072D9}"/>
            </a:ext>
          </a:extLst>
        </p:cNvPr>
        <p:cNvGrpSpPr/>
        <p:nvPr/>
      </p:nvGrpSpPr>
      <p:grpSpPr>
        <a:xfrm>
          <a:off x="0" y="0"/>
          <a:ext cx="0" cy="0"/>
          <a:chOff x="0" y="0"/>
          <a:chExt cx="0" cy="0"/>
        </a:xfrm>
      </p:grpSpPr>
      <p:sp>
        <p:nvSpPr>
          <p:cNvPr id="4" name="Nadpis 3">
            <a:extLst>
              <a:ext uri="{FF2B5EF4-FFF2-40B4-BE49-F238E27FC236}">
                <a16:creationId xmlns:a16="http://schemas.microsoft.com/office/drawing/2014/main" id="{79A61DAA-943D-C1AA-48B4-05BA33E25BD2}"/>
              </a:ext>
            </a:extLst>
          </p:cNvPr>
          <p:cNvSpPr>
            <a:spLocks noGrp="1"/>
          </p:cNvSpPr>
          <p:nvPr>
            <p:ph type="title"/>
          </p:nvPr>
        </p:nvSpPr>
        <p:spPr>
          <a:xfrm>
            <a:off x="1956816" y="319405"/>
            <a:ext cx="9057067" cy="1325563"/>
          </a:xfrm>
        </p:spPr>
        <p:txBody>
          <a:bodyPr/>
          <a:lstStyle/>
          <a:p>
            <a:pPr algn="ctr"/>
            <a:r>
              <a:rPr lang="sk-SK" b="1" dirty="0">
                <a:latin typeface="Arial" panose="020B0604020202020204" pitchFamily="34" charset="0"/>
                <a:cs typeface="Arial" panose="020B0604020202020204" pitchFamily="34" charset="0"/>
              </a:rPr>
              <a:t>RÁMCOVÉ ROZHODNUTIE RADY 2008/913/SVV</a:t>
            </a:r>
            <a:endParaRPr lang="sk-SK" sz="3800" dirty="0">
              <a:latin typeface="Arial" panose="020B0604020202020204" pitchFamily="34" charset="0"/>
              <a:cs typeface="Arial" panose="020B0604020202020204" pitchFamily="34" charset="0"/>
            </a:endParaRPr>
          </a:p>
        </p:txBody>
      </p:sp>
      <p:sp>
        <p:nvSpPr>
          <p:cNvPr id="7" name="Zástupný objekt pre obsah 6">
            <a:extLst>
              <a:ext uri="{FF2B5EF4-FFF2-40B4-BE49-F238E27FC236}">
                <a16:creationId xmlns:a16="http://schemas.microsoft.com/office/drawing/2014/main" id="{F8923B8F-2547-303E-AAF0-C69F5ED32AF0}"/>
              </a:ext>
            </a:extLst>
          </p:cNvPr>
          <p:cNvSpPr>
            <a:spLocks noGrp="1"/>
          </p:cNvSpPr>
          <p:nvPr>
            <p:ph sz="half" idx="2"/>
          </p:nvPr>
        </p:nvSpPr>
        <p:spPr>
          <a:xfrm>
            <a:off x="763962" y="1709928"/>
            <a:ext cx="10766622" cy="3895344"/>
          </a:xfrm>
        </p:spPr>
        <p:txBody>
          <a:bodyPr/>
          <a:lstStyle/>
          <a:p>
            <a:pPr fontAlgn="base"/>
            <a:r>
              <a:rPr lang="sk-SK" sz="1400" b="1" dirty="0">
                <a:latin typeface="Arial" panose="020B0604020202020204" pitchFamily="34" charset="0"/>
                <a:cs typeface="Arial" panose="020B0604020202020204" pitchFamily="34" charset="0"/>
              </a:rPr>
              <a:t>Rámcové rozhodnutie Rady 2008/913/SVV z  28. novembra 2008</a:t>
            </a:r>
            <a:r>
              <a:rPr lang="sk-SK" sz="1400" dirty="0">
                <a:latin typeface="Arial" panose="020B0604020202020204" pitchFamily="34" charset="0"/>
                <a:cs typeface="Arial" panose="020B0604020202020204" pitchFamily="34" charset="0"/>
              </a:rPr>
              <a:t> o boji proti niektorým formám a prejavom rasizmu a xenofóbie prostredníctvom trestného práva upravuje </a:t>
            </a:r>
            <a:r>
              <a:rPr lang="sk-SK" sz="1400" b="1" dirty="0">
                <a:latin typeface="Arial" panose="020B0604020202020204" pitchFamily="34" charset="0"/>
                <a:cs typeface="Arial" panose="020B0604020202020204" pitchFamily="34" charset="0"/>
              </a:rPr>
              <a:t>trestné činy súvisiace s rasizmom a xenofóbiou, </a:t>
            </a:r>
            <a:r>
              <a:rPr lang="sk-SK" sz="1400" dirty="0">
                <a:latin typeface="Arial" panose="020B0604020202020204" pitchFamily="34" charset="0"/>
                <a:cs typeface="Arial" panose="020B0604020202020204" pitchFamily="34" charset="0"/>
              </a:rPr>
              <a:t>ktoré členským štátom ukladali povinnosť vymedziť ako trestné nasledujúce úmyselné činy:</a:t>
            </a:r>
            <a:r>
              <a:rPr lang="en-US" sz="1400" dirty="0">
                <a:latin typeface="Arial" panose="020B0604020202020204" pitchFamily="34" charset="0"/>
                <a:cs typeface="Arial" panose="020B0604020202020204" pitchFamily="34" charset="0"/>
              </a:rPr>
              <a:t>​</a:t>
            </a:r>
          </a:p>
          <a:p>
            <a:pPr fontAlgn="base"/>
            <a:r>
              <a:rPr lang="sk-SK" sz="1400" dirty="0">
                <a:latin typeface="Arial" panose="020B0604020202020204" pitchFamily="34" charset="0"/>
                <a:cs typeface="Arial" panose="020B0604020202020204" pitchFamily="34" charset="0"/>
              </a:rPr>
              <a:t>verejné podnecovanie k násiliu alebo nenávisti voči skupine osôb alebo členovi takejto skupiny vymedzenej podľa rasy, farby pleti, náboženského vyznania, rodového pôvodu či národného alebo etnického pôvodu;</a:t>
            </a:r>
            <a:r>
              <a:rPr lang="en-US" sz="1400" dirty="0">
                <a:latin typeface="Arial" panose="020B0604020202020204" pitchFamily="34" charset="0"/>
                <a:cs typeface="Arial" panose="020B0604020202020204" pitchFamily="34" charset="0"/>
              </a:rPr>
              <a:t>​</a:t>
            </a:r>
          </a:p>
          <a:p>
            <a:pPr fontAlgn="base"/>
            <a:r>
              <a:rPr lang="sk-SK" sz="1400" dirty="0">
                <a:latin typeface="Arial" panose="020B0604020202020204" pitchFamily="34" charset="0"/>
                <a:cs typeface="Arial" panose="020B0604020202020204" pitchFamily="34" charset="0"/>
              </a:rPr>
              <a:t>spáchanie skutku uvedeného v písmene a) prostredníctvom verejného rozširovania alebo distribúcie písomností, obrázkov alebo iných materiálov;</a:t>
            </a:r>
            <a:r>
              <a:rPr lang="en-US" sz="1400" dirty="0">
                <a:latin typeface="Arial" panose="020B0604020202020204" pitchFamily="34" charset="0"/>
                <a:cs typeface="Arial" panose="020B0604020202020204" pitchFamily="34" charset="0"/>
              </a:rPr>
              <a:t>​</a:t>
            </a:r>
          </a:p>
          <a:p>
            <a:pPr fontAlgn="base"/>
            <a:r>
              <a:rPr lang="sk-SK" sz="1400" dirty="0">
                <a:latin typeface="Arial" panose="020B0604020202020204" pitchFamily="34" charset="0"/>
                <a:cs typeface="Arial" panose="020B0604020202020204" pitchFamily="34" charset="0"/>
              </a:rPr>
              <a:t>verejné schvaľovanie, popieranie alebo hrubé zľahčovanie zločinov genocídy, zločinov proti ľudskosti a vojnových zločinov, ako sú vymedzené v článkoch 6, 7 a 8 Štatútu Medzinárodného trestného súdu, voči skupine osôb alebo členovi takejto skupiny vymedzenej podľa rasy, farby pleti, náboženského vyznania, rodového pôvodu či národného alebo etnického pôvodu, ak sú tieto skutky vykonané tak, že môžu podnecovať násilie alebo nenávisť voči takejto skupine alebo členovi takejto skupiny;</a:t>
            </a:r>
            <a:r>
              <a:rPr lang="en-US" sz="1400" dirty="0">
                <a:latin typeface="Arial" panose="020B0604020202020204" pitchFamily="34" charset="0"/>
                <a:cs typeface="Arial" panose="020B0604020202020204" pitchFamily="34" charset="0"/>
              </a:rPr>
              <a:t>​</a:t>
            </a:r>
          </a:p>
          <a:p>
            <a:pPr fontAlgn="base"/>
            <a:r>
              <a:rPr lang="sk-SK" sz="1400" dirty="0">
                <a:latin typeface="Arial" panose="020B0604020202020204" pitchFamily="34" charset="0"/>
                <a:cs typeface="Arial" panose="020B0604020202020204" pitchFamily="34" charset="0"/>
              </a:rPr>
              <a:t>verejné schvaľovanie, popieranie alebo hrubé zľahčovanie zločinov vymedzených v článku 6 Charty Medzinárodného vojenského tribunálu priloženej k Londýnskej dohode z 8. augusta 1945 voči skupine osôb alebo členovi takejto skupiny vymedzenej podľa rasy, farby pleti, náboženského vyznania, rodového pôvodu či národného alebo etnického pôvodu, ak sú tieto skutky vykonané tak, že môžu podnecovať násilie alebo nenávisť voči takejto skupine alebo členovi takejto skupiny</a:t>
            </a:r>
          </a:p>
          <a:p>
            <a:endParaRPr lang="sk-SK"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469210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82019A-255E-484D-347D-1D3C6991B1B7}"/>
            </a:ext>
          </a:extLst>
        </p:cNvPr>
        <p:cNvGrpSpPr/>
        <p:nvPr/>
      </p:nvGrpSpPr>
      <p:grpSpPr>
        <a:xfrm>
          <a:off x="0" y="0"/>
          <a:ext cx="0" cy="0"/>
          <a:chOff x="0" y="0"/>
          <a:chExt cx="0" cy="0"/>
        </a:xfrm>
      </p:grpSpPr>
      <p:sp>
        <p:nvSpPr>
          <p:cNvPr id="4" name="Nadpis 3">
            <a:extLst>
              <a:ext uri="{FF2B5EF4-FFF2-40B4-BE49-F238E27FC236}">
                <a16:creationId xmlns:a16="http://schemas.microsoft.com/office/drawing/2014/main" id="{3ADF3B24-20F8-9C94-B73A-3398145E256B}"/>
              </a:ext>
            </a:extLst>
          </p:cNvPr>
          <p:cNvSpPr>
            <a:spLocks noGrp="1"/>
          </p:cNvSpPr>
          <p:nvPr>
            <p:ph type="title"/>
          </p:nvPr>
        </p:nvSpPr>
        <p:spPr>
          <a:xfrm>
            <a:off x="1956816" y="319405"/>
            <a:ext cx="9057067" cy="1325563"/>
          </a:xfrm>
        </p:spPr>
        <p:txBody>
          <a:bodyPr/>
          <a:lstStyle/>
          <a:p>
            <a:pPr algn="ctr"/>
            <a:r>
              <a:rPr lang="sk-SK" b="1" dirty="0">
                <a:latin typeface="Arial" panose="020B0604020202020204" pitchFamily="34" charset="0"/>
                <a:cs typeface="Arial" panose="020B0604020202020204" pitchFamily="34" charset="0"/>
              </a:rPr>
              <a:t>SNAHY EÚ</a:t>
            </a:r>
            <a:endParaRPr lang="sk-SK" sz="3800" dirty="0">
              <a:latin typeface="Arial" panose="020B0604020202020204" pitchFamily="34" charset="0"/>
              <a:cs typeface="Arial" panose="020B0604020202020204" pitchFamily="34" charset="0"/>
            </a:endParaRPr>
          </a:p>
        </p:txBody>
      </p:sp>
      <p:sp>
        <p:nvSpPr>
          <p:cNvPr id="7" name="Zástupný objekt pre obsah 6">
            <a:extLst>
              <a:ext uri="{FF2B5EF4-FFF2-40B4-BE49-F238E27FC236}">
                <a16:creationId xmlns:a16="http://schemas.microsoft.com/office/drawing/2014/main" id="{5AD4FC5E-853C-7B01-C0D6-3AF4CB84A1AA}"/>
              </a:ext>
            </a:extLst>
          </p:cNvPr>
          <p:cNvSpPr>
            <a:spLocks noGrp="1"/>
          </p:cNvSpPr>
          <p:nvPr>
            <p:ph sz="half" idx="2"/>
          </p:nvPr>
        </p:nvSpPr>
        <p:spPr>
          <a:xfrm>
            <a:off x="763962" y="1709928"/>
            <a:ext cx="10766622" cy="3895344"/>
          </a:xfrm>
        </p:spPr>
        <p:txBody>
          <a:bodyPr/>
          <a:lstStyle/>
          <a:p>
            <a:pPr fontAlgn="base"/>
            <a:r>
              <a:rPr lang="sk-SK" sz="2000" dirty="0">
                <a:latin typeface="Arial" panose="020B0604020202020204" pitchFamily="34" charset="0"/>
                <a:cs typeface="Arial" panose="020B0604020202020204" pitchFamily="34" charset="0"/>
              </a:rPr>
              <a:t>snaha o </a:t>
            </a:r>
            <a:r>
              <a:rPr lang="sk-SK" sz="2000" b="1" dirty="0">
                <a:latin typeface="Arial" panose="020B0604020202020204" pitchFamily="34" charset="0"/>
                <a:cs typeface="Arial" panose="020B0604020202020204" pitchFamily="34" charset="0"/>
              </a:rPr>
              <a:t>rozšírenie zoznamu oblastí trestnej činnosti v Európskej únii o všetky formy trestných činov páchaných z nenávisti a nenávistné prejavy </a:t>
            </a:r>
            <a:r>
              <a:rPr lang="sk-SK" sz="2000" dirty="0">
                <a:latin typeface="Arial" panose="020B0604020202020204" pitchFamily="34" charset="0"/>
                <a:cs typeface="Arial" panose="020B0604020202020204" pitchFamily="34" charset="0"/>
              </a:rPr>
              <a:t>(doposiaľ neúspešné)</a:t>
            </a:r>
            <a:r>
              <a:rPr lang="en-US" sz="2000" dirty="0">
                <a:latin typeface="Arial" panose="020B0604020202020204" pitchFamily="34" charset="0"/>
                <a:cs typeface="Arial" panose="020B0604020202020204" pitchFamily="34" charset="0"/>
              </a:rPr>
              <a:t>​</a:t>
            </a:r>
          </a:p>
          <a:p>
            <a:pPr fontAlgn="base"/>
            <a:r>
              <a:rPr lang="sk-SK" sz="2000" b="1" dirty="0">
                <a:latin typeface="Arial" panose="020B0604020202020204" pitchFamily="34" charset="0"/>
                <a:cs typeface="Arial" panose="020B0604020202020204" pitchFamily="34" charset="0"/>
              </a:rPr>
              <a:t>nenávistnými prejavmi</a:t>
            </a:r>
            <a:r>
              <a:rPr lang="sk-SK" sz="2000" dirty="0">
                <a:latin typeface="Arial" panose="020B0604020202020204" pitchFamily="34" charset="0"/>
                <a:cs typeface="Arial" panose="020B0604020202020204" pitchFamily="34" charset="0"/>
              </a:rPr>
              <a:t> (</a:t>
            </a:r>
            <a:r>
              <a:rPr lang="sk-SK" sz="2000" i="1" dirty="0">
                <a:latin typeface="Arial" panose="020B0604020202020204" pitchFamily="34" charset="0"/>
                <a:cs typeface="Arial" panose="020B0604020202020204" pitchFamily="34" charset="0"/>
              </a:rPr>
              <a:t>hate </a:t>
            </a:r>
            <a:r>
              <a:rPr lang="sk-SK" sz="2000" i="1" dirty="0" err="1">
                <a:latin typeface="Arial" panose="020B0604020202020204" pitchFamily="34" charset="0"/>
                <a:cs typeface="Arial" panose="020B0604020202020204" pitchFamily="34" charset="0"/>
              </a:rPr>
              <a:t>speech</a:t>
            </a:r>
            <a:r>
              <a:rPr lang="sk-SK" sz="2000" dirty="0">
                <a:latin typeface="Arial" panose="020B0604020202020204" pitchFamily="34" charset="0"/>
                <a:cs typeface="Arial" panose="020B0604020202020204" pitchFamily="34" charset="0"/>
              </a:rPr>
              <a:t>) sa v tejto súvislosti rozumie „</a:t>
            </a:r>
            <a:r>
              <a:rPr lang="sk-SK" sz="2000" i="1" dirty="0">
                <a:latin typeface="Arial" panose="020B0604020202020204" pitchFamily="34" charset="0"/>
                <a:cs typeface="Arial" panose="020B0604020202020204" pitchFamily="34" charset="0"/>
              </a:rPr>
              <a:t>obhajovanie, podpora alebo podnecovanie znevažovania, nenávisti alebo hanobenia osoby alebo skupiny osôb, ako aj akékoľvek obťažovanie, urážanie, vytváranie negatívnych stereotypov, </a:t>
            </a:r>
            <a:r>
              <a:rPr lang="sk-SK" sz="2000" i="1" dirty="0" err="1">
                <a:latin typeface="Arial" panose="020B0604020202020204" pitchFamily="34" charset="0"/>
                <a:cs typeface="Arial" panose="020B0604020202020204" pitchFamily="34" charset="0"/>
              </a:rPr>
              <a:t>stigmatizácia</a:t>
            </a:r>
            <a:r>
              <a:rPr lang="sk-SK" sz="2000" i="1" dirty="0">
                <a:latin typeface="Arial" panose="020B0604020202020204" pitchFamily="34" charset="0"/>
                <a:cs typeface="Arial" panose="020B0604020202020204" pitchFamily="34" charset="0"/>
              </a:rPr>
              <a:t> alebo vyhrážanie sa takejto osobe alebo skupine osôb, ako aj odôvodňovanie všetkých uvedených foriem prejavu „rasou“, farbou pleti, rodinným pôvodom, národnostným alebo etnickým pôvodom, vekom, zdravotným postihnutím, jazykom, náboženstvom alebo vierou, pohlavím, rodom, pohlavnou identitou, sexuálnou orientáciou a inými osobnými charakteristikami alebo postavením</a:t>
            </a:r>
            <a:endParaRPr lang="sk-SK" sz="2000" dirty="0">
              <a:latin typeface="Arial" panose="020B0604020202020204" pitchFamily="34" charset="0"/>
              <a:cs typeface="Arial" panose="020B0604020202020204" pitchFamily="34" charset="0"/>
            </a:endParaRPr>
          </a:p>
          <a:p>
            <a:endParaRPr lang="sk-SK"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6723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1BA652-15BB-2766-2588-F43A8875F941}"/>
            </a:ext>
          </a:extLst>
        </p:cNvPr>
        <p:cNvGrpSpPr/>
        <p:nvPr/>
      </p:nvGrpSpPr>
      <p:grpSpPr>
        <a:xfrm>
          <a:off x="0" y="0"/>
          <a:ext cx="0" cy="0"/>
          <a:chOff x="0" y="0"/>
          <a:chExt cx="0" cy="0"/>
        </a:xfrm>
      </p:grpSpPr>
      <p:sp>
        <p:nvSpPr>
          <p:cNvPr id="9218" name="Nadpis 1">
            <a:extLst>
              <a:ext uri="{FF2B5EF4-FFF2-40B4-BE49-F238E27FC236}">
                <a16:creationId xmlns:a16="http://schemas.microsoft.com/office/drawing/2014/main" id="{BB00A3F2-AF2C-ECEB-CAA3-38E66C253759}"/>
              </a:ext>
            </a:extLst>
          </p:cNvPr>
          <p:cNvSpPr>
            <a:spLocks noGrp="1" noChangeArrowheads="1"/>
          </p:cNvSpPr>
          <p:nvPr>
            <p:ph type="title"/>
          </p:nvPr>
        </p:nvSpPr>
        <p:spPr>
          <a:xfrm>
            <a:off x="859536" y="585927"/>
            <a:ext cx="9807631" cy="1339658"/>
          </a:xfrm>
        </p:spPr>
        <p:txBody>
          <a:bodyPr lIns="91440" tIns="45720" rIns="91440" bIns="45720" anchor="t">
            <a:normAutofit/>
          </a:bodyPr>
          <a:lstStyle/>
          <a:p>
            <a:r>
              <a:rPr lang="sk-SK" b="1" dirty="0"/>
              <a:t>DEFINÍCIA II.</a:t>
            </a:r>
            <a:endParaRPr lang="sk-SK" altLang="sk-SK" b="1" dirty="0">
              <a:latin typeface="Arial" panose="020B0604020202020204" pitchFamily="34" charset="0"/>
              <a:ea typeface="Calibri Light"/>
              <a:cs typeface="Arial" panose="020B0604020202020204" pitchFamily="34" charset="0"/>
            </a:endParaRPr>
          </a:p>
        </p:txBody>
      </p:sp>
      <p:sp>
        <p:nvSpPr>
          <p:cNvPr id="3" name="Zástupný objekt pre text 2">
            <a:extLst>
              <a:ext uri="{FF2B5EF4-FFF2-40B4-BE49-F238E27FC236}">
                <a16:creationId xmlns:a16="http://schemas.microsoft.com/office/drawing/2014/main" id="{7D6CE726-E047-54A2-00CD-8662E705C9AA}"/>
              </a:ext>
            </a:extLst>
          </p:cNvPr>
          <p:cNvSpPr>
            <a:spLocks noGrp="1"/>
          </p:cNvSpPr>
          <p:nvPr>
            <p:ph idx="1"/>
          </p:nvPr>
        </p:nvSpPr>
        <p:spPr>
          <a:xfrm>
            <a:off x="1611951" y="1728216"/>
            <a:ext cx="9055216" cy="3419856"/>
          </a:xfrm>
        </p:spPr>
        <p:txBody>
          <a:bodyPr>
            <a:normAutofit fontScale="85000" lnSpcReduction="20000"/>
          </a:bodyPr>
          <a:lstStyle/>
          <a:p>
            <a:pPr fontAlgn="base"/>
            <a:r>
              <a:rPr lang="sk-SK" dirty="0">
                <a:latin typeface="Arial" panose="020B0604020202020204" pitchFamily="34" charset="0"/>
                <a:cs typeface="Arial" panose="020B0604020202020204" pitchFamily="34" charset="0"/>
              </a:rPr>
              <a:t>Rozlišuje sa nezákonnosť:​</a:t>
            </a:r>
          </a:p>
          <a:p>
            <a:pPr fontAlgn="base"/>
            <a:r>
              <a:rPr lang="sk-SK" b="1" dirty="0">
                <a:latin typeface="Arial" panose="020B0604020202020204" pitchFamily="34" charset="0"/>
                <a:cs typeface="Arial" panose="020B0604020202020204" pitchFamily="34" charset="0"/>
              </a:rPr>
              <a:t>informácie, ktorá je podľa platných právnych predpisov nezákonnou sama osebe</a:t>
            </a:r>
            <a:r>
              <a:rPr lang="sk-SK" dirty="0">
                <a:latin typeface="Arial" panose="020B0604020202020204" pitchFamily="34" charset="0"/>
                <a:cs typeface="Arial" panose="020B0604020202020204" pitchFamily="34" charset="0"/>
              </a:rPr>
              <a:t>, napríklad výzva na spáchanie teroristického útoku, nenávistný prejav používateľa na sociálnej sieti, a ​</a:t>
            </a:r>
          </a:p>
          <a:p>
            <a:pPr fontAlgn="base"/>
            <a:r>
              <a:rPr lang="sk-SK" b="1" dirty="0">
                <a:latin typeface="Arial" panose="020B0604020202020204" pitchFamily="34" charset="0"/>
                <a:cs typeface="Arial" panose="020B0604020202020204" pitchFamily="34" charset="0"/>
              </a:rPr>
              <a:t>informácie, ktorá odkazuje na nezákonnú činnosť</a:t>
            </a:r>
            <a:r>
              <a:rPr lang="sk-SK" dirty="0">
                <a:latin typeface="Arial" panose="020B0604020202020204" pitchFamily="34" charset="0"/>
                <a:cs typeface="Arial" panose="020B0604020202020204" pitchFamily="34" charset="0"/>
              </a:rPr>
              <a:t>, vrátane predaja výrobkov alebo poskytovania služieb, napríklad zdieľanie obsahu zobrazujúceho sexuálne zneužívanie detí, zverejňovanie súkromných snímok bez súhlasu dotknutej osoby, predaj nevyhovujúcich alebo falšovaných produktov, nedovolené používanie autorskoprávne chránených diel, a pod.</a:t>
            </a:r>
          </a:p>
        </p:txBody>
      </p:sp>
    </p:spTree>
    <p:extLst>
      <p:ext uri="{BB962C8B-B14F-4D97-AF65-F5344CB8AC3E}">
        <p14:creationId xmlns:p14="http://schemas.microsoft.com/office/powerpoint/2010/main" val="123138203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0A0EA9-C46E-1694-0845-0E9FCEEF949C}"/>
            </a:ext>
          </a:extLst>
        </p:cNvPr>
        <p:cNvGrpSpPr/>
        <p:nvPr/>
      </p:nvGrpSpPr>
      <p:grpSpPr>
        <a:xfrm>
          <a:off x="0" y="0"/>
          <a:ext cx="0" cy="0"/>
          <a:chOff x="0" y="0"/>
          <a:chExt cx="0" cy="0"/>
        </a:xfrm>
      </p:grpSpPr>
      <p:sp>
        <p:nvSpPr>
          <p:cNvPr id="4" name="Nadpis 3">
            <a:extLst>
              <a:ext uri="{FF2B5EF4-FFF2-40B4-BE49-F238E27FC236}">
                <a16:creationId xmlns:a16="http://schemas.microsoft.com/office/drawing/2014/main" id="{31293194-2D8D-0A80-F7AA-D44449990C94}"/>
              </a:ext>
            </a:extLst>
          </p:cNvPr>
          <p:cNvSpPr>
            <a:spLocks noGrp="1"/>
          </p:cNvSpPr>
          <p:nvPr>
            <p:ph type="title"/>
          </p:nvPr>
        </p:nvSpPr>
        <p:spPr>
          <a:xfrm>
            <a:off x="1956816" y="319405"/>
            <a:ext cx="9057067" cy="1325563"/>
          </a:xfrm>
        </p:spPr>
        <p:txBody>
          <a:bodyPr/>
          <a:lstStyle/>
          <a:p>
            <a:pPr algn="ctr"/>
            <a:r>
              <a:rPr lang="sk-SK" sz="3400" b="1" dirty="0">
                <a:latin typeface="Arial" panose="020B0604020202020204" pitchFamily="34" charset="0"/>
                <a:cs typeface="Arial" panose="020B0604020202020204" pitchFamily="34" charset="0"/>
              </a:rPr>
              <a:t>KÓDEX SPRÁVANIA EÚ PRE BOJ PROTI NEZÁKONNÝM NENÁVISTNÝM PREJAVOM NA INTERNETE</a:t>
            </a:r>
            <a:endParaRPr lang="sk-SK" sz="3400" dirty="0">
              <a:latin typeface="Arial" panose="020B0604020202020204" pitchFamily="34" charset="0"/>
              <a:cs typeface="Arial" panose="020B0604020202020204" pitchFamily="34" charset="0"/>
            </a:endParaRPr>
          </a:p>
        </p:txBody>
      </p:sp>
      <p:sp>
        <p:nvSpPr>
          <p:cNvPr id="7" name="Zástupný objekt pre obsah 6">
            <a:extLst>
              <a:ext uri="{FF2B5EF4-FFF2-40B4-BE49-F238E27FC236}">
                <a16:creationId xmlns:a16="http://schemas.microsoft.com/office/drawing/2014/main" id="{3ECC4A03-0F21-7E1F-CBBE-205A56B686ED}"/>
              </a:ext>
            </a:extLst>
          </p:cNvPr>
          <p:cNvSpPr>
            <a:spLocks noGrp="1"/>
          </p:cNvSpPr>
          <p:nvPr>
            <p:ph sz="half" idx="2"/>
          </p:nvPr>
        </p:nvSpPr>
        <p:spPr>
          <a:xfrm>
            <a:off x="763962" y="1856232"/>
            <a:ext cx="10766622" cy="3986784"/>
          </a:xfrm>
        </p:spPr>
        <p:txBody>
          <a:bodyPr/>
          <a:lstStyle/>
          <a:p>
            <a:pPr fontAlgn="base"/>
            <a:r>
              <a:rPr lang="sk-SK" sz="1400" b="1" dirty="0">
                <a:latin typeface="Arial" panose="020B0604020202020204" pitchFamily="34" charset="0"/>
                <a:cs typeface="Arial" panose="020B0604020202020204" pitchFamily="34" charset="0"/>
              </a:rPr>
              <a:t>Kódex správania EÚ pre boj proti nezákonným nenávistným prejavom na internete (2016</a:t>
            </a:r>
            <a:r>
              <a:rPr lang="sk-SK" sz="1400" dirty="0">
                <a:latin typeface="Arial" panose="020B0604020202020204" pitchFamily="34" charset="0"/>
                <a:cs typeface="Arial" panose="020B0604020202020204" pitchFamily="34" charset="0"/>
              </a:rPr>
              <a:t>), ktorým sa Facebook, Microsoft, Twitter a YouTube dobrovoľne zaviazali bojovať proti šíreniu nezákonných nenávistných prejavov na internete</a:t>
            </a:r>
            <a:r>
              <a:rPr lang="en-US" sz="1400" dirty="0">
                <a:latin typeface="Arial" panose="020B0604020202020204" pitchFamily="34" charset="0"/>
                <a:cs typeface="Arial" panose="020B0604020202020204" pitchFamily="34" charset="0"/>
              </a:rPr>
              <a:t>​</a:t>
            </a:r>
          </a:p>
          <a:p>
            <a:pPr fontAlgn="base"/>
            <a:r>
              <a:rPr lang="sk-SK" sz="1400" dirty="0">
                <a:latin typeface="Arial" panose="020B0604020202020204" pitchFamily="34" charset="0"/>
                <a:cs typeface="Arial" panose="020B0604020202020204" pitchFamily="34" charset="0"/>
              </a:rPr>
              <a:t>neskôr rozšírené o spoločnosti Instagram, </a:t>
            </a:r>
            <a:r>
              <a:rPr lang="sk-SK" sz="1400" dirty="0" err="1">
                <a:latin typeface="Arial" panose="020B0604020202020204" pitchFamily="34" charset="0"/>
                <a:cs typeface="Arial" panose="020B0604020202020204" pitchFamily="34" charset="0"/>
              </a:rPr>
              <a:t>Snapchat</a:t>
            </a:r>
            <a:r>
              <a:rPr lang="sk-SK" sz="1400" dirty="0">
                <a:latin typeface="Arial" panose="020B0604020202020204" pitchFamily="34" charset="0"/>
                <a:cs typeface="Arial" panose="020B0604020202020204" pitchFamily="34" charset="0"/>
              </a:rPr>
              <a:t> a </a:t>
            </a:r>
            <a:r>
              <a:rPr lang="sk-SK" sz="1400" dirty="0" err="1">
                <a:latin typeface="Arial" panose="020B0604020202020204" pitchFamily="34" charset="0"/>
                <a:cs typeface="Arial" panose="020B0604020202020204" pitchFamily="34" charset="0"/>
              </a:rPr>
              <a:t>Dailymotion</a:t>
            </a:r>
            <a:r>
              <a:rPr lang="sk-SK" sz="1400" dirty="0">
                <a:latin typeface="Arial" panose="020B0604020202020204" pitchFamily="34" charset="0"/>
                <a:cs typeface="Arial" panose="020B0604020202020204" pitchFamily="34" charset="0"/>
              </a:rPr>
              <a:t> v r. 2018, Jeuxvideo.com v r. 2019, </a:t>
            </a:r>
            <a:r>
              <a:rPr lang="sk-SK" sz="1400" dirty="0" err="1">
                <a:latin typeface="Arial" panose="020B0604020202020204" pitchFamily="34" charset="0"/>
                <a:cs typeface="Arial" panose="020B0604020202020204" pitchFamily="34" charset="0"/>
              </a:rPr>
              <a:t>TikTok</a:t>
            </a:r>
            <a:r>
              <a:rPr lang="sk-SK" sz="1400" dirty="0">
                <a:latin typeface="Arial" panose="020B0604020202020204" pitchFamily="34" charset="0"/>
                <a:cs typeface="Arial" panose="020B0604020202020204" pitchFamily="34" charset="0"/>
              </a:rPr>
              <a:t> v r. 2020, LinkedIn v r. 2021 a </a:t>
            </a:r>
            <a:r>
              <a:rPr lang="sk-SK" sz="1400" dirty="0" err="1">
                <a:latin typeface="Arial" panose="020B0604020202020204" pitchFamily="34" charset="0"/>
                <a:cs typeface="Arial" panose="020B0604020202020204" pitchFamily="34" charset="0"/>
              </a:rPr>
              <a:t>Rakuten</a:t>
            </a:r>
            <a:r>
              <a:rPr lang="sk-SK" sz="1400" dirty="0">
                <a:latin typeface="Arial" panose="020B0604020202020204" pitchFamily="34" charset="0"/>
                <a:cs typeface="Arial" panose="020B0604020202020204" pitchFamily="34" charset="0"/>
              </a:rPr>
              <a:t> </a:t>
            </a:r>
            <a:r>
              <a:rPr lang="sk-SK" sz="1400" dirty="0" err="1">
                <a:latin typeface="Arial" panose="020B0604020202020204" pitchFamily="34" charset="0"/>
                <a:cs typeface="Arial" panose="020B0604020202020204" pitchFamily="34" charset="0"/>
              </a:rPr>
              <a:t>Viber</a:t>
            </a:r>
            <a:r>
              <a:rPr lang="sk-SK" sz="1400" dirty="0">
                <a:latin typeface="Arial" panose="020B0604020202020204" pitchFamily="34" charset="0"/>
                <a:cs typeface="Arial" panose="020B0604020202020204" pitchFamily="34" charset="0"/>
              </a:rPr>
              <a:t> a </a:t>
            </a:r>
            <a:r>
              <a:rPr lang="sk-SK" sz="1400" dirty="0" err="1">
                <a:latin typeface="Arial" panose="020B0604020202020204" pitchFamily="34" charset="0"/>
                <a:cs typeface="Arial" panose="020B0604020202020204" pitchFamily="34" charset="0"/>
              </a:rPr>
              <a:t>Twitch</a:t>
            </a:r>
            <a:r>
              <a:rPr lang="sk-SK" sz="1400" dirty="0">
                <a:latin typeface="Arial" panose="020B0604020202020204" pitchFamily="34" charset="0"/>
                <a:cs typeface="Arial" panose="020B0604020202020204" pitchFamily="34" charset="0"/>
              </a:rPr>
              <a:t> v r. 2022</a:t>
            </a:r>
            <a:r>
              <a:rPr lang="en-US" sz="1400" dirty="0">
                <a:latin typeface="Arial" panose="020B0604020202020204" pitchFamily="34" charset="0"/>
                <a:cs typeface="Arial" panose="020B0604020202020204" pitchFamily="34" charset="0"/>
              </a:rPr>
              <a:t>​</a:t>
            </a:r>
          </a:p>
          <a:p>
            <a:pPr fontAlgn="base"/>
            <a:r>
              <a:rPr lang="sk-SK" sz="1400" b="1" dirty="0">
                <a:latin typeface="Arial" panose="020B0604020202020204" pitchFamily="34" charset="0"/>
                <a:cs typeface="Arial" panose="020B0604020202020204" pitchFamily="34" charset="0"/>
              </a:rPr>
              <a:t>verejné záväzky</a:t>
            </a:r>
            <a:r>
              <a:rPr lang="en-US" sz="1400" dirty="0">
                <a:latin typeface="Arial" panose="020B0604020202020204" pitchFamily="34" charset="0"/>
                <a:cs typeface="Arial" panose="020B0604020202020204" pitchFamily="34" charset="0"/>
              </a:rPr>
              <a:t>​</a:t>
            </a:r>
          </a:p>
          <a:p>
            <a:pPr fontAlgn="base"/>
            <a:r>
              <a:rPr lang="sk-SK" sz="1400" b="1" dirty="0">
                <a:latin typeface="Arial" panose="020B0604020202020204" pitchFamily="34" charset="0"/>
                <a:cs typeface="Arial" panose="020B0604020202020204" pitchFamily="34" charset="0"/>
              </a:rPr>
              <a:t>povinnosť zaviesť jasné a účinné postupy na preskúmanie oznámení</a:t>
            </a:r>
            <a:r>
              <a:rPr lang="sk-SK" sz="1400" dirty="0">
                <a:latin typeface="Arial" panose="020B0604020202020204" pitchFamily="34" charset="0"/>
                <a:cs typeface="Arial" panose="020B0604020202020204" pitchFamily="34" charset="0"/>
              </a:rPr>
              <a:t> o nezákonných nenávistných prejavoch na svojich stránkach tak, aby mohli odstrániť alebo zablokovať prístup k takémuto obsahu;</a:t>
            </a:r>
            <a:r>
              <a:rPr lang="en-US" sz="1400" dirty="0">
                <a:latin typeface="Arial" panose="020B0604020202020204" pitchFamily="34" charset="0"/>
                <a:cs typeface="Arial" panose="020B0604020202020204" pitchFamily="34" charset="0"/>
              </a:rPr>
              <a:t>​</a:t>
            </a:r>
          </a:p>
          <a:p>
            <a:pPr fontAlgn="base"/>
            <a:r>
              <a:rPr lang="sk-SK" sz="1400" b="1" dirty="0">
                <a:latin typeface="Arial" panose="020B0604020202020204" pitchFamily="34" charset="0"/>
                <a:cs typeface="Arial" panose="020B0604020202020204" pitchFamily="34" charset="0"/>
              </a:rPr>
              <a:t>povinnosť zaviesť pravidlá alebo usmernenia pre komunitu užívateľov</a:t>
            </a:r>
            <a:r>
              <a:rPr lang="sk-SK" sz="1400" dirty="0">
                <a:latin typeface="Arial" panose="020B0604020202020204" pitchFamily="34" charset="0"/>
                <a:cs typeface="Arial" panose="020B0604020202020204" pitchFamily="34" charset="0"/>
              </a:rPr>
              <a:t>, v ktorých sa objasní, že zakazujú propagáciu podnecovaniu násilia a nenávistného správania;</a:t>
            </a:r>
            <a:r>
              <a:rPr lang="en-US" sz="1400" dirty="0">
                <a:latin typeface="Arial" panose="020B0604020202020204" pitchFamily="34" charset="0"/>
                <a:cs typeface="Arial" panose="020B0604020202020204" pitchFamily="34" charset="0"/>
              </a:rPr>
              <a:t>​</a:t>
            </a:r>
          </a:p>
          <a:p>
            <a:pPr fontAlgn="base"/>
            <a:r>
              <a:rPr lang="sk-SK" sz="1400" b="1" dirty="0">
                <a:latin typeface="Arial" panose="020B0604020202020204" pitchFamily="34" charset="0"/>
                <a:cs typeface="Arial" panose="020B0604020202020204" pitchFamily="34" charset="0"/>
              </a:rPr>
              <a:t>povinnosť preskúmať prijaté oznámenia</a:t>
            </a:r>
            <a:r>
              <a:rPr lang="sk-SK" sz="1400" dirty="0">
                <a:latin typeface="Arial" panose="020B0604020202020204" pitchFamily="34" charset="0"/>
                <a:cs typeface="Arial" panose="020B0604020202020204" pitchFamily="34" charset="0"/>
              </a:rPr>
              <a:t> so žiadosťou o odstránenie prostredníctvom špecializovaných tímov spoločností na základe vlastných pravidiel a usmernení pre komunitu užívateľov a prípadne vnútroštátnych právnych predpisov, ktorými sa transponuje rámcové rozhodnutie 2008/913/SVV;</a:t>
            </a:r>
            <a:r>
              <a:rPr lang="en-US" sz="1400" dirty="0">
                <a:latin typeface="Arial" panose="020B0604020202020204" pitchFamily="34" charset="0"/>
                <a:cs typeface="Arial" panose="020B0604020202020204" pitchFamily="34" charset="0"/>
              </a:rPr>
              <a:t>​</a:t>
            </a:r>
          </a:p>
          <a:p>
            <a:pPr fontAlgn="base"/>
            <a:r>
              <a:rPr lang="sk-SK" sz="1400" dirty="0">
                <a:latin typeface="Arial" panose="020B0604020202020204" pitchFamily="34" charset="0"/>
                <a:cs typeface="Arial" panose="020B0604020202020204" pitchFamily="34" charset="0"/>
              </a:rPr>
              <a:t>povinnosť preskúmať väčšinu platných oznámení so žiadosťou o odstránenie nezákonných nenávistných prejavov </a:t>
            </a:r>
            <a:r>
              <a:rPr lang="sk-SK" sz="1400" b="1" dirty="0">
                <a:latin typeface="Arial" panose="020B0604020202020204" pitchFamily="34" charset="0"/>
                <a:cs typeface="Arial" panose="020B0604020202020204" pitchFamily="34" charset="0"/>
              </a:rPr>
              <a:t>za menej ako 24 hodín</a:t>
            </a:r>
            <a:r>
              <a:rPr lang="sk-SK" sz="1400" dirty="0">
                <a:latin typeface="Arial" panose="020B0604020202020204" pitchFamily="34" charset="0"/>
                <a:cs typeface="Arial" panose="020B0604020202020204" pitchFamily="34" charset="0"/>
              </a:rPr>
              <a:t> a ak je to potrebné, odstrániť alebo zablokovať prístup k takému obsahu;</a:t>
            </a:r>
            <a:endParaRPr lang="en-US" sz="1400" dirty="0">
              <a:latin typeface="Arial" panose="020B0604020202020204" pitchFamily="34" charset="0"/>
              <a:cs typeface="Arial" panose="020B0604020202020204" pitchFamily="34" charset="0"/>
            </a:endParaRPr>
          </a:p>
          <a:p>
            <a:endParaRPr lang="sk-SK"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381812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D97D20-E013-A8AC-8658-0A973D909C01}"/>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C851758E-1945-8AA5-4A1B-EDBE5A5F7CA2}"/>
              </a:ext>
            </a:extLst>
          </p:cNvPr>
          <p:cNvSpPr>
            <a:spLocks noGrp="1"/>
          </p:cNvSpPr>
          <p:nvPr>
            <p:ph type="title"/>
          </p:nvPr>
        </p:nvSpPr>
        <p:spPr>
          <a:xfrm>
            <a:off x="2726108" y="448733"/>
            <a:ext cx="8627692" cy="1241955"/>
          </a:xfrm>
        </p:spPr>
        <p:txBody>
          <a:bodyPr/>
          <a:lstStyle/>
          <a:p>
            <a:pPr algn="ctr"/>
            <a:r>
              <a:rPr lang="sk-SK" sz="3800" b="1" dirty="0">
                <a:solidFill>
                  <a:schemeClr val="bg1"/>
                </a:solidFill>
                <a:latin typeface="Arial" panose="020B0604020202020204" pitchFamily="34" charset="0"/>
                <a:cs typeface="Arial" panose="020B0604020202020204" pitchFamily="34" charset="0"/>
              </a:rPr>
              <a:t>MONITOROVACIE SPRÁVY - KÓDEX</a:t>
            </a:r>
          </a:p>
        </p:txBody>
      </p:sp>
      <p:pic>
        <p:nvPicPr>
          <p:cNvPr id="5122" name="Picture 2" descr="Obrázok, na ktorom je text, snímka obrazovky, diagram, kruh&#10;&#10;Automaticky generovaný popis">
            <a:extLst>
              <a:ext uri="{FF2B5EF4-FFF2-40B4-BE49-F238E27FC236}">
                <a16:creationId xmlns:a16="http://schemas.microsoft.com/office/drawing/2014/main" id="{7A9695BE-9C80-2C0C-50A0-4F5EDB552BA5}"/>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22662" y="2568266"/>
            <a:ext cx="5257800" cy="246994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Obrázok, na ktorom je text, snímka obrazovky, diagram, kruh&#10;&#10;Automaticky generovaný popis">
            <a:extLst>
              <a:ext uri="{FF2B5EF4-FFF2-40B4-BE49-F238E27FC236}">
                <a16:creationId xmlns:a16="http://schemas.microsoft.com/office/drawing/2014/main" id="{D6ED66E7-3020-180A-812F-DFC3B6BDD4DB}"/>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026331" y="1532254"/>
            <a:ext cx="5181600" cy="2566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334436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Nadpis 1">
            <a:extLst>
              <a:ext uri="{FF2B5EF4-FFF2-40B4-BE49-F238E27FC236}">
                <a16:creationId xmlns:a16="http://schemas.microsoft.com/office/drawing/2014/main" id="{A56ED8AA-28AF-9261-B56C-2A2BE9D39ACF}"/>
              </a:ext>
            </a:extLst>
          </p:cNvPr>
          <p:cNvSpPr>
            <a:spLocks noGrp="1" noChangeArrowheads="1"/>
          </p:cNvSpPr>
          <p:nvPr>
            <p:ph type="title"/>
          </p:nvPr>
        </p:nvSpPr>
        <p:spPr>
          <a:xfrm>
            <a:off x="3026664" y="704089"/>
            <a:ext cx="8439912" cy="1325879"/>
          </a:xfrm>
        </p:spPr>
        <p:txBody>
          <a:bodyPr/>
          <a:lstStyle/>
          <a:p>
            <a:pPr algn="ctr"/>
            <a:r>
              <a:rPr lang="sk-SK" b="1" dirty="0">
                <a:solidFill>
                  <a:schemeClr val="tx1"/>
                </a:solidFill>
              </a:rPr>
              <a:t>MONITOROVACIE SPRÁVY - 2022</a:t>
            </a:r>
            <a:endParaRPr lang="sk-SK" altLang="sk-SK" dirty="0">
              <a:solidFill>
                <a:schemeClr val="tx1"/>
              </a:solidFill>
            </a:endParaRPr>
          </a:p>
        </p:txBody>
      </p:sp>
      <p:sp>
        <p:nvSpPr>
          <p:cNvPr id="3" name="Zástupný objekt pre text 2">
            <a:extLst>
              <a:ext uri="{FF2B5EF4-FFF2-40B4-BE49-F238E27FC236}">
                <a16:creationId xmlns:a16="http://schemas.microsoft.com/office/drawing/2014/main" id="{F97126F6-0032-066A-1875-251CF8B974BD}"/>
              </a:ext>
            </a:extLst>
          </p:cNvPr>
          <p:cNvSpPr>
            <a:spLocks noGrp="1"/>
          </p:cNvSpPr>
          <p:nvPr>
            <p:ph type="body" idx="1"/>
          </p:nvPr>
        </p:nvSpPr>
        <p:spPr>
          <a:xfrm>
            <a:off x="5710856" y="4861471"/>
            <a:ext cx="3598307" cy="1008724"/>
          </a:xfrm>
        </p:spPr>
        <p:txBody>
          <a:bodyPr/>
          <a:lstStyle/>
          <a:p>
            <a:pPr fontAlgn="auto">
              <a:spcAft>
                <a:spcPts val="0"/>
              </a:spcAft>
              <a:defRPr/>
            </a:pPr>
            <a:endParaRPr lang="sk-SK" dirty="0"/>
          </a:p>
        </p:txBody>
      </p:sp>
      <p:pic>
        <p:nvPicPr>
          <p:cNvPr id="6146" name="Picture 2">
            <a:extLst>
              <a:ext uri="{FF2B5EF4-FFF2-40B4-BE49-F238E27FC236}">
                <a16:creationId xmlns:a16="http://schemas.microsoft.com/office/drawing/2014/main" id="{60311C84-4E77-0022-963B-A47EF4E6D9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8686" y="2029968"/>
            <a:ext cx="8439912" cy="46006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0A603B-8536-B143-E1F3-FC3DF43AF487}"/>
            </a:ext>
          </a:extLst>
        </p:cNvPr>
        <p:cNvGrpSpPr/>
        <p:nvPr/>
      </p:nvGrpSpPr>
      <p:grpSpPr>
        <a:xfrm>
          <a:off x="0" y="0"/>
          <a:ext cx="0" cy="0"/>
          <a:chOff x="0" y="0"/>
          <a:chExt cx="0" cy="0"/>
        </a:xfrm>
      </p:grpSpPr>
      <p:pic>
        <p:nvPicPr>
          <p:cNvPr id="7170" name="Picture 2" descr="Obrázok, na ktorom je text, snímka obrazovky, písmo, rad&#10;&#10;Obsah vygenerovaný pomocou AI môže byť nesprávny.">
            <a:extLst>
              <a:ext uri="{FF2B5EF4-FFF2-40B4-BE49-F238E27FC236}">
                <a16:creationId xmlns:a16="http://schemas.microsoft.com/office/drawing/2014/main" id="{126DFD7D-3444-DCF5-CD9D-BE0E1AD859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607" r="4000" b="2"/>
          <a:stretch>
            <a:fillRect/>
          </a:stretch>
        </p:blipFill>
        <p:spPr bwMode="auto">
          <a:xfrm>
            <a:off x="445008" y="1253331"/>
            <a:ext cx="5181600" cy="4351338"/>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pic>
        <p:nvPicPr>
          <p:cNvPr id="7172" name="Picture 4" descr="Obrázok, na ktorom je text, snímka obrazovky, písmo, list&#10;&#10;Obsah vygenerovaný pomocou AI môže byť nesprávny.">
            <a:extLst>
              <a:ext uri="{FF2B5EF4-FFF2-40B4-BE49-F238E27FC236}">
                <a16:creationId xmlns:a16="http://schemas.microsoft.com/office/drawing/2014/main" id="{45731EDB-466B-DAEE-0829-42F8F908D9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917" r="10961" b="-3"/>
          <a:stretch>
            <a:fillRect/>
          </a:stretch>
        </p:blipFill>
        <p:spPr bwMode="auto">
          <a:xfrm>
            <a:off x="6309360" y="1253331"/>
            <a:ext cx="5181600" cy="4351338"/>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
        <p:nvSpPr>
          <p:cNvPr id="7182" name="Text Placeholder 5">
            <a:extLst>
              <a:ext uri="{FF2B5EF4-FFF2-40B4-BE49-F238E27FC236}">
                <a16:creationId xmlns:a16="http://schemas.microsoft.com/office/drawing/2014/main" id="{380B05B0-2510-6F0F-9E50-4E48D398048A}"/>
              </a:ext>
            </a:extLst>
          </p:cNvPr>
          <p:cNvSpPr>
            <a:spLocks noGrp="1"/>
          </p:cNvSpPr>
          <p:nvPr>
            <p:ph type="body" sz="quarter" idx="14"/>
          </p:nvPr>
        </p:nvSpPr>
        <p:spPr>
          <a:xfrm>
            <a:off x="2185416" y="576072"/>
            <a:ext cx="9168384" cy="1005840"/>
          </a:xfrm>
        </p:spPr>
        <p:txBody>
          <a:bodyPr/>
          <a:lstStyle/>
          <a:p>
            <a:pPr algn="ctr"/>
            <a:r>
              <a:rPr lang="sk-SK" sz="4000" b="1" dirty="0"/>
              <a:t>MONITOROVACIE SPRÁVY - 2022</a:t>
            </a:r>
            <a:endParaRPr lang="en-US" sz="4000" dirty="0"/>
          </a:p>
        </p:txBody>
      </p:sp>
    </p:spTree>
    <p:extLst>
      <p:ext uri="{BB962C8B-B14F-4D97-AF65-F5344CB8AC3E}">
        <p14:creationId xmlns:p14="http://schemas.microsoft.com/office/powerpoint/2010/main" val="18930151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2E9C07-10E1-E1C9-E812-4127A23D3107}"/>
            </a:ext>
          </a:extLst>
        </p:cNvPr>
        <p:cNvGrpSpPr/>
        <p:nvPr/>
      </p:nvGrpSpPr>
      <p:grpSpPr>
        <a:xfrm>
          <a:off x="0" y="0"/>
          <a:ext cx="0" cy="0"/>
          <a:chOff x="0" y="0"/>
          <a:chExt cx="0" cy="0"/>
        </a:xfrm>
      </p:grpSpPr>
      <p:sp>
        <p:nvSpPr>
          <p:cNvPr id="5" name="Nadpis 1">
            <a:extLst>
              <a:ext uri="{FF2B5EF4-FFF2-40B4-BE49-F238E27FC236}">
                <a16:creationId xmlns:a16="http://schemas.microsoft.com/office/drawing/2014/main" id="{BF0B06C2-FD7D-EAC1-3EA5-95DA9064A129}"/>
              </a:ext>
            </a:extLst>
          </p:cNvPr>
          <p:cNvSpPr>
            <a:spLocks noGrp="1"/>
          </p:cNvSpPr>
          <p:nvPr>
            <p:ph sz="half" idx="1"/>
          </p:nvPr>
        </p:nvSpPr>
        <p:spPr>
          <a:xfrm>
            <a:off x="762000" y="1371601"/>
            <a:ext cx="9534525" cy="3970338"/>
          </a:xfrm>
        </p:spPr>
        <p:txBody>
          <a:bodyPr/>
          <a:lstStyle/>
          <a:p>
            <a:pPr marL="0" indent="0" algn="ctr">
              <a:buNone/>
            </a:pPr>
            <a:endParaRPr lang="sk-SK" sz="4000" dirty="0">
              <a:solidFill>
                <a:schemeClr val="bg1"/>
              </a:solidFill>
              <a:latin typeface="Arial" panose="020B0604020202020204" pitchFamily="34" charset="0"/>
              <a:cs typeface="Arial" panose="020B0604020202020204" pitchFamily="34" charset="0"/>
            </a:endParaRPr>
          </a:p>
          <a:p>
            <a:pPr marL="0" indent="0" algn="ctr">
              <a:buNone/>
            </a:pPr>
            <a:endParaRPr lang="sk-SK" sz="3400" b="1" dirty="0">
              <a:solidFill>
                <a:schemeClr val="bg1"/>
              </a:solidFill>
            </a:endParaRPr>
          </a:p>
          <a:p>
            <a:pPr marL="0" indent="0" algn="ctr">
              <a:buNone/>
            </a:pPr>
            <a:endParaRPr lang="sk-SK" sz="3400" b="1" dirty="0">
              <a:solidFill>
                <a:schemeClr val="bg1"/>
              </a:solidFill>
            </a:endParaRPr>
          </a:p>
          <a:p>
            <a:pPr marL="0" indent="0" algn="ctr">
              <a:buNone/>
            </a:pPr>
            <a:r>
              <a:rPr lang="sk-SK" sz="3400" b="1" dirty="0">
                <a:solidFill>
                  <a:schemeClr val="bg1"/>
                </a:solidFill>
              </a:rPr>
              <a:t>DETSKÁ PORNOGRAFIA</a:t>
            </a:r>
            <a:endParaRPr lang="sk-SK" sz="3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344155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EE7D2B60-2B7F-E0AA-72AB-B2D358CFDB56}"/>
              </a:ext>
            </a:extLst>
          </p:cNvPr>
          <p:cNvSpPr>
            <a:spLocks noGrp="1" noChangeArrowheads="1"/>
          </p:cNvSpPr>
          <p:nvPr>
            <p:ph type="title"/>
          </p:nvPr>
        </p:nvSpPr>
        <p:spPr>
          <a:xfrm>
            <a:off x="2209800" y="374904"/>
            <a:ext cx="7772400" cy="996696"/>
          </a:xfrm>
        </p:spPr>
        <p:txBody>
          <a:bodyPr/>
          <a:lstStyle/>
          <a:p>
            <a:r>
              <a:rPr lang="sk-SK" altLang="sk-SK" sz="3600" b="1" dirty="0">
                <a:latin typeface="Arial" panose="020B0604020202020204" pitchFamily="34" charset="0"/>
              </a:rPr>
              <a:t>DETSKÁ PORNOGRAFIA</a:t>
            </a:r>
            <a:endParaRPr lang="cs-CZ" altLang="sk-SK" sz="3600" b="1" dirty="0">
              <a:latin typeface="Arial" panose="020B0604020202020204" pitchFamily="34" charset="0"/>
            </a:endParaRPr>
          </a:p>
        </p:txBody>
      </p:sp>
      <p:pic>
        <p:nvPicPr>
          <p:cNvPr id="8194" name="Picture 2" descr="Obrázok, na ktorom je text, snímka obrazovky, písmo, diagram&#10;&#10;Automaticky generovaný popis">
            <a:extLst>
              <a:ext uri="{FF2B5EF4-FFF2-40B4-BE49-F238E27FC236}">
                <a16:creationId xmlns:a16="http://schemas.microsoft.com/office/drawing/2014/main" id="{1E6AE410-D400-B2B7-B417-7706787A65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0704" y="1219200"/>
            <a:ext cx="9770582" cy="41940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additive="base">
                                        <p:cTn id="7" dur="500" fill="hold"/>
                                        <p:tgtEl>
                                          <p:spTgt spid="15362"/>
                                        </p:tgtEl>
                                        <p:attrNameLst>
                                          <p:attrName>ppt_x</p:attrName>
                                        </p:attrNameLst>
                                      </p:cBhvr>
                                      <p:tavLst>
                                        <p:tav tm="0">
                                          <p:val>
                                            <p:strVal val="#ppt_x"/>
                                          </p:val>
                                        </p:tav>
                                        <p:tav tm="100000">
                                          <p:val>
                                            <p:strVal val="#ppt_x"/>
                                          </p:val>
                                        </p:tav>
                                      </p:tavLst>
                                    </p:anim>
                                    <p:anim calcmode="lin" valueType="num">
                                      <p:cBhvr additive="base">
                                        <p:cTn id="8" dur="500" fill="hold"/>
                                        <p:tgtEl>
                                          <p:spTgt spid="153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CA6EE15F-E6F9-03D5-B1B8-BBC2F3CA5688}"/>
            </a:ext>
          </a:extLst>
        </p:cNvPr>
        <p:cNvGrpSpPr/>
        <p:nvPr/>
      </p:nvGrpSpPr>
      <p:grpSpPr>
        <a:xfrm>
          <a:off x="0" y="0"/>
          <a:ext cx="0" cy="0"/>
          <a:chOff x="0" y="0"/>
          <a:chExt cx="0" cy="0"/>
        </a:xfrm>
      </p:grpSpPr>
      <p:pic>
        <p:nvPicPr>
          <p:cNvPr id="9218" name="Picture 2" descr="Obrázok, na ktorom je text, kruh, diagram, snímka obrazovky&#10;&#10;Automaticky generovaný popis">
            <a:extLst>
              <a:ext uri="{FF2B5EF4-FFF2-40B4-BE49-F238E27FC236}">
                <a16:creationId xmlns:a16="http://schemas.microsoft.com/office/drawing/2014/main" id="{91CB68A0-2F77-69AC-3C22-05C7D0D5EA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2304" y="722376"/>
            <a:ext cx="8138160" cy="4873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9062291"/>
      </p:ext>
    </p:extLst>
  </p:cSld>
  <p:clrMapOvr>
    <a:masterClrMapping/>
  </p:clrMapOvr>
  <p:transition>
    <p:blinds dir="vert"/>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621363-B0E2-A88E-7B59-578E92AC3B90}"/>
            </a:ext>
          </a:extLst>
        </p:cNvPr>
        <p:cNvGrpSpPr/>
        <p:nvPr/>
      </p:nvGrpSpPr>
      <p:grpSpPr>
        <a:xfrm>
          <a:off x="0" y="0"/>
          <a:ext cx="0" cy="0"/>
          <a:chOff x="0" y="0"/>
          <a:chExt cx="0" cy="0"/>
        </a:xfrm>
      </p:grpSpPr>
      <p:sp>
        <p:nvSpPr>
          <p:cNvPr id="4" name="Nadpis 3">
            <a:extLst>
              <a:ext uri="{FF2B5EF4-FFF2-40B4-BE49-F238E27FC236}">
                <a16:creationId xmlns:a16="http://schemas.microsoft.com/office/drawing/2014/main" id="{843AE83B-EFCD-C1DD-A692-B6219FB8E56E}"/>
              </a:ext>
            </a:extLst>
          </p:cNvPr>
          <p:cNvSpPr>
            <a:spLocks noGrp="1"/>
          </p:cNvSpPr>
          <p:nvPr>
            <p:ph type="title"/>
          </p:nvPr>
        </p:nvSpPr>
        <p:spPr>
          <a:xfrm>
            <a:off x="1956816" y="667512"/>
            <a:ext cx="9057067" cy="977456"/>
          </a:xfrm>
        </p:spPr>
        <p:txBody>
          <a:bodyPr/>
          <a:lstStyle/>
          <a:p>
            <a:pPr algn="ctr"/>
            <a:r>
              <a:rPr lang="sk-SK" sz="3400" b="1" dirty="0">
                <a:latin typeface="Arial" panose="020B0604020202020204" pitchFamily="34" charset="0"/>
                <a:cs typeface="Arial" panose="020B0604020202020204" pitchFamily="34" charset="0"/>
              </a:rPr>
              <a:t>MEDZINÁRODNÁ ÚPRAVA I.</a:t>
            </a:r>
            <a:endParaRPr lang="sk-SK" sz="3400" dirty="0">
              <a:latin typeface="Arial" panose="020B0604020202020204" pitchFamily="34" charset="0"/>
              <a:cs typeface="Arial" panose="020B0604020202020204" pitchFamily="34" charset="0"/>
            </a:endParaRPr>
          </a:p>
        </p:txBody>
      </p:sp>
      <p:sp>
        <p:nvSpPr>
          <p:cNvPr id="7" name="Zástupný objekt pre obsah 6">
            <a:extLst>
              <a:ext uri="{FF2B5EF4-FFF2-40B4-BE49-F238E27FC236}">
                <a16:creationId xmlns:a16="http://schemas.microsoft.com/office/drawing/2014/main" id="{E38EEF40-27A0-45B8-7DB9-FDC08A442E0F}"/>
              </a:ext>
            </a:extLst>
          </p:cNvPr>
          <p:cNvSpPr>
            <a:spLocks noGrp="1"/>
          </p:cNvSpPr>
          <p:nvPr>
            <p:ph sz="half" idx="2"/>
          </p:nvPr>
        </p:nvSpPr>
        <p:spPr>
          <a:xfrm>
            <a:off x="763962" y="1856232"/>
            <a:ext cx="10766622" cy="3986784"/>
          </a:xfrm>
        </p:spPr>
        <p:txBody>
          <a:bodyPr/>
          <a:lstStyle/>
          <a:p>
            <a:pPr fontAlgn="base"/>
            <a:r>
              <a:rPr lang="sk-SK" sz="1800" b="1" dirty="0">
                <a:latin typeface="Arial" panose="020B0604020202020204" pitchFamily="34" charset="0"/>
                <a:cs typeface="Arial" panose="020B0604020202020204" pitchFamily="34" charset="0"/>
              </a:rPr>
              <a:t>Opčný protokol k Dohovoru o právach dieťaťa, o predaji detí, detskej prostitúcii a detskej pornografii </a:t>
            </a:r>
            <a:r>
              <a:rPr lang="sk-SK" sz="1800" dirty="0">
                <a:latin typeface="Arial" panose="020B0604020202020204" pitchFamily="34" charset="0"/>
                <a:cs typeface="Arial" panose="020B0604020202020204" pitchFamily="34" charset="0"/>
              </a:rPr>
              <a:t>(2000)</a:t>
            </a:r>
            <a:r>
              <a:rPr lang="en-US" sz="1800" dirty="0">
                <a:latin typeface="Arial" panose="020B0604020202020204" pitchFamily="34" charset="0"/>
                <a:cs typeface="Arial" panose="020B0604020202020204" pitchFamily="34" charset="0"/>
              </a:rPr>
              <a:t>​</a:t>
            </a:r>
          </a:p>
          <a:p>
            <a:pPr fontAlgn="base"/>
            <a:r>
              <a:rPr lang="sk-SK" sz="1800" dirty="0">
                <a:latin typeface="Arial" panose="020B0604020202020204" pitchFamily="34" charset="0"/>
                <a:cs typeface="Arial" panose="020B0604020202020204" pitchFamily="34" charset="0"/>
              </a:rPr>
              <a:t>v čl. 1 Protokolu sa štáty zaviazali </a:t>
            </a:r>
            <a:r>
              <a:rPr lang="sk-SK" sz="1800" b="1" dirty="0">
                <a:latin typeface="Arial" panose="020B0604020202020204" pitchFamily="34" charset="0"/>
                <a:cs typeface="Arial" panose="020B0604020202020204" pitchFamily="34" charset="0"/>
              </a:rPr>
              <a:t>zakázať vo svojich vnútroštátnych právnych poriadkoch predaj detí, detskú prostitúciu a detskú pornografiu</a:t>
            </a:r>
            <a:r>
              <a:rPr lang="sk-SK" sz="1800" dirty="0">
                <a:latin typeface="Arial" panose="020B0604020202020204" pitchFamily="34" charset="0"/>
                <a:cs typeface="Arial" panose="020B0604020202020204" pitchFamily="34" charset="0"/>
              </a:rPr>
              <a:t>, ktorou sa na účely tohto protokolu rozumie „</a:t>
            </a:r>
            <a:r>
              <a:rPr lang="sk-SK" sz="1800" i="1" dirty="0">
                <a:latin typeface="Arial" panose="020B0604020202020204" pitchFamily="34" charset="0"/>
                <a:cs typeface="Arial" panose="020B0604020202020204" pitchFamily="34" charset="0"/>
              </a:rPr>
              <a:t>akékoľvek zobrazenie akýmikoľvek prostriedkami dieťaťa zaoberajúceho sa skutočnými alebo simulovanými jednoznačnými sexuálnymi aktivitami alebo akékoľvek zobrazenie pohlavných orgánov dieťaťa predovšetkým na sexuálne účely.</a:t>
            </a:r>
            <a:r>
              <a:rPr lang="sk-SK" sz="1800" dirty="0">
                <a:latin typeface="Arial" panose="020B0604020202020204" pitchFamily="34" charset="0"/>
                <a:cs typeface="Arial" panose="020B0604020202020204" pitchFamily="34" charset="0"/>
              </a:rPr>
              <a:t>“</a:t>
            </a:r>
            <a:r>
              <a:rPr lang="en-US" sz="1800" dirty="0">
                <a:latin typeface="Arial" panose="020B0604020202020204" pitchFamily="34" charset="0"/>
                <a:cs typeface="Arial" panose="020B0604020202020204" pitchFamily="34" charset="0"/>
              </a:rPr>
              <a:t>​</a:t>
            </a:r>
          </a:p>
          <a:p>
            <a:pPr fontAlgn="base"/>
            <a:r>
              <a:rPr lang="sk-SK" sz="1800" dirty="0">
                <a:latin typeface="Arial" panose="020B0604020202020204" pitchFamily="34" charset="0"/>
                <a:cs typeface="Arial" panose="020B0604020202020204" pitchFamily="34" charset="0"/>
              </a:rPr>
              <a:t>v čl. 3 ods. 1 písm. c) sa štáty zaviazali </a:t>
            </a:r>
            <a:r>
              <a:rPr lang="sk-SK" sz="1800" b="1" dirty="0">
                <a:latin typeface="Arial" panose="020B0604020202020204" pitchFamily="34" charset="0"/>
                <a:cs typeface="Arial" panose="020B0604020202020204" pitchFamily="34" charset="0"/>
              </a:rPr>
              <a:t>trestnoprávne sankcionovať minimálne výrobu, distribúciu, rozširovanie, dovoz, vývoz, ponúkanie, predaj alebo držbu detskej pornografie</a:t>
            </a:r>
            <a:r>
              <a:rPr lang="sk-SK" sz="1800" dirty="0">
                <a:latin typeface="Arial" panose="020B0604020202020204" pitchFamily="34" charset="0"/>
                <a:cs typeface="Arial" panose="020B0604020202020204" pitchFamily="34" charset="0"/>
              </a:rPr>
              <a:t>, a to bez ohľadu na to, či sú tieto trestné činy spáchané v danej krajine alebo na medzinárodnej úrovni, individuálne alebo organizovaným spôsobom</a:t>
            </a:r>
            <a:endParaRPr lang="en-US" sz="1800" dirty="0">
              <a:latin typeface="Arial" panose="020B0604020202020204" pitchFamily="34" charset="0"/>
              <a:cs typeface="Arial" panose="020B0604020202020204" pitchFamily="34" charset="0"/>
            </a:endParaRPr>
          </a:p>
          <a:p>
            <a:endParaRPr lang="sk-SK"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745956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78CE6D-DC89-B347-FFA0-BF614503FBD7}"/>
            </a:ext>
          </a:extLst>
        </p:cNvPr>
        <p:cNvGrpSpPr/>
        <p:nvPr/>
      </p:nvGrpSpPr>
      <p:grpSpPr>
        <a:xfrm>
          <a:off x="0" y="0"/>
          <a:ext cx="0" cy="0"/>
          <a:chOff x="0" y="0"/>
          <a:chExt cx="0" cy="0"/>
        </a:xfrm>
      </p:grpSpPr>
      <p:sp>
        <p:nvSpPr>
          <p:cNvPr id="4" name="Nadpis 3">
            <a:extLst>
              <a:ext uri="{FF2B5EF4-FFF2-40B4-BE49-F238E27FC236}">
                <a16:creationId xmlns:a16="http://schemas.microsoft.com/office/drawing/2014/main" id="{A74F5021-DAE0-2BF5-F42A-E1A025D012A7}"/>
              </a:ext>
            </a:extLst>
          </p:cNvPr>
          <p:cNvSpPr>
            <a:spLocks noGrp="1"/>
          </p:cNvSpPr>
          <p:nvPr>
            <p:ph type="title"/>
          </p:nvPr>
        </p:nvSpPr>
        <p:spPr>
          <a:xfrm>
            <a:off x="1956816" y="667512"/>
            <a:ext cx="9057067" cy="977456"/>
          </a:xfrm>
        </p:spPr>
        <p:txBody>
          <a:bodyPr/>
          <a:lstStyle/>
          <a:p>
            <a:pPr algn="ctr"/>
            <a:r>
              <a:rPr lang="sk-SK" sz="3400" b="1" dirty="0">
                <a:latin typeface="Arial" panose="020B0604020202020204" pitchFamily="34" charset="0"/>
                <a:cs typeface="Arial" panose="020B0604020202020204" pitchFamily="34" charset="0"/>
              </a:rPr>
              <a:t>MEDZINÁRODNÁ ÚPRAVA II.</a:t>
            </a:r>
            <a:endParaRPr lang="sk-SK" sz="3400" dirty="0">
              <a:latin typeface="Arial" panose="020B0604020202020204" pitchFamily="34" charset="0"/>
              <a:cs typeface="Arial" panose="020B0604020202020204" pitchFamily="34" charset="0"/>
            </a:endParaRPr>
          </a:p>
        </p:txBody>
      </p:sp>
      <p:sp>
        <p:nvSpPr>
          <p:cNvPr id="7" name="Zástupný objekt pre obsah 6">
            <a:extLst>
              <a:ext uri="{FF2B5EF4-FFF2-40B4-BE49-F238E27FC236}">
                <a16:creationId xmlns:a16="http://schemas.microsoft.com/office/drawing/2014/main" id="{01429DD6-F893-8147-6C30-7E087D3307CF}"/>
              </a:ext>
            </a:extLst>
          </p:cNvPr>
          <p:cNvSpPr>
            <a:spLocks noGrp="1"/>
          </p:cNvSpPr>
          <p:nvPr>
            <p:ph sz="half" idx="2"/>
          </p:nvPr>
        </p:nvSpPr>
        <p:spPr>
          <a:xfrm>
            <a:off x="763962" y="1856232"/>
            <a:ext cx="10766622" cy="3986784"/>
          </a:xfrm>
        </p:spPr>
        <p:txBody>
          <a:bodyPr/>
          <a:lstStyle/>
          <a:p>
            <a:pPr fontAlgn="base"/>
            <a:r>
              <a:rPr lang="sk-SK" sz="1800" b="1" dirty="0">
                <a:latin typeface="Arial" panose="020B0604020202020204" pitchFamily="34" charset="0"/>
                <a:cs typeface="Arial" panose="020B0604020202020204" pitchFamily="34" charset="0"/>
              </a:rPr>
              <a:t>Budapeštiansky Dohovor Rady Európy o počítačovej kriminalite </a:t>
            </a:r>
            <a:r>
              <a:rPr lang="sk-SK" sz="1800" dirty="0">
                <a:latin typeface="Arial" panose="020B0604020202020204" pitchFamily="34" charset="0"/>
                <a:cs typeface="Arial" panose="020B0604020202020204" pitchFamily="34" charset="0"/>
              </a:rPr>
              <a:t>(2001)</a:t>
            </a:r>
            <a:r>
              <a:rPr lang="en-US" sz="1800" dirty="0">
                <a:latin typeface="Arial" panose="020B0604020202020204" pitchFamily="34" charset="0"/>
                <a:cs typeface="Arial" panose="020B0604020202020204" pitchFamily="34" charset="0"/>
              </a:rPr>
              <a:t>​</a:t>
            </a:r>
          </a:p>
          <a:p>
            <a:pPr fontAlgn="base"/>
            <a:r>
              <a:rPr lang="sk-SK" sz="1800" dirty="0">
                <a:latin typeface="Arial" panose="020B0604020202020204" pitchFamily="34" charset="0"/>
                <a:cs typeface="Arial" panose="020B0604020202020204" pitchFamily="34" charset="0"/>
              </a:rPr>
              <a:t>čl. 9 upravuje trestné činy týkajúce sa detskej pornografie:</a:t>
            </a:r>
            <a:r>
              <a:rPr lang="en-US" sz="1800" dirty="0">
                <a:latin typeface="Arial" panose="020B0604020202020204" pitchFamily="34" charset="0"/>
                <a:cs typeface="Arial" panose="020B0604020202020204" pitchFamily="34" charset="0"/>
              </a:rPr>
              <a:t>​</a:t>
            </a:r>
          </a:p>
          <a:p>
            <a:pPr fontAlgn="base"/>
            <a:r>
              <a:rPr lang="sk-SK" sz="1800" b="1" dirty="0">
                <a:latin typeface="Arial" panose="020B0604020202020204" pitchFamily="34" charset="0"/>
                <a:cs typeface="Arial" panose="020B0604020202020204" pitchFamily="34" charset="0"/>
              </a:rPr>
              <a:t>výroba detskej pornografie na účely jej distribúcie počítačovým systémom</a:t>
            </a:r>
            <a:r>
              <a:rPr lang="sk-SK" sz="1800" dirty="0">
                <a:latin typeface="Arial" panose="020B0604020202020204" pitchFamily="34" charset="0"/>
                <a:cs typeface="Arial" panose="020B0604020202020204" pitchFamily="34" charset="0"/>
              </a:rPr>
              <a:t>,</a:t>
            </a:r>
            <a:r>
              <a:rPr lang="en-US" sz="1800" dirty="0">
                <a:latin typeface="Arial" panose="020B0604020202020204" pitchFamily="34" charset="0"/>
                <a:cs typeface="Arial" panose="020B0604020202020204" pitchFamily="34" charset="0"/>
              </a:rPr>
              <a:t>​</a:t>
            </a:r>
          </a:p>
          <a:p>
            <a:pPr fontAlgn="base"/>
            <a:r>
              <a:rPr lang="sk-SK" sz="1800" b="1" dirty="0">
                <a:latin typeface="Arial" panose="020B0604020202020204" pitchFamily="34" charset="0"/>
                <a:cs typeface="Arial" panose="020B0604020202020204" pitchFamily="34" charset="0"/>
              </a:rPr>
              <a:t>ponuka alebo sprístupnenie detskej pornografie počítačovým systémom</a:t>
            </a:r>
            <a:r>
              <a:rPr lang="sk-SK" sz="1800" dirty="0">
                <a:latin typeface="Arial" panose="020B0604020202020204" pitchFamily="34" charset="0"/>
                <a:cs typeface="Arial" panose="020B0604020202020204" pitchFamily="34" charset="0"/>
              </a:rPr>
              <a:t>, pričom sprístupnenie zahŕňa umiestnenie detskej pornografie online pre jej použitie inými, napríklad prostredníctvom tvorby webových stránok s takýmto obsahom; predmetné ustanovenie tiež pokrýva vytváranie alebo kompiláciu hypertextových odkazov na webové stránky s detskou pornografiou.</a:t>
            </a:r>
            <a:r>
              <a:rPr lang="en-US" sz="1800" dirty="0">
                <a:latin typeface="Arial" panose="020B0604020202020204" pitchFamily="34" charset="0"/>
                <a:cs typeface="Arial" panose="020B0604020202020204" pitchFamily="34" charset="0"/>
              </a:rPr>
              <a:t>​</a:t>
            </a:r>
          </a:p>
          <a:p>
            <a:pPr fontAlgn="base"/>
            <a:r>
              <a:rPr lang="sk-SK" sz="1800" b="1" dirty="0">
                <a:latin typeface="Arial" panose="020B0604020202020204" pitchFamily="34" charset="0"/>
                <a:cs typeface="Arial" panose="020B0604020202020204" pitchFamily="34" charset="0"/>
              </a:rPr>
              <a:t>distribúcia</a:t>
            </a:r>
            <a:r>
              <a:rPr lang="sk-SK" sz="1800" dirty="0">
                <a:latin typeface="Arial" panose="020B0604020202020204" pitchFamily="34" charset="0"/>
                <a:cs typeface="Arial" panose="020B0604020202020204" pitchFamily="34" charset="0"/>
              </a:rPr>
              <a:t> (aktívne šírenie)</a:t>
            </a:r>
            <a:r>
              <a:rPr lang="sk-SK" sz="1800" b="1" dirty="0">
                <a:latin typeface="Arial" panose="020B0604020202020204" pitchFamily="34" charset="0"/>
                <a:cs typeface="Arial" panose="020B0604020202020204" pitchFamily="34" charset="0"/>
              </a:rPr>
              <a:t> alebo prenos </a:t>
            </a:r>
            <a:r>
              <a:rPr lang="sk-SK" sz="1800" dirty="0">
                <a:latin typeface="Arial" panose="020B0604020202020204" pitchFamily="34" charset="0"/>
                <a:cs typeface="Arial" panose="020B0604020202020204" pitchFamily="34" charset="0"/>
              </a:rPr>
              <a:t>(odosielanie iným používateľom) </a:t>
            </a:r>
            <a:r>
              <a:rPr lang="sk-SK" sz="1800" b="1" dirty="0">
                <a:latin typeface="Arial" panose="020B0604020202020204" pitchFamily="34" charset="0"/>
                <a:cs typeface="Arial" panose="020B0604020202020204" pitchFamily="34" charset="0"/>
              </a:rPr>
              <a:t>detskej pornografie počítačovým systémom</a:t>
            </a:r>
            <a:r>
              <a:rPr lang="sk-SK" sz="1800" dirty="0">
                <a:latin typeface="Arial" panose="020B0604020202020204" pitchFamily="34" charset="0"/>
                <a:cs typeface="Arial" panose="020B0604020202020204" pitchFamily="34" charset="0"/>
              </a:rPr>
              <a:t>,</a:t>
            </a:r>
            <a:r>
              <a:rPr lang="en-US" sz="1800" dirty="0">
                <a:latin typeface="Arial" panose="020B0604020202020204" pitchFamily="34" charset="0"/>
                <a:cs typeface="Arial" panose="020B0604020202020204" pitchFamily="34" charset="0"/>
              </a:rPr>
              <a:t>​</a:t>
            </a:r>
          </a:p>
          <a:p>
            <a:pPr fontAlgn="base"/>
            <a:r>
              <a:rPr lang="sk-SK" sz="1800" b="1" dirty="0">
                <a:latin typeface="Arial" panose="020B0604020202020204" pitchFamily="34" charset="0"/>
                <a:cs typeface="Arial" panose="020B0604020202020204" pitchFamily="34" charset="0"/>
              </a:rPr>
              <a:t>zaobstaranie detskej pornografie počítačovým systémom pre seba alebo pre iného</a:t>
            </a:r>
            <a:r>
              <a:rPr lang="sk-SK" sz="1800" dirty="0">
                <a:latin typeface="Arial" panose="020B0604020202020204" pitchFamily="34" charset="0"/>
                <a:cs typeface="Arial" panose="020B0604020202020204" pitchFamily="34" charset="0"/>
              </a:rPr>
              <a:t>, napríklad stiahnutím si detskej pornografie do vlastného zariadenia,</a:t>
            </a:r>
            <a:r>
              <a:rPr lang="en-US" sz="1800" dirty="0">
                <a:latin typeface="Arial" panose="020B0604020202020204" pitchFamily="34" charset="0"/>
                <a:cs typeface="Arial" panose="020B0604020202020204" pitchFamily="34" charset="0"/>
              </a:rPr>
              <a:t>​</a:t>
            </a:r>
          </a:p>
          <a:p>
            <a:pPr fontAlgn="base"/>
            <a:r>
              <a:rPr lang="sk-SK" sz="1800" b="1" dirty="0">
                <a:latin typeface="Arial" panose="020B0604020202020204" pitchFamily="34" charset="0"/>
                <a:cs typeface="Arial" panose="020B0604020202020204" pitchFamily="34" charset="0"/>
              </a:rPr>
              <a:t>držba detskej pornografie v počítačovom systéme alebo na pamäťovom nosiči počítačových údajov</a:t>
            </a:r>
            <a:r>
              <a:rPr lang="sk-SK" sz="1800" dirty="0">
                <a:latin typeface="Arial" panose="020B0604020202020204" pitchFamily="34" charset="0"/>
                <a:cs typeface="Arial" panose="020B0604020202020204" pitchFamily="34" charset="0"/>
              </a:rPr>
              <a:t>.</a:t>
            </a:r>
            <a:endParaRPr lang="en-US" sz="1800" dirty="0">
              <a:latin typeface="Arial" panose="020B0604020202020204" pitchFamily="34" charset="0"/>
              <a:cs typeface="Arial" panose="020B0604020202020204" pitchFamily="34" charset="0"/>
            </a:endParaRPr>
          </a:p>
          <a:p>
            <a:endParaRPr lang="sk-SK"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672032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9E043D-7172-B658-0FE5-2F46CACF48FF}"/>
            </a:ext>
          </a:extLst>
        </p:cNvPr>
        <p:cNvGrpSpPr/>
        <p:nvPr/>
      </p:nvGrpSpPr>
      <p:grpSpPr>
        <a:xfrm>
          <a:off x="0" y="0"/>
          <a:ext cx="0" cy="0"/>
          <a:chOff x="0" y="0"/>
          <a:chExt cx="0" cy="0"/>
        </a:xfrm>
      </p:grpSpPr>
      <p:sp>
        <p:nvSpPr>
          <p:cNvPr id="4" name="Nadpis 3">
            <a:extLst>
              <a:ext uri="{FF2B5EF4-FFF2-40B4-BE49-F238E27FC236}">
                <a16:creationId xmlns:a16="http://schemas.microsoft.com/office/drawing/2014/main" id="{54501855-F99B-2429-5064-754FA7A7B398}"/>
              </a:ext>
            </a:extLst>
          </p:cNvPr>
          <p:cNvSpPr>
            <a:spLocks noGrp="1"/>
          </p:cNvSpPr>
          <p:nvPr>
            <p:ph type="title"/>
          </p:nvPr>
        </p:nvSpPr>
        <p:spPr>
          <a:xfrm>
            <a:off x="1956816" y="667512"/>
            <a:ext cx="9057067" cy="977456"/>
          </a:xfrm>
        </p:spPr>
        <p:txBody>
          <a:bodyPr/>
          <a:lstStyle/>
          <a:p>
            <a:pPr algn="ctr"/>
            <a:r>
              <a:rPr lang="sk-SK" sz="3400" b="1" dirty="0">
                <a:latin typeface="Arial" panose="020B0604020202020204" pitchFamily="34" charset="0"/>
                <a:cs typeface="Arial" panose="020B0604020202020204" pitchFamily="34" charset="0"/>
              </a:rPr>
              <a:t>MEDZINÁRODNÁ ÚPRAVA II.</a:t>
            </a:r>
            <a:endParaRPr lang="sk-SK" sz="3400" dirty="0">
              <a:latin typeface="Arial" panose="020B0604020202020204" pitchFamily="34" charset="0"/>
              <a:cs typeface="Arial" panose="020B0604020202020204" pitchFamily="34" charset="0"/>
            </a:endParaRPr>
          </a:p>
        </p:txBody>
      </p:sp>
      <p:sp>
        <p:nvSpPr>
          <p:cNvPr id="7" name="Zástupný objekt pre obsah 6">
            <a:extLst>
              <a:ext uri="{FF2B5EF4-FFF2-40B4-BE49-F238E27FC236}">
                <a16:creationId xmlns:a16="http://schemas.microsoft.com/office/drawing/2014/main" id="{CFAD37AB-D1EB-D10B-1D3F-F0714578C691}"/>
              </a:ext>
            </a:extLst>
          </p:cNvPr>
          <p:cNvSpPr>
            <a:spLocks noGrp="1"/>
          </p:cNvSpPr>
          <p:nvPr>
            <p:ph sz="half" idx="2"/>
          </p:nvPr>
        </p:nvSpPr>
        <p:spPr>
          <a:xfrm>
            <a:off x="763962" y="1856232"/>
            <a:ext cx="10766622" cy="3986784"/>
          </a:xfrm>
        </p:spPr>
        <p:txBody>
          <a:bodyPr/>
          <a:lstStyle/>
          <a:p>
            <a:pPr fontAlgn="base"/>
            <a:r>
              <a:rPr lang="sk-SK" sz="2000" b="1" dirty="0">
                <a:latin typeface="Arial" panose="020B0604020202020204" pitchFamily="34" charset="0"/>
                <a:cs typeface="Arial" panose="020B0604020202020204" pitchFamily="34" charset="0"/>
              </a:rPr>
              <a:t>Dohovor Rady Európy o ochrane detí pred sexuálnym vykorisťovaním a sexuálnym zneužívaním </a:t>
            </a:r>
            <a:r>
              <a:rPr lang="sk-SK" sz="2000" dirty="0">
                <a:latin typeface="Arial" panose="020B0604020202020204" pitchFamily="34" charset="0"/>
                <a:cs typeface="Arial" panose="020B0604020202020204" pitchFamily="34" charset="0"/>
              </a:rPr>
              <a:t>(2007)</a:t>
            </a:r>
            <a:r>
              <a:rPr lang="en-US" sz="2000" dirty="0">
                <a:latin typeface="Arial" panose="020B0604020202020204" pitchFamily="34" charset="0"/>
                <a:cs typeface="Arial" panose="020B0604020202020204" pitchFamily="34" charset="0"/>
              </a:rPr>
              <a:t>​</a:t>
            </a:r>
          </a:p>
          <a:p>
            <a:pPr fontAlgn="base"/>
            <a:r>
              <a:rPr lang="sk-SK" sz="2000" dirty="0">
                <a:latin typeface="Arial" panose="020B0604020202020204" pitchFamily="34" charset="0"/>
                <a:cs typeface="Arial" panose="020B0604020202020204" pitchFamily="34" charset="0"/>
              </a:rPr>
              <a:t>čl. 20 upravuje trestné činy týkajúce sa detskej pornografie:</a:t>
            </a:r>
            <a:r>
              <a:rPr lang="en-US" sz="2000" dirty="0">
                <a:latin typeface="Arial" panose="020B0604020202020204" pitchFamily="34" charset="0"/>
                <a:cs typeface="Arial" panose="020B0604020202020204" pitchFamily="34" charset="0"/>
              </a:rPr>
              <a:t>​</a:t>
            </a:r>
          </a:p>
          <a:p>
            <a:pPr fontAlgn="base"/>
            <a:r>
              <a:rPr lang="sk-SK" sz="2000" dirty="0">
                <a:latin typeface="Arial" panose="020B0604020202020204" pitchFamily="34" charset="0"/>
                <a:cs typeface="Arial" panose="020B0604020202020204" pitchFamily="34" charset="0"/>
              </a:rPr>
              <a:t>výroba detskej pornografie,</a:t>
            </a:r>
            <a:r>
              <a:rPr lang="en-US" sz="2000" dirty="0">
                <a:latin typeface="Arial" panose="020B0604020202020204" pitchFamily="34" charset="0"/>
                <a:cs typeface="Arial" panose="020B0604020202020204" pitchFamily="34" charset="0"/>
              </a:rPr>
              <a:t>​</a:t>
            </a:r>
          </a:p>
          <a:p>
            <a:pPr fontAlgn="base"/>
            <a:r>
              <a:rPr lang="sk-SK" sz="2000" dirty="0">
                <a:latin typeface="Arial" panose="020B0604020202020204" pitchFamily="34" charset="0"/>
                <a:cs typeface="Arial" panose="020B0604020202020204" pitchFamily="34" charset="0"/>
              </a:rPr>
              <a:t>poskytovanie alebo sprístupňovanie detskej pornografie,</a:t>
            </a:r>
            <a:r>
              <a:rPr lang="en-US" sz="2000" dirty="0">
                <a:latin typeface="Arial" panose="020B0604020202020204" pitchFamily="34" charset="0"/>
                <a:cs typeface="Arial" panose="020B0604020202020204" pitchFamily="34" charset="0"/>
              </a:rPr>
              <a:t>​</a:t>
            </a:r>
          </a:p>
          <a:p>
            <a:pPr fontAlgn="base"/>
            <a:r>
              <a:rPr lang="sk-SK" sz="2000" dirty="0">
                <a:latin typeface="Arial" panose="020B0604020202020204" pitchFamily="34" charset="0"/>
                <a:cs typeface="Arial" panose="020B0604020202020204" pitchFamily="34" charset="0"/>
              </a:rPr>
              <a:t>distribúcia alebo prenos detskej pornografie,</a:t>
            </a:r>
            <a:r>
              <a:rPr lang="en-US" sz="2000" dirty="0">
                <a:latin typeface="Arial" panose="020B0604020202020204" pitchFamily="34" charset="0"/>
                <a:cs typeface="Arial" panose="020B0604020202020204" pitchFamily="34" charset="0"/>
              </a:rPr>
              <a:t>​</a:t>
            </a:r>
          </a:p>
          <a:p>
            <a:pPr fontAlgn="base"/>
            <a:r>
              <a:rPr lang="sk-SK" sz="2000" dirty="0">
                <a:latin typeface="Arial" panose="020B0604020202020204" pitchFamily="34" charset="0"/>
                <a:cs typeface="Arial" panose="020B0604020202020204" pitchFamily="34" charset="0"/>
              </a:rPr>
              <a:t>obstaranie detskej pornografie pre seba alebo pre inú osobu,</a:t>
            </a:r>
            <a:r>
              <a:rPr lang="en-US" sz="2000" dirty="0">
                <a:latin typeface="Arial" panose="020B0604020202020204" pitchFamily="34" charset="0"/>
                <a:cs typeface="Arial" panose="020B0604020202020204" pitchFamily="34" charset="0"/>
              </a:rPr>
              <a:t>​</a:t>
            </a:r>
          </a:p>
          <a:p>
            <a:pPr fontAlgn="base"/>
            <a:r>
              <a:rPr lang="sk-SK" sz="2000" dirty="0">
                <a:latin typeface="Arial" panose="020B0604020202020204" pitchFamily="34" charset="0"/>
                <a:cs typeface="Arial" panose="020B0604020202020204" pitchFamily="34" charset="0"/>
              </a:rPr>
              <a:t>držba detskej pornografie,</a:t>
            </a:r>
            <a:r>
              <a:rPr lang="en-US" sz="2000" dirty="0">
                <a:latin typeface="Arial" panose="020B0604020202020204" pitchFamily="34" charset="0"/>
                <a:cs typeface="Arial" panose="020B0604020202020204" pitchFamily="34" charset="0"/>
              </a:rPr>
              <a:t>​</a:t>
            </a:r>
          </a:p>
          <a:p>
            <a:pPr fontAlgn="base"/>
            <a:r>
              <a:rPr lang="sk-SK" sz="2000" b="1" dirty="0">
                <a:latin typeface="Arial" panose="020B0604020202020204" pitchFamily="34" charset="0"/>
                <a:cs typeface="Arial" panose="020B0604020202020204" pitchFamily="34" charset="0"/>
              </a:rPr>
              <a:t>vedomé získavanie prístupu cez informačné alebo komunikačné technológie k detskej pornografii.</a:t>
            </a:r>
            <a:endParaRPr lang="en-US" sz="2000" dirty="0">
              <a:latin typeface="Arial" panose="020B0604020202020204" pitchFamily="34" charset="0"/>
              <a:cs typeface="Arial" panose="020B0604020202020204" pitchFamily="34" charset="0"/>
            </a:endParaRPr>
          </a:p>
          <a:p>
            <a:endParaRPr lang="sk-SK"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1127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E28481-EBD6-BA87-2E45-3510EE5B6AB7}"/>
            </a:ext>
          </a:extLst>
        </p:cNvPr>
        <p:cNvGrpSpPr/>
        <p:nvPr/>
      </p:nvGrpSpPr>
      <p:grpSpPr>
        <a:xfrm>
          <a:off x="0" y="0"/>
          <a:ext cx="0" cy="0"/>
          <a:chOff x="0" y="0"/>
          <a:chExt cx="0" cy="0"/>
        </a:xfrm>
      </p:grpSpPr>
      <p:sp>
        <p:nvSpPr>
          <p:cNvPr id="9218" name="Nadpis 1">
            <a:extLst>
              <a:ext uri="{FF2B5EF4-FFF2-40B4-BE49-F238E27FC236}">
                <a16:creationId xmlns:a16="http://schemas.microsoft.com/office/drawing/2014/main" id="{C14B8900-5402-08F8-224C-D003F2A7EBCE}"/>
              </a:ext>
            </a:extLst>
          </p:cNvPr>
          <p:cNvSpPr>
            <a:spLocks noGrp="1" noChangeArrowheads="1"/>
          </p:cNvSpPr>
          <p:nvPr>
            <p:ph type="title"/>
          </p:nvPr>
        </p:nvSpPr>
        <p:spPr>
          <a:xfrm>
            <a:off x="859536" y="585927"/>
            <a:ext cx="9807631" cy="1339658"/>
          </a:xfrm>
        </p:spPr>
        <p:txBody>
          <a:bodyPr lIns="91440" tIns="45720" rIns="91440" bIns="45720" anchor="t">
            <a:normAutofit/>
          </a:bodyPr>
          <a:lstStyle/>
          <a:p>
            <a:r>
              <a:rPr lang="sk-SK" b="1" dirty="0"/>
              <a:t>DEFINÍCIA III.</a:t>
            </a:r>
            <a:endParaRPr lang="sk-SK" altLang="sk-SK" b="1" dirty="0">
              <a:latin typeface="Arial" panose="020B0604020202020204" pitchFamily="34" charset="0"/>
              <a:ea typeface="Calibri Light"/>
              <a:cs typeface="Arial" panose="020B0604020202020204" pitchFamily="34" charset="0"/>
            </a:endParaRPr>
          </a:p>
        </p:txBody>
      </p:sp>
      <p:sp>
        <p:nvSpPr>
          <p:cNvPr id="3" name="Zástupný objekt pre text 2">
            <a:extLst>
              <a:ext uri="{FF2B5EF4-FFF2-40B4-BE49-F238E27FC236}">
                <a16:creationId xmlns:a16="http://schemas.microsoft.com/office/drawing/2014/main" id="{86765DFD-7EEA-5BAB-E53B-11439826C559}"/>
              </a:ext>
            </a:extLst>
          </p:cNvPr>
          <p:cNvSpPr>
            <a:spLocks noGrp="1"/>
          </p:cNvSpPr>
          <p:nvPr>
            <p:ph idx="1"/>
          </p:nvPr>
        </p:nvSpPr>
        <p:spPr>
          <a:xfrm>
            <a:off x="859537" y="1481328"/>
            <a:ext cx="9807630" cy="4032504"/>
          </a:xfrm>
        </p:spPr>
        <p:txBody>
          <a:bodyPr>
            <a:normAutofit fontScale="85000" lnSpcReduction="20000"/>
          </a:bodyPr>
          <a:lstStyle/>
          <a:p>
            <a:pPr fontAlgn="base"/>
            <a:r>
              <a:rPr lang="sk-SK" dirty="0">
                <a:latin typeface="Arial" panose="020B0604020202020204" pitchFamily="34" charset="0"/>
                <a:cs typeface="Arial" panose="020B0604020202020204" pitchFamily="34" charset="0"/>
              </a:rPr>
              <a:t>Podľa § 151 ods. 2 zákona č. 264/2022 Z. z. o mediálnych službách sa </a:t>
            </a:r>
            <a:r>
              <a:rPr lang="sk-SK" b="1" dirty="0">
                <a:latin typeface="Arial" panose="020B0604020202020204" pitchFamily="34" charset="0"/>
                <a:cs typeface="Arial" panose="020B0604020202020204" pitchFamily="34" charset="0"/>
              </a:rPr>
              <a:t>nelegálnym obsahom </a:t>
            </a:r>
            <a:r>
              <a:rPr lang="sk-SK" dirty="0">
                <a:latin typeface="Arial" panose="020B0604020202020204" pitchFamily="34" charset="0"/>
                <a:cs typeface="Arial" panose="020B0604020202020204" pitchFamily="34" charset="0"/>
              </a:rPr>
              <a:t>rozumie obsah, ktorý:</a:t>
            </a:r>
            <a:r>
              <a:rPr lang="en-US" dirty="0">
                <a:latin typeface="Arial" panose="020B0604020202020204" pitchFamily="34" charset="0"/>
                <a:cs typeface="Arial" panose="020B0604020202020204" pitchFamily="34" charset="0"/>
              </a:rPr>
              <a:t>​</a:t>
            </a:r>
            <a:endParaRPr lang="sk-SK" dirty="0">
              <a:latin typeface="Arial" panose="020B0604020202020204" pitchFamily="34" charset="0"/>
              <a:cs typeface="Arial" panose="020B0604020202020204" pitchFamily="34" charset="0"/>
            </a:endParaRPr>
          </a:p>
          <a:p>
            <a:pPr fontAlgn="base"/>
            <a:r>
              <a:rPr lang="sk-SK" dirty="0">
                <a:latin typeface="Arial" panose="020B0604020202020204" pitchFamily="34" charset="0"/>
                <a:cs typeface="Arial" panose="020B0604020202020204" pitchFamily="34" charset="0"/>
              </a:rPr>
              <a:t>a) napĺňa znaky detskej pornografie alebo extrémistického materiálu</a:t>
            </a:r>
            <a:r>
              <a:rPr lang="en-US" dirty="0">
                <a:latin typeface="Arial" panose="020B0604020202020204" pitchFamily="34" charset="0"/>
                <a:cs typeface="Arial" panose="020B0604020202020204" pitchFamily="34" charset="0"/>
              </a:rPr>
              <a:t>​</a:t>
            </a:r>
          </a:p>
          <a:p>
            <a:pPr fontAlgn="base"/>
            <a:r>
              <a:rPr lang="sk-SK" dirty="0">
                <a:latin typeface="Arial" panose="020B0604020202020204" pitchFamily="34" charset="0"/>
                <a:cs typeface="Arial" panose="020B0604020202020204" pitchFamily="34" charset="0"/>
              </a:rPr>
              <a:t>b) podnecuje ku konaniu, ktoré napĺňa znaky niektorého z trestných činov terorizmu,</a:t>
            </a:r>
            <a:r>
              <a:rPr lang="en-US" dirty="0">
                <a:latin typeface="Arial" panose="020B0604020202020204" pitchFamily="34" charset="0"/>
                <a:cs typeface="Arial" panose="020B0604020202020204" pitchFamily="34" charset="0"/>
              </a:rPr>
              <a:t>​</a:t>
            </a:r>
          </a:p>
          <a:p>
            <a:pPr fontAlgn="base"/>
            <a:r>
              <a:rPr lang="sk-SK" dirty="0">
                <a:latin typeface="Arial" panose="020B0604020202020204" pitchFamily="34" charset="0"/>
                <a:cs typeface="Arial" panose="020B0604020202020204" pitchFamily="34" charset="0"/>
              </a:rPr>
              <a:t>c) schvaľuje konanie, ktoré napĺňa znaky niektorého z trestných činov terorizmu, alebo</a:t>
            </a:r>
            <a:r>
              <a:rPr lang="en-US" dirty="0">
                <a:latin typeface="Arial" panose="020B0604020202020204" pitchFamily="34" charset="0"/>
                <a:cs typeface="Arial" panose="020B0604020202020204" pitchFamily="34" charset="0"/>
              </a:rPr>
              <a:t>​</a:t>
            </a:r>
          </a:p>
          <a:p>
            <a:pPr fontAlgn="base"/>
            <a:r>
              <a:rPr lang="sk-SK" dirty="0">
                <a:latin typeface="Arial" panose="020B0604020202020204" pitchFamily="34" charset="0"/>
                <a:cs typeface="Arial" panose="020B0604020202020204" pitchFamily="34" charset="0"/>
              </a:rPr>
              <a:t>d) napĺňa znaky trestného činu popierania a schvaľovania holokaustu, zločinov politických režimov a zločinov proti ľudskosti, trestného činu hanobenia národa, rasy a presvedčenia alebo trestného činu podnecovania k národnostnej, rasovej a etnickej nenávisti.</a:t>
            </a:r>
            <a:r>
              <a:rPr lang="en-US" dirty="0">
                <a:latin typeface="Arial" panose="020B0604020202020204" pitchFamily="34" charset="0"/>
                <a:cs typeface="Arial" panose="020B0604020202020204" pitchFamily="34" charset="0"/>
              </a:rPr>
              <a:t>​</a:t>
            </a:r>
          </a:p>
        </p:txBody>
      </p:sp>
      <p:pic>
        <p:nvPicPr>
          <p:cNvPr id="2" name="Kamera 1">
            <a:extLst>
              <a:ext uri="{FF2B5EF4-FFF2-40B4-BE49-F238E27FC236}">
                <a16:creationId xmlns:a16="http://schemas.microsoft.com/office/drawing/2014/main" id="{53D2BCAC-A828-19CC-8F1E-526043079247}"/>
              </a:ext>
            </a:extLst>
          </p:cNvPr>
          <p:cNvPicPr>
            <a:picLocks noChangeAspect="1"/>
            <a:extLst>
              <a:ext uri="{51228E76-BA90-4043-B771-695A4F85340A}">
                <alf:liveFeedProps xmlns:alf="http://schemas.microsoft.com/office/drawing/2021/livefeed"/>
              </a:ext>
            </a:extLst>
          </p:cNvPicPr>
          <p:nvPr/>
        </p:nvPicPr>
        <p:blipFill>
          <a:blip r:embed="rId2">
            <a:extLst>
              <a:ext uri="{96DAC541-7B7A-43D3-8B79-37D633B846F1}">
                <asvg:svgBlip xmlns:asvg="http://schemas.microsoft.com/office/drawing/2016/SVG/main" r:embed="rId3"/>
              </a:ext>
            </a:extLst>
          </a:blip>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345172849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26A148-BFDB-0352-F257-7E6B4D7DE54D}"/>
            </a:ext>
          </a:extLst>
        </p:cNvPr>
        <p:cNvGrpSpPr/>
        <p:nvPr/>
      </p:nvGrpSpPr>
      <p:grpSpPr>
        <a:xfrm>
          <a:off x="0" y="0"/>
          <a:ext cx="0" cy="0"/>
          <a:chOff x="0" y="0"/>
          <a:chExt cx="0" cy="0"/>
        </a:xfrm>
      </p:grpSpPr>
      <p:sp>
        <p:nvSpPr>
          <p:cNvPr id="4" name="Nadpis 3">
            <a:extLst>
              <a:ext uri="{FF2B5EF4-FFF2-40B4-BE49-F238E27FC236}">
                <a16:creationId xmlns:a16="http://schemas.microsoft.com/office/drawing/2014/main" id="{7914F11C-C6F7-A9C8-09EF-E31A2E39AD35}"/>
              </a:ext>
            </a:extLst>
          </p:cNvPr>
          <p:cNvSpPr>
            <a:spLocks noGrp="1"/>
          </p:cNvSpPr>
          <p:nvPr>
            <p:ph type="title"/>
          </p:nvPr>
        </p:nvSpPr>
        <p:spPr>
          <a:xfrm>
            <a:off x="1956816" y="667512"/>
            <a:ext cx="9057067" cy="977456"/>
          </a:xfrm>
        </p:spPr>
        <p:txBody>
          <a:bodyPr/>
          <a:lstStyle/>
          <a:p>
            <a:pPr algn="ctr"/>
            <a:r>
              <a:rPr lang="sk-SK" sz="3400" b="1" dirty="0">
                <a:latin typeface="Arial" panose="020B0604020202020204" pitchFamily="34" charset="0"/>
                <a:cs typeface="Arial" panose="020B0604020202020204" pitchFamily="34" charset="0"/>
              </a:rPr>
              <a:t>REGULÁCIA V EÚ</a:t>
            </a:r>
            <a:endParaRPr lang="sk-SK" sz="3400" dirty="0">
              <a:latin typeface="Arial" panose="020B0604020202020204" pitchFamily="34" charset="0"/>
              <a:cs typeface="Arial" panose="020B0604020202020204" pitchFamily="34" charset="0"/>
            </a:endParaRPr>
          </a:p>
        </p:txBody>
      </p:sp>
      <p:sp>
        <p:nvSpPr>
          <p:cNvPr id="7" name="Zástupný objekt pre obsah 6">
            <a:extLst>
              <a:ext uri="{FF2B5EF4-FFF2-40B4-BE49-F238E27FC236}">
                <a16:creationId xmlns:a16="http://schemas.microsoft.com/office/drawing/2014/main" id="{87963726-AF50-FCD9-9DCB-F447B5F04017}"/>
              </a:ext>
            </a:extLst>
          </p:cNvPr>
          <p:cNvSpPr>
            <a:spLocks noGrp="1"/>
          </p:cNvSpPr>
          <p:nvPr>
            <p:ph sz="half" idx="2"/>
          </p:nvPr>
        </p:nvSpPr>
        <p:spPr>
          <a:xfrm>
            <a:off x="763962" y="1856232"/>
            <a:ext cx="10766622" cy="3986784"/>
          </a:xfrm>
        </p:spPr>
        <p:txBody>
          <a:bodyPr/>
          <a:lstStyle/>
          <a:p>
            <a:pPr fontAlgn="base"/>
            <a:r>
              <a:rPr lang="sk-SK" sz="2200" b="1" dirty="0">
                <a:latin typeface="Arial" panose="020B0604020202020204" pitchFamily="34" charset="0"/>
                <a:cs typeface="Arial" panose="020B0604020202020204" pitchFamily="34" charset="0"/>
              </a:rPr>
              <a:t>Rozhodnutie Rady 2000/375/SVV o boji proti detskej pornografii na internete</a:t>
            </a:r>
            <a:r>
              <a:rPr lang="sk-SK" sz="2200" dirty="0">
                <a:latin typeface="Arial" panose="020B0604020202020204" pitchFamily="34" charset="0"/>
                <a:cs typeface="Arial" panose="020B0604020202020204" pitchFamily="34" charset="0"/>
              </a:rPr>
              <a:t> (2000)</a:t>
            </a:r>
            <a:r>
              <a:rPr lang="en-US" sz="2200" dirty="0">
                <a:latin typeface="Arial" panose="020B0604020202020204" pitchFamily="34" charset="0"/>
                <a:cs typeface="Arial" panose="020B0604020202020204" pitchFamily="34" charset="0"/>
              </a:rPr>
              <a:t>​</a:t>
            </a:r>
          </a:p>
          <a:p>
            <a:pPr fontAlgn="base"/>
            <a:r>
              <a:rPr lang="sk-SK" sz="2200" b="1" dirty="0">
                <a:latin typeface="Arial" panose="020B0604020202020204" pitchFamily="34" charset="0"/>
                <a:cs typeface="Arial" panose="020B0604020202020204" pitchFamily="34" charset="0"/>
              </a:rPr>
              <a:t>Rámcové rozhodnutie Rady Európskej únie o boji proti sexuálnemu vykorisťovaniu detí a detskej pornografii</a:t>
            </a:r>
            <a:r>
              <a:rPr lang="sk-SK" sz="2200" dirty="0">
                <a:latin typeface="Arial" panose="020B0604020202020204" pitchFamily="34" charset="0"/>
                <a:cs typeface="Arial" panose="020B0604020202020204" pitchFamily="34" charset="0"/>
              </a:rPr>
              <a:t> (2004)</a:t>
            </a:r>
            <a:r>
              <a:rPr lang="en-US" sz="2200" dirty="0">
                <a:latin typeface="Arial" panose="020B0604020202020204" pitchFamily="34" charset="0"/>
                <a:cs typeface="Arial" panose="020B0604020202020204" pitchFamily="34" charset="0"/>
              </a:rPr>
              <a:t>​</a:t>
            </a:r>
          </a:p>
          <a:p>
            <a:pPr fontAlgn="base"/>
            <a:r>
              <a:rPr lang="sk-SK" sz="2200" b="1" dirty="0">
                <a:latin typeface="Arial" panose="020B0604020202020204" pitchFamily="34" charset="0"/>
                <a:cs typeface="Arial" panose="020B0604020202020204" pitchFamily="34" charset="0"/>
              </a:rPr>
              <a:t>Smernica Európskeho parlamentu a Rady 2011/92/EÚ z 13. decembra 2011 o boji proti sexuálnemu zneužívaniu a sexuálnemu vykorisťovaniu detí a proti detskej pornografii - </a:t>
            </a:r>
            <a:r>
              <a:rPr lang="sk-SK" sz="2200" dirty="0">
                <a:latin typeface="Arial" panose="020B0604020202020204" pitchFamily="34" charset="0"/>
                <a:cs typeface="Arial" panose="020B0604020202020204" pitchFamily="34" charset="0"/>
              </a:rPr>
              <a:t>ustanovuje minimálne pravidlá týkajúce sa vymedzenia trestných činov a sankcií v oblasti sexuálneho zneužívania a sexuálneho vykorisťovania detí, detskej pornografie a kontaktovania detí na sexuálne účely a zavádza ustanovenia na posilnenie prevencie tejto trestnej činnosti a ochrany jej obetí</a:t>
            </a:r>
          </a:p>
          <a:p>
            <a:endParaRPr lang="sk-SK"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566595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EAB03E-B915-5B84-C6CF-AB36711BF1B9}"/>
            </a:ext>
          </a:extLst>
        </p:cNvPr>
        <p:cNvGrpSpPr/>
        <p:nvPr/>
      </p:nvGrpSpPr>
      <p:grpSpPr>
        <a:xfrm>
          <a:off x="0" y="0"/>
          <a:ext cx="0" cy="0"/>
          <a:chOff x="0" y="0"/>
          <a:chExt cx="0" cy="0"/>
        </a:xfrm>
      </p:grpSpPr>
      <p:sp>
        <p:nvSpPr>
          <p:cNvPr id="4" name="Nadpis 3">
            <a:extLst>
              <a:ext uri="{FF2B5EF4-FFF2-40B4-BE49-F238E27FC236}">
                <a16:creationId xmlns:a16="http://schemas.microsoft.com/office/drawing/2014/main" id="{0EB657CE-E8E8-A452-3A74-3D35C7CC72A4}"/>
              </a:ext>
            </a:extLst>
          </p:cNvPr>
          <p:cNvSpPr>
            <a:spLocks noGrp="1"/>
          </p:cNvSpPr>
          <p:nvPr>
            <p:ph type="title"/>
          </p:nvPr>
        </p:nvSpPr>
        <p:spPr>
          <a:xfrm>
            <a:off x="1956816" y="667512"/>
            <a:ext cx="9057067" cy="977456"/>
          </a:xfrm>
        </p:spPr>
        <p:txBody>
          <a:bodyPr/>
          <a:lstStyle/>
          <a:p>
            <a:pPr algn="ctr"/>
            <a:r>
              <a:rPr lang="sk-SK" sz="2500" b="1" dirty="0">
                <a:latin typeface="Arial" panose="020B0604020202020204" pitchFamily="34" charset="0"/>
                <a:cs typeface="Arial" panose="020B0604020202020204" pitchFamily="34" charset="0"/>
              </a:rPr>
              <a:t>SMERNICA 2011/92/EÚ O BOJI PROTI SEXUÁLNEMU ZNEUŽÍVANIU A SEXUÁLNEMU VYKORISŤOVANIU DETÍ A PROTI DETSKEJ PORNOGRAFII</a:t>
            </a:r>
            <a:endParaRPr lang="sk-SK" sz="2500" dirty="0">
              <a:latin typeface="Arial" panose="020B0604020202020204" pitchFamily="34" charset="0"/>
              <a:cs typeface="Arial" panose="020B0604020202020204" pitchFamily="34" charset="0"/>
            </a:endParaRPr>
          </a:p>
        </p:txBody>
      </p:sp>
      <p:sp>
        <p:nvSpPr>
          <p:cNvPr id="7" name="Zástupný objekt pre obsah 6">
            <a:extLst>
              <a:ext uri="{FF2B5EF4-FFF2-40B4-BE49-F238E27FC236}">
                <a16:creationId xmlns:a16="http://schemas.microsoft.com/office/drawing/2014/main" id="{FFD7A008-5984-DAB3-5580-8F5C4CE31B4B}"/>
              </a:ext>
            </a:extLst>
          </p:cNvPr>
          <p:cNvSpPr>
            <a:spLocks noGrp="1"/>
          </p:cNvSpPr>
          <p:nvPr>
            <p:ph sz="half" idx="2"/>
          </p:nvPr>
        </p:nvSpPr>
        <p:spPr>
          <a:xfrm>
            <a:off x="763962" y="1929384"/>
            <a:ext cx="10766622" cy="3913632"/>
          </a:xfrm>
        </p:spPr>
        <p:txBody>
          <a:bodyPr/>
          <a:lstStyle/>
          <a:p>
            <a:pPr fontAlgn="base"/>
            <a:r>
              <a:rPr lang="sk-SK" sz="1800" dirty="0">
                <a:latin typeface="Arial" panose="020B0604020202020204" pitchFamily="34" charset="0"/>
                <a:cs typeface="Arial" panose="020B0604020202020204" pitchFamily="34" charset="0"/>
              </a:rPr>
              <a:t>Detskou pornografiou sa podľa čl. 2 písm. c) Smernice 2011/92/EÚ rozumie:</a:t>
            </a:r>
            <a:r>
              <a:rPr lang="en-US" sz="1800" dirty="0">
                <a:latin typeface="Arial" panose="020B0604020202020204" pitchFamily="34" charset="0"/>
                <a:cs typeface="Arial" panose="020B0604020202020204" pitchFamily="34" charset="0"/>
              </a:rPr>
              <a:t>​</a:t>
            </a:r>
          </a:p>
          <a:p>
            <a:pPr fontAlgn="base"/>
            <a:r>
              <a:rPr lang="sk-SK" sz="1800" dirty="0">
                <a:latin typeface="Arial" panose="020B0604020202020204" pitchFamily="34" charset="0"/>
                <a:cs typeface="Arial" panose="020B0604020202020204" pitchFamily="34" charset="0"/>
              </a:rPr>
              <a:t>„</a:t>
            </a:r>
            <a:r>
              <a:rPr lang="sk-SK" sz="1800" i="1" dirty="0">
                <a:latin typeface="Arial" panose="020B0604020202020204" pitchFamily="34" charset="0"/>
                <a:cs typeface="Arial" panose="020B0604020202020204" pitchFamily="34" charset="0"/>
              </a:rPr>
              <a:t>každý materiál, ktorý vizuálne zobrazuje dieťa zapojené do skutočného alebo simulovaného jednoznačne sexuálneho konania;</a:t>
            </a:r>
            <a:r>
              <a:rPr lang="sk-SK" sz="1800" dirty="0">
                <a:latin typeface="Arial" panose="020B0604020202020204" pitchFamily="34" charset="0"/>
                <a:cs typeface="Arial" panose="020B0604020202020204" pitchFamily="34" charset="0"/>
              </a:rPr>
              <a:t>​</a:t>
            </a:r>
          </a:p>
          <a:p>
            <a:pPr fontAlgn="base"/>
            <a:r>
              <a:rPr lang="sk-SK" sz="1800" i="1" dirty="0">
                <a:latin typeface="Arial" panose="020B0604020202020204" pitchFamily="34" charset="0"/>
                <a:cs typeface="Arial" panose="020B0604020202020204" pitchFamily="34" charset="0"/>
              </a:rPr>
              <a:t>každé zobrazenie pohlavných orgánov dieťaťa primárne určené na sexuálne účely;</a:t>
            </a:r>
            <a:r>
              <a:rPr lang="sk-SK" sz="1800" dirty="0">
                <a:latin typeface="Arial" panose="020B0604020202020204" pitchFamily="34" charset="0"/>
                <a:cs typeface="Arial" panose="020B0604020202020204" pitchFamily="34" charset="0"/>
              </a:rPr>
              <a:t>​</a:t>
            </a:r>
          </a:p>
          <a:p>
            <a:pPr fontAlgn="base"/>
            <a:r>
              <a:rPr lang="sk-SK" sz="1800" i="1" dirty="0">
                <a:latin typeface="Arial" panose="020B0604020202020204" pitchFamily="34" charset="0"/>
                <a:cs typeface="Arial" panose="020B0604020202020204" pitchFamily="34" charset="0"/>
              </a:rPr>
              <a:t>každý materiál, ktorý vizuálne zobrazuje akúkoľvek osobu vyzerajúcu ako dieťa zapojenú do skutočného alebo simulovaného jednoznačne sexuálneho konania alebo každé zobrazenie pohlavných orgánov akejkoľvek osoby vyzerajúcej ako dieťa primárne určené na sexuálne účely, alebo</a:t>
            </a:r>
            <a:r>
              <a:rPr lang="sk-SK" sz="1800" dirty="0">
                <a:latin typeface="Arial" panose="020B0604020202020204" pitchFamily="34" charset="0"/>
                <a:cs typeface="Arial" panose="020B0604020202020204" pitchFamily="34" charset="0"/>
              </a:rPr>
              <a:t>​</a:t>
            </a:r>
          </a:p>
          <a:p>
            <a:pPr fontAlgn="base"/>
            <a:r>
              <a:rPr lang="sk-SK" sz="1800" i="1" dirty="0">
                <a:latin typeface="Arial" panose="020B0604020202020204" pitchFamily="34" charset="0"/>
                <a:cs typeface="Arial" panose="020B0604020202020204" pitchFamily="34" charset="0"/>
              </a:rPr>
              <a:t>realistické snímky dieťaťa zapojeného do jednoznačne sexuálneho konania alebo realistické snímky pohlavných orgánov dieťaťa primárne určené na sexuálne účely</a:t>
            </a:r>
            <a:r>
              <a:rPr lang="sk-SK" sz="1800" dirty="0">
                <a:latin typeface="Arial" panose="020B0604020202020204" pitchFamily="34" charset="0"/>
                <a:cs typeface="Arial" panose="020B0604020202020204" pitchFamily="34" charset="0"/>
              </a:rPr>
              <a:t>.“</a:t>
            </a:r>
            <a:endParaRPr lang="en-US" sz="1800" dirty="0">
              <a:latin typeface="Arial" panose="020B0604020202020204" pitchFamily="34" charset="0"/>
              <a:cs typeface="Arial" panose="020B0604020202020204" pitchFamily="34" charset="0"/>
            </a:endParaRPr>
          </a:p>
          <a:p>
            <a:endParaRPr lang="sk-SK"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655960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BE5995-A657-7A18-2158-686B5BEB9D36}"/>
            </a:ext>
          </a:extLst>
        </p:cNvPr>
        <p:cNvGrpSpPr/>
        <p:nvPr/>
      </p:nvGrpSpPr>
      <p:grpSpPr>
        <a:xfrm>
          <a:off x="0" y="0"/>
          <a:ext cx="0" cy="0"/>
          <a:chOff x="0" y="0"/>
          <a:chExt cx="0" cy="0"/>
        </a:xfrm>
      </p:grpSpPr>
      <p:sp>
        <p:nvSpPr>
          <p:cNvPr id="4" name="Nadpis 3">
            <a:extLst>
              <a:ext uri="{FF2B5EF4-FFF2-40B4-BE49-F238E27FC236}">
                <a16:creationId xmlns:a16="http://schemas.microsoft.com/office/drawing/2014/main" id="{6DF70950-4225-8D01-E122-07C9467FAC06}"/>
              </a:ext>
            </a:extLst>
          </p:cNvPr>
          <p:cNvSpPr>
            <a:spLocks noGrp="1"/>
          </p:cNvSpPr>
          <p:nvPr>
            <p:ph type="title"/>
          </p:nvPr>
        </p:nvSpPr>
        <p:spPr>
          <a:xfrm>
            <a:off x="1956816" y="338328"/>
            <a:ext cx="9057067" cy="1306640"/>
          </a:xfrm>
        </p:spPr>
        <p:txBody>
          <a:bodyPr/>
          <a:lstStyle/>
          <a:p>
            <a:pPr algn="ctr"/>
            <a:r>
              <a:rPr lang="sk-SK" sz="3000" b="1" dirty="0">
                <a:latin typeface="Arial" panose="020B0604020202020204" pitchFamily="34" charset="0"/>
                <a:cs typeface="Arial" panose="020B0604020202020204" pitchFamily="34" charset="0"/>
              </a:rPr>
              <a:t>SMERNICA 2011/92/EÚ O BOJI PROTI SEXUÁLNEMU ZNEUŽÍVANIU A SEXUÁLNEMU VYKORISŤOVANIU DETÍ A PROTI DETSKEJ PORNOGRAFII</a:t>
            </a:r>
            <a:endParaRPr lang="sk-SK" sz="3000" dirty="0">
              <a:latin typeface="Arial" panose="020B0604020202020204" pitchFamily="34" charset="0"/>
              <a:cs typeface="Arial" panose="020B0604020202020204" pitchFamily="34" charset="0"/>
            </a:endParaRPr>
          </a:p>
        </p:txBody>
      </p:sp>
      <p:sp>
        <p:nvSpPr>
          <p:cNvPr id="7" name="Zástupný objekt pre obsah 6">
            <a:extLst>
              <a:ext uri="{FF2B5EF4-FFF2-40B4-BE49-F238E27FC236}">
                <a16:creationId xmlns:a16="http://schemas.microsoft.com/office/drawing/2014/main" id="{8C30D24D-25F0-2EAA-62E1-DA15701A7EF2}"/>
              </a:ext>
            </a:extLst>
          </p:cNvPr>
          <p:cNvSpPr>
            <a:spLocks noGrp="1"/>
          </p:cNvSpPr>
          <p:nvPr>
            <p:ph sz="half" idx="2"/>
          </p:nvPr>
        </p:nvSpPr>
        <p:spPr>
          <a:xfrm>
            <a:off x="763962" y="2103120"/>
            <a:ext cx="10766622" cy="3739896"/>
          </a:xfrm>
        </p:spPr>
        <p:txBody>
          <a:bodyPr/>
          <a:lstStyle/>
          <a:p>
            <a:pPr fontAlgn="base"/>
            <a:r>
              <a:rPr lang="sk-SK" sz="1700" dirty="0">
                <a:latin typeface="Arial" panose="020B0604020202020204" pitchFamily="34" charset="0"/>
                <a:cs typeface="Arial" panose="020B0604020202020204" pitchFamily="34" charset="0"/>
              </a:rPr>
              <a:t>Za trestné činy súvisiace s detskou pornografiou sa podľa čl. 5 Smernice 2011/92/EÚ považujú </a:t>
            </a:r>
            <a:r>
              <a:rPr lang="sk-SK" sz="1700" b="1" dirty="0">
                <a:latin typeface="Arial" panose="020B0604020202020204" pitchFamily="34" charset="0"/>
                <a:cs typeface="Arial" panose="020B0604020202020204" pitchFamily="34" charset="0"/>
              </a:rPr>
              <a:t>úmyselné</a:t>
            </a:r>
            <a:r>
              <a:rPr lang="sk-SK" sz="1700" dirty="0">
                <a:latin typeface="Arial" panose="020B0604020202020204" pitchFamily="34" charset="0"/>
                <a:cs typeface="Arial" panose="020B0604020202020204" pitchFamily="34" charset="0"/>
              </a:rPr>
              <a:t> neoprávnené konania majúce charakter:</a:t>
            </a:r>
            <a:r>
              <a:rPr lang="en-US" sz="1700" dirty="0">
                <a:latin typeface="Arial" panose="020B0604020202020204" pitchFamily="34" charset="0"/>
                <a:cs typeface="Arial" panose="020B0604020202020204" pitchFamily="34" charset="0"/>
              </a:rPr>
              <a:t>​</a:t>
            </a:r>
          </a:p>
          <a:p>
            <a:pPr marL="342900" indent="-342900" fontAlgn="base">
              <a:buFont typeface="+mj-lt"/>
              <a:buAutoNum type="alphaLcParenR"/>
            </a:pPr>
            <a:r>
              <a:rPr lang="sk-SK" sz="1700" b="1" dirty="0">
                <a:latin typeface="Arial" panose="020B0604020202020204" pitchFamily="34" charset="0"/>
                <a:cs typeface="Arial" panose="020B0604020202020204" pitchFamily="34" charset="0"/>
              </a:rPr>
              <a:t>nadobúdania alebo držby detskej pornografie</a:t>
            </a:r>
            <a:r>
              <a:rPr lang="sk-SK" sz="1700" dirty="0">
                <a:latin typeface="Arial" panose="020B0604020202020204" pitchFamily="34" charset="0"/>
                <a:cs typeface="Arial" panose="020B0604020202020204" pitchFamily="34" charset="0"/>
              </a:rPr>
              <a:t>, za ktoré možno uložiť trest odňatia slobody s hornou hranicou trestnej sadzby najmenej jeden rok,</a:t>
            </a:r>
            <a:r>
              <a:rPr lang="en-US" sz="1700" dirty="0">
                <a:latin typeface="Arial" panose="020B0604020202020204" pitchFamily="34" charset="0"/>
                <a:cs typeface="Arial" panose="020B0604020202020204" pitchFamily="34" charset="0"/>
              </a:rPr>
              <a:t>​</a:t>
            </a:r>
          </a:p>
          <a:p>
            <a:pPr marL="342900" indent="-342900" fontAlgn="base">
              <a:buFont typeface="+mj-lt"/>
              <a:buAutoNum type="alphaLcParenR"/>
            </a:pPr>
            <a:r>
              <a:rPr lang="sk-SK" sz="1700" b="1" dirty="0">
                <a:latin typeface="Arial" panose="020B0604020202020204" pitchFamily="34" charset="0"/>
                <a:cs typeface="Arial" panose="020B0604020202020204" pitchFamily="34" charset="0"/>
              </a:rPr>
              <a:t>vedomého získavania prístupu k detskej pornografii pomocou informačných a komunikačných technológií</a:t>
            </a:r>
            <a:r>
              <a:rPr lang="sk-SK" sz="1700" dirty="0">
                <a:latin typeface="Arial" panose="020B0604020202020204" pitchFamily="34" charset="0"/>
                <a:cs typeface="Arial" panose="020B0604020202020204" pitchFamily="34" charset="0"/>
              </a:rPr>
              <a:t>, za ktoré možno uložiť trest odňatia slobody s hornou hranicou trestnej sadzby najmenej jeden rok,</a:t>
            </a:r>
            <a:r>
              <a:rPr lang="en-US" sz="1700" dirty="0">
                <a:latin typeface="Arial" panose="020B0604020202020204" pitchFamily="34" charset="0"/>
                <a:cs typeface="Arial" panose="020B0604020202020204" pitchFamily="34" charset="0"/>
              </a:rPr>
              <a:t>​</a:t>
            </a:r>
          </a:p>
          <a:p>
            <a:pPr marL="342900" indent="-342900" fontAlgn="base">
              <a:buFont typeface="+mj-lt"/>
              <a:buAutoNum type="alphaLcParenR"/>
            </a:pPr>
            <a:r>
              <a:rPr lang="sk-SK" sz="1700" b="1" dirty="0">
                <a:latin typeface="Arial" panose="020B0604020202020204" pitchFamily="34" charset="0"/>
                <a:cs typeface="Arial" panose="020B0604020202020204" pitchFamily="34" charset="0"/>
              </a:rPr>
              <a:t>distribúcie, šírenia alebo ďalšieho postupovania detskej pornografie, </a:t>
            </a:r>
            <a:r>
              <a:rPr lang="sk-SK" sz="1700" dirty="0">
                <a:latin typeface="Arial" panose="020B0604020202020204" pitchFamily="34" charset="0"/>
                <a:cs typeface="Arial" panose="020B0604020202020204" pitchFamily="34" charset="0"/>
              </a:rPr>
              <a:t>za ktoré možno uložiť trest odňatia slobody s hornou hranicou trestnej sadzby najmenej dva roky,</a:t>
            </a:r>
            <a:r>
              <a:rPr lang="en-US" sz="1700" dirty="0">
                <a:latin typeface="Arial" panose="020B0604020202020204" pitchFamily="34" charset="0"/>
                <a:cs typeface="Arial" panose="020B0604020202020204" pitchFamily="34" charset="0"/>
              </a:rPr>
              <a:t>​</a:t>
            </a:r>
          </a:p>
          <a:p>
            <a:pPr marL="342900" indent="-342900" fontAlgn="base">
              <a:buFont typeface="+mj-lt"/>
              <a:buAutoNum type="alphaLcParenR"/>
            </a:pPr>
            <a:r>
              <a:rPr lang="sk-SK" sz="1700" b="1" dirty="0">
                <a:latin typeface="Arial" panose="020B0604020202020204" pitchFamily="34" charset="0"/>
                <a:cs typeface="Arial" panose="020B0604020202020204" pitchFamily="34" charset="0"/>
              </a:rPr>
              <a:t>ponúkania, dodávania alebo sprístupňovania detskej pornografie,</a:t>
            </a:r>
            <a:r>
              <a:rPr lang="sk-SK" sz="1700" dirty="0">
                <a:latin typeface="Arial" panose="020B0604020202020204" pitchFamily="34" charset="0"/>
                <a:cs typeface="Arial" panose="020B0604020202020204" pitchFamily="34" charset="0"/>
              </a:rPr>
              <a:t> za ktoré možno uložiť trest odňatia slobody s hornou hranicou trestnej sadzby najmenej dva roky,</a:t>
            </a:r>
            <a:r>
              <a:rPr lang="en-US" sz="1700" dirty="0">
                <a:latin typeface="Arial" panose="020B0604020202020204" pitchFamily="34" charset="0"/>
                <a:cs typeface="Arial" panose="020B0604020202020204" pitchFamily="34" charset="0"/>
              </a:rPr>
              <a:t>​</a:t>
            </a:r>
          </a:p>
          <a:p>
            <a:pPr marL="342900" indent="-342900" fontAlgn="base">
              <a:buFont typeface="+mj-lt"/>
              <a:buAutoNum type="alphaLcParenR"/>
            </a:pPr>
            <a:r>
              <a:rPr lang="sk-SK" sz="1700" b="1" dirty="0">
                <a:latin typeface="Arial" panose="020B0604020202020204" pitchFamily="34" charset="0"/>
                <a:cs typeface="Arial" panose="020B0604020202020204" pitchFamily="34" charset="0"/>
              </a:rPr>
              <a:t>výroby detskej pornografie, </a:t>
            </a:r>
            <a:r>
              <a:rPr lang="sk-SK" sz="1700" dirty="0">
                <a:latin typeface="Arial" panose="020B0604020202020204" pitchFamily="34" charset="0"/>
                <a:cs typeface="Arial" panose="020B0604020202020204" pitchFamily="34" charset="0"/>
              </a:rPr>
              <a:t>za ktorú možno uložiť trest odňatia slobody s hornou hranicou trestnej sadzby najmenej tri roky.</a:t>
            </a:r>
            <a:endParaRPr lang="en-US" sz="1700" dirty="0">
              <a:latin typeface="Arial" panose="020B0604020202020204" pitchFamily="34" charset="0"/>
              <a:cs typeface="Arial" panose="020B0604020202020204" pitchFamily="34" charset="0"/>
            </a:endParaRPr>
          </a:p>
          <a:p>
            <a:endParaRPr lang="sk-SK" sz="1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353143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7B35C0-2E90-97F0-3332-6EAA957069F4}"/>
            </a:ext>
          </a:extLst>
        </p:cNvPr>
        <p:cNvGrpSpPr/>
        <p:nvPr/>
      </p:nvGrpSpPr>
      <p:grpSpPr>
        <a:xfrm>
          <a:off x="0" y="0"/>
          <a:ext cx="0" cy="0"/>
          <a:chOff x="0" y="0"/>
          <a:chExt cx="0" cy="0"/>
        </a:xfrm>
      </p:grpSpPr>
      <p:sp>
        <p:nvSpPr>
          <p:cNvPr id="4" name="Nadpis 3">
            <a:extLst>
              <a:ext uri="{FF2B5EF4-FFF2-40B4-BE49-F238E27FC236}">
                <a16:creationId xmlns:a16="http://schemas.microsoft.com/office/drawing/2014/main" id="{DB8E6886-8CF2-6C2B-945C-D5B2E2E755DD}"/>
              </a:ext>
            </a:extLst>
          </p:cNvPr>
          <p:cNvSpPr>
            <a:spLocks noGrp="1"/>
          </p:cNvSpPr>
          <p:nvPr>
            <p:ph type="title"/>
          </p:nvPr>
        </p:nvSpPr>
        <p:spPr>
          <a:xfrm>
            <a:off x="1956816" y="402336"/>
            <a:ext cx="9057067" cy="1499616"/>
          </a:xfrm>
        </p:spPr>
        <p:txBody>
          <a:bodyPr/>
          <a:lstStyle/>
          <a:p>
            <a:pPr algn="ctr"/>
            <a:r>
              <a:rPr lang="sk-SK" sz="1800" b="1" dirty="0">
                <a:latin typeface="Arial" panose="020B0604020202020204" pitchFamily="34" charset="0"/>
                <a:cs typeface="Arial" panose="020B0604020202020204" pitchFamily="34" charset="0"/>
              </a:rPr>
              <a:t>NÁVRH NARIADENIA EURÓPSKEHO PARLAMENTU A RADY, KTORÝM SA STANOVUJÚ ​</a:t>
            </a:r>
            <a:br>
              <a:rPr lang="sk-SK" sz="1800" b="1" dirty="0">
                <a:latin typeface="Arial" panose="020B0604020202020204" pitchFamily="34" charset="0"/>
                <a:cs typeface="Arial" panose="020B0604020202020204" pitchFamily="34" charset="0"/>
              </a:rPr>
            </a:br>
            <a:r>
              <a:rPr lang="sk-SK" sz="1800" b="1" dirty="0">
                <a:latin typeface="Arial" panose="020B0604020202020204" pitchFamily="34" charset="0"/>
                <a:cs typeface="Arial" panose="020B0604020202020204" pitchFamily="34" charset="0"/>
              </a:rPr>
              <a:t>PRAVIDLÁ PREDCHÁDZANIA SEXUÁLNEMU ZNEUŽÍVANIU DETÍ A BOJA PROTI NEMU (2022)​</a:t>
            </a:r>
            <a:endParaRPr lang="sk-SK" sz="1800" dirty="0">
              <a:latin typeface="Arial" panose="020B0604020202020204" pitchFamily="34" charset="0"/>
              <a:cs typeface="Arial" panose="020B0604020202020204" pitchFamily="34" charset="0"/>
            </a:endParaRPr>
          </a:p>
        </p:txBody>
      </p:sp>
      <p:sp>
        <p:nvSpPr>
          <p:cNvPr id="7" name="Zástupný objekt pre obsah 6">
            <a:extLst>
              <a:ext uri="{FF2B5EF4-FFF2-40B4-BE49-F238E27FC236}">
                <a16:creationId xmlns:a16="http://schemas.microsoft.com/office/drawing/2014/main" id="{65A72B5A-979B-C0AD-CF73-877C72EB1198}"/>
              </a:ext>
            </a:extLst>
          </p:cNvPr>
          <p:cNvSpPr>
            <a:spLocks noGrp="1"/>
          </p:cNvSpPr>
          <p:nvPr>
            <p:ph sz="half" idx="2"/>
          </p:nvPr>
        </p:nvSpPr>
        <p:spPr>
          <a:xfrm>
            <a:off x="763962" y="2103120"/>
            <a:ext cx="10766622" cy="3739896"/>
          </a:xfrm>
        </p:spPr>
        <p:txBody>
          <a:bodyPr/>
          <a:lstStyle/>
          <a:p>
            <a:pPr fontAlgn="base"/>
            <a:r>
              <a:rPr lang="sk-SK" sz="1200" dirty="0"/>
              <a:t>majú sa ním ustanoviť jednotné pravidlá na riešenie zneužívania príslušných služieb informačnej spoločnosti na účely sexuálneho zneužívania detí online na vnútornom trhu</a:t>
            </a:r>
            <a:r>
              <a:rPr lang="en-US" sz="1200" dirty="0"/>
              <a:t>​</a:t>
            </a:r>
          </a:p>
          <a:p>
            <a:pPr fontAlgn="base"/>
            <a:r>
              <a:rPr lang="sk-SK" sz="1200" dirty="0"/>
              <a:t>navrhované povinnosti:</a:t>
            </a:r>
            <a:r>
              <a:rPr lang="en-US" sz="1200" dirty="0"/>
              <a:t>​</a:t>
            </a:r>
          </a:p>
          <a:p>
            <a:pPr fontAlgn="base">
              <a:buFont typeface="+mj-lt"/>
              <a:buAutoNum type="alphaLcParenR"/>
            </a:pPr>
            <a:r>
              <a:rPr lang="sk-SK" sz="1200" dirty="0"/>
              <a:t>Posudzovanie rizika</a:t>
            </a:r>
            <a:r>
              <a:rPr lang="en-US" sz="1200" dirty="0"/>
              <a:t>​</a:t>
            </a:r>
          </a:p>
          <a:p>
            <a:pPr fontAlgn="base">
              <a:buFont typeface="+mj-lt"/>
              <a:buAutoNum type="alphaLcParenR"/>
            </a:pPr>
            <a:r>
              <a:rPr lang="sk-SK" sz="1200" dirty="0"/>
              <a:t>Zmierňovanie rizika</a:t>
            </a:r>
            <a:r>
              <a:rPr lang="en-US" sz="1200" dirty="0"/>
              <a:t>​</a:t>
            </a:r>
          </a:p>
          <a:p>
            <a:pPr fontAlgn="base">
              <a:buFont typeface="+mj-lt"/>
              <a:buAutoNum type="alphaLcParenR"/>
            </a:pPr>
            <a:r>
              <a:rPr lang="sk-SK" sz="1200" dirty="0"/>
              <a:t>Podávanie správ o rizikách</a:t>
            </a:r>
            <a:r>
              <a:rPr lang="en-US" sz="1200" dirty="0"/>
              <a:t>​</a:t>
            </a:r>
          </a:p>
          <a:p>
            <a:pPr fontAlgn="base">
              <a:buFont typeface="+mj-lt"/>
              <a:buAutoNum type="alphaLcParenR"/>
            </a:pPr>
            <a:r>
              <a:rPr lang="sk-SK" sz="1200" dirty="0"/>
              <a:t>Povinnosti obchodov so softvérovými aplikáciami</a:t>
            </a:r>
            <a:r>
              <a:rPr lang="en-US" sz="1200" dirty="0"/>
              <a:t>​</a:t>
            </a:r>
          </a:p>
          <a:p>
            <a:pPr fontAlgn="base">
              <a:buFont typeface="+mj-lt"/>
              <a:buAutoNum type="alphaLcParenR"/>
            </a:pPr>
            <a:r>
              <a:rPr lang="sk-SK" sz="1200" dirty="0"/>
              <a:t>Povinnosti týkajúce sa zisťovania</a:t>
            </a:r>
            <a:r>
              <a:rPr lang="en-US" sz="1200" dirty="0"/>
              <a:t>​</a:t>
            </a:r>
          </a:p>
          <a:p>
            <a:pPr fontAlgn="base">
              <a:buFont typeface="+mj-lt"/>
              <a:buAutoNum type="alphaLcParenR"/>
            </a:pPr>
            <a:r>
              <a:rPr lang="sk-SK" sz="1200" dirty="0"/>
              <a:t>Oznamovacie povinnosti</a:t>
            </a:r>
            <a:r>
              <a:rPr lang="en-US" sz="1200" dirty="0"/>
              <a:t>​</a:t>
            </a:r>
          </a:p>
          <a:p>
            <a:pPr fontAlgn="base">
              <a:buFont typeface="+mj-lt"/>
              <a:buAutoNum type="alphaLcParenR"/>
            </a:pPr>
            <a:r>
              <a:rPr lang="sk-SK" sz="1200" dirty="0"/>
              <a:t>Povinnosti týkajúce sa odstraňovania</a:t>
            </a:r>
            <a:r>
              <a:rPr lang="en-US" sz="1200" dirty="0"/>
              <a:t>​</a:t>
            </a:r>
          </a:p>
          <a:p>
            <a:pPr fontAlgn="base">
              <a:buFont typeface="+mj-lt"/>
              <a:buAutoNum type="alphaLcParenR"/>
            </a:pPr>
            <a:r>
              <a:rPr lang="sk-SK" sz="1200" dirty="0"/>
              <a:t>Povinnosti týkajúce sa blokovania</a:t>
            </a:r>
            <a:r>
              <a:rPr lang="en-US" sz="1200" dirty="0"/>
              <a:t>​</a:t>
            </a:r>
          </a:p>
          <a:p>
            <a:pPr fontAlgn="base"/>
            <a:r>
              <a:rPr lang="sk-SK" sz="1200" dirty="0"/>
              <a:t>...</a:t>
            </a:r>
            <a:r>
              <a:rPr lang="en-US" sz="1200" dirty="0"/>
              <a:t>​</a:t>
            </a:r>
          </a:p>
          <a:p>
            <a:pPr fontAlgn="base"/>
            <a:r>
              <a:rPr lang="sk-SK" sz="1200" dirty="0"/>
              <a:t>navrhuje sa zriadenie </a:t>
            </a:r>
            <a:r>
              <a:rPr lang="sk-SK" sz="1200" b="1" dirty="0"/>
              <a:t>Európskeho centra pre prevenciu sexuálneho zneužívania detí a boj proti nemu</a:t>
            </a:r>
            <a:r>
              <a:rPr lang="sk-SK" sz="1200" dirty="0"/>
              <a:t>​​</a:t>
            </a:r>
          </a:p>
          <a:p>
            <a:endParaRPr lang="sk-SK"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165106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395382-C5BE-23CD-331B-E6A6F35EB68C}"/>
            </a:ext>
          </a:extLst>
        </p:cNvPr>
        <p:cNvGrpSpPr/>
        <p:nvPr/>
      </p:nvGrpSpPr>
      <p:grpSpPr>
        <a:xfrm>
          <a:off x="0" y="0"/>
          <a:ext cx="0" cy="0"/>
          <a:chOff x="0" y="0"/>
          <a:chExt cx="0" cy="0"/>
        </a:xfrm>
      </p:grpSpPr>
      <p:sp>
        <p:nvSpPr>
          <p:cNvPr id="4" name="Nadpis 3">
            <a:extLst>
              <a:ext uri="{FF2B5EF4-FFF2-40B4-BE49-F238E27FC236}">
                <a16:creationId xmlns:a16="http://schemas.microsoft.com/office/drawing/2014/main" id="{34BAEB25-AAD7-31EB-0735-8107E6516E82}"/>
              </a:ext>
            </a:extLst>
          </p:cNvPr>
          <p:cNvSpPr>
            <a:spLocks noGrp="1"/>
          </p:cNvSpPr>
          <p:nvPr>
            <p:ph type="title"/>
          </p:nvPr>
        </p:nvSpPr>
        <p:spPr>
          <a:xfrm>
            <a:off x="1956816" y="649224"/>
            <a:ext cx="9057067" cy="1252728"/>
          </a:xfrm>
        </p:spPr>
        <p:txBody>
          <a:bodyPr/>
          <a:lstStyle/>
          <a:p>
            <a:pPr algn="ctr"/>
            <a:r>
              <a:rPr lang="sk-SK" sz="4000" b="1" dirty="0">
                <a:latin typeface="Arial" panose="020B0604020202020204" pitchFamily="34" charset="0"/>
                <a:cs typeface="Arial" panose="020B0604020202020204" pitchFamily="34" charset="0"/>
              </a:rPr>
              <a:t>TRESTNOPRÁVNE STÍHANIE I.</a:t>
            </a:r>
            <a:endParaRPr lang="sk-SK" sz="4000" dirty="0">
              <a:latin typeface="Arial" panose="020B0604020202020204" pitchFamily="34" charset="0"/>
              <a:cs typeface="Arial" panose="020B0604020202020204" pitchFamily="34" charset="0"/>
            </a:endParaRPr>
          </a:p>
        </p:txBody>
      </p:sp>
      <p:sp>
        <p:nvSpPr>
          <p:cNvPr id="7" name="Zástupný objekt pre obsah 6">
            <a:extLst>
              <a:ext uri="{FF2B5EF4-FFF2-40B4-BE49-F238E27FC236}">
                <a16:creationId xmlns:a16="http://schemas.microsoft.com/office/drawing/2014/main" id="{584AED73-D7C3-0241-5876-523BA93B5B0E}"/>
              </a:ext>
            </a:extLst>
          </p:cNvPr>
          <p:cNvSpPr>
            <a:spLocks noGrp="1"/>
          </p:cNvSpPr>
          <p:nvPr>
            <p:ph sz="half" idx="2"/>
          </p:nvPr>
        </p:nvSpPr>
        <p:spPr>
          <a:xfrm>
            <a:off x="763962" y="2103120"/>
            <a:ext cx="10766622" cy="3739896"/>
          </a:xfrm>
        </p:spPr>
        <p:txBody>
          <a:bodyPr/>
          <a:lstStyle/>
          <a:p>
            <a:pPr fontAlgn="base"/>
            <a:r>
              <a:rPr lang="sk-SK" sz="1600" dirty="0">
                <a:latin typeface="Arial" panose="020B0604020202020204" pitchFamily="34" charset="0"/>
                <a:cs typeface="Arial" panose="020B0604020202020204" pitchFamily="34" charset="0"/>
              </a:rPr>
              <a:t>podľa § 132 ods. 4 Trestného zákona sa </a:t>
            </a:r>
            <a:r>
              <a:rPr lang="sk-SK" sz="1600" b="1" dirty="0">
                <a:latin typeface="Arial" panose="020B0604020202020204" pitchFamily="34" charset="0"/>
                <a:cs typeface="Arial" panose="020B0604020202020204" pitchFamily="34" charset="0"/>
              </a:rPr>
              <a:t>detskou pornografiou</a:t>
            </a:r>
            <a:r>
              <a:rPr lang="sk-SK" sz="1600" dirty="0">
                <a:latin typeface="Arial" panose="020B0604020202020204" pitchFamily="34" charset="0"/>
                <a:cs typeface="Arial" panose="020B0604020202020204" pitchFamily="34" charset="0"/>
              </a:rPr>
              <a:t> na účely tohto zákona rozumie „</a:t>
            </a:r>
            <a:r>
              <a:rPr lang="sk-SK" sz="1600" i="1" dirty="0">
                <a:latin typeface="Arial" panose="020B0604020202020204" pitchFamily="34" charset="0"/>
                <a:cs typeface="Arial" panose="020B0604020202020204" pitchFamily="34" charset="0"/>
              </a:rPr>
              <a:t>zobrazenie skutočnej alebo predstieranej súlože, iného spôsobu pohlavného styku alebo iného obdobného sexuálneho styku s dieťaťom alebo osobou vyzerajúcou ako dieťa alebo zobrazenie obnažených častí tela dieťaťa alebo osoby vyzerajúcej ako dieťa určené na sexuálne účely.</a:t>
            </a:r>
            <a:r>
              <a:rPr lang="sk-SK" sz="1600" dirty="0">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a:t>
            </a:r>
          </a:p>
          <a:p>
            <a:pPr fontAlgn="base"/>
            <a:r>
              <a:rPr lang="sk-SK" sz="1600" dirty="0">
                <a:latin typeface="Arial" panose="020B0604020202020204" pitchFamily="34" charset="0"/>
                <a:cs typeface="Arial" panose="020B0604020202020204" pitchFamily="34" charset="0"/>
              </a:rPr>
              <a:t>trestné činy, prostredníctvom ktorých možno vo vnútroštátnych podmienkach trestnoprávne sankcionovať detskú pornografiu, zahŕňajú:</a:t>
            </a:r>
            <a:r>
              <a:rPr lang="en-US" sz="1600" dirty="0">
                <a:latin typeface="Arial" panose="020B0604020202020204" pitchFamily="34" charset="0"/>
                <a:cs typeface="Arial" panose="020B0604020202020204" pitchFamily="34" charset="0"/>
              </a:rPr>
              <a:t>​</a:t>
            </a:r>
          </a:p>
          <a:p>
            <a:pPr fontAlgn="base"/>
            <a:r>
              <a:rPr lang="sk-SK" sz="1600" b="1" dirty="0">
                <a:latin typeface="Arial" panose="020B0604020202020204" pitchFamily="34" charset="0"/>
                <a:cs typeface="Arial" panose="020B0604020202020204" pitchFamily="34" charset="0"/>
              </a:rPr>
              <a:t>trestný čin výroby detskej pornografie </a:t>
            </a:r>
            <a:r>
              <a:rPr lang="sk-SK" sz="1600" dirty="0">
                <a:latin typeface="Arial" panose="020B0604020202020204" pitchFamily="34" charset="0"/>
                <a:cs typeface="Arial" panose="020B0604020202020204" pitchFamily="34" charset="0"/>
              </a:rPr>
              <a:t>(§ 368 Trestného zákona)</a:t>
            </a:r>
            <a:r>
              <a:rPr lang="en-US" sz="1600" dirty="0">
                <a:latin typeface="Arial" panose="020B0604020202020204" pitchFamily="34" charset="0"/>
                <a:cs typeface="Arial" panose="020B0604020202020204" pitchFamily="34" charset="0"/>
              </a:rPr>
              <a:t>​</a:t>
            </a:r>
          </a:p>
          <a:p>
            <a:pPr fontAlgn="base"/>
            <a:r>
              <a:rPr lang="sk-SK" sz="1600" b="1" dirty="0">
                <a:latin typeface="Arial" panose="020B0604020202020204" pitchFamily="34" charset="0"/>
                <a:cs typeface="Arial" panose="020B0604020202020204" pitchFamily="34" charset="0"/>
              </a:rPr>
              <a:t>trestný čin rozširovania detskej pornografie </a:t>
            </a:r>
            <a:r>
              <a:rPr lang="sk-SK" sz="1600" dirty="0">
                <a:latin typeface="Arial" panose="020B0604020202020204" pitchFamily="34" charset="0"/>
                <a:cs typeface="Arial" panose="020B0604020202020204" pitchFamily="34" charset="0"/>
              </a:rPr>
              <a:t>(§ 369 Trestného zákona)</a:t>
            </a:r>
            <a:r>
              <a:rPr lang="en-US" sz="1600" dirty="0">
                <a:latin typeface="Arial" panose="020B0604020202020204" pitchFamily="34" charset="0"/>
                <a:cs typeface="Arial" panose="020B0604020202020204" pitchFamily="34" charset="0"/>
              </a:rPr>
              <a:t>​</a:t>
            </a:r>
          </a:p>
          <a:p>
            <a:pPr fontAlgn="base"/>
            <a:r>
              <a:rPr lang="sk-SK" sz="1600" b="1" dirty="0">
                <a:latin typeface="Arial" panose="020B0604020202020204" pitchFamily="34" charset="0"/>
                <a:cs typeface="Arial" panose="020B0604020202020204" pitchFamily="34" charset="0"/>
              </a:rPr>
              <a:t>trestný čin prechovávania detskej pornografie a účasti na detskom pornografickom predstavení </a:t>
            </a:r>
            <a:r>
              <a:rPr lang="sk-SK" sz="1600" dirty="0">
                <a:latin typeface="Arial" panose="020B0604020202020204" pitchFamily="34" charset="0"/>
                <a:cs typeface="Arial" panose="020B0604020202020204" pitchFamily="34" charset="0"/>
              </a:rPr>
              <a:t>(§ 370 Trestného zákona)</a:t>
            </a:r>
            <a:r>
              <a:rPr lang="en-US" sz="1600" dirty="0">
                <a:latin typeface="Arial" panose="020B0604020202020204" pitchFamily="34" charset="0"/>
                <a:cs typeface="Arial" panose="020B0604020202020204" pitchFamily="34" charset="0"/>
              </a:rPr>
              <a:t>​</a:t>
            </a:r>
          </a:p>
          <a:p>
            <a:pPr fontAlgn="base"/>
            <a:r>
              <a:rPr lang="sk-SK" sz="1600" b="1" dirty="0">
                <a:latin typeface="Arial" panose="020B0604020202020204" pitchFamily="34" charset="0"/>
                <a:cs typeface="Arial" panose="020B0604020202020204" pitchFamily="34" charset="0"/>
              </a:rPr>
              <a:t>trestný čin sexuálneho zneužívania</a:t>
            </a:r>
            <a:r>
              <a:rPr lang="sk-SK" sz="1600" dirty="0">
                <a:latin typeface="Arial" panose="020B0604020202020204" pitchFamily="34" charset="0"/>
                <a:cs typeface="Arial" panose="020B0604020202020204" pitchFamily="34" charset="0"/>
              </a:rPr>
              <a:t> (§ 201a Trestného zákona).</a:t>
            </a:r>
            <a:endParaRPr lang="en-US" sz="1600" dirty="0">
              <a:latin typeface="Arial" panose="020B0604020202020204" pitchFamily="34" charset="0"/>
              <a:cs typeface="Arial" panose="020B0604020202020204" pitchFamily="34" charset="0"/>
            </a:endParaRPr>
          </a:p>
          <a:p>
            <a:endParaRPr lang="sk-SK"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679528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DD4FCF-49BB-9CBB-9D29-6617E2476E6F}"/>
            </a:ext>
          </a:extLst>
        </p:cNvPr>
        <p:cNvGrpSpPr/>
        <p:nvPr/>
      </p:nvGrpSpPr>
      <p:grpSpPr>
        <a:xfrm>
          <a:off x="0" y="0"/>
          <a:ext cx="0" cy="0"/>
          <a:chOff x="0" y="0"/>
          <a:chExt cx="0" cy="0"/>
        </a:xfrm>
      </p:grpSpPr>
      <p:sp>
        <p:nvSpPr>
          <p:cNvPr id="4" name="Nadpis 3">
            <a:extLst>
              <a:ext uri="{FF2B5EF4-FFF2-40B4-BE49-F238E27FC236}">
                <a16:creationId xmlns:a16="http://schemas.microsoft.com/office/drawing/2014/main" id="{A5EF53C7-7593-69EF-3599-7D42694309BC}"/>
              </a:ext>
            </a:extLst>
          </p:cNvPr>
          <p:cNvSpPr>
            <a:spLocks noGrp="1"/>
          </p:cNvSpPr>
          <p:nvPr>
            <p:ph type="title"/>
          </p:nvPr>
        </p:nvSpPr>
        <p:spPr>
          <a:xfrm>
            <a:off x="1810512" y="365760"/>
            <a:ext cx="9546336" cy="1325880"/>
          </a:xfrm>
        </p:spPr>
        <p:txBody>
          <a:bodyPr anchor="ctr">
            <a:normAutofit/>
          </a:bodyPr>
          <a:lstStyle/>
          <a:p>
            <a:r>
              <a:rPr lang="sk-SK" b="1" dirty="0">
                <a:latin typeface="Arial" panose="020B0604020202020204" pitchFamily="34" charset="0"/>
                <a:cs typeface="Arial" panose="020B0604020202020204" pitchFamily="34" charset="0"/>
              </a:rPr>
              <a:t>TRESTNOPRÁVNE STÍHANIE II.</a:t>
            </a:r>
            <a:endParaRPr lang="sk-SK" dirty="0">
              <a:latin typeface="Arial" panose="020B0604020202020204" pitchFamily="34" charset="0"/>
              <a:cs typeface="Arial" panose="020B0604020202020204" pitchFamily="34" charset="0"/>
            </a:endParaRPr>
          </a:p>
        </p:txBody>
      </p:sp>
      <p:pic>
        <p:nvPicPr>
          <p:cNvPr id="3" name="Zástupný objekt pre obsah 2" descr="Obrázok, na ktorom je text, snímka obrazovky, písmo, číslo&#10;&#10;Obsah vygenerovaný pomocou AI môže byť nesprávny.">
            <a:extLst>
              <a:ext uri="{FF2B5EF4-FFF2-40B4-BE49-F238E27FC236}">
                <a16:creationId xmlns:a16="http://schemas.microsoft.com/office/drawing/2014/main" id="{DE6F7F40-BC51-1099-06C5-49E4DF8868E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09031" y="3429000"/>
            <a:ext cx="4432358" cy="1374031"/>
          </a:xfrm>
          <a:prstGeom prst="rect">
            <a:avLst/>
          </a:prstGeom>
          <a:noFill/>
        </p:spPr>
      </p:pic>
      <p:pic>
        <p:nvPicPr>
          <p:cNvPr id="6" name="Obrázok 5" descr="Obrázok, na ktorom je text, snímka obrazovky, písmo, číslo&#10;&#10;Obsah vygenerovaný pomocou AI môže byť nesprávny.">
            <a:extLst>
              <a:ext uri="{FF2B5EF4-FFF2-40B4-BE49-F238E27FC236}">
                <a16:creationId xmlns:a16="http://schemas.microsoft.com/office/drawing/2014/main" id="{B5EDF0B9-1B2C-5621-CCD9-E1D692F058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0613" y="2253100"/>
            <a:ext cx="3993003" cy="3132715"/>
          </a:xfrm>
          <a:prstGeom prst="rect">
            <a:avLst/>
          </a:prstGeom>
          <a:noFill/>
        </p:spPr>
      </p:pic>
      <p:sp>
        <p:nvSpPr>
          <p:cNvPr id="9" name="BlokTextu 8">
            <a:extLst>
              <a:ext uri="{FF2B5EF4-FFF2-40B4-BE49-F238E27FC236}">
                <a16:creationId xmlns:a16="http://schemas.microsoft.com/office/drawing/2014/main" id="{F25A9CDA-E439-2AB7-33F7-E08BA5C3C6DF}"/>
              </a:ext>
            </a:extLst>
          </p:cNvPr>
          <p:cNvSpPr txBox="1"/>
          <p:nvPr/>
        </p:nvSpPr>
        <p:spPr>
          <a:xfrm>
            <a:off x="530352" y="1691640"/>
            <a:ext cx="5989320" cy="1200329"/>
          </a:xfrm>
          <a:prstGeom prst="rect">
            <a:avLst/>
          </a:prstGeom>
          <a:noFill/>
        </p:spPr>
        <p:txBody>
          <a:bodyPr wrap="square">
            <a:spAutoFit/>
          </a:bodyPr>
          <a:lstStyle/>
          <a:p>
            <a:pPr algn="just"/>
            <a:r>
              <a:rPr lang="sk-SK" sz="1800" b="0" i="0" u="none" strike="noStrike" dirty="0">
                <a:solidFill>
                  <a:srgbClr val="000000"/>
                </a:solidFill>
                <a:effectLst/>
                <a:latin typeface="Arial Nova Cond" panose="020B0506020202020204" pitchFamily="34" charset="0"/>
              </a:rPr>
              <a:t>§ 369 Trestného zákona – </a:t>
            </a:r>
            <a:r>
              <a:rPr lang="sk-SK" sz="1800" b="1" i="0" u="none" strike="noStrike" dirty="0">
                <a:solidFill>
                  <a:srgbClr val="000000"/>
                </a:solidFill>
                <a:effectLst/>
                <a:latin typeface="Arial Nova Cond" panose="020B0506020202020204" pitchFamily="34" charset="0"/>
              </a:rPr>
              <a:t>Trestný čin rozširovania detskej pornografie: </a:t>
            </a:r>
            <a:r>
              <a:rPr lang="sk-SK" sz="1800" b="0" i="0" u="none" strike="noStrike" dirty="0">
                <a:solidFill>
                  <a:srgbClr val="000000"/>
                </a:solidFill>
                <a:effectLst/>
                <a:latin typeface="Arial Nova Cond" panose="020B0506020202020204" pitchFamily="34" charset="0"/>
              </a:rPr>
              <a:t>Kto rozmnožuje, prepravuje, zadovažuje, sprístupňuje alebo inak rozširuje detskú pornografiu, potrestá sa odňatím slobody na jeden rok až päť rokov.</a:t>
            </a:r>
            <a:r>
              <a:rPr lang="sk-SK" sz="1800" b="0" i="0" dirty="0">
                <a:solidFill>
                  <a:srgbClr val="000000"/>
                </a:solidFill>
                <a:effectLst/>
                <a:latin typeface="Arial Nova Cond" panose="020B0506020202020204" pitchFamily="34" charset="0"/>
              </a:rPr>
              <a:t>​</a:t>
            </a:r>
            <a:endParaRPr lang="sk-SK" dirty="0"/>
          </a:p>
        </p:txBody>
      </p:sp>
    </p:spTree>
    <p:extLst>
      <p:ext uri="{BB962C8B-B14F-4D97-AF65-F5344CB8AC3E}">
        <p14:creationId xmlns:p14="http://schemas.microsoft.com/office/powerpoint/2010/main" val="187449334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6666A6-8C7A-538D-BB8C-A4357F6DFC61}"/>
            </a:ext>
          </a:extLst>
        </p:cNvPr>
        <p:cNvGrpSpPr/>
        <p:nvPr/>
      </p:nvGrpSpPr>
      <p:grpSpPr>
        <a:xfrm>
          <a:off x="0" y="0"/>
          <a:ext cx="0" cy="0"/>
          <a:chOff x="0" y="0"/>
          <a:chExt cx="0" cy="0"/>
        </a:xfrm>
      </p:grpSpPr>
      <p:pic>
        <p:nvPicPr>
          <p:cNvPr id="10242" name="Picture 2">
            <a:extLst>
              <a:ext uri="{FF2B5EF4-FFF2-40B4-BE49-F238E27FC236}">
                <a16:creationId xmlns:a16="http://schemas.microsoft.com/office/drawing/2014/main" id="{4E94D301-7368-6FEA-45D9-C4C8FC0FA8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978408"/>
            <a:ext cx="5029200" cy="4720263"/>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Obrázok, na ktorom je text, snímka obrazovky, písmo, dokument&#10;&#10;Obsah vygenerovaný pomocou AI môže byť nesprávny.">
            <a:extLst>
              <a:ext uri="{FF2B5EF4-FFF2-40B4-BE49-F238E27FC236}">
                <a16:creationId xmlns:a16="http://schemas.microsoft.com/office/drawing/2014/main" id="{092B0CDA-F45C-CC41-3061-819DCE3BD1C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574536" y="1234440"/>
            <a:ext cx="5184648" cy="3783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953551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F6AB97-6233-59CC-25C8-B27E2FF1107F}"/>
            </a:ext>
          </a:extLst>
        </p:cNvPr>
        <p:cNvGrpSpPr/>
        <p:nvPr/>
      </p:nvGrpSpPr>
      <p:grpSpPr>
        <a:xfrm>
          <a:off x="0" y="0"/>
          <a:ext cx="0" cy="0"/>
          <a:chOff x="0" y="0"/>
          <a:chExt cx="0" cy="0"/>
        </a:xfrm>
      </p:grpSpPr>
      <p:sp>
        <p:nvSpPr>
          <p:cNvPr id="5" name="Nadpis 1">
            <a:extLst>
              <a:ext uri="{FF2B5EF4-FFF2-40B4-BE49-F238E27FC236}">
                <a16:creationId xmlns:a16="http://schemas.microsoft.com/office/drawing/2014/main" id="{FEFEDCA0-0730-8B93-D86B-FBC5FD6001EE}"/>
              </a:ext>
            </a:extLst>
          </p:cNvPr>
          <p:cNvSpPr>
            <a:spLocks noGrp="1"/>
          </p:cNvSpPr>
          <p:nvPr>
            <p:ph sz="half" idx="1"/>
          </p:nvPr>
        </p:nvSpPr>
        <p:spPr>
          <a:xfrm>
            <a:off x="762000" y="1371601"/>
            <a:ext cx="9534525" cy="3970338"/>
          </a:xfrm>
        </p:spPr>
        <p:txBody>
          <a:bodyPr/>
          <a:lstStyle/>
          <a:p>
            <a:pPr marL="0" indent="0" algn="ctr">
              <a:buNone/>
            </a:pPr>
            <a:endParaRPr lang="sk-SK" sz="4000" dirty="0">
              <a:solidFill>
                <a:schemeClr val="bg1"/>
              </a:solidFill>
              <a:latin typeface="Arial" panose="020B0604020202020204" pitchFamily="34" charset="0"/>
              <a:cs typeface="Arial" panose="020B0604020202020204" pitchFamily="34" charset="0"/>
            </a:endParaRPr>
          </a:p>
          <a:p>
            <a:pPr marL="0" indent="0" algn="ctr">
              <a:buNone/>
            </a:pPr>
            <a:endParaRPr lang="sk-SK" sz="3400" b="1" dirty="0">
              <a:solidFill>
                <a:schemeClr val="bg1"/>
              </a:solidFill>
            </a:endParaRPr>
          </a:p>
          <a:p>
            <a:pPr marL="0" indent="0" algn="ctr">
              <a:buNone/>
            </a:pPr>
            <a:endParaRPr lang="sk-SK" sz="3400" b="1" dirty="0">
              <a:solidFill>
                <a:schemeClr val="bg1"/>
              </a:solidFill>
            </a:endParaRPr>
          </a:p>
          <a:p>
            <a:pPr marL="0" indent="0" algn="ctr">
              <a:buNone/>
            </a:pPr>
            <a:r>
              <a:rPr lang="sk-SK" sz="3400" b="1" dirty="0">
                <a:solidFill>
                  <a:schemeClr val="bg1"/>
                </a:solidFill>
              </a:rPr>
              <a:t>OBSAH PORUŠUJÚCI PRÁVA DUŠEVNÉHO VLASTNÍCTVA</a:t>
            </a:r>
            <a:endParaRPr lang="sk-SK" sz="3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936219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57500D-D64A-147D-A7E8-E1DBE61F57FF}"/>
            </a:ext>
          </a:extLst>
        </p:cNvPr>
        <p:cNvGrpSpPr/>
        <p:nvPr/>
      </p:nvGrpSpPr>
      <p:grpSpPr>
        <a:xfrm>
          <a:off x="0" y="0"/>
          <a:ext cx="0" cy="0"/>
          <a:chOff x="0" y="0"/>
          <a:chExt cx="0" cy="0"/>
        </a:xfrm>
      </p:grpSpPr>
      <p:sp>
        <p:nvSpPr>
          <p:cNvPr id="4" name="Nadpis 3">
            <a:extLst>
              <a:ext uri="{FF2B5EF4-FFF2-40B4-BE49-F238E27FC236}">
                <a16:creationId xmlns:a16="http://schemas.microsoft.com/office/drawing/2014/main" id="{6A03CD57-7FA1-C9DE-1D0C-624BA3B305EE}"/>
              </a:ext>
            </a:extLst>
          </p:cNvPr>
          <p:cNvSpPr>
            <a:spLocks noGrp="1"/>
          </p:cNvSpPr>
          <p:nvPr>
            <p:ph type="title"/>
          </p:nvPr>
        </p:nvSpPr>
        <p:spPr>
          <a:xfrm>
            <a:off x="3045041" y="301752"/>
            <a:ext cx="7622126" cy="1623833"/>
          </a:xfrm>
        </p:spPr>
        <p:txBody>
          <a:bodyPr>
            <a:normAutofit/>
          </a:bodyPr>
          <a:lstStyle/>
          <a:p>
            <a:r>
              <a:rPr lang="sk-SK" b="1" dirty="0">
                <a:latin typeface="Arial" panose="020B0604020202020204" pitchFamily="34" charset="0"/>
                <a:cs typeface="Arial" panose="020B0604020202020204" pitchFamily="34" charset="0"/>
              </a:rPr>
              <a:t>PORUŠOVANIE AUTORSKÝCH PRÁV</a:t>
            </a:r>
            <a:endParaRPr lang="sk-SK" dirty="0">
              <a:latin typeface="Arial" panose="020B0604020202020204" pitchFamily="34" charset="0"/>
              <a:cs typeface="Arial" panose="020B0604020202020204" pitchFamily="34" charset="0"/>
            </a:endParaRPr>
          </a:p>
        </p:txBody>
      </p:sp>
      <p:pic>
        <p:nvPicPr>
          <p:cNvPr id="9" name="Zástupný objekt pre obsah 8" descr="Obrázok, na ktorom je text, snímka obrazovky, softvér, písmo&#10;&#10;Obsah vygenerovaný pomocou AI môže byť nesprávny.">
            <a:extLst>
              <a:ext uri="{FF2B5EF4-FFF2-40B4-BE49-F238E27FC236}">
                <a16:creationId xmlns:a16="http://schemas.microsoft.com/office/drawing/2014/main" id="{B7E9AA19-AF90-F939-0FE2-FACFF45949A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0486" y="1730235"/>
            <a:ext cx="10591800" cy="3571701"/>
          </a:xfrm>
        </p:spPr>
      </p:pic>
    </p:spTree>
    <p:extLst>
      <p:ext uri="{BB962C8B-B14F-4D97-AF65-F5344CB8AC3E}">
        <p14:creationId xmlns:p14="http://schemas.microsoft.com/office/powerpoint/2010/main" val="189927593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2A2ECA-6052-8E29-C0C3-44FFA8CC6397}"/>
            </a:ext>
          </a:extLst>
        </p:cNvPr>
        <p:cNvGrpSpPr/>
        <p:nvPr/>
      </p:nvGrpSpPr>
      <p:grpSpPr>
        <a:xfrm>
          <a:off x="0" y="0"/>
          <a:ext cx="0" cy="0"/>
          <a:chOff x="0" y="0"/>
          <a:chExt cx="0" cy="0"/>
        </a:xfrm>
      </p:grpSpPr>
      <p:sp>
        <p:nvSpPr>
          <p:cNvPr id="4" name="Nadpis 3">
            <a:extLst>
              <a:ext uri="{FF2B5EF4-FFF2-40B4-BE49-F238E27FC236}">
                <a16:creationId xmlns:a16="http://schemas.microsoft.com/office/drawing/2014/main" id="{86BB4DF0-3F3D-B5D4-A13D-292C91DE8E70}"/>
              </a:ext>
            </a:extLst>
          </p:cNvPr>
          <p:cNvSpPr>
            <a:spLocks noGrp="1"/>
          </p:cNvSpPr>
          <p:nvPr>
            <p:ph type="title"/>
          </p:nvPr>
        </p:nvSpPr>
        <p:spPr>
          <a:xfrm>
            <a:off x="3045041" y="585927"/>
            <a:ext cx="7622126" cy="1339658"/>
          </a:xfrm>
        </p:spPr>
        <p:txBody>
          <a:bodyPr>
            <a:normAutofit fontScale="90000"/>
          </a:bodyPr>
          <a:lstStyle/>
          <a:p>
            <a:r>
              <a:rPr lang="sk-SK" b="1" dirty="0">
                <a:latin typeface="Arial" panose="020B0604020202020204" pitchFamily="34" charset="0"/>
                <a:cs typeface="Arial" panose="020B0604020202020204" pitchFamily="34" charset="0"/>
              </a:rPr>
              <a:t>TRESTNÝ ČIN PORUŠOVANIA AUTORSKÝCH PRÁV</a:t>
            </a:r>
            <a:endParaRPr lang="sk-SK" dirty="0">
              <a:latin typeface="Arial" panose="020B0604020202020204" pitchFamily="34" charset="0"/>
              <a:cs typeface="Arial" panose="020B0604020202020204" pitchFamily="34" charset="0"/>
            </a:endParaRPr>
          </a:p>
        </p:txBody>
      </p:sp>
      <p:graphicFrame>
        <p:nvGraphicFramePr>
          <p:cNvPr id="5" name="Zástupný objekt pre obsah 7">
            <a:extLst>
              <a:ext uri="{FF2B5EF4-FFF2-40B4-BE49-F238E27FC236}">
                <a16:creationId xmlns:a16="http://schemas.microsoft.com/office/drawing/2014/main" id="{6C912086-657A-9E8B-A473-8704CEADCE41}"/>
              </a:ext>
            </a:extLst>
          </p:cNvPr>
          <p:cNvGraphicFramePr>
            <a:graphicFrameLocks noGrp="1"/>
          </p:cNvGraphicFramePr>
          <p:nvPr>
            <p:extLst>
              <p:ext uri="{D42A27DB-BD31-4B8C-83A1-F6EECF244321}">
                <p14:modId xmlns:p14="http://schemas.microsoft.com/office/powerpoint/2010/main" val="92840661"/>
              </p:ext>
            </p:extLst>
          </p:nvPr>
        </p:nvGraphicFramePr>
        <p:xfrm>
          <a:off x="1611951" y="2253101"/>
          <a:ext cx="9055216" cy="264509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98225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4C486324-7959-DA23-891C-27C3BA14654D}"/>
              </a:ext>
            </a:extLst>
          </p:cNvPr>
          <p:cNvSpPr>
            <a:spLocks noGrp="1" noChangeArrowheads="1"/>
          </p:cNvSpPr>
          <p:nvPr>
            <p:ph type="title"/>
          </p:nvPr>
        </p:nvSpPr>
        <p:spPr>
          <a:xfrm>
            <a:off x="1985964" y="404812"/>
            <a:ext cx="8502650" cy="763587"/>
          </a:xfrm>
        </p:spPr>
        <p:txBody>
          <a:bodyPr rtlCol="0">
            <a:normAutofit fontScale="90000"/>
          </a:bodyPr>
          <a:lstStyle/>
          <a:p>
            <a:pPr fontAlgn="auto">
              <a:spcAft>
                <a:spcPts val="0"/>
              </a:spcAft>
              <a:defRPr/>
            </a:pPr>
            <a:br>
              <a:rPr lang="sk-SK" sz="3600" dirty="0">
                <a:latin typeface="Arial" pitchFamily="34" charset="0"/>
                <a:cs typeface="Times New Roman" pitchFamily="18" charset="0"/>
              </a:rPr>
            </a:br>
            <a:r>
              <a:rPr lang="sk-SK" sz="3600" b="1" dirty="0">
                <a:latin typeface="Arial" pitchFamily="34" charset="0"/>
                <a:cs typeface="Times New Roman" pitchFamily="18" charset="0"/>
              </a:rPr>
              <a:t>KATEGÓRIE NEZÁKONNÉHO OBSAHU</a:t>
            </a:r>
            <a:endParaRPr lang="cs-CZ" sz="3600" b="1" dirty="0">
              <a:latin typeface="Arial" pitchFamily="34" charset="0"/>
              <a:cs typeface="Times New Roman" pitchFamily="18" charset="0"/>
            </a:endParaRPr>
          </a:p>
        </p:txBody>
      </p:sp>
      <p:sp>
        <p:nvSpPr>
          <p:cNvPr id="16387" name="Rectangle 3">
            <a:extLst>
              <a:ext uri="{FF2B5EF4-FFF2-40B4-BE49-F238E27FC236}">
                <a16:creationId xmlns:a16="http://schemas.microsoft.com/office/drawing/2014/main" id="{AF915FF8-166F-4693-305B-3493BD66B79A}"/>
              </a:ext>
            </a:extLst>
          </p:cNvPr>
          <p:cNvSpPr>
            <a:spLocks noGrp="1" noChangeArrowheads="1"/>
          </p:cNvSpPr>
          <p:nvPr>
            <p:ph idx="1"/>
          </p:nvPr>
        </p:nvSpPr>
        <p:spPr>
          <a:xfrm>
            <a:off x="1703389" y="1557338"/>
            <a:ext cx="8785225" cy="4895850"/>
          </a:xfrm>
        </p:spPr>
        <p:txBody>
          <a:bodyPr/>
          <a:lstStyle/>
          <a:p>
            <a:pPr algn="just" fontAlgn="base"/>
            <a:r>
              <a:rPr lang="sk-SK" sz="1600" dirty="0">
                <a:latin typeface="Arial" panose="020B0604020202020204" pitchFamily="34" charset="0"/>
                <a:cs typeface="Arial" panose="020B0604020202020204" pitchFamily="34" charset="0"/>
              </a:rPr>
              <a:t>nemožno poskytnúť taxatívny výpočet</a:t>
            </a:r>
            <a:r>
              <a:rPr lang="en-US" sz="1600" dirty="0">
                <a:latin typeface="Arial" panose="020B0604020202020204" pitchFamily="34" charset="0"/>
                <a:cs typeface="Arial" panose="020B0604020202020204" pitchFamily="34" charset="0"/>
              </a:rPr>
              <a:t>​</a:t>
            </a:r>
          </a:p>
          <a:p>
            <a:pPr algn="just" fontAlgn="base"/>
            <a:r>
              <a:rPr lang="sk-SK" sz="1600" dirty="0">
                <a:latin typeface="Arial" panose="020B0604020202020204" pitchFamily="34" charset="0"/>
                <a:cs typeface="Arial" panose="020B0604020202020204" pitchFamily="34" charset="0"/>
              </a:rPr>
              <a:t>rozdielna závažnosť, rozsah hroziacej škody a identifikovateľnosť</a:t>
            </a:r>
            <a:r>
              <a:rPr lang="en-US" sz="1600" dirty="0">
                <a:latin typeface="Arial" panose="020B0604020202020204" pitchFamily="34" charset="0"/>
                <a:cs typeface="Arial" panose="020B0604020202020204" pitchFamily="34" charset="0"/>
              </a:rPr>
              <a:t>​</a:t>
            </a:r>
          </a:p>
          <a:p>
            <a:pPr algn="just" fontAlgn="base"/>
            <a:r>
              <a:rPr lang="sk-SK" sz="1600" dirty="0">
                <a:latin typeface="Arial" panose="020B0604020202020204" pitchFamily="34" charset="0"/>
                <a:cs typeface="Arial" panose="020B0604020202020204" pitchFamily="34" charset="0"/>
              </a:rPr>
              <a:t>medzi najčastejšie druhy patrí:</a:t>
            </a:r>
            <a:r>
              <a:rPr lang="en-US" sz="1600" dirty="0">
                <a:latin typeface="Arial" panose="020B0604020202020204" pitchFamily="34" charset="0"/>
                <a:cs typeface="Arial" panose="020B0604020202020204" pitchFamily="34" charset="0"/>
              </a:rPr>
              <a:t>​</a:t>
            </a:r>
          </a:p>
          <a:p>
            <a:pPr algn="just" fontAlgn="base"/>
            <a:r>
              <a:rPr lang="sk-SK" sz="1600" dirty="0">
                <a:latin typeface="Arial" panose="020B0604020202020204" pitchFamily="34" charset="0"/>
                <a:cs typeface="Arial" panose="020B0604020202020204" pitchFamily="34" charset="0"/>
              </a:rPr>
              <a:t>teroristický obsah</a:t>
            </a:r>
            <a:r>
              <a:rPr lang="en-US" sz="1600" dirty="0">
                <a:latin typeface="Arial" panose="020B0604020202020204" pitchFamily="34" charset="0"/>
                <a:cs typeface="Arial" panose="020B0604020202020204" pitchFamily="34" charset="0"/>
              </a:rPr>
              <a:t>​</a:t>
            </a:r>
          </a:p>
          <a:p>
            <a:pPr algn="just" fontAlgn="base"/>
            <a:r>
              <a:rPr lang="sk-SK" sz="1600" dirty="0">
                <a:latin typeface="Arial" panose="020B0604020202020204" pitchFamily="34" charset="0"/>
                <a:cs typeface="Arial" panose="020B0604020202020204" pitchFamily="34" charset="0"/>
              </a:rPr>
              <a:t>extrémistický obsah a xenofóbne a rasovo motivované prejavy, ktoré verejne podnecujú k nenávisti a násiliu (tzv. </a:t>
            </a:r>
            <a:r>
              <a:rPr lang="sk-SK" sz="1600" i="1" dirty="0">
                <a:latin typeface="Arial" panose="020B0604020202020204" pitchFamily="34" charset="0"/>
                <a:cs typeface="Arial" panose="020B0604020202020204" pitchFamily="34" charset="0"/>
              </a:rPr>
              <a:t>hate </a:t>
            </a:r>
            <a:r>
              <a:rPr lang="sk-SK" sz="1600" i="1" dirty="0" err="1">
                <a:latin typeface="Arial" panose="020B0604020202020204" pitchFamily="34" charset="0"/>
                <a:cs typeface="Arial" panose="020B0604020202020204" pitchFamily="34" charset="0"/>
              </a:rPr>
              <a:t>speech</a:t>
            </a:r>
            <a:r>
              <a:rPr lang="sk-SK" sz="1600" dirty="0">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a:t>
            </a:r>
          </a:p>
          <a:p>
            <a:pPr algn="just" fontAlgn="base"/>
            <a:r>
              <a:rPr lang="sk-SK" sz="1600" dirty="0">
                <a:latin typeface="Arial" panose="020B0604020202020204" pitchFamily="34" charset="0"/>
                <a:cs typeface="Arial" panose="020B0604020202020204" pitchFamily="34" charset="0"/>
              </a:rPr>
              <a:t>detská pornografia</a:t>
            </a:r>
            <a:r>
              <a:rPr lang="en-US" sz="1600" dirty="0">
                <a:latin typeface="Arial" panose="020B0604020202020204" pitchFamily="34" charset="0"/>
                <a:cs typeface="Arial" panose="020B0604020202020204" pitchFamily="34" charset="0"/>
              </a:rPr>
              <a:t>​</a:t>
            </a:r>
          </a:p>
          <a:p>
            <a:pPr algn="just" fontAlgn="base"/>
            <a:r>
              <a:rPr lang="sk-SK" sz="1600" dirty="0">
                <a:latin typeface="Arial" panose="020B0604020202020204" pitchFamily="34" charset="0"/>
                <a:cs typeface="Arial" panose="020B0604020202020204" pitchFamily="34" charset="0"/>
              </a:rPr>
              <a:t>obsah porušujúci právo na ochranu súkromia alebo právo na ochranu osobných údajov</a:t>
            </a:r>
            <a:r>
              <a:rPr lang="en-US" sz="1600" dirty="0">
                <a:latin typeface="Arial" panose="020B0604020202020204" pitchFamily="34" charset="0"/>
                <a:cs typeface="Arial" panose="020B0604020202020204" pitchFamily="34" charset="0"/>
              </a:rPr>
              <a:t>​</a:t>
            </a:r>
          </a:p>
          <a:p>
            <a:pPr algn="just" fontAlgn="base"/>
            <a:r>
              <a:rPr lang="sk-SK" sz="1600" dirty="0">
                <a:latin typeface="Arial" panose="020B0604020202020204" pitchFamily="34" charset="0"/>
                <a:cs typeface="Arial" panose="020B0604020202020204" pitchFamily="34" charset="0"/>
              </a:rPr>
              <a:t>obsah porušujúci práva k duševnému vlastníctvu</a:t>
            </a:r>
            <a:r>
              <a:rPr lang="en-US" sz="1600" dirty="0">
                <a:latin typeface="Arial" panose="020B0604020202020204" pitchFamily="34" charset="0"/>
                <a:cs typeface="Arial" panose="020B0604020202020204" pitchFamily="34" charset="0"/>
              </a:rPr>
              <a:t>​</a:t>
            </a:r>
          </a:p>
          <a:p>
            <a:pPr algn="just" fontAlgn="base"/>
            <a:r>
              <a:rPr lang="sk-SK" sz="1600" dirty="0">
                <a:latin typeface="Arial" panose="020B0604020202020204" pitchFamily="34" charset="0"/>
                <a:cs typeface="Arial" panose="020B0604020202020204" pitchFamily="34" charset="0"/>
              </a:rPr>
              <a:t>nekalosúťažný nezákonný obsah</a:t>
            </a:r>
            <a:r>
              <a:rPr lang="en-US" sz="1600" dirty="0">
                <a:latin typeface="Arial" panose="020B0604020202020204" pitchFamily="34" charset="0"/>
                <a:cs typeface="Arial" panose="020B0604020202020204" pitchFamily="34" charset="0"/>
              </a:rPr>
              <a:t>​</a:t>
            </a:r>
          </a:p>
          <a:p>
            <a:pPr algn="just" fontAlgn="base"/>
            <a:r>
              <a:rPr lang="sk-SK" sz="1600" dirty="0">
                <a:latin typeface="Arial" panose="020B0604020202020204" pitchFamily="34" charset="0"/>
                <a:cs typeface="Arial" panose="020B0604020202020204" pitchFamily="34" charset="0"/>
              </a:rPr>
              <a:t>ďalšie druhy nezákonného obsahu (podvodný obsah, násilný obsah, propagovanie alebo prevádzkovanie hazardnej hry bez licencie, obsah, ktorého zverejňovanie je zakázané v období volebného moratória, škodlivý obsah – NBÚ, šírenie poplašnej správy, ...)</a:t>
            </a:r>
            <a:endParaRPr lang="en-US" sz="1600" dirty="0">
              <a:latin typeface="Arial" panose="020B0604020202020204" pitchFamily="34" charset="0"/>
              <a:cs typeface="Arial" panose="020B0604020202020204" pitchFamily="34" charset="0"/>
            </a:endParaRPr>
          </a:p>
          <a:p>
            <a:pPr fontAlgn="auto">
              <a:spcAft>
                <a:spcPts val="0"/>
              </a:spcAft>
              <a:defRPr/>
            </a:pPr>
            <a:endParaRPr lang="cs-CZ" b="1" dirty="0">
              <a:solidFill>
                <a:schemeClr val="tx1">
                  <a:lumMod val="50000"/>
                  <a:lumOff val="50000"/>
                </a:schemeClr>
              </a:solidFill>
              <a:latin typeface="Arial" pitchFamily="34" charset="0"/>
            </a:endParaRPr>
          </a:p>
        </p:txBody>
      </p:sp>
    </p:spTree>
  </p:cSld>
  <p:clrMapOvr>
    <a:masterClrMapping/>
  </p:clrMapOvr>
  <p:transition>
    <p:blinds dir="vert"/>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26FEF9-789F-593F-206F-9108CAEACD8A}"/>
            </a:ext>
          </a:extLst>
        </p:cNvPr>
        <p:cNvGrpSpPr/>
        <p:nvPr/>
      </p:nvGrpSpPr>
      <p:grpSpPr>
        <a:xfrm>
          <a:off x="0" y="0"/>
          <a:ext cx="0" cy="0"/>
          <a:chOff x="0" y="0"/>
          <a:chExt cx="0" cy="0"/>
        </a:xfrm>
      </p:grpSpPr>
      <p:sp>
        <p:nvSpPr>
          <p:cNvPr id="4" name="Nadpis 3">
            <a:extLst>
              <a:ext uri="{FF2B5EF4-FFF2-40B4-BE49-F238E27FC236}">
                <a16:creationId xmlns:a16="http://schemas.microsoft.com/office/drawing/2014/main" id="{4FCBF293-26C7-EF00-3E0D-9FB598CDE75C}"/>
              </a:ext>
            </a:extLst>
          </p:cNvPr>
          <p:cNvSpPr>
            <a:spLocks noGrp="1"/>
          </p:cNvSpPr>
          <p:nvPr>
            <p:ph type="title"/>
          </p:nvPr>
        </p:nvSpPr>
        <p:spPr>
          <a:xfrm>
            <a:off x="3045041" y="585927"/>
            <a:ext cx="7622126" cy="1339658"/>
          </a:xfrm>
        </p:spPr>
        <p:txBody>
          <a:bodyPr>
            <a:normAutofit/>
          </a:bodyPr>
          <a:lstStyle/>
          <a:p>
            <a:r>
              <a:rPr lang="sk-SK" b="1" dirty="0"/>
              <a:t>TRESTNÝ ČIN PORUŠOVANIA AUTORSKÝCH PRÁV</a:t>
            </a:r>
            <a:r>
              <a:rPr lang="sk-SK" dirty="0"/>
              <a:t>​</a:t>
            </a:r>
          </a:p>
        </p:txBody>
      </p:sp>
      <p:pic>
        <p:nvPicPr>
          <p:cNvPr id="3" name="Obrázok 2" descr="Obrázok, na ktorom je text, číslo, písmo&#10;&#10;Obsah vygenerovaný pomocou AI môže byť nesprávny.">
            <a:extLst>
              <a:ext uri="{FF2B5EF4-FFF2-40B4-BE49-F238E27FC236}">
                <a16:creationId xmlns:a16="http://schemas.microsoft.com/office/drawing/2014/main" id="{99627852-3533-E6A9-07D6-0B84D50552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4216" y="2167128"/>
            <a:ext cx="6528816" cy="3282695"/>
          </a:xfrm>
          <a:prstGeom prst="rect">
            <a:avLst/>
          </a:prstGeom>
          <a:noFill/>
        </p:spPr>
      </p:pic>
      <p:sp>
        <p:nvSpPr>
          <p:cNvPr id="7" name="BlokTextu 6">
            <a:extLst>
              <a:ext uri="{FF2B5EF4-FFF2-40B4-BE49-F238E27FC236}">
                <a16:creationId xmlns:a16="http://schemas.microsoft.com/office/drawing/2014/main" id="{6F1B3744-EC15-B0C5-29C6-2E45ED46B6BA}"/>
              </a:ext>
            </a:extLst>
          </p:cNvPr>
          <p:cNvSpPr txBox="1"/>
          <p:nvPr/>
        </p:nvSpPr>
        <p:spPr>
          <a:xfrm>
            <a:off x="512064" y="2167129"/>
            <a:ext cx="3273552" cy="1200329"/>
          </a:xfrm>
          <a:prstGeom prst="rect">
            <a:avLst/>
          </a:prstGeom>
          <a:noFill/>
        </p:spPr>
        <p:txBody>
          <a:bodyPr wrap="square">
            <a:spAutoFit/>
          </a:bodyPr>
          <a:lstStyle/>
          <a:p>
            <a:pPr algn="just"/>
            <a:r>
              <a:rPr lang="sk-SK" sz="1800" b="0" i="0" u="none" strike="noStrike" dirty="0">
                <a:solidFill>
                  <a:srgbClr val="000000"/>
                </a:solidFill>
                <a:effectLst/>
                <a:latin typeface="Arial Nova Cond" panose="020B0506020202020204" pitchFamily="34" charset="0"/>
              </a:rPr>
              <a:t>Štatistický prehľad trestnej a netrestnej činnosti podľa Generálnej prokuratúry SR k § 283 Trestného zákona</a:t>
            </a:r>
            <a:endParaRPr lang="sk-SK" dirty="0"/>
          </a:p>
        </p:txBody>
      </p:sp>
    </p:spTree>
    <p:extLst>
      <p:ext uri="{BB962C8B-B14F-4D97-AF65-F5344CB8AC3E}">
        <p14:creationId xmlns:p14="http://schemas.microsoft.com/office/powerpoint/2010/main" val="168758215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948C8E-83DD-8C53-7BAD-EBECCE021A68}"/>
            </a:ext>
          </a:extLst>
        </p:cNvPr>
        <p:cNvGrpSpPr/>
        <p:nvPr/>
      </p:nvGrpSpPr>
      <p:grpSpPr>
        <a:xfrm>
          <a:off x="0" y="0"/>
          <a:ext cx="0" cy="0"/>
          <a:chOff x="0" y="0"/>
          <a:chExt cx="0" cy="0"/>
        </a:xfrm>
      </p:grpSpPr>
      <p:sp>
        <p:nvSpPr>
          <p:cNvPr id="4" name="Nadpis 3">
            <a:extLst>
              <a:ext uri="{FF2B5EF4-FFF2-40B4-BE49-F238E27FC236}">
                <a16:creationId xmlns:a16="http://schemas.microsoft.com/office/drawing/2014/main" id="{55A174C3-2F04-F643-89E8-AD4A0FCCB9AF}"/>
              </a:ext>
            </a:extLst>
          </p:cNvPr>
          <p:cNvSpPr>
            <a:spLocks noGrp="1"/>
          </p:cNvSpPr>
          <p:nvPr>
            <p:ph type="title"/>
          </p:nvPr>
        </p:nvSpPr>
        <p:spPr>
          <a:xfrm>
            <a:off x="839788" y="457200"/>
            <a:ext cx="3932237" cy="1600200"/>
          </a:xfrm>
        </p:spPr>
        <p:txBody>
          <a:bodyPr anchor="b">
            <a:normAutofit/>
          </a:bodyPr>
          <a:lstStyle/>
          <a:p>
            <a:r>
              <a:rPr lang="sk-SK" b="1" kern="1200" dirty="0">
                <a:latin typeface="+mj-lt"/>
                <a:ea typeface="+mj-ea"/>
                <a:cs typeface="+mj-cs"/>
              </a:rPr>
              <a:t>TRESTNÝ ČIN PORUŠOVANIA AUTORSKÝCH PRÁV</a:t>
            </a:r>
            <a:r>
              <a:rPr lang="sk-SK" kern="1200" dirty="0">
                <a:latin typeface="+mj-lt"/>
                <a:ea typeface="+mj-ea"/>
                <a:cs typeface="+mj-cs"/>
              </a:rPr>
              <a:t>​</a:t>
            </a:r>
          </a:p>
        </p:txBody>
      </p:sp>
      <p:sp>
        <p:nvSpPr>
          <p:cNvPr id="7" name="BlokTextu 6">
            <a:extLst>
              <a:ext uri="{FF2B5EF4-FFF2-40B4-BE49-F238E27FC236}">
                <a16:creationId xmlns:a16="http://schemas.microsoft.com/office/drawing/2014/main" id="{F2EA27AF-9765-11AF-51A3-B22466E52207}"/>
              </a:ext>
            </a:extLst>
          </p:cNvPr>
          <p:cNvSpPr txBox="1"/>
          <p:nvPr/>
        </p:nvSpPr>
        <p:spPr>
          <a:xfrm>
            <a:off x="839788" y="2057400"/>
            <a:ext cx="3932237" cy="3811588"/>
          </a:xfrm>
          <a:prstGeom prst="rect">
            <a:avLst/>
          </a:prstGeom>
        </p:spPr>
        <p:txBody>
          <a:bodyPr>
            <a:normAutofit/>
          </a:bodyPr>
          <a:lstStyle/>
          <a:p>
            <a:pPr>
              <a:lnSpc>
                <a:spcPct val="90000"/>
              </a:lnSpc>
              <a:spcBef>
                <a:spcPts val="1000"/>
              </a:spcBef>
            </a:pPr>
            <a:r>
              <a:rPr lang="sk-SK" dirty="0"/>
              <a:t>Zasiahnuté formy obsahu</a:t>
            </a:r>
            <a:endParaRPr lang="sk-SK" sz="1600" kern="1200" dirty="0">
              <a:latin typeface="+mn-lt"/>
              <a:ea typeface="+mn-ea"/>
              <a:cs typeface="+mn-cs"/>
            </a:endParaRPr>
          </a:p>
        </p:txBody>
      </p:sp>
      <p:graphicFrame>
        <p:nvGraphicFramePr>
          <p:cNvPr id="2" name="Graf 1">
            <a:extLst>
              <a:ext uri="{FF2B5EF4-FFF2-40B4-BE49-F238E27FC236}">
                <a16:creationId xmlns:a16="http://schemas.microsoft.com/office/drawing/2014/main" id="{C1BA2329-3A7D-84A4-C849-E5C88C6C1312}"/>
              </a:ext>
            </a:extLst>
          </p:cNvPr>
          <p:cNvGraphicFramePr>
            <a:graphicFrameLocks noGrp="1"/>
          </p:cNvGraphicFramePr>
          <p:nvPr>
            <p:extLst>
              <p:ext uri="{D42A27DB-BD31-4B8C-83A1-F6EECF244321}">
                <p14:modId xmlns:p14="http://schemas.microsoft.com/office/powerpoint/2010/main" val="3301601502"/>
              </p:ext>
            </p:extLst>
          </p:nvPr>
        </p:nvGraphicFramePr>
        <p:xfrm>
          <a:off x="5183188" y="987425"/>
          <a:ext cx="6172200" cy="48736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2433775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6B4365-870A-5370-5993-AC24276FE5E6}"/>
            </a:ext>
          </a:extLst>
        </p:cNvPr>
        <p:cNvGrpSpPr/>
        <p:nvPr/>
      </p:nvGrpSpPr>
      <p:grpSpPr>
        <a:xfrm>
          <a:off x="0" y="0"/>
          <a:ext cx="0" cy="0"/>
          <a:chOff x="0" y="0"/>
          <a:chExt cx="0" cy="0"/>
        </a:xfrm>
      </p:grpSpPr>
      <p:sp>
        <p:nvSpPr>
          <p:cNvPr id="4" name="Nadpis 3">
            <a:extLst>
              <a:ext uri="{FF2B5EF4-FFF2-40B4-BE49-F238E27FC236}">
                <a16:creationId xmlns:a16="http://schemas.microsoft.com/office/drawing/2014/main" id="{BF202FD7-5027-24A5-84C7-2FD0CCA1D83B}"/>
              </a:ext>
            </a:extLst>
          </p:cNvPr>
          <p:cNvSpPr>
            <a:spLocks noGrp="1"/>
          </p:cNvSpPr>
          <p:nvPr>
            <p:ph type="title"/>
          </p:nvPr>
        </p:nvSpPr>
        <p:spPr>
          <a:xfrm>
            <a:off x="1956816" y="649224"/>
            <a:ext cx="9057067" cy="1252728"/>
          </a:xfrm>
        </p:spPr>
        <p:txBody>
          <a:bodyPr/>
          <a:lstStyle/>
          <a:p>
            <a:pPr algn="ctr"/>
            <a:r>
              <a:rPr lang="sk-SK" sz="4000" b="1" dirty="0">
                <a:latin typeface="Arial" panose="020B0604020202020204" pitchFamily="34" charset="0"/>
                <a:cs typeface="Arial" panose="020B0604020202020204" pitchFamily="34" charset="0"/>
              </a:rPr>
              <a:t>TRESTNÝ ČIN PORUŠOVANIA AUTORSKÝCH PRÁV​</a:t>
            </a:r>
            <a:endParaRPr lang="sk-SK" sz="4000" dirty="0">
              <a:latin typeface="Arial" panose="020B0604020202020204" pitchFamily="34" charset="0"/>
              <a:cs typeface="Arial" panose="020B0604020202020204" pitchFamily="34" charset="0"/>
            </a:endParaRPr>
          </a:p>
        </p:txBody>
      </p:sp>
      <p:sp>
        <p:nvSpPr>
          <p:cNvPr id="7" name="Zástupný objekt pre obsah 6">
            <a:extLst>
              <a:ext uri="{FF2B5EF4-FFF2-40B4-BE49-F238E27FC236}">
                <a16:creationId xmlns:a16="http://schemas.microsoft.com/office/drawing/2014/main" id="{623DECBD-B3A0-FEBA-5D12-753468BEFDE3}"/>
              </a:ext>
            </a:extLst>
          </p:cNvPr>
          <p:cNvSpPr>
            <a:spLocks noGrp="1"/>
          </p:cNvSpPr>
          <p:nvPr>
            <p:ph sz="half" idx="2"/>
          </p:nvPr>
        </p:nvSpPr>
        <p:spPr>
          <a:xfrm>
            <a:off x="763962" y="2103120"/>
            <a:ext cx="10766622" cy="3739896"/>
          </a:xfrm>
        </p:spPr>
        <p:txBody>
          <a:bodyPr/>
          <a:lstStyle/>
          <a:p>
            <a:pPr fontAlgn="base"/>
            <a:r>
              <a:rPr lang="sk-SK" sz="1800" b="1" dirty="0">
                <a:latin typeface="Arial" panose="020B0604020202020204" pitchFamily="34" charset="0"/>
                <a:cs typeface="Arial" panose="020B0604020202020204" pitchFamily="34" charset="0"/>
              </a:rPr>
              <a:t>Spôsob porušenia:</a:t>
            </a:r>
            <a:r>
              <a:rPr lang="en-US" sz="1800" dirty="0">
                <a:latin typeface="Arial" panose="020B0604020202020204" pitchFamily="34" charset="0"/>
                <a:cs typeface="Arial" panose="020B0604020202020204" pitchFamily="34" charset="0"/>
              </a:rPr>
              <a:t>​</a:t>
            </a:r>
          </a:p>
          <a:p>
            <a:pPr fontAlgn="base"/>
            <a:r>
              <a:rPr lang="sk-SK" sz="1800" b="1" dirty="0">
                <a:latin typeface="Arial" panose="020B0604020202020204" pitchFamily="34" charset="0"/>
                <a:cs typeface="Arial" panose="020B0604020202020204" pitchFamily="34" charset="0"/>
              </a:rPr>
              <a:t>sprístupňovanie digitálneho obsahu prostredníctvom tzv. P2P (</a:t>
            </a:r>
            <a:r>
              <a:rPr lang="sk-SK" sz="1800" b="1" dirty="0" err="1">
                <a:latin typeface="Arial" panose="020B0604020202020204" pitchFamily="34" charset="0"/>
                <a:cs typeface="Arial" panose="020B0604020202020204" pitchFamily="34" charset="0"/>
              </a:rPr>
              <a:t>Peer</a:t>
            </a:r>
            <a:r>
              <a:rPr lang="sk-SK" sz="1800" b="1" dirty="0">
                <a:latin typeface="Arial" panose="020B0604020202020204" pitchFamily="34" charset="0"/>
                <a:cs typeface="Arial" panose="020B0604020202020204" pitchFamily="34" charset="0"/>
              </a:rPr>
              <a:t>-to-</a:t>
            </a:r>
            <a:r>
              <a:rPr lang="sk-SK" sz="1800" b="1" dirty="0" err="1">
                <a:latin typeface="Arial" panose="020B0604020202020204" pitchFamily="34" charset="0"/>
                <a:cs typeface="Arial" panose="020B0604020202020204" pitchFamily="34" charset="0"/>
              </a:rPr>
              <a:t>Peer</a:t>
            </a:r>
            <a:r>
              <a:rPr lang="sk-SK" sz="1800" b="1" dirty="0">
                <a:latin typeface="Arial" panose="020B0604020202020204" pitchFamily="34" charset="0"/>
                <a:cs typeface="Arial" panose="020B0604020202020204" pitchFamily="34" charset="0"/>
              </a:rPr>
              <a:t>) sietí - </a:t>
            </a:r>
            <a:r>
              <a:rPr lang="sk-SK" sz="1800" dirty="0">
                <a:latin typeface="Arial" panose="020B0604020202020204" pitchFamily="34" charset="0"/>
                <a:cs typeface="Arial" panose="020B0604020202020204" pitchFamily="34" charset="0"/>
              </a:rPr>
              <a:t>obvinený ako užívateľ P2P siete neoprávnene sprístupnil rozmnoženiny autorských diel, najmä audiovizuálnych, uložených v jeho zariadeniach, prostredníctvom počítačového programu (µ</a:t>
            </a:r>
            <a:r>
              <a:rPr lang="sk-SK" sz="1800" dirty="0" err="1">
                <a:latin typeface="Arial" panose="020B0604020202020204" pitchFamily="34" charset="0"/>
                <a:cs typeface="Arial" panose="020B0604020202020204" pitchFamily="34" charset="0"/>
              </a:rPr>
              <a:t>Torrent</a:t>
            </a:r>
            <a:r>
              <a:rPr lang="sk-SK" sz="1800" dirty="0">
                <a:latin typeface="Arial" panose="020B0604020202020204" pitchFamily="34" charset="0"/>
                <a:cs typeface="Arial" panose="020B0604020202020204" pitchFamily="34" charset="0"/>
              </a:rPr>
              <a:t>, </a:t>
            </a:r>
            <a:r>
              <a:rPr lang="sk-SK" sz="1800" dirty="0" err="1">
                <a:latin typeface="Arial" panose="020B0604020202020204" pitchFamily="34" charset="0"/>
                <a:cs typeface="Arial" panose="020B0604020202020204" pitchFamily="34" charset="0"/>
              </a:rPr>
              <a:t>BitTorrent</a:t>
            </a:r>
            <a:r>
              <a:rPr lang="sk-SK" sz="1800" dirty="0">
                <a:latin typeface="Arial" panose="020B0604020202020204" pitchFamily="34" charset="0"/>
                <a:cs typeface="Arial" panose="020B0604020202020204" pitchFamily="34" charset="0"/>
              </a:rPr>
              <a:t> a pod.), ktorý si predtým nainštaloval do svojho zariadenia, ďalším počtovo neohraničeným užívateľom P2P siete, ktorí si mohli takto sprístupnené diela voľne a bezplatne stiahnuť</a:t>
            </a:r>
            <a:r>
              <a:rPr lang="en-US" sz="1800" dirty="0">
                <a:latin typeface="Arial" panose="020B0604020202020204" pitchFamily="34" charset="0"/>
                <a:cs typeface="Arial" panose="020B0604020202020204" pitchFamily="34" charset="0"/>
              </a:rPr>
              <a:t>​</a:t>
            </a:r>
          </a:p>
          <a:p>
            <a:pPr fontAlgn="base"/>
            <a:r>
              <a:rPr lang="sk-SK" sz="1800" b="1" dirty="0">
                <a:latin typeface="Arial" panose="020B0604020202020204" pitchFamily="34" charset="0"/>
                <a:cs typeface="Arial" panose="020B0604020202020204" pitchFamily="34" charset="0"/>
              </a:rPr>
              <a:t>neoprávnené uloženie chráneného obsahu na tzv. </a:t>
            </a:r>
            <a:r>
              <a:rPr lang="sk-SK" sz="1800" b="1" dirty="0" err="1">
                <a:latin typeface="Arial" panose="020B0604020202020204" pitchFamily="34" charset="0"/>
                <a:cs typeface="Arial" panose="020B0604020202020204" pitchFamily="34" charset="0"/>
              </a:rPr>
              <a:t>filehostingových</a:t>
            </a:r>
            <a:r>
              <a:rPr lang="sk-SK" sz="1800" b="1" dirty="0">
                <a:latin typeface="Arial" panose="020B0604020202020204" pitchFamily="34" charset="0"/>
                <a:cs typeface="Arial" panose="020B0604020202020204" pitchFamily="34" charset="0"/>
              </a:rPr>
              <a:t> serveroch</a:t>
            </a:r>
            <a:r>
              <a:rPr lang="sk-SK" sz="1800" dirty="0">
                <a:latin typeface="Arial" panose="020B0604020202020204" pitchFamily="34" charset="0"/>
                <a:cs typeface="Arial" panose="020B0604020202020204" pitchFamily="34" charset="0"/>
              </a:rPr>
              <a:t> a následné </a:t>
            </a:r>
            <a:r>
              <a:rPr lang="sk-SK" sz="1800" b="1" dirty="0">
                <a:latin typeface="Arial" panose="020B0604020202020204" pitchFamily="34" charset="0"/>
                <a:cs typeface="Arial" panose="020B0604020202020204" pitchFamily="34" charset="0"/>
              </a:rPr>
              <a:t>zverejňovanie odkazov</a:t>
            </a:r>
            <a:r>
              <a:rPr lang="sk-SK" sz="1800" dirty="0">
                <a:latin typeface="Arial" panose="020B0604020202020204" pitchFamily="34" charset="0"/>
                <a:cs typeface="Arial" panose="020B0604020202020204" pitchFamily="34" charset="0"/>
              </a:rPr>
              <a:t> na takto zverejnený digitálny obsah </a:t>
            </a:r>
            <a:r>
              <a:rPr lang="sk-SK" sz="1800" b="1" dirty="0">
                <a:latin typeface="Arial" panose="020B0604020202020204" pitchFamily="34" charset="0"/>
                <a:cs typeface="Arial" panose="020B0604020202020204" pitchFamily="34" charset="0"/>
              </a:rPr>
              <a:t>na rôznych diskusných fórach</a:t>
            </a:r>
            <a:r>
              <a:rPr lang="sk-SK" sz="1800" dirty="0">
                <a:latin typeface="Arial" panose="020B0604020202020204" pitchFamily="34" charset="0"/>
                <a:cs typeface="Arial" panose="020B0604020202020204" pitchFamily="34" charset="0"/>
              </a:rPr>
              <a:t> zo strany obvineného, spravidla za účelom získania finančnej odmeny za každé stiahnutie takto sprístupneného obsahu</a:t>
            </a:r>
            <a:r>
              <a:rPr lang="en-US" sz="1800" dirty="0">
                <a:latin typeface="Arial" panose="020B0604020202020204" pitchFamily="34" charset="0"/>
                <a:cs typeface="Arial" panose="020B0604020202020204" pitchFamily="34" charset="0"/>
              </a:rPr>
              <a:t>​</a:t>
            </a:r>
          </a:p>
          <a:p>
            <a:pPr fontAlgn="base"/>
            <a:r>
              <a:rPr lang="sk-SK" sz="1800" b="1" dirty="0">
                <a:latin typeface="Arial" panose="020B0604020202020204" pitchFamily="34" charset="0"/>
                <a:cs typeface="Arial" panose="020B0604020202020204" pitchFamily="34" charset="0"/>
              </a:rPr>
              <a:t>neoprávnené zverejňovanie chráneného obsahu na internete</a:t>
            </a:r>
            <a:r>
              <a:rPr lang="sk-SK" sz="1800" dirty="0">
                <a:latin typeface="Arial" panose="020B0604020202020204" pitchFamily="34" charset="0"/>
                <a:cs typeface="Arial" panose="020B0604020202020204" pitchFamily="34" charset="0"/>
              </a:rPr>
              <a:t> rôznym všeobecne popisovaným spôsobom, najmä zverejňovanie obsahu na internetových serveroch, prostredníctvom siete, na dátovom úložisku serveru, na internetovej stránke alebo na internetových fórach​</a:t>
            </a:r>
          </a:p>
          <a:p>
            <a:endParaRPr lang="sk-SK"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561826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0BB4F1-E8D4-FF31-8C89-A08C5E5C3C03}"/>
            </a:ext>
          </a:extLst>
        </p:cNvPr>
        <p:cNvGrpSpPr/>
        <p:nvPr/>
      </p:nvGrpSpPr>
      <p:grpSpPr>
        <a:xfrm>
          <a:off x="0" y="0"/>
          <a:ext cx="0" cy="0"/>
          <a:chOff x="0" y="0"/>
          <a:chExt cx="0" cy="0"/>
        </a:xfrm>
      </p:grpSpPr>
      <p:sp>
        <p:nvSpPr>
          <p:cNvPr id="4" name="Nadpis 3">
            <a:extLst>
              <a:ext uri="{FF2B5EF4-FFF2-40B4-BE49-F238E27FC236}">
                <a16:creationId xmlns:a16="http://schemas.microsoft.com/office/drawing/2014/main" id="{297D9493-2E70-CAB9-3F92-A8FF25472460}"/>
              </a:ext>
            </a:extLst>
          </p:cNvPr>
          <p:cNvSpPr>
            <a:spLocks noGrp="1"/>
          </p:cNvSpPr>
          <p:nvPr>
            <p:ph type="title"/>
          </p:nvPr>
        </p:nvSpPr>
        <p:spPr>
          <a:xfrm>
            <a:off x="1956816" y="649224"/>
            <a:ext cx="9057067" cy="1252728"/>
          </a:xfrm>
        </p:spPr>
        <p:txBody>
          <a:bodyPr/>
          <a:lstStyle/>
          <a:p>
            <a:pPr algn="ctr"/>
            <a:r>
              <a:rPr lang="sk-SK" sz="4000" b="1" dirty="0">
                <a:latin typeface="Arial" panose="020B0604020202020204" pitchFamily="34" charset="0"/>
                <a:cs typeface="Arial" panose="020B0604020202020204" pitchFamily="34" charset="0"/>
              </a:rPr>
              <a:t>TRESTNÝ ČIN PORUŠOVANIA AUTORSKÝCH PRÁV​</a:t>
            </a:r>
            <a:endParaRPr lang="sk-SK" sz="4000" dirty="0">
              <a:latin typeface="Arial" panose="020B0604020202020204" pitchFamily="34" charset="0"/>
              <a:cs typeface="Arial" panose="020B0604020202020204" pitchFamily="34" charset="0"/>
            </a:endParaRPr>
          </a:p>
        </p:txBody>
      </p:sp>
      <p:graphicFrame>
        <p:nvGraphicFramePr>
          <p:cNvPr id="2" name="Zástupný objekt pre obsah 5">
            <a:extLst>
              <a:ext uri="{FF2B5EF4-FFF2-40B4-BE49-F238E27FC236}">
                <a16:creationId xmlns:a16="http://schemas.microsoft.com/office/drawing/2014/main" id="{DFCAF81E-1143-B958-A6DF-352B51CDCF97}"/>
              </a:ext>
            </a:extLst>
          </p:cNvPr>
          <p:cNvGraphicFramePr>
            <a:graphicFrameLocks noGrp="1"/>
          </p:cNvGraphicFramePr>
          <p:nvPr>
            <p:ph sz="half" idx="2"/>
            <p:extLst>
              <p:ext uri="{D42A27DB-BD31-4B8C-83A1-F6EECF244321}">
                <p14:modId xmlns:p14="http://schemas.microsoft.com/office/powerpoint/2010/main" val="2579140247"/>
              </p:ext>
            </p:extLst>
          </p:nvPr>
        </p:nvGraphicFramePr>
        <p:xfrm>
          <a:off x="302336" y="2797843"/>
          <a:ext cx="5005841" cy="3100388"/>
        </p:xfrm>
        <a:graphic>
          <a:graphicData uri="http://schemas.openxmlformats.org/drawingml/2006/chart">
            <c:chart xmlns:c="http://schemas.openxmlformats.org/drawingml/2006/chart" xmlns:r="http://schemas.openxmlformats.org/officeDocument/2006/relationships" r:id="rId2"/>
          </a:graphicData>
        </a:graphic>
      </p:graphicFrame>
      <p:pic>
        <p:nvPicPr>
          <p:cNvPr id="5" name="Obrázok 4" descr="Obrázok, na ktorom je text, snímka obrazovky, písmo, číslo&#10;&#10;Obsah vygenerovaný pomocou AI môže byť nesprávny.">
            <a:extLst>
              <a:ext uri="{FF2B5EF4-FFF2-40B4-BE49-F238E27FC236}">
                <a16:creationId xmlns:a16="http://schemas.microsoft.com/office/drawing/2014/main" id="{81FF521F-E232-B920-AAE9-703DCDC40D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6712" y="1966278"/>
            <a:ext cx="5891200" cy="3794793"/>
          </a:xfrm>
          <a:prstGeom prst="rect">
            <a:avLst/>
          </a:prstGeom>
        </p:spPr>
      </p:pic>
      <p:sp>
        <p:nvSpPr>
          <p:cNvPr id="8" name="BlokTextu 7">
            <a:extLst>
              <a:ext uri="{FF2B5EF4-FFF2-40B4-BE49-F238E27FC236}">
                <a16:creationId xmlns:a16="http://schemas.microsoft.com/office/drawing/2014/main" id="{AC002AE1-42B9-E2C4-51D4-333C0CF7CA4E}"/>
              </a:ext>
            </a:extLst>
          </p:cNvPr>
          <p:cNvSpPr txBox="1"/>
          <p:nvPr/>
        </p:nvSpPr>
        <p:spPr>
          <a:xfrm>
            <a:off x="164592" y="1810512"/>
            <a:ext cx="4398264" cy="1250663"/>
          </a:xfrm>
          <a:prstGeom prst="rect">
            <a:avLst/>
          </a:prstGeom>
          <a:noFill/>
        </p:spPr>
        <p:txBody>
          <a:bodyPr wrap="square">
            <a:spAutoFit/>
          </a:bodyPr>
          <a:lstStyle/>
          <a:p>
            <a:pPr rtl="0" fontAlgn="base">
              <a:lnSpc>
                <a:spcPts val="2250"/>
              </a:lnSpc>
              <a:buNone/>
            </a:pPr>
            <a:r>
              <a:rPr lang="sk-SK" sz="1800" b="0" i="0" u="none" strike="noStrike" dirty="0">
                <a:solidFill>
                  <a:srgbClr val="000000"/>
                </a:solidFill>
                <a:effectLst/>
                <a:latin typeface="Arial Nova Cond" panose="020B0506020202020204" pitchFamily="34" charset="0"/>
              </a:rPr>
              <a:t>Dohoda o vine a treste - 33 rozhodnutí </a:t>
            </a:r>
            <a:r>
              <a:rPr lang="en-US" sz="1800" b="0" i="0" dirty="0">
                <a:solidFill>
                  <a:srgbClr val="000000"/>
                </a:solidFill>
                <a:effectLst/>
                <a:latin typeface="Arial Nova Cond" panose="020B0506020202020204" pitchFamily="34" charset="0"/>
              </a:rPr>
              <a:t>​</a:t>
            </a:r>
            <a:endParaRPr lang="en-US" b="0" i="0" dirty="0">
              <a:solidFill>
                <a:srgbClr val="000000"/>
              </a:solidFill>
              <a:effectLst/>
              <a:latin typeface="Segoe UI" panose="020B0502040204020203" pitchFamily="34" charset="0"/>
            </a:endParaRPr>
          </a:p>
          <a:p>
            <a:pPr rtl="0" fontAlgn="base">
              <a:lnSpc>
                <a:spcPts val="2250"/>
              </a:lnSpc>
              <a:buNone/>
            </a:pPr>
            <a:r>
              <a:rPr lang="sk-SK" sz="1800" b="0" i="0" u="none" strike="noStrike" dirty="0">
                <a:solidFill>
                  <a:srgbClr val="000000"/>
                </a:solidFill>
                <a:effectLst/>
                <a:latin typeface="Arial Nova Cond" panose="020B0506020202020204" pitchFamily="34" charset="0"/>
              </a:rPr>
              <a:t>Trestný rozkaz – 26 rozhodnutí </a:t>
            </a:r>
            <a:r>
              <a:rPr lang="en-US" sz="1800" b="0" i="0" dirty="0">
                <a:solidFill>
                  <a:srgbClr val="000000"/>
                </a:solidFill>
                <a:effectLst/>
                <a:latin typeface="Arial Nova Cond" panose="020B0506020202020204" pitchFamily="34" charset="0"/>
              </a:rPr>
              <a:t>​</a:t>
            </a:r>
            <a:endParaRPr lang="en-US" b="0" i="0" dirty="0">
              <a:solidFill>
                <a:srgbClr val="000000"/>
              </a:solidFill>
              <a:effectLst/>
              <a:latin typeface="Segoe UI" panose="020B0502040204020203" pitchFamily="34" charset="0"/>
            </a:endParaRPr>
          </a:p>
          <a:p>
            <a:pPr rtl="0" fontAlgn="base">
              <a:lnSpc>
                <a:spcPts val="2250"/>
              </a:lnSpc>
              <a:buNone/>
            </a:pPr>
            <a:r>
              <a:rPr lang="sk-SK" sz="1800" b="0" i="0" u="none" strike="noStrike" dirty="0">
                <a:solidFill>
                  <a:srgbClr val="000000"/>
                </a:solidFill>
                <a:effectLst/>
                <a:latin typeface="Arial Nova Cond" panose="020B0506020202020204" pitchFamily="34" charset="0"/>
              </a:rPr>
              <a:t>Zjednodušený písomný rozsudok – 10 rozhodnutí</a:t>
            </a:r>
            <a:endParaRPr lang="sk-SK" b="0" i="0" dirty="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212589777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30BC05-FB14-2D07-DBBE-206710394257}"/>
            </a:ext>
          </a:extLst>
        </p:cNvPr>
        <p:cNvGrpSpPr/>
        <p:nvPr/>
      </p:nvGrpSpPr>
      <p:grpSpPr>
        <a:xfrm>
          <a:off x="0" y="0"/>
          <a:ext cx="0" cy="0"/>
          <a:chOff x="0" y="0"/>
          <a:chExt cx="0" cy="0"/>
        </a:xfrm>
      </p:grpSpPr>
      <p:sp>
        <p:nvSpPr>
          <p:cNvPr id="4" name="Nadpis 3">
            <a:extLst>
              <a:ext uri="{FF2B5EF4-FFF2-40B4-BE49-F238E27FC236}">
                <a16:creationId xmlns:a16="http://schemas.microsoft.com/office/drawing/2014/main" id="{12BC3520-63CB-3FEF-B5A9-AD24928E3511}"/>
              </a:ext>
            </a:extLst>
          </p:cNvPr>
          <p:cNvSpPr>
            <a:spLocks noGrp="1"/>
          </p:cNvSpPr>
          <p:nvPr>
            <p:ph type="title"/>
          </p:nvPr>
        </p:nvSpPr>
        <p:spPr>
          <a:xfrm>
            <a:off x="1956816" y="649224"/>
            <a:ext cx="9057067" cy="1252728"/>
          </a:xfrm>
        </p:spPr>
        <p:txBody>
          <a:bodyPr/>
          <a:lstStyle/>
          <a:p>
            <a:pPr algn="ctr"/>
            <a:r>
              <a:rPr lang="sk-SK" sz="4000" b="1" dirty="0">
                <a:latin typeface="Arial" panose="020B0604020202020204" pitchFamily="34" charset="0"/>
                <a:cs typeface="Arial" panose="020B0604020202020204" pitchFamily="34" charset="0"/>
              </a:rPr>
              <a:t>TRESTNÝ ČIN PORUŠOVANIA AUTORSKÝCH PRÁV​</a:t>
            </a:r>
            <a:endParaRPr lang="sk-SK" sz="4000" dirty="0">
              <a:latin typeface="Arial" panose="020B0604020202020204" pitchFamily="34" charset="0"/>
              <a:cs typeface="Arial" panose="020B0604020202020204" pitchFamily="34" charset="0"/>
            </a:endParaRPr>
          </a:p>
        </p:txBody>
      </p:sp>
      <p:graphicFrame>
        <p:nvGraphicFramePr>
          <p:cNvPr id="2" name="Zástupný objekt pre obsah 5">
            <a:extLst>
              <a:ext uri="{FF2B5EF4-FFF2-40B4-BE49-F238E27FC236}">
                <a16:creationId xmlns:a16="http://schemas.microsoft.com/office/drawing/2014/main" id="{EDD3BF2C-7225-A461-FA5B-551F60984DBD}"/>
              </a:ext>
            </a:extLst>
          </p:cNvPr>
          <p:cNvGraphicFramePr>
            <a:graphicFrameLocks noGrp="1"/>
          </p:cNvGraphicFramePr>
          <p:nvPr>
            <p:ph sz="half" idx="2"/>
          </p:nvPr>
        </p:nvGraphicFramePr>
        <p:xfrm>
          <a:off x="302336" y="2797843"/>
          <a:ext cx="5005841" cy="3100388"/>
        </p:xfrm>
        <a:graphic>
          <a:graphicData uri="http://schemas.openxmlformats.org/drawingml/2006/chart">
            <c:chart xmlns:c="http://schemas.openxmlformats.org/drawingml/2006/chart" xmlns:r="http://schemas.openxmlformats.org/officeDocument/2006/relationships" r:id="rId2"/>
          </a:graphicData>
        </a:graphic>
      </p:graphicFrame>
      <p:sp>
        <p:nvSpPr>
          <p:cNvPr id="7" name="BlokTextu 6">
            <a:extLst>
              <a:ext uri="{FF2B5EF4-FFF2-40B4-BE49-F238E27FC236}">
                <a16:creationId xmlns:a16="http://schemas.microsoft.com/office/drawing/2014/main" id="{8FBC246C-C810-8685-A82B-35570630ABF7}"/>
              </a:ext>
            </a:extLst>
          </p:cNvPr>
          <p:cNvSpPr txBox="1"/>
          <p:nvPr/>
        </p:nvSpPr>
        <p:spPr>
          <a:xfrm>
            <a:off x="484632" y="1984248"/>
            <a:ext cx="8657082" cy="3459858"/>
          </a:xfrm>
          <a:prstGeom prst="rect">
            <a:avLst/>
          </a:prstGeom>
          <a:noFill/>
        </p:spPr>
        <p:txBody>
          <a:bodyPr wrap="square">
            <a:spAutoFit/>
          </a:bodyPr>
          <a:lstStyle/>
          <a:p>
            <a:pPr algn="just" rtl="0" fontAlgn="base">
              <a:lnSpc>
                <a:spcPts val="3075"/>
              </a:lnSpc>
              <a:buNone/>
            </a:pPr>
            <a:r>
              <a:rPr lang="sk-SK" sz="1800" b="1" i="0" u="none" strike="noStrike" dirty="0">
                <a:solidFill>
                  <a:srgbClr val="000000"/>
                </a:solidFill>
                <a:effectLst/>
                <a:latin typeface="Arial Nova Cond" panose="020B0506020202020204" pitchFamily="34" charset="0"/>
              </a:rPr>
              <a:t>Náhrada škody v trestnom konaní</a:t>
            </a:r>
            <a:r>
              <a:rPr lang="en-US" sz="1800" b="0" i="0" dirty="0">
                <a:solidFill>
                  <a:srgbClr val="000000"/>
                </a:solidFill>
                <a:effectLst/>
                <a:latin typeface="Arial Nova Cond" panose="020B0506020202020204" pitchFamily="34" charset="0"/>
              </a:rPr>
              <a:t>​</a:t>
            </a:r>
            <a:endParaRPr lang="en-US" b="0" i="0" dirty="0">
              <a:solidFill>
                <a:srgbClr val="000000"/>
              </a:solidFill>
              <a:effectLst/>
              <a:latin typeface="Segoe UI" panose="020B0502040204020203" pitchFamily="34" charset="0"/>
            </a:endParaRPr>
          </a:p>
          <a:p>
            <a:pPr algn="l" rtl="0" fontAlgn="base">
              <a:lnSpc>
                <a:spcPts val="2625"/>
              </a:lnSpc>
              <a:buFont typeface="Arial" panose="020B0604020202020204" pitchFamily="34" charset="0"/>
              <a:buChar char="•"/>
            </a:pPr>
            <a:r>
              <a:rPr lang="sk-SK" sz="1800" b="0" i="0" u="none" strike="noStrike" dirty="0">
                <a:solidFill>
                  <a:srgbClr val="000000"/>
                </a:solidFill>
                <a:effectLst/>
                <a:latin typeface="Arial Nova Cond" panose="020B0506020202020204" pitchFamily="34" charset="0"/>
              </a:rPr>
              <a:t>príklon k nepriznávaniu uplatnených nárokov poškodených v trestných konaniach zo strany súdu s odkazom príslušných strán na možnosť domáhať sa svojich nárokov v samostatnom civilnom konaní</a:t>
            </a:r>
            <a:r>
              <a:rPr lang="en-US" sz="1800" b="0" i="0" dirty="0">
                <a:solidFill>
                  <a:srgbClr val="000000"/>
                </a:solidFill>
                <a:effectLst/>
                <a:latin typeface="Arial Nova Cond" panose="020B0506020202020204" pitchFamily="34" charset="0"/>
              </a:rPr>
              <a:t>​</a:t>
            </a:r>
            <a:endParaRPr lang="en-US" b="0" i="0" dirty="0">
              <a:solidFill>
                <a:srgbClr val="000000"/>
              </a:solidFill>
              <a:effectLst/>
              <a:latin typeface="Arial" panose="020B0604020202020204" pitchFamily="34" charset="0"/>
            </a:endParaRPr>
          </a:p>
          <a:p>
            <a:pPr algn="l" rtl="0" fontAlgn="base">
              <a:lnSpc>
                <a:spcPts val="2625"/>
              </a:lnSpc>
              <a:buFont typeface="Arial" panose="020B0604020202020204" pitchFamily="34" charset="0"/>
              <a:buChar char="•"/>
            </a:pPr>
            <a:r>
              <a:rPr lang="sk-SK" sz="1800" b="0" i="0" u="none" strike="noStrike" dirty="0">
                <a:solidFill>
                  <a:srgbClr val="000000"/>
                </a:solidFill>
                <a:effectLst/>
                <a:latin typeface="Arial Nova Cond" panose="020B0506020202020204" pitchFamily="34" charset="0"/>
              </a:rPr>
              <a:t>príslušné súdy odkázali dotknuté strany na civilné konanie až v 56 súdnych rozhodnutiach</a:t>
            </a:r>
            <a:r>
              <a:rPr lang="en-US" sz="1800" b="0" i="0" dirty="0">
                <a:solidFill>
                  <a:srgbClr val="000000"/>
                </a:solidFill>
                <a:effectLst/>
                <a:latin typeface="Arial Nova Cond" panose="020B0506020202020204" pitchFamily="34" charset="0"/>
              </a:rPr>
              <a:t>​</a:t>
            </a:r>
            <a:endParaRPr lang="en-US" b="0" i="0" dirty="0">
              <a:solidFill>
                <a:srgbClr val="000000"/>
              </a:solidFill>
              <a:effectLst/>
              <a:latin typeface="Arial" panose="020B0604020202020204" pitchFamily="34" charset="0"/>
            </a:endParaRPr>
          </a:p>
          <a:p>
            <a:pPr algn="l" rtl="0" fontAlgn="base">
              <a:lnSpc>
                <a:spcPts val="2625"/>
              </a:lnSpc>
              <a:buFont typeface="Arial" panose="020B0604020202020204" pitchFamily="34" charset="0"/>
              <a:buChar char="•"/>
            </a:pPr>
            <a:r>
              <a:rPr lang="sk-SK" sz="1800" b="0" i="0" u="none" strike="noStrike" dirty="0">
                <a:solidFill>
                  <a:srgbClr val="000000"/>
                </a:solidFill>
                <a:effectLst/>
                <a:latin typeface="Arial Nova Cond" panose="020B0506020202020204" pitchFamily="34" charset="0"/>
              </a:rPr>
              <a:t>uplatnený nárok (prípadne jeho časť) bol priznaný poškodeným stranám iba v 18 prípadoch</a:t>
            </a:r>
            <a:r>
              <a:rPr lang="en-US" sz="1800" b="0" i="0" dirty="0">
                <a:solidFill>
                  <a:srgbClr val="000000"/>
                </a:solidFill>
                <a:effectLst/>
                <a:latin typeface="Arial Nova Cond" panose="020B0506020202020204" pitchFamily="34" charset="0"/>
              </a:rPr>
              <a:t>​</a:t>
            </a:r>
            <a:endParaRPr lang="en-US" b="0" i="0" dirty="0">
              <a:solidFill>
                <a:srgbClr val="000000"/>
              </a:solidFill>
              <a:effectLst/>
              <a:latin typeface="Arial" panose="020B0604020202020204" pitchFamily="34" charset="0"/>
            </a:endParaRPr>
          </a:p>
          <a:p>
            <a:pPr algn="l" rtl="0" fontAlgn="base">
              <a:lnSpc>
                <a:spcPts val="2625"/>
              </a:lnSpc>
              <a:buFont typeface="Arial" panose="020B0604020202020204" pitchFamily="34" charset="0"/>
              <a:buChar char="•"/>
            </a:pPr>
            <a:r>
              <a:rPr lang="sk-SK" sz="1800" b="0" i="0" u="none" strike="noStrike" dirty="0">
                <a:solidFill>
                  <a:srgbClr val="000000"/>
                </a:solidFill>
                <a:effectLst/>
                <a:latin typeface="Arial Nova Cond" panose="020B0506020202020204" pitchFamily="34" charset="0"/>
              </a:rPr>
              <a:t>priemerná výška uplatnenej škody dosahuje výšku až 28.270 €</a:t>
            </a:r>
            <a:r>
              <a:rPr lang="en-US" sz="1800" b="0" i="0" dirty="0">
                <a:solidFill>
                  <a:srgbClr val="000000"/>
                </a:solidFill>
                <a:effectLst/>
                <a:latin typeface="Arial Nova Cond" panose="020B0506020202020204" pitchFamily="34" charset="0"/>
              </a:rPr>
              <a:t>​</a:t>
            </a:r>
            <a:endParaRPr lang="en-US" b="0" i="0" dirty="0">
              <a:solidFill>
                <a:srgbClr val="000000"/>
              </a:solidFill>
              <a:effectLst/>
              <a:latin typeface="Arial" panose="020B0604020202020204" pitchFamily="34" charset="0"/>
            </a:endParaRPr>
          </a:p>
          <a:p>
            <a:pPr algn="l" rtl="0" fontAlgn="base">
              <a:lnSpc>
                <a:spcPts val="2625"/>
              </a:lnSpc>
              <a:buFont typeface="Arial" panose="020B0604020202020204" pitchFamily="34" charset="0"/>
              <a:buChar char="•"/>
            </a:pPr>
            <a:r>
              <a:rPr lang="sk-SK" sz="1800" b="0" i="0" u="none" strike="noStrike" dirty="0">
                <a:solidFill>
                  <a:srgbClr val="000000"/>
                </a:solidFill>
                <a:effectLst/>
                <a:latin typeface="Arial Nova Cond" panose="020B0506020202020204" pitchFamily="34" charset="0"/>
              </a:rPr>
              <a:t>výška najvyššieho uplatneného nároku na náhradu škody, ktorý bol v konaní poškodeným stranám zo strany súdu priznaný - </a:t>
            </a:r>
            <a:r>
              <a:rPr lang="sk-SK" sz="1800" b="1" i="0" u="none" strike="noStrike" dirty="0">
                <a:solidFill>
                  <a:srgbClr val="000000"/>
                </a:solidFill>
                <a:effectLst/>
                <a:latin typeface="Arial Nova Cond" panose="020B0506020202020204" pitchFamily="34" charset="0"/>
              </a:rPr>
              <a:t>29.480,01 € </a:t>
            </a:r>
            <a:r>
              <a:rPr lang="sk-SK" sz="1800" b="0" i="0" u="none" strike="noStrike" dirty="0">
                <a:solidFill>
                  <a:srgbClr val="000000"/>
                </a:solidFill>
                <a:effectLst/>
                <a:latin typeface="Arial Nova Cond" panose="020B0506020202020204" pitchFamily="34" charset="0"/>
              </a:rPr>
              <a:t>(rozsudok Okresného súdu Košice okolie zo dňa 24.4.2023, </a:t>
            </a:r>
            <a:r>
              <a:rPr lang="sk-SK" sz="1800" b="0" i="0" u="none" strike="noStrike" dirty="0" err="1">
                <a:solidFill>
                  <a:srgbClr val="000000"/>
                </a:solidFill>
                <a:effectLst/>
                <a:latin typeface="Arial Nova Cond" panose="020B0506020202020204" pitchFamily="34" charset="0"/>
              </a:rPr>
              <a:t>sp</a:t>
            </a:r>
            <a:r>
              <a:rPr lang="sk-SK" sz="1800" b="0" i="0" u="none" strike="noStrike" dirty="0">
                <a:solidFill>
                  <a:srgbClr val="000000"/>
                </a:solidFill>
                <a:effectLst/>
                <a:latin typeface="Arial Nova Cond" panose="020B0506020202020204" pitchFamily="34" charset="0"/>
              </a:rPr>
              <a:t>. zn. 5/31/2023)</a:t>
            </a:r>
            <a:endParaRPr lang="sk-SK" b="0" i="0" dirty="0">
              <a:solidFill>
                <a:srgbClr val="000000"/>
              </a:solidFill>
              <a:effectLst/>
              <a:latin typeface="Arial" panose="020B0604020202020204" pitchFamily="34" charset="0"/>
            </a:endParaRPr>
          </a:p>
        </p:txBody>
      </p:sp>
      <p:graphicFrame>
        <p:nvGraphicFramePr>
          <p:cNvPr id="9" name="Zástupný objekt pre obsah 3">
            <a:extLst>
              <a:ext uri="{FF2B5EF4-FFF2-40B4-BE49-F238E27FC236}">
                <a16:creationId xmlns:a16="http://schemas.microsoft.com/office/drawing/2014/main" id="{7831CB09-6CEF-ACE1-3427-7CCC0687BD35}"/>
              </a:ext>
            </a:extLst>
          </p:cNvPr>
          <p:cNvGraphicFramePr>
            <a:graphicFrameLocks/>
          </p:cNvGraphicFramePr>
          <p:nvPr>
            <p:extLst>
              <p:ext uri="{D42A27DB-BD31-4B8C-83A1-F6EECF244321}">
                <p14:modId xmlns:p14="http://schemas.microsoft.com/office/powerpoint/2010/main" val="509681071"/>
              </p:ext>
            </p:extLst>
          </p:nvPr>
        </p:nvGraphicFramePr>
        <p:xfrm>
          <a:off x="8973953" y="1731013"/>
          <a:ext cx="2802879" cy="244499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4032611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0D7C68-B3AA-C82C-70C0-1449234C5844}"/>
            </a:ext>
          </a:extLst>
        </p:cNvPr>
        <p:cNvGrpSpPr/>
        <p:nvPr/>
      </p:nvGrpSpPr>
      <p:grpSpPr>
        <a:xfrm>
          <a:off x="0" y="0"/>
          <a:ext cx="0" cy="0"/>
          <a:chOff x="0" y="0"/>
          <a:chExt cx="0" cy="0"/>
        </a:xfrm>
      </p:grpSpPr>
      <p:sp>
        <p:nvSpPr>
          <p:cNvPr id="4" name="Nadpis 3">
            <a:extLst>
              <a:ext uri="{FF2B5EF4-FFF2-40B4-BE49-F238E27FC236}">
                <a16:creationId xmlns:a16="http://schemas.microsoft.com/office/drawing/2014/main" id="{68503FBF-0085-756E-2554-05D886B6D42F}"/>
              </a:ext>
            </a:extLst>
          </p:cNvPr>
          <p:cNvSpPr>
            <a:spLocks noGrp="1"/>
          </p:cNvSpPr>
          <p:nvPr>
            <p:ph type="title"/>
          </p:nvPr>
        </p:nvSpPr>
        <p:spPr>
          <a:xfrm>
            <a:off x="1956816" y="649224"/>
            <a:ext cx="9057067" cy="1252728"/>
          </a:xfrm>
        </p:spPr>
        <p:txBody>
          <a:bodyPr/>
          <a:lstStyle/>
          <a:p>
            <a:pPr algn="ctr"/>
            <a:r>
              <a:rPr lang="sk-SK" sz="4000" b="1" dirty="0">
                <a:latin typeface="Arial" panose="020B0604020202020204" pitchFamily="34" charset="0"/>
                <a:cs typeface="Arial" panose="020B0604020202020204" pitchFamily="34" charset="0"/>
              </a:rPr>
              <a:t>TRESTNÝ ČIN PORUŠOVANIA AUTORSKÝCH PRÁV​</a:t>
            </a:r>
            <a:endParaRPr lang="sk-SK" sz="4000" dirty="0">
              <a:latin typeface="Arial" panose="020B0604020202020204" pitchFamily="34" charset="0"/>
              <a:cs typeface="Arial" panose="020B0604020202020204" pitchFamily="34" charset="0"/>
            </a:endParaRPr>
          </a:p>
        </p:txBody>
      </p:sp>
      <p:sp>
        <p:nvSpPr>
          <p:cNvPr id="7" name="Zástupný objekt pre obsah 6">
            <a:extLst>
              <a:ext uri="{FF2B5EF4-FFF2-40B4-BE49-F238E27FC236}">
                <a16:creationId xmlns:a16="http://schemas.microsoft.com/office/drawing/2014/main" id="{B752CE50-5A69-CFA5-2FA7-D5EAFEFAAFCE}"/>
              </a:ext>
            </a:extLst>
          </p:cNvPr>
          <p:cNvSpPr>
            <a:spLocks noGrp="1"/>
          </p:cNvSpPr>
          <p:nvPr>
            <p:ph sz="half" idx="2"/>
          </p:nvPr>
        </p:nvSpPr>
        <p:spPr>
          <a:xfrm>
            <a:off x="763962" y="1901952"/>
            <a:ext cx="10766622" cy="3941064"/>
          </a:xfrm>
        </p:spPr>
        <p:txBody>
          <a:bodyPr/>
          <a:lstStyle/>
          <a:p>
            <a:pPr fontAlgn="base"/>
            <a:r>
              <a:rPr lang="sk-SK" sz="1400" dirty="0">
                <a:latin typeface="Arial" panose="020B0604020202020204" pitchFamily="34" charset="0"/>
                <a:cs typeface="Arial" panose="020B0604020202020204" pitchFamily="34" charset="0"/>
              </a:rPr>
              <a:t>Obvinený ... je vinný, že v dobe od 24.3.2013 do 22.3.2018, z presne nezisteného miesta prostredníctvom 2 počítača, </a:t>
            </a:r>
            <a:r>
              <a:rPr lang="sk-SK" sz="1400" b="1" dirty="0">
                <a:latin typeface="Arial" panose="020B0604020202020204" pitchFamily="34" charset="0"/>
                <a:cs typeface="Arial" panose="020B0604020202020204" pitchFamily="34" charset="0"/>
              </a:rPr>
              <a:t>umiestnil na </a:t>
            </a:r>
            <a:r>
              <a:rPr lang="sk-SK" sz="1400" b="1" dirty="0" err="1">
                <a:latin typeface="Arial" panose="020B0604020202020204" pitchFamily="34" charset="0"/>
                <a:cs typeface="Arial" panose="020B0604020202020204" pitchFamily="34" charset="0"/>
              </a:rPr>
              <a:t>filehostingových</a:t>
            </a:r>
            <a:r>
              <a:rPr lang="sk-SK" sz="1400" b="1" dirty="0">
                <a:latin typeface="Arial" panose="020B0604020202020204" pitchFamily="34" charset="0"/>
                <a:cs typeface="Arial" panose="020B0604020202020204" pitchFamily="34" charset="0"/>
              </a:rPr>
              <a:t> serveroch</a:t>
            </a:r>
            <a:r>
              <a:rPr lang="sk-SK" sz="1400" dirty="0">
                <a:latin typeface="Arial" panose="020B0604020202020204" pitchFamily="34" charset="0"/>
                <a:cs typeface="Arial" panose="020B0604020202020204" pitchFamily="34" charset="0"/>
              </a:rPr>
              <a:t> .... pod užívateľským menom ... </a:t>
            </a:r>
            <a:r>
              <a:rPr lang="sk-SK" sz="1400" b="1" dirty="0">
                <a:latin typeface="Arial" panose="020B0604020202020204" pitchFamily="34" charset="0"/>
                <a:cs typeface="Arial" panose="020B0604020202020204" pitchFamily="34" charset="0"/>
              </a:rPr>
              <a:t>celkovo 168 rozmnoženín audiovizuálnych diel</a:t>
            </a:r>
            <a:r>
              <a:rPr lang="sk-SK" sz="1400" dirty="0">
                <a:latin typeface="Arial" panose="020B0604020202020204" pitchFamily="34" charset="0"/>
                <a:cs typeface="Arial" panose="020B0604020202020204" pitchFamily="34" charset="0"/>
              </a:rPr>
              <a:t>, následné </a:t>
            </a:r>
            <a:r>
              <a:rPr lang="sk-SK" sz="1400" b="1" dirty="0">
                <a:latin typeface="Arial" panose="020B0604020202020204" pitchFamily="34" charset="0"/>
                <a:cs typeface="Arial" panose="020B0604020202020204" pitchFamily="34" charset="0"/>
              </a:rPr>
              <a:t>odkazy k takto umiestneným (</a:t>
            </a:r>
            <a:r>
              <a:rPr lang="sk-SK" sz="1400" b="1" dirty="0" err="1">
                <a:latin typeface="Arial" panose="020B0604020202020204" pitchFamily="34" charset="0"/>
                <a:cs typeface="Arial" panose="020B0604020202020204" pitchFamily="34" charset="0"/>
              </a:rPr>
              <a:t>uploadovaným</a:t>
            </a:r>
            <a:r>
              <a:rPr lang="sk-SK" sz="1400" b="1" dirty="0">
                <a:latin typeface="Arial" panose="020B0604020202020204" pitchFamily="34" charset="0"/>
                <a:cs typeface="Arial" panose="020B0604020202020204" pitchFamily="34" charset="0"/>
              </a:rPr>
              <a:t>) dielam uverejnil </a:t>
            </a:r>
            <a:r>
              <a:rPr lang="sk-SK" sz="1400" dirty="0">
                <a:latin typeface="Arial" panose="020B0604020202020204" pitchFamily="34" charset="0"/>
                <a:cs typeface="Arial" panose="020B0604020202020204" pitchFamily="34" charset="0"/>
              </a:rPr>
              <a:t>pod užívateľským menom ... minimálne </a:t>
            </a:r>
            <a:r>
              <a:rPr lang="sk-SK" sz="1400" b="1" dirty="0">
                <a:latin typeface="Arial" panose="020B0604020202020204" pitchFamily="34" charset="0"/>
                <a:cs typeface="Arial" panose="020B0604020202020204" pitchFamily="34" charset="0"/>
              </a:rPr>
              <a:t>na diskusných fórach </a:t>
            </a:r>
            <a:r>
              <a:rPr lang="sk-SK" sz="1400" dirty="0">
                <a:latin typeface="Arial" panose="020B0604020202020204" pitchFamily="34" charset="0"/>
                <a:cs typeface="Arial" panose="020B0604020202020204" pitchFamily="34" charset="0"/>
              </a:rPr>
              <a:t>..., kde takto z uvedených serverov </a:t>
            </a:r>
            <a:r>
              <a:rPr lang="sk-SK" sz="1400" b="1" dirty="0">
                <a:latin typeface="Arial" panose="020B0604020202020204" pitchFamily="34" charset="0"/>
                <a:cs typeface="Arial" panose="020B0604020202020204" pitchFamily="34" charset="0"/>
              </a:rPr>
              <a:t>umožnil stiahnutie 168 rozmnožením týchto audiovizuálnych diel</a:t>
            </a:r>
            <a:r>
              <a:rPr lang="sk-SK" sz="1400" dirty="0">
                <a:latin typeface="Arial" panose="020B0604020202020204" pitchFamily="34" charset="0"/>
                <a:cs typeface="Arial" panose="020B0604020202020204" pitchFamily="34" charset="0"/>
              </a:rPr>
              <a:t>, ktorých rozmnožovanie a verejný prenos je upravený zákonom ..., bez súhlasu nositeľov práv k týmto dielam, čím neoprávnene zasiahol do zákonom chránených práv autora a spôsobil spoločnostiam zastúpeným združením ... škodu vo výške 12.670,56,-Eur,</a:t>
            </a:r>
            <a:r>
              <a:rPr lang="en-US" sz="1400" dirty="0">
                <a:latin typeface="Arial" panose="020B0604020202020204" pitchFamily="34" charset="0"/>
                <a:cs typeface="Arial" panose="020B0604020202020204" pitchFamily="34" charset="0"/>
              </a:rPr>
              <a:t>​</a:t>
            </a:r>
          </a:p>
          <a:p>
            <a:pPr fontAlgn="base"/>
            <a:r>
              <a:rPr lang="sk-SK" sz="1400" dirty="0">
                <a:latin typeface="Arial" panose="020B0604020202020204" pitchFamily="34" charset="0"/>
                <a:cs typeface="Arial" panose="020B0604020202020204" pitchFamily="34" charset="0"/>
              </a:rPr>
              <a:t>t e d a</a:t>
            </a:r>
            <a:r>
              <a:rPr lang="en-US" sz="1400" dirty="0">
                <a:latin typeface="Arial" panose="020B0604020202020204" pitchFamily="34" charset="0"/>
                <a:cs typeface="Arial" panose="020B0604020202020204" pitchFamily="34" charset="0"/>
              </a:rPr>
              <a:t>​</a:t>
            </a:r>
          </a:p>
          <a:p>
            <a:pPr fontAlgn="base"/>
            <a:r>
              <a:rPr lang="sk-SK" sz="1400" dirty="0">
                <a:latin typeface="Arial" panose="020B0604020202020204" pitchFamily="34" charset="0"/>
                <a:cs typeface="Arial" panose="020B0604020202020204" pitchFamily="34" charset="0"/>
              </a:rPr>
              <a:t>neoprávnene zasiahol prostredníctvom počítačového systému do zákonom chránených práv k dielu,</a:t>
            </a:r>
            <a:r>
              <a:rPr lang="en-US" sz="1400" dirty="0">
                <a:latin typeface="Arial" panose="020B0604020202020204" pitchFamily="34" charset="0"/>
                <a:cs typeface="Arial" panose="020B0604020202020204" pitchFamily="34" charset="0"/>
              </a:rPr>
              <a:t>​</a:t>
            </a:r>
          </a:p>
          <a:p>
            <a:pPr fontAlgn="base"/>
            <a:r>
              <a:rPr lang="sk-SK" sz="1400" dirty="0">
                <a:latin typeface="Arial" panose="020B0604020202020204" pitchFamily="34" charset="0"/>
                <a:cs typeface="Arial" panose="020B0604020202020204" pitchFamily="34" charset="0"/>
              </a:rPr>
              <a:t>zvukovo-obrazovému záznamu a spôsobil tým väčšiu škodu</a:t>
            </a:r>
            <a:r>
              <a:rPr lang="en-US" sz="1400" dirty="0">
                <a:latin typeface="Arial" panose="020B0604020202020204" pitchFamily="34" charset="0"/>
                <a:cs typeface="Arial" panose="020B0604020202020204" pitchFamily="34" charset="0"/>
              </a:rPr>
              <a:t>​</a:t>
            </a:r>
          </a:p>
          <a:p>
            <a:pPr fontAlgn="base"/>
            <a:r>
              <a:rPr lang="sk-SK" sz="1400" dirty="0">
                <a:latin typeface="Arial" panose="020B0604020202020204" pitchFamily="34" charset="0"/>
                <a:cs typeface="Arial" panose="020B0604020202020204" pitchFamily="34" charset="0"/>
              </a:rPr>
              <a:t>č í m s p á c h a l</a:t>
            </a:r>
            <a:r>
              <a:rPr lang="en-US" sz="1400" dirty="0">
                <a:latin typeface="Arial" panose="020B0604020202020204" pitchFamily="34" charset="0"/>
                <a:cs typeface="Arial" panose="020B0604020202020204" pitchFamily="34" charset="0"/>
              </a:rPr>
              <a:t>​</a:t>
            </a:r>
          </a:p>
          <a:p>
            <a:pPr fontAlgn="base"/>
            <a:r>
              <a:rPr lang="sk-SK" sz="1400" dirty="0">
                <a:latin typeface="Arial" panose="020B0604020202020204" pitchFamily="34" charset="0"/>
                <a:cs typeface="Arial" panose="020B0604020202020204" pitchFamily="34" charset="0"/>
              </a:rPr>
              <a:t>prečin porušovania autorského práva podľa § 283 ods. 1, ods. 2 písm. a), písm. d) Trestného zákona</a:t>
            </a:r>
            <a:r>
              <a:rPr lang="en-US" sz="1400" dirty="0">
                <a:latin typeface="Arial" panose="020B0604020202020204" pitchFamily="34" charset="0"/>
                <a:cs typeface="Arial" panose="020B0604020202020204" pitchFamily="34" charset="0"/>
              </a:rPr>
              <a:t>​</a:t>
            </a:r>
          </a:p>
          <a:p>
            <a:pPr fontAlgn="base"/>
            <a:r>
              <a:rPr lang="sk-SK" sz="1400" dirty="0">
                <a:latin typeface="Arial" panose="020B0604020202020204" pitchFamily="34" charset="0"/>
                <a:cs typeface="Arial" panose="020B0604020202020204" pitchFamily="34" charset="0"/>
              </a:rPr>
              <a:t>Z a t o m u s ú d u k l a d á:</a:t>
            </a:r>
            <a:r>
              <a:rPr lang="en-US" sz="1400" dirty="0">
                <a:latin typeface="Arial" panose="020B0604020202020204" pitchFamily="34" charset="0"/>
                <a:cs typeface="Arial" panose="020B0604020202020204" pitchFamily="34" charset="0"/>
              </a:rPr>
              <a:t>​</a:t>
            </a:r>
          </a:p>
          <a:p>
            <a:pPr fontAlgn="base"/>
            <a:r>
              <a:rPr lang="sk-SK" sz="1400" dirty="0">
                <a:latin typeface="Arial" panose="020B0604020202020204" pitchFamily="34" charset="0"/>
                <a:cs typeface="Arial" panose="020B0604020202020204" pitchFamily="34" charset="0"/>
              </a:rPr>
              <a:t>... </a:t>
            </a:r>
            <a:r>
              <a:rPr lang="sk-SK" sz="1400" b="1" dirty="0">
                <a:latin typeface="Arial" panose="020B0604020202020204" pitchFamily="34" charset="0"/>
                <a:cs typeface="Arial" panose="020B0604020202020204" pitchFamily="34" charset="0"/>
              </a:rPr>
              <a:t>trest odňatia slobody v trvaní 6 (šesť) mesiacov </a:t>
            </a:r>
            <a:r>
              <a:rPr lang="sk-SK" sz="1400" dirty="0">
                <a:latin typeface="Arial" panose="020B0604020202020204" pitchFamily="34" charset="0"/>
                <a:cs typeface="Arial" panose="020B0604020202020204" pitchFamily="34" charset="0"/>
              </a:rPr>
              <a:t>(výkon TOS podmienečne odložený)</a:t>
            </a:r>
            <a:r>
              <a:rPr lang="en-US" sz="1400" dirty="0">
                <a:latin typeface="Arial" panose="020B0604020202020204" pitchFamily="34" charset="0"/>
                <a:cs typeface="Arial" panose="020B0604020202020204" pitchFamily="34" charset="0"/>
              </a:rPr>
              <a:t>​</a:t>
            </a:r>
          </a:p>
          <a:p>
            <a:pPr fontAlgn="base"/>
            <a:r>
              <a:rPr lang="sk-SK" sz="1400" dirty="0">
                <a:latin typeface="Arial" panose="020B0604020202020204" pitchFamily="34" charset="0"/>
                <a:cs typeface="Arial" panose="020B0604020202020204" pitchFamily="34" charset="0"/>
              </a:rPr>
              <a:t>...odkazuje poškodenú spoločnosť s nárokom na náhradu škody na civilný proces</a:t>
            </a:r>
            <a:endParaRPr lang="en-US" sz="1400" dirty="0">
              <a:latin typeface="Arial" panose="020B0604020202020204" pitchFamily="34" charset="0"/>
              <a:cs typeface="Arial" panose="020B0604020202020204" pitchFamily="34" charset="0"/>
            </a:endParaRPr>
          </a:p>
          <a:p>
            <a:endParaRPr lang="sk-SK"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294114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09EF94-A4E8-5FCF-9BB5-BD4CBBA85E9F}"/>
            </a:ext>
          </a:extLst>
        </p:cNvPr>
        <p:cNvGrpSpPr/>
        <p:nvPr/>
      </p:nvGrpSpPr>
      <p:grpSpPr>
        <a:xfrm>
          <a:off x="0" y="0"/>
          <a:ext cx="0" cy="0"/>
          <a:chOff x="0" y="0"/>
          <a:chExt cx="0" cy="0"/>
        </a:xfrm>
      </p:grpSpPr>
      <p:sp>
        <p:nvSpPr>
          <p:cNvPr id="4" name="Nadpis 3">
            <a:extLst>
              <a:ext uri="{FF2B5EF4-FFF2-40B4-BE49-F238E27FC236}">
                <a16:creationId xmlns:a16="http://schemas.microsoft.com/office/drawing/2014/main" id="{CA299148-57BB-EC42-DAED-C729C986698B}"/>
              </a:ext>
            </a:extLst>
          </p:cNvPr>
          <p:cNvSpPr>
            <a:spLocks noGrp="1"/>
          </p:cNvSpPr>
          <p:nvPr>
            <p:ph type="title"/>
          </p:nvPr>
        </p:nvSpPr>
        <p:spPr>
          <a:xfrm>
            <a:off x="1956816" y="649224"/>
            <a:ext cx="9057067" cy="1252728"/>
          </a:xfrm>
        </p:spPr>
        <p:txBody>
          <a:bodyPr/>
          <a:lstStyle/>
          <a:p>
            <a:pPr algn="ctr"/>
            <a:r>
              <a:rPr lang="sk-SK" sz="4000" b="1" dirty="0">
                <a:latin typeface="Arial" panose="020B0604020202020204" pitchFamily="34" charset="0"/>
                <a:cs typeface="Arial" panose="020B0604020202020204" pitchFamily="34" charset="0"/>
              </a:rPr>
              <a:t>TRESTNÝ ČIN PORUŠOVANIA AUTORSKÝCH PRÁV​</a:t>
            </a:r>
            <a:endParaRPr lang="sk-SK" sz="4000" dirty="0">
              <a:latin typeface="Arial" panose="020B0604020202020204" pitchFamily="34" charset="0"/>
              <a:cs typeface="Arial" panose="020B0604020202020204" pitchFamily="34" charset="0"/>
            </a:endParaRPr>
          </a:p>
        </p:txBody>
      </p:sp>
      <p:sp>
        <p:nvSpPr>
          <p:cNvPr id="7" name="Zástupný objekt pre obsah 6">
            <a:extLst>
              <a:ext uri="{FF2B5EF4-FFF2-40B4-BE49-F238E27FC236}">
                <a16:creationId xmlns:a16="http://schemas.microsoft.com/office/drawing/2014/main" id="{1A8E716D-82D1-E889-7D04-4A31ECA84C04}"/>
              </a:ext>
            </a:extLst>
          </p:cNvPr>
          <p:cNvSpPr>
            <a:spLocks noGrp="1"/>
          </p:cNvSpPr>
          <p:nvPr>
            <p:ph sz="half" idx="2"/>
          </p:nvPr>
        </p:nvSpPr>
        <p:spPr>
          <a:xfrm>
            <a:off x="763962" y="1901952"/>
            <a:ext cx="10766622" cy="3941064"/>
          </a:xfrm>
        </p:spPr>
        <p:txBody>
          <a:bodyPr/>
          <a:lstStyle/>
          <a:p>
            <a:pPr fontAlgn="base"/>
            <a:r>
              <a:rPr lang="sk-SK" sz="1400" dirty="0">
                <a:latin typeface="Arial" panose="020B0604020202020204" pitchFamily="34" charset="0"/>
                <a:cs typeface="Arial" panose="020B0604020202020204" pitchFamily="34" charset="0"/>
              </a:rPr>
              <a:t>Obvinený ... je vinný, že neoprávnene zasiahol do zákonom chránených práv k zvukovo - obrazovým záznamom tým, že </a:t>
            </a:r>
            <a:r>
              <a:rPr lang="sk-SK" sz="1400" b="1" dirty="0">
                <a:latin typeface="Arial" panose="020B0604020202020204" pitchFamily="34" charset="0"/>
                <a:cs typeface="Arial" panose="020B0604020202020204" pitchFamily="34" charset="0"/>
              </a:rPr>
              <a:t>neoprávnene vyhotovoval </a:t>
            </a:r>
            <a:r>
              <a:rPr lang="sk-SK" sz="1400" dirty="0">
                <a:latin typeface="Arial" panose="020B0604020202020204" pitchFamily="34" charset="0"/>
                <a:cs typeface="Arial" panose="020B0604020202020204" pitchFamily="34" charset="0"/>
              </a:rPr>
              <a:t>na osobnom počítači číslo ... </a:t>
            </a:r>
            <a:r>
              <a:rPr lang="sk-SK" sz="1400" b="1" dirty="0">
                <a:latin typeface="Arial" panose="020B0604020202020204" pitchFamily="34" charset="0"/>
                <a:cs typeface="Arial" panose="020B0604020202020204" pitchFamily="34" charset="0"/>
              </a:rPr>
              <a:t>nelegálne kópie filmov a tieto súbory následne </a:t>
            </a:r>
            <a:r>
              <a:rPr lang="sk-SK" sz="1400" b="1" dirty="0" err="1">
                <a:latin typeface="Arial" panose="020B0604020202020204" pitchFamily="34" charset="0"/>
                <a:cs typeface="Arial" panose="020B0604020202020204" pitchFamily="34" charset="0"/>
              </a:rPr>
              <a:t>uploadoval</a:t>
            </a:r>
            <a:r>
              <a:rPr lang="sk-SK" sz="1400" b="1" dirty="0">
                <a:latin typeface="Arial" panose="020B0604020202020204" pitchFamily="34" charset="0"/>
                <a:cs typeface="Arial" panose="020B0604020202020204" pitchFamily="34" charset="0"/>
              </a:rPr>
              <a:t> (nahrával) na </a:t>
            </a:r>
            <a:r>
              <a:rPr lang="sk-SK" sz="1400" dirty="0">
                <a:latin typeface="Arial" panose="020B0604020202020204" pitchFamily="34" charset="0"/>
                <a:cs typeface="Arial" panose="020B0604020202020204" pitchFamily="34" charset="0"/>
              </a:rPr>
              <a:t>....., ktorých odkazy na stiahnutie boli zverejnené v uvedených dátumoch a časoch na ... a stiahnuté boli uvádzaným počtom nezistenými osobami a </a:t>
            </a:r>
            <a:r>
              <a:rPr lang="sk-SK" sz="1400" b="1" dirty="0">
                <a:latin typeface="Arial" panose="020B0604020202020204" pitchFamily="34" charset="0"/>
                <a:cs typeface="Arial" panose="020B0604020202020204" pitchFamily="34" charset="0"/>
              </a:rPr>
              <a:t>odkazy na takto uložené súbory s uvedenými nelegálnymi kópiami filmov zverejňoval </a:t>
            </a:r>
            <a:r>
              <a:rPr lang="sk-SK" sz="1400" dirty="0">
                <a:latin typeface="Arial" panose="020B0604020202020204" pitchFamily="34" charset="0"/>
                <a:cs typeface="Arial" panose="020B0604020202020204" pitchFamily="34" charset="0"/>
              </a:rPr>
              <a:t>prostredníctvom osobného počítača najmenej od 03.04.2011 do 27.06.2012 na ... pod prezývkou ..., čím týmto svojím konaním spôsobil škodu držiteľom autorských práv k týmto audiovizuálnym dielam a to spoločnosti ... v celkovej výške 7.034,63 eur,</a:t>
            </a:r>
            <a:r>
              <a:rPr lang="en-US" sz="1400" dirty="0">
                <a:latin typeface="Arial" panose="020B0604020202020204" pitchFamily="34" charset="0"/>
                <a:cs typeface="Arial" panose="020B0604020202020204" pitchFamily="34" charset="0"/>
              </a:rPr>
              <a:t>​</a:t>
            </a:r>
          </a:p>
          <a:p>
            <a:pPr fontAlgn="base"/>
            <a:r>
              <a:rPr lang="sk-SK" sz="1400" dirty="0">
                <a:latin typeface="Arial" panose="020B0604020202020204" pitchFamily="34" charset="0"/>
                <a:cs typeface="Arial" panose="020B0604020202020204" pitchFamily="34" charset="0"/>
              </a:rPr>
              <a:t>t e d a</a:t>
            </a:r>
            <a:r>
              <a:rPr lang="en-US" sz="1400" dirty="0">
                <a:latin typeface="Arial" panose="020B0604020202020204" pitchFamily="34" charset="0"/>
                <a:cs typeface="Arial" panose="020B0604020202020204" pitchFamily="34" charset="0"/>
              </a:rPr>
              <a:t>​</a:t>
            </a:r>
          </a:p>
          <a:p>
            <a:pPr fontAlgn="base"/>
            <a:r>
              <a:rPr lang="sk-SK" sz="1400" dirty="0">
                <a:latin typeface="Arial" panose="020B0604020202020204" pitchFamily="34" charset="0"/>
                <a:cs typeface="Arial" panose="020B0604020202020204" pitchFamily="34" charset="0"/>
              </a:rPr>
              <a:t>neoprávnene zasiahol do zákonom chránených práv k zvukovo - obrazovému záznamu a spôsobil tak</a:t>
            </a:r>
            <a:r>
              <a:rPr lang="en-US" sz="1400" dirty="0">
                <a:latin typeface="Arial" panose="020B0604020202020204" pitchFamily="34" charset="0"/>
                <a:cs typeface="Arial" panose="020B0604020202020204" pitchFamily="34" charset="0"/>
              </a:rPr>
              <a:t>​</a:t>
            </a:r>
          </a:p>
          <a:p>
            <a:pPr fontAlgn="base"/>
            <a:r>
              <a:rPr lang="sk-SK" sz="1400" dirty="0">
                <a:latin typeface="Arial" panose="020B0604020202020204" pitchFamily="34" charset="0"/>
                <a:cs typeface="Arial" panose="020B0604020202020204" pitchFamily="34" charset="0"/>
              </a:rPr>
              <a:t>väčšiu škodu, čin spáchal prostredníctvom počítačového systému,</a:t>
            </a:r>
            <a:r>
              <a:rPr lang="en-US" sz="1400" dirty="0">
                <a:latin typeface="Arial" panose="020B0604020202020204" pitchFamily="34" charset="0"/>
                <a:cs typeface="Arial" panose="020B0604020202020204" pitchFamily="34" charset="0"/>
              </a:rPr>
              <a:t>​</a:t>
            </a:r>
          </a:p>
          <a:p>
            <a:pPr fontAlgn="base"/>
            <a:r>
              <a:rPr lang="sk-SK" sz="1400" dirty="0">
                <a:latin typeface="Arial" panose="020B0604020202020204" pitchFamily="34" charset="0"/>
                <a:cs typeface="Arial" panose="020B0604020202020204" pitchFamily="34" charset="0"/>
              </a:rPr>
              <a:t>t ý m s p á c h a l</a:t>
            </a:r>
            <a:r>
              <a:rPr lang="en-US" sz="1400" dirty="0">
                <a:latin typeface="Arial" panose="020B0604020202020204" pitchFamily="34" charset="0"/>
                <a:cs typeface="Arial" panose="020B0604020202020204" pitchFamily="34" charset="0"/>
              </a:rPr>
              <a:t>​</a:t>
            </a:r>
          </a:p>
          <a:p>
            <a:pPr fontAlgn="base"/>
            <a:r>
              <a:rPr lang="sk-SK" sz="1400" b="1" dirty="0">
                <a:latin typeface="Arial" panose="020B0604020202020204" pitchFamily="34" charset="0"/>
                <a:cs typeface="Arial" panose="020B0604020202020204" pitchFamily="34" charset="0"/>
              </a:rPr>
              <a:t>prečin porušovania autorského práva </a:t>
            </a:r>
            <a:r>
              <a:rPr lang="sk-SK" sz="1400" dirty="0">
                <a:latin typeface="Arial" panose="020B0604020202020204" pitchFamily="34" charset="0"/>
                <a:cs typeface="Arial" panose="020B0604020202020204" pitchFamily="34" charset="0"/>
              </a:rPr>
              <a:t>a za to sa</a:t>
            </a:r>
            <a:r>
              <a:rPr lang="en-US" sz="1400" dirty="0">
                <a:latin typeface="Arial" panose="020B0604020202020204" pitchFamily="34" charset="0"/>
                <a:cs typeface="Arial" panose="020B0604020202020204" pitchFamily="34" charset="0"/>
              </a:rPr>
              <a:t>​</a:t>
            </a:r>
          </a:p>
          <a:p>
            <a:pPr fontAlgn="base"/>
            <a:r>
              <a:rPr lang="sk-SK" sz="1400" dirty="0">
                <a:latin typeface="Arial" panose="020B0604020202020204" pitchFamily="34" charset="0"/>
                <a:cs typeface="Arial" panose="020B0604020202020204" pitchFamily="34" charset="0"/>
              </a:rPr>
              <a:t>o d s u d z u j e</a:t>
            </a:r>
            <a:r>
              <a:rPr lang="en-US" sz="1400" dirty="0">
                <a:latin typeface="Arial" panose="020B0604020202020204" pitchFamily="34" charset="0"/>
                <a:cs typeface="Arial" panose="020B0604020202020204" pitchFamily="34" charset="0"/>
              </a:rPr>
              <a:t>​</a:t>
            </a:r>
          </a:p>
          <a:p>
            <a:pPr fontAlgn="base"/>
            <a:r>
              <a:rPr lang="sk-SK" sz="1400" b="1" dirty="0">
                <a:latin typeface="Arial" panose="020B0604020202020204" pitchFamily="34" charset="0"/>
                <a:cs typeface="Arial" panose="020B0604020202020204" pitchFamily="34" charset="0"/>
              </a:rPr>
              <a:t>k trestu odňatia slobody na 6 (šesť) mesiacov</a:t>
            </a:r>
            <a:r>
              <a:rPr lang="en-US" sz="1400" dirty="0">
                <a:latin typeface="Arial" panose="020B0604020202020204" pitchFamily="34" charset="0"/>
                <a:cs typeface="Arial" panose="020B0604020202020204" pitchFamily="34" charset="0"/>
              </a:rPr>
              <a:t>​</a:t>
            </a:r>
          </a:p>
          <a:p>
            <a:pPr fontAlgn="base"/>
            <a:r>
              <a:rPr lang="sk-SK" sz="1400" dirty="0">
                <a:latin typeface="Arial" panose="020B0604020202020204" pitchFamily="34" charset="0"/>
                <a:cs typeface="Arial" panose="020B0604020202020204" pitchFamily="34" charset="0"/>
              </a:rPr>
              <a:t>...odkazuje poškodenú spoločnosť s nárokom na náhradu škody na civilný proces</a:t>
            </a:r>
            <a:endParaRPr lang="en-US" sz="1400" dirty="0">
              <a:latin typeface="Arial" panose="020B0604020202020204" pitchFamily="34" charset="0"/>
              <a:cs typeface="Arial" panose="020B0604020202020204" pitchFamily="34" charset="0"/>
            </a:endParaRPr>
          </a:p>
          <a:p>
            <a:endParaRPr lang="sk-SK"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854185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7856AC-32E8-7F47-9950-11FF3ABEA4C2}"/>
            </a:ext>
          </a:extLst>
        </p:cNvPr>
        <p:cNvGrpSpPr/>
        <p:nvPr/>
      </p:nvGrpSpPr>
      <p:grpSpPr>
        <a:xfrm>
          <a:off x="0" y="0"/>
          <a:ext cx="0" cy="0"/>
          <a:chOff x="0" y="0"/>
          <a:chExt cx="0" cy="0"/>
        </a:xfrm>
      </p:grpSpPr>
      <p:sp>
        <p:nvSpPr>
          <p:cNvPr id="3" name="Zástupný objekt pre obsah 2">
            <a:extLst>
              <a:ext uri="{FF2B5EF4-FFF2-40B4-BE49-F238E27FC236}">
                <a16:creationId xmlns:a16="http://schemas.microsoft.com/office/drawing/2014/main" id="{0034E422-7558-4C67-6F1E-A292BDE0A486}"/>
              </a:ext>
            </a:extLst>
          </p:cNvPr>
          <p:cNvSpPr>
            <a:spLocks noGrp="1"/>
          </p:cNvSpPr>
          <p:nvPr>
            <p:ph sz="half" idx="1"/>
          </p:nvPr>
        </p:nvSpPr>
        <p:spPr>
          <a:xfrm>
            <a:off x="762000" y="1825625"/>
            <a:ext cx="9909048" cy="3516842"/>
          </a:xfrm>
        </p:spPr>
        <p:txBody>
          <a:bodyPr/>
          <a:lstStyle/>
          <a:p>
            <a:pPr marL="0" indent="0">
              <a:buNone/>
            </a:pPr>
            <a:endParaRPr lang="sk-SK" dirty="0">
              <a:solidFill>
                <a:schemeClr val="bg1"/>
              </a:solidFill>
            </a:endParaRPr>
          </a:p>
          <a:p>
            <a:pPr marL="0" indent="0">
              <a:buNone/>
            </a:pPr>
            <a:endParaRPr lang="sk-SK" dirty="0">
              <a:solidFill>
                <a:schemeClr val="bg1"/>
              </a:solidFill>
            </a:endParaRPr>
          </a:p>
          <a:p>
            <a:pPr marL="0" indent="0">
              <a:buNone/>
            </a:pPr>
            <a:endParaRPr lang="sk-SK" dirty="0">
              <a:solidFill>
                <a:schemeClr val="bg1"/>
              </a:solidFill>
            </a:endParaRPr>
          </a:p>
          <a:p>
            <a:pPr marL="0" indent="0" algn="ctr">
              <a:buNone/>
            </a:pPr>
            <a:r>
              <a:rPr lang="sk-SK" sz="2400" b="1" dirty="0">
                <a:solidFill>
                  <a:schemeClr val="bg1"/>
                </a:solidFill>
                <a:latin typeface="Arial" panose="020B0604020202020204" pitchFamily="34" charset="0"/>
                <a:cs typeface="Arial" panose="020B0604020202020204" pitchFamily="34" charset="0"/>
              </a:rPr>
              <a:t>ĎAKUJEM ZA POZORNOSŤ</a:t>
            </a:r>
          </a:p>
        </p:txBody>
      </p:sp>
    </p:spTree>
    <p:extLst>
      <p:ext uri="{BB962C8B-B14F-4D97-AF65-F5344CB8AC3E}">
        <p14:creationId xmlns:p14="http://schemas.microsoft.com/office/powerpoint/2010/main" val="12884799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CDB74C-2BFC-5C2D-EE1F-39581169646E}"/>
            </a:ext>
          </a:extLst>
        </p:cNvPr>
        <p:cNvGrpSpPr/>
        <p:nvPr/>
      </p:nvGrpSpPr>
      <p:grpSpPr>
        <a:xfrm>
          <a:off x="0" y="0"/>
          <a:ext cx="0" cy="0"/>
          <a:chOff x="0" y="0"/>
          <a:chExt cx="0" cy="0"/>
        </a:xfrm>
      </p:grpSpPr>
      <p:sp>
        <p:nvSpPr>
          <p:cNvPr id="5" name="Nadpis 1">
            <a:extLst>
              <a:ext uri="{FF2B5EF4-FFF2-40B4-BE49-F238E27FC236}">
                <a16:creationId xmlns:a16="http://schemas.microsoft.com/office/drawing/2014/main" id="{5EBE5C23-F834-B34A-90F2-F3ED38341B98}"/>
              </a:ext>
            </a:extLst>
          </p:cNvPr>
          <p:cNvSpPr>
            <a:spLocks noGrp="1"/>
          </p:cNvSpPr>
          <p:nvPr>
            <p:ph sz="half" idx="1"/>
          </p:nvPr>
        </p:nvSpPr>
        <p:spPr>
          <a:xfrm>
            <a:off x="762000" y="1825625"/>
            <a:ext cx="9534525" cy="3516313"/>
          </a:xfrm>
        </p:spPr>
        <p:txBody>
          <a:bodyPr/>
          <a:lstStyle/>
          <a:p>
            <a:pPr marL="0" indent="0" algn="ctr">
              <a:buNone/>
            </a:pPr>
            <a:endParaRPr lang="sk-SK" sz="4000" dirty="0">
              <a:solidFill>
                <a:schemeClr val="bg1"/>
              </a:solidFill>
              <a:latin typeface="Arial" panose="020B0604020202020204" pitchFamily="34" charset="0"/>
              <a:cs typeface="Arial" panose="020B0604020202020204" pitchFamily="34" charset="0"/>
            </a:endParaRPr>
          </a:p>
          <a:p>
            <a:pPr marL="0" indent="0" algn="ctr">
              <a:buNone/>
            </a:pPr>
            <a:endParaRPr lang="sk-SK" sz="4000" dirty="0">
              <a:solidFill>
                <a:schemeClr val="bg1"/>
              </a:solidFill>
              <a:latin typeface="Arial" panose="020B0604020202020204" pitchFamily="34" charset="0"/>
              <a:cs typeface="Arial" panose="020B0604020202020204" pitchFamily="34" charset="0"/>
            </a:endParaRPr>
          </a:p>
          <a:p>
            <a:pPr marL="0" indent="0" algn="ctr">
              <a:buNone/>
            </a:pPr>
            <a:r>
              <a:rPr lang="sk-SK" sz="4000" dirty="0">
                <a:solidFill>
                  <a:schemeClr val="bg1"/>
                </a:solidFill>
                <a:latin typeface="Arial" panose="020B0604020202020204" pitchFamily="34" charset="0"/>
                <a:cs typeface="Arial" panose="020B0604020202020204" pitchFamily="34" charset="0"/>
              </a:rPr>
              <a:t>ZODPOVEDNOSŤ ZA NEZÁKONNÝ OBSAH</a:t>
            </a:r>
          </a:p>
        </p:txBody>
      </p:sp>
    </p:spTree>
    <p:extLst>
      <p:ext uri="{BB962C8B-B14F-4D97-AF65-F5344CB8AC3E}">
        <p14:creationId xmlns:p14="http://schemas.microsoft.com/office/powerpoint/2010/main" val="4201906284"/>
      </p:ext>
    </p:extLst>
  </p:cSld>
  <p:clrMapOvr>
    <a:masterClrMapping/>
  </p:clrMapOvr>
</p:sld>
</file>

<file path=ppt/theme/theme1.xml><?xml version="1.0" encoding="utf-8"?>
<a:theme xmlns:a="http://schemas.openxmlformats.org/drawingml/2006/main" name="Motív balík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36578B964FCBE9438AB520F8F4494DE8" ma:contentTypeVersion="14" ma:contentTypeDescription="Umožňuje vytvoriť nový dokument." ma:contentTypeScope="" ma:versionID="8a024a3a2335b019e6236309d9bae28d">
  <xsd:schema xmlns:xsd="http://www.w3.org/2001/XMLSchema" xmlns:xs="http://www.w3.org/2001/XMLSchema" xmlns:p="http://schemas.microsoft.com/office/2006/metadata/properties" xmlns:ns2="e43f6a51-8160-47b7-9684-358882b461ce" xmlns:ns3="8579d8c0-f4a4-46e1-afa1-8fb8e6f3aea2" targetNamespace="http://schemas.microsoft.com/office/2006/metadata/properties" ma:root="true" ma:fieldsID="e52a03a4667edfa4310a91f303f7d965" ns2:_="" ns3:_="">
    <xsd:import namespace="e43f6a51-8160-47b7-9684-358882b461ce"/>
    <xsd:import namespace="8579d8c0-f4a4-46e1-afa1-8fb8e6f3aea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3f6a51-8160-47b7-9684-358882b461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Značky obrázka" ma:readOnly="false" ma:fieldId="{5cf76f15-5ced-4ddc-b409-7134ff3c332f}" ma:taxonomyMulti="true" ma:sspId="abd44fc1-b512-40ba-a72c-fa16cc8c0a43"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579d8c0-f4a4-46e1-afa1-8fb8e6f3aea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c273904e-93df-4dfc-8969-da61afed23a3}" ma:internalName="TaxCatchAll" ma:showField="CatchAllData" ma:web="8579d8c0-f4a4-46e1-afa1-8fb8e6f3aea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43f6a51-8160-47b7-9684-358882b461ce">
      <Terms xmlns="http://schemas.microsoft.com/office/infopath/2007/PartnerControls"/>
    </lcf76f155ced4ddcb4097134ff3c332f>
    <TaxCatchAll xmlns="8579d8c0-f4a4-46e1-afa1-8fb8e6f3aea2" xsi:nil="true"/>
  </documentManagement>
</p:properties>
</file>

<file path=customXml/itemProps1.xml><?xml version="1.0" encoding="utf-8"?>
<ds:datastoreItem xmlns:ds="http://schemas.openxmlformats.org/officeDocument/2006/customXml" ds:itemID="{F56288D3-8BF6-4EDF-B4BA-5D87CC79450E}">
  <ds:schemaRefs>
    <ds:schemaRef ds:uri="http://schemas.microsoft.com/sharepoint/v3/contenttype/forms"/>
  </ds:schemaRefs>
</ds:datastoreItem>
</file>

<file path=customXml/itemProps2.xml><?xml version="1.0" encoding="utf-8"?>
<ds:datastoreItem xmlns:ds="http://schemas.openxmlformats.org/officeDocument/2006/customXml" ds:itemID="{251BC76B-EDB4-4AD1-A4E8-89F9F9D84580}"/>
</file>

<file path=customXml/itemProps3.xml><?xml version="1.0" encoding="utf-8"?>
<ds:datastoreItem xmlns:ds="http://schemas.openxmlformats.org/officeDocument/2006/customXml" ds:itemID="{E065913F-A975-46EE-AD1F-585D8F37072D}">
  <ds:schemaRefs>
    <ds:schemaRef ds:uri="8579d8c0-f4a4-46e1-afa1-8fb8e6f3aea2"/>
    <ds:schemaRef ds:uri="http://purl.org/dc/dcmitype/"/>
    <ds:schemaRef ds:uri="e43f6a51-8160-47b7-9684-358882b461ce"/>
    <ds:schemaRef ds:uri="http://purl.org/dc/terms/"/>
    <ds:schemaRef ds:uri="http://schemas.microsoft.com/office/2006/documentManagement/types"/>
    <ds:schemaRef ds:uri="http://schemas.microsoft.com/office/2006/metadata/properties"/>
    <ds:schemaRef ds:uri="http://purl.org/dc/elements/1.1/"/>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131</TotalTime>
  <Words>7893</Words>
  <Application>Microsoft Office PowerPoint</Application>
  <PresentationFormat>Širokouhlá</PresentationFormat>
  <Paragraphs>478</Paragraphs>
  <Slides>87</Slides>
  <Notes>14</Notes>
  <HiddenSlides>0</HiddenSlides>
  <MMClips>0</MMClips>
  <ScaleCrop>false</ScaleCrop>
  <HeadingPairs>
    <vt:vector size="6" baseType="variant">
      <vt:variant>
        <vt:lpstr>Použité písma</vt:lpstr>
      </vt:variant>
      <vt:variant>
        <vt:i4>4</vt:i4>
      </vt:variant>
      <vt:variant>
        <vt:lpstr>Motív</vt:lpstr>
      </vt:variant>
      <vt:variant>
        <vt:i4>1</vt:i4>
      </vt:variant>
      <vt:variant>
        <vt:lpstr>Nadpisy snímok</vt:lpstr>
      </vt:variant>
      <vt:variant>
        <vt:i4>87</vt:i4>
      </vt:variant>
    </vt:vector>
  </HeadingPairs>
  <TitlesOfParts>
    <vt:vector size="92" baseType="lpstr">
      <vt:lpstr>Arial</vt:lpstr>
      <vt:lpstr>Arial Nova Cond</vt:lpstr>
      <vt:lpstr>Calibri</vt:lpstr>
      <vt:lpstr>Segoe UI</vt:lpstr>
      <vt:lpstr>Motív balíka Office</vt:lpstr>
      <vt:lpstr>REGULÁCIA NEZÁKONNÉHO OBSAHU</vt:lpstr>
      <vt:lpstr>OBSAH</vt:lpstr>
      <vt:lpstr>Prezentácia programu PowerPoint</vt:lpstr>
      <vt:lpstr>PRÁVNA ÚPRAVA V EÚ</vt:lpstr>
      <vt:lpstr>DEFINÍCIA I.</vt:lpstr>
      <vt:lpstr>DEFINÍCIA II.</vt:lpstr>
      <vt:lpstr>DEFINÍCIA III.</vt:lpstr>
      <vt:lpstr> KATEGÓRIE NEZÁKONNÉHO OBSAHU</vt:lpstr>
      <vt:lpstr>Prezentácia programu PowerPoint</vt:lpstr>
      <vt:lpstr>ZODPOVEDNOSŤ ZA NEZÁKONNÝ OBSAH​</vt:lpstr>
      <vt:lpstr>Prezentácia programu PowerPoint</vt:lpstr>
      <vt:lpstr>POVINNOSŤ KONAŤ PROTI ​ NEZÁKONNÉMU OBSAHU</vt:lpstr>
      <vt:lpstr>POVINNOSŤ KONAŤ PROTI ​ NEZÁKONNÉMU OBSAHU</vt:lpstr>
      <vt:lpstr>POVINNOSŤ KONAŤ PROTI ​ NEZÁKONNÉMU OBSAHU</vt:lpstr>
      <vt:lpstr>POVINNOSŤ KONAŤ PROTI ​ NEZÁKONNÉMU OBSAHU</vt:lpstr>
      <vt:lpstr>POVINNOSŤ POSKYTNÚŤ INFORMÁCIE O KONKRÉTNYCH PRÍJEMCOCH SLUŽBY</vt:lpstr>
      <vt:lpstr>POVINNOSŤ POSKYTNÚŤ INFORMÁCIE O KONKRÉTNYCH PRÍJEMCOCH SLUŽBY</vt:lpstr>
      <vt:lpstr>POVINNOSŤ POSKYTNÚŤ INFORMÁCIE O KONKRÉTNYCH PRÍJEMCOCH SLUŽBY</vt:lpstr>
      <vt:lpstr>POVINNOSŤ POSKYTNÚŤ INFORMÁCIE O KONKRÉTNYCH PRÍJEMCOCH SLUŽBY</vt:lpstr>
      <vt:lpstr>Prezentácia programu PowerPoint</vt:lpstr>
      <vt:lpstr>KATEGÓRIE POSKYTOVATEĽOV SPROSTREDKOVATEĽSKÝCH SLUŽIEB</vt:lpstr>
      <vt:lpstr>Prezentácia programu PowerPoint</vt:lpstr>
      <vt:lpstr>Prezentácia programu PowerPoint</vt:lpstr>
      <vt:lpstr>MECHANIZMY OZNAMOVANIA ​ A PRIJÍMANIA OPATRENÍ</vt:lpstr>
      <vt:lpstr>MECHANIZMY OZNAMOVANIA ​ A PRIJÍMANIA OPATRENÍ</vt:lpstr>
      <vt:lpstr>MECHANIZMY OZNAMOVANIA ​ A PRIJÍMANIA OPATRENÍ</vt:lpstr>
      <vt:lpstr>MECHANIZMY OZNAMOVANIA ​ A PRIJÍMANIA OPATRENÍ</vt:lpstr>
      <vt:lpstr>MECHANIZMY OZNAMOVANIA ​ A PRIJÍMANIA OPATRENÍ</vt:lpstr>
      <vt:lpstr>MECHANIZMY OZNAMOVANIA ​ A PRIJÍMANIA OPATRENÍ</vt:lpstr>
      <vt:lpstr>MECHANIZMY OZNAMOVANIA ​ A PRIJÍMANIA OPATRENÍ - YouTube</vt:lpstr>
      <vt:lpstr>MECHANIZMY OZNAMOVANIA ​ A PRIJÍMANIA OPATRENÍ - YouTube</vt:lpstr>
      <vt:lpstr>Prezentácia programu PowerPoint</vt:lpstr>
      <vt:lpstr>DÔVERYHODNÍ NAHLASOVATELIA</vt:lpstr>
      <vt:lpstr>Prezentácia programu PowerPoint</vt:lpstr>
      <vt:lpstr>Prezentácia programu PowerPoint</vt:lpstr>
      <vt:lpstr>TERORISTICKÝ OBSAH</vt:lpstr>
      <vt:lpstr>SMERNICA (EÚ) 2017/541 ​ O BOJI PROTI TERORIZMU</vt:lpstr>
      <vt:lpstr>ODPORÚČANIE KOMISIE (EÚ) 2018/334 ​ O OPATRENIACH NA ÚČINNÝ BOJ PROTI NEZÁKONNÉMU OBSAHU​</vt:lpstr>
      <vt:lpstr>NARIADENIE (EÚ) 2021/784 ​ O RIEŠENÍ ŠÍRENIA TERORISTICKÉHO OBSAHU ONLINE I.​</vt:lpstr>
      <vt:lpstr>NARIADENIE (EÚ) 2021/784 ​ O RIEŠENÍ ŠÍRENIA TERORISTICKÉHO OBSAHU ONLINE II.​</vt:lpstr>
      <vt:lpstr>NARIADENIE (EÚ) 2021/784 ​ O RIEŠENÍ ŠÍRENIA TERORISTICKÉHO OBSAHU ONLINE III.​</vt:lpstr>
      <vt:lpstr>REGULÁCIA VO VNÚTROŠTÁTNOM PRÁVE I.</vt:lpstr>
      <vt:lpstr>REGULÁCIA VO VNÚTROŠTÁTNOM PRÁVE II.</vt:lpstr>
      <vt:lpstr>TRESTNÝ ČIN TERORIZMU</vt:lpstr>
      <vt:lpstr>Prezentácia programu PowerPoint</vt:lpstr>
      <vt:lpstr>EXTRÉMISTICKÝ OBSAH</vt:lpstr>
      <vt:lpstr>POSTIHOVANIE ŠÍRENIA​ EXTRÉMISTICKÉHO OBSAHU AKO PRIESTUPKU</vt:lpstr>
      <vt:lpstr>POSTIHOVANIE ŠÍRENIA EXTRÉMISTICKÉHO ​ OBSAHU AKO TRESTNÉHO ČINU I.</vt:lpstr>
      <vt:lpstr>POSTIHOVANIE ŠÍRENIA EXTRÉMISTICKÉHO ​ OBSAHU AKO TRESTNÉHO ČINU II.</vt:lpstr>
      <vt:lpstr>POSTIHOVANIE ŠÍRENIA EXTRÉMISTICKÉHO ​ OBSAHU AKO TRESTNÉHO ČINU III.</vt:lpstr>
      <vt:lpstr>POSTIHOVANIE ŠÍRENIA EXTRÉMISTICKÉHO ​ OBSAHU AKO TRESTNÉHO ČINU IV.</vt:lpstr>
      <vt:lpstr>POSTIHOVANIE ŠÍRENIA EXTRÉMISTICKÉHO ​ OBSAHU AKO TRESTNÉHO ČINU V.</vt:lpstr>
      <vt:lpstr>POSTIHOVANIE ŠÍRENIA EXTRÉMISTICKÉHO ​ OBSAHU AKO TRESTNÉHO ČINU VI.</vt:lpstr>
      <vt:lpstr>SLOVENSKÁ INFORMAČNÁ SLUŽBA</vt:lpstr>
      <vt:lpstr>Prezentácia programu PowerPoint</vt:lpstr>
      <vt:lpstr>HATE SPEECH</vt:lpstr>
      <vt:lpstr>TRESTNÝ ČIN Z NENÁVISTI</vt:lpstr>
      <vt:lpstr>RÁMCOVÉ ROZHODNUTIE RADY 2008/913/SVV</vt:lpstr>
      <vt:lpstr>SNAHY EÚ</vt:lpstr>
      <vt:lpstr>KÓDEX SPRÁVANIA EÚ PRE BOJ PROTI NEZÁKONNÝM NENÁVISTNÝM PREJAVOM NA INTERNETE</vt:lpstr>
      <vt:lpstr>MONITOROVACIE SPRÁVY - KÓDEX</vt:lpstr>
      <vt:lpstr>MONITOROVACIE SPRÁVY - 2022</vt:lpstr>
      <vt:lpstr>Prezentácia programu PowerPoint</vt:lpstr>
      <vt:lpstr>Prezentácia programu PowerPoint</vt:lpstr>
      <vt:lpstr>DETSKÁ PORNOGRAFIA</vt:lpstr>
      <vt:lpstr>Prezentácia programu PowerPoint</vt:lpstr>
      <vt:lpstr>MEDZINÁRODNÁ ÚPRAVA I.</vt:lpstr>
      <vt:lpstr>MEDZINÁRODNÁ ÚPRAVA II.</vt:lpstr>
      <vt:lpstr>MEDZINÁRODNÁ ÚPRAVA II.</vt:lpstr>
      <vt:lpstr>REGULÁCIA V EÚ</vt:lpstr>
      <vt:lpstr>SMERNICA 2011/92/EÚ O BOJI PROTI SEXUÁLNEMU ZNEUŽÍVANIU A SEXUÁLNEMU VYKORISŤOVANIU DETÍ A PROTI DETSKEJ PORNOGRAFII</vt:lpstr>
      <vt:lpstr>SMERNICA 2011/92/EÚ O BOJI PROTI SEXUÁLNEMU ZNEUŽÍVANIU A SEXUÁLNEMU VYKORISŤOVANIU DETÍ A PROTI DETSKEJ PORNOGRAFII</vt:lpstr>
      <vt:lpstr>NÁVRH NARIADENIA EURÓPSKEHO PARLAMENTU A RADY, KTORÝM SA STANOVUJÚ ​ PRAVIDLÁ PREDCHÁDZANIA SEXUÁLNEMU ZNEUŽÍVANIU DETÍ A BOJA PROTI NEMU (2022)​</vt:lpstr>
      <vt:lpstr>TRESTNOPRÁVNE STÍHANIE I.</vt:lpstr>
      <vt:lpstr>TRESTNOPRÁVNE STÍHANIE II.</vt:lpstr>
      <vt:lpstr>Prezentácia programu PowerPoint</vt:lpstr>
      <vt:lpstr>Prezentácia programu PowerPoint</vt:lpstr>
      <vt:lpstr>PORUŠOVANIE AUTORSKÝCH PRÁV</vt:lpstr>
      <vt:lpstr>TRESTNÝ ČIN PORUŠOVANIA AUTORSKÝCH PRÁV</vt:lpstr>
      <vt:lpstr>TRESTNÝ ČIN PORUŠOVANIA AUTORSKÝCH PRÁV​</vt:lpstr>
      <vt:lpstr>TRESTNÝ ČIN PORUŠOVANIA AUTORSKÝCH PRÁV​</vt:lpstr>
      <vt:lpstr>TRESTNÝ ČIN PORUŠOVANIA AUTORSKÝCH PRÁV​</vt:lpstr>
      <vt:lpstr>TRESTNÝ ČIN PORUŠOVANIA AUTORSKÝCH PRÁV​</vt:lpstr>
      <vt:lpstr>TRESTNÝ ČIN PORUŠOVANIA AUTORSKÝCH PRÁV​</vt:lpstr>
      <vt:lpstr>TRESTNÝ ČIN PORUŠOVANIA AUTORSKÝCH PRÁV​</vt:lpstr>
      <vt:lpstr>TRESTNÝ ČIN PORUŠOVANIA AUTORSKÝCH PRÁV​</vt:lpstr>
      <vt:lpstr>Prezentácia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Prezentácia programu PowerPoint</dc:title>
  <dc:creator>Kristína Basová</dc:creator>
  <cp:lastModifiedBy>Simona Rudohradská</cp:lastModifiedBy>
  <cp:revision>25</cp:revision>
  <dcterms:created xsi:type="dcterms:W3CDTF">2025-03-26T10:23:24Z</dcterms:created>
  <dcterms:modified xsi:type="dcterms:W3CDTF">2026-01-05T14:13:54Z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0x01010036578B964FCBE9438AB520F8F4494DE8</vt:lpwstr>
  </property>
  <property fmtid="{D5CDD505-2E9C-101B-9397-08002B2CF9AE}" pid="3" name="MediaServiceImageTags">
    <vt:lpwstr/>
  </property>
  <property fmtid="{D5CDD505-2E9C-101B-9397-08002B2CF9AE}" pid="4" name="Order">
    <vt:r8>161400</vt:r8>
  </property>
  <property fmtid="{D5CDD505-2E9C-101B-9397-08002B2CF9AE}" pid="5" name="xd_Signature">
    <vt:bool>false</vt:bool>
  </property>
  <property fmtid="{D5CDD505-2E9C-101B-9397-08002B2CF9AE}" pid="6" name="xd_ProgID">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y fmtid="{D5CDD505-2E9C-101B-9397-08002B2CF9AE}" pid="12" name="_ExtendedDescription">
    <vt:lpwstr/>
  </property>
</Properties>
</file>