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2" r:id="rId6"/>
    <p:sldId id="268" r:id="rId7"/>
    <p:sldId id="275" r:id="rId8"/>
    <p:sldId id="274" r:id="rId9"/>
    <p:sldId id="277" r:id="rId10"/>
    <p:sldId id="269" r:id="rId11"/>
    <p:sldId id="267" r:id="rId12"/>
    <p:sldId id="270" r:id="rId13"/>
    <p:sldId id="276" r:id="rId14"/>
    <p:sldId id="271" r:id="rId15"/>
    <p:sldId id="273" r:id="rId16"/>
    <p:sldId id="278" r:id="rId17"/>
    <p:sldId id="257" r:id="rId18"/>
    <p:sldId id="262" r:id="rId19"/>
    <p:sldId id="261" r:id="rId20"/>
    <p:sldId id="281" r:id="rId21"/>
    <p:sldId id="258" r:id="rId22"/>
    <p:sldId id="260" r:id="rId23"/>
    <p:sldId id="282" r:id="rId24"/>
    <p:sldId id="264" r:id="rId25"/>
    <p:sldId id="263" r:id="rId26"/>
    <p:sldId id="283" r:id="rId27"/>
    <p:sldId id="265" r:id="rId28"/>
    <p:sldId id="266" r:id="rId29"/>
    <p:sldId id="280" r:id="rId30"/>
    <p:sldId id="284" r:id="rId31"/>
    <p:sldId id="279" r:id="rId32"/>
    <p:sldId id="259" r:id="rId3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CE48C-EF5F-4E27-95D5-153B5EDC4C5F}" v="2" dt="2026-04-04T07:51:23.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0" y="1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CCCE48C-EF5F-4E27-95D5-153B5EDC4C5F}"/>
    <pc:docChg chg="modSld">
      <pc:chgData name="" userId="" providerId="" clId="Web-{DCCCE48C-EF5F-4E27-95D5-153B5EDC4C5F}" dt="2026-04-04T07:51:23.845" v="1" actId="20577"/>
      <pc:docMkLst>
        <pc:docMk/>
      </pc:docMkLst>
      <pc:sldChg chg="modSp">
        <pc:chgData name="" userId="" providerId="" clId="Web-{DCCCE48C-EF5F-4E27-95D5-153B5EDC4C5F}" dt="2026-04-04T07:51:23.845" v="1" actId="20577"/>
        <pc:sldMkLst>
          <pc:docMk/>
          <pc:sldMk cId="3361926617" sldId="256"/>
        </pc:sldMkLst>
        <pc:spChg chg="mod">
          <ac:chgData name="" userId="" providerId="" clId="Web-{DCCCE48C-EF5F-4E27-95D5-153B5EDC4C5F}" dt="2026-04-04T07:51:23.845" v="1" actId="20577"/>
          <ac:spMkLst>
            <pc:docMk/>
            <pc:sldMk cId="3361926617" sldId="256"/>
            <ac:spMk id="3" creationId="{4D8809A4-0D88-49E1-B95B-A31D3DD408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0036-6ABC-493B-BFFB-93C35973D31C}" type="datetimeFigureOut">
              <a:t>4. 4. 2026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056-3AA6-48C1-9225-9408466782DD}" type="slidenum">
              <a:t>‹#›</a:t>
            </a:fld>
            <a:endParaRPr lang="sk-SK"/>
          </a:p>
        </p:txBody>
      </p:sp>
    </p:spTree>
    <p:extLst>
      <p:ext uri="{BB962C8B-B14F-4D97-AF65-F5344CB8AC3E}">
        <p14:creationId xmlns:p14="http://schemas.microsoft.com/office/powerpoint/2010/main" val="6964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a:t>Upraviť štýly predlohy textu</a:t>
            </a:r>
          </a:p>
        </p:txBody>
      </p:sp>
    </p:spTree>
    <p:extLst>
      <p:ext uri="{BB962C8B-B14F-4D97-AF65-F5344CB8AC3E}">
        <p14:creationId xmlns:p14="http://schemas.microsoft.com/office/powerpoint/2010/main" val="21933623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p:txBody>
          <a:bodyPr lIns="91440" tIns="45720" rIns="91440" bIns="45720" anchor="ctr"/>
          <a:lstStyle/>
          <a:p>
            <a:r>
              <a:rPr lang="sk-SK" dirty="0"/>
              <a:t>Práva príbuzné a práva súvisiace s autorským právom v digitálnom priestore</a:t>
            </a:r>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169328" y="4194705"/>
            <a:ext cx="6498672" cy="1816322"/>
          </a:xfrm>
        </p:spPr>
        <p:txBody>
          <a:bodyPr lIns="91440" tIns="45720" rIns="91440" bIns="45720" anchor="t"/>
          <a:lstStyle/>
          <a:p>
            <a:r>
              <a:rPr lang="sk-SK" dirty="0"/>
              <a:t>doc. JUDr. Renáta Bačárová, PhD., LL.M. </a:t>
            </a:r>
          </a:p>
          <a:p>
            <a:endParaRPr lang="sk-SK" dirty="0"/>
          </a:p>
          <a:p>
            <a:r>
              <a:rPr lang="sk-SK"/>
              <a:t>Katedra občianskeho práva, Právnická fakulta UPJŠ v Košiciach</a:t>
            </a:r>
          </a:p>
        </p:txBody>
      </p:sp>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Vyčerpanie práv</a:t>
            </a:r>
          </a:p>
        </p:txBody>
      </p:sp>
      <p:sp>
        <p:nvSpPr>
          <p:cNvPr id="3" name="Zástupný symbol obsahu 2"/>
          <p:cNvSpPr>
            <a:spLocks noGrp="1"/>
          </p:cNvSpPr>
          <p:nvPr>
            <p:ph idx="1"/>
          </p:nvPr>
        </p:nvSpPr>
        <p:spPr/>
        <p:txBody>
          <a:bodyPr>
            <a:normAutofit fontScale="92500" lnSpcReduction="20000"/>
          </a:bodyPr>
          <a:lstStyle/>
          <a:p>
            <a:r>
              <a:rPr lang="sk-SK" dirty="0"/>
              <a:t>Právo výkonného umelca udeľovať súhlas na </a:t>
            </a:r>
            <a:r>
              <a:rPr lang="sk-SK" u="sng" dirty="0"/>
              <a:t>verejné rozširovanie </a:t>
            </a:r>
            <a:r>
              <a:rPr lang="sk-SK" dirty="0"/>
              <a:t>originálu záznamu umeleckého výkonu alebo jeho rozmnoženiny zaniká pre územie členského štátu alebo zmluvného štátu prvým oprávneným predajom alebo iným prevodom vlastníckeho práva k originálu záznamu umeleckého výkonu alebo k jeho rozmnoženine na území členského štátu alebo zmluvného štátu, a to pre originál záznamu umeleckého výkonu a všetky jeho rozmnoženiny, ktoré boli predmetom predaja alebo iného prevodu VP.</a:t>
            </a:r>
          </a:p>
        </p:txBody>
      </p:sp>
    </p:spTree>
    <p:extLst>
      <p:ext uri="{BB962C8B-B14F-4D97-AF65-F5344CB8AC3E}">
        <p14:creationId xmlns:p14="http://schemas.microsoft.com/office/powerpoint/2010/main" val="15327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t>Práva výkonných umelcov</a:t>
            </a:r>
            <a:endParaRPr lang="sk-SK" dirty="0"/>
          </a:p>
        </p:txBody>
      </p:sp>
      <p:sp>
        <p:nvSpPr>
          <p:cNvPr id="3" name="Zástupný symbol obsahu 2"/>
          <p:cNvSpPr>
            <a:spLocks noGrp="1"/>
          </p:cNvSpPr>
          <p:nvPr>
            <p:ph idx="1"/>
          </p:nvPr>
        </p:nvSpPr>
        <p:spPr/>
        <p:txBody>
          <a:bodyPr>
            <a:normAutofit lnSpcReduction="10000"/>
          </a:bodyPr>
          <a:lstStyle/>
          <a:p>
            <a:pPr lvl="0"/>
            <a:r>
              <a:rPr lang="sk-SK" b="1" dirty="0"/>
              <a:t>Vznik</a:t>
            </a:r>
          </a:p>
          <a:p>
            <a:pPr lvl="1"/>
            <a:r>
              <a:rPr lang="sk-SK" dirty="0"/>
              <a:t>okamihom, keď je umelecký výkon vyjadrený v  zmyslami vnímateľnej podobe, bez ohľadu na jeho podobu, obsah, kvalitu, účel alebo formu jeho vyjadrenia. </a:t>
            </a:r>
          </a:p>
          <a:p>
            <a:pPr lvl="2"/>
            <a:r>
              <a:rPr lang="sk-SK" dirty="0"/>
              <a:t>znak </a:t>
            </a:r>
            <a:r>
              <a:rPr lang="sk-SK" b="1" i="1" dirty="0"/>
              <a:t>P </a:t>
            </a:r>
            <a:r>
              <a:rPr lang="sk-SK" dirty="0"/>
              <a:t>v krúžku, s pripojeným rokom prvého vydania a s uvedeným menom subjektu práva</a:t>
            </a:r>
            <a:endParaRPr lang="sk-SK" b="1" dirty="0"/>
          </a:p>
          <a:p>
            <a:pPr lvl="0"/>
            <a:r>
              <a:rPr lang="sk-SK" b="1" dirty="0"/>
              <a:t>Zánik </a:t>
            </a:r>
            <a:r>
              <a:rPr lang="sk-SK" dirty="0"/>
              <a:t>(rozdiel osobnostné a majetkové práva)</a:t>
            </a:r>
          </a:p>
          <a:p>
            <a:endParaRPr lang="sk-S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Trvanie práv výkonných umelcov</a:t>
            </a:r>
          </a:p>
        </p:txBody>
      </p:sp>
      <p:sp>
        <p:nvSpPr>
          <p:cNvPr id="3" name="Zástupný symbol obsahu 2"/>
          <p:cNvSpPr>
            <a:spLocks noGrp="1"/>
          </p:cNvSpPr>
          <p:nvPr>
            <p:ph idx="1"/>
          </p:nvPr>
        </p:nvSpPr>
        <p:spPr/>
        <p:txBody>
          <a:bodyPr>
            <a:normAutofit fontScale="62500" lnSpcReduction="20000"/>
          </a:bodyPr>
          <a:lstStyle/>
          <a:p>
            <a:r>
              <a:rPr lang="sk-SK" dirty="0"/>
              <a:t>trvanie sa vzťahuje na použitie výkonu a primeranú odmenu</a:t>
            </a:r>
          </a:p>
          <a:p>
            <a:r>
              <a:rPr lang="sk-SK" dirty="0"/>
              <a:t>50 rokov od podania umeleckého výkonu</a:t>
            </a:r>
          </a:p>
          <a:p>
            <a:r>
              <a:rPr lang="sk-SK" dirty="0"/>
              <a:t>70 rokov po prvom oprávnenom </a:t>
            </a:r>
          </a:p>
          <a:p>
            <a:pPr lvl="1"/>
            <a:r>
              <a:rPr lang="sk-SK" dirty="0"/>
              <a:t>vydaní alebo </a:t>
            </a:r>
          </a:p>
          <a:p>
            <a:pPr lvl="1"/>
            <a:r>
              <a:rPr lang="sk-SK" dirty="0"/>
              <a:t>verejnom prenose zvukového záznamu (podľa toho, ktorá zo skutočností nastane skôr)</a:t>
            </a:r>
          </a:p>
          <a:p>
            <a:r>
              <a:rPr lang="sk-SK" dirty="0"/>
              <a:t>50 rokov po prvom oprávnenom </a:t>
            </a:r>
          </a:p>
          <a:p>
            <a:pPr lvl="1"/>
            <a:r>
              <a:rPr lang="sk-SK" dirty="0"/>
              <a:t>vydaní alebo </a:t>
            </a:r>
          </a:p>
          <a:p>
            <a:pPr lvl="1"/>
            <a:r>
              <a:rPr lang="sk-SK" dirty="0"/>
              <a:t>verejnom prenose (podľa toho, ktorá zo skutočností nastane skôr)</a:t>
            </a:r>
          </a:p>
          <a:p>
            <a:pPr marL="438912" lvl="1" indent="-320040">
              <a:spcBef>
                <a:spcPts val="0"/>
              </a:spcBef>
              <a:buClr>
                <a:schemeClr val="accent1"/>
              </a:buClr>
              <a:buSzPct val="80000"/>
              <a:buFont typeface="Wingdings 2"/>
              <a:buChar char=""/>
            </a:pPr>
            <a:r>
              <a:rPr lang="sk-SK" dirty="0"/>
              <a:t>predĺženie doby ochrany - smernica o lehote ochrany AP a niektorých súvisiacich práv (2011/77/EÚ)</a:t>
            </a:r>
          </a:p>
          <a:p>
            <a:endParaRPr lang="sk-SK" dirty="0"/>
          </a:p>
        </p:txBody>
      </p:sp>
    </p:spTree>
    <p:extLst>
      <p:ext uri="{BB962C8B-B14F-4D97-AF65-F5344CB8AC3E}">
        <p14:creationId xmlns:p14="http://schemas.microsoft.com/office/powerpoint/2010/main" val="85489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a:t>Práva výrobcov záznamov</a:t>
            </a:r>
          </a:p>
        </p:txBody>
      </p:sp>
      <p:sp>
        <p:nvSpPr>
          <p:cNvPr id="3" name="Podnadpis 2"/>
          <p:cNvSpPr>
            <a:spLocks noGrp="1"/>
          </p:cNvSpPr>
          <p:nvPr>
            <p:ph type="subTitle" idx="1"/>
          </p:nvPr>
        </p:nvSpPr>
        <p:spPr/>
        <p:txBody>
          <a:bodyPr/>
          <a:lstStyle/>
          <a:p>
            <a:endParaRPr lang="sk-SK"/>
          </a:p>
        </p:txBody>
      </p:sp>
    </p:spTree>
    <p:extLst>
      <p:ext uri="{BB962C8B-B14F-4D97-AF65-F5344CB8AC3E}">
        <p14:creationId xmlns:p14="http://schemas.microsoft.com/office/powerpoint/2010/main" val="110895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152400"/>
            <a:ext cx="8229600" cy="1255776"/>
          </a:xfrm>
        </p:spPr>
        <p:txBody>
          <a:bodyPr>
            <a:noAutofit/>
          </a:bodyPr>
          <a:lstStyle/>
          <a:p>
            <a:r>
              <a:rPr lang="cs-CZ" sz="3600" dirty="0"/>
              <a:t>Práva </a:t>
            </a:r>
            <a:r>
              <a:rPr lang="cs-CZ" sz="3600" dirty="0" err="1"/>
              <a:t>výrobcu</a:t>
            </a:r>
            <a:r>
              <a:rPr lang="cs-CZ" sz="3600" dirty="0"/>
              <a:t> zvukového záznamu</a:t>
            </a:r>
            <a:br>
              <a:rPr lang="cs-CZ" sz="3600" dirty="0"/>
            </a:br>
            <a:r>
              <a:rPr lang="cs-CZ" sz="3600" dirty="0"/>
              <a:t>Práva </a:t>
            </a:r>
            <a:r>
              <a:rPr lang="cs-CZ" sz="3600" dirty="0" err="1"/>
              <a:t>výrobcu</a:t>
            </a:r>
            <a:r>
              <a:rPr lang="cs-CZ" sz="3600" dirty="0"/>
              <a:t> audiovizuálního záznamu </a:t>
            </a:r>
            <a:br>
              <a:rPr lang="cs-CZ" sz="3600" dirty="0"/>
            </a:br>
            <a:endParaRPr lang="sk-SK" sz="3600" dirty="0"/>
          </a:p>
        </p:txBody>
      </p:sp>
      <p:sp>
        <p:nvSpPr>
          <p:cNvPr id="3" name="Zástupný symbol obsahu 2"/>
          <p:cNvSpPr>
            <a:spLocks noGrp="1"/>
          </p:cNvSpPr>
          <p:nvPr>
            <p:ph idx="1"/>
          </p:nvPr>
        </p:nvSpPr>
        <p:spPr/>
        <p:txBody>
          <a:bodyPr/>
          <a:lstStyle/>
          <a:p>
            <a:r>
              <a:rPr lang="cs-CZ" dirty="0"/>
              <a:t>práva súvisiace s AP</a:t>
            </a:r>
          </a:p>
          <a:p>
            <a:pPr lvl="0"/>
            <a:r>
              <a:rPr lang="sk-SK" dirty="0"/>
              <a:t>subjekt – výrobca záznamu</a:t>
            </a:r>
          </a:p>
          <a:p>
            <a:r>
              <a:rPr lang="sk-SK" dirty="0"/>
              <a:t>predmet </a:t>
            </a:r>
          </a:p>
          <a:p>
            <a:pPr lvl="1"/>
            <a:r>
              <a:rPr lang="sk-SK" dirty="0"/>
              <a:t>zvukový záznam</a:t>
            </a:r>
          </a:p>
          <a:p>
            <a:pPr lvl="1"/>
            <a:r>
              <a:rPr lang="sk-SK" dirty="0"/>
              <a:t>audiovizuálny záznam</a:t>
            </a:r>
          </a:p>
          <a:p>
            <a:endParaRPr lang="sk-SK" dirty="0"/>
          </a:p>
        </p:txBody>
      </p:sp>
    </p:spTree>
    <p:extLst>
      <p:ext uri="{BB962C8B-B14F-4D97-AF65-F5344CB8AC3E}">
        <p14:creationId xmlns:p14="http://schemas.microsoft.com/office/powerpoint/2010/main" val="424486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Výrobca záznamu</a:t>
            </a:r>
          </a:p>
        </p:txBody>
      </p:sp>
      <p:sp>
        <p:nvSpPr>
          <p:cNvPr id="3" name="Zástupný symbol obsahu 2"/>
          <p:cNvSpPr>
            <a:spLocks noGrp="1"/>
          </p:cNvSpPr>
          <p:nvPr>
            <p:ph idx="1"/>
          </p:nvPr>
        </p:nvSpPr>
        <p:spPr/>
        <p:txBody>
          <a:bodyPr/>
          <a:lstStyle/>
          <a:p>
            <a:pPr marL="0" indent="0">
              <a:buNone/>
            </a:pPr>
            <a:r>
              <a:rPr lang="sk-SK" dirty="0"/>
              <a:t>Platí pre výrobcu zvukového záznamu aj výrobcu audiovizuálneho záznamu</a:t>
            </a:r>
          </a:p>
          <a:p>
            <a:r>
              <a:rPr lang="sk-SK" dirty="0"/>
              <a:t>fyzická osoba alebo právnická osoba, </a:t>
            </a:r>
          </a:p>
          <a:p>
            <a:r>
              <a:rPr lang="sk-SK" dirty="0"/>
              <a:t>ktorá </a:t>
            </a:r>
            <a:r>
              <a:rPr lang="sk-SK" u="sng" dirty="0"/>
              <a:t>iniciovala </a:t>
            </a:r>
            <a:r>
              <a:rPr lang="sk-SK" dirty="0"/>
              <a:t>alebo</a:t>
            </a:r>
            <a:r>
              <a:rPr lang="sk-SK" u="sng" dirty="0"/>
              <a:t> zabezpečila </a:t>
            </a:r>
            <a:r>
              <a:rPr lang="sk-SK" dirty="0"/>
              <a:t>jeho konečné vyhotovenie;</a:t>
            </a:r>
          </a:p>
          <a:p>
            <a:endParaRPr lang="sk-SK" dirty="0"/>
          </a:p>
          <a:p>
            <a:pPr marL="0" indent="0">
              <a:buNone/>
            </a:pPr>
            <a:endParaRPr lang="sk-SK" dirty="0"/>
          </a:p>
        </p:txBody>
      </p:sp>
    </p:spTree>
    <p:extLst>
      <p:ext uri="{BB962C8B-B14F-4D97-AF65-F5344CB8AC3E}">
        <p14:creationId xmlns:p14="http://schemas.microsoft.com/office/powerpoint/2010/main" val="384531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Zvukový záznam </a:t>
            </a:r>
          </a:p>
        </p:txBody>
      </p:sp>
      <p:sp>
        <p:nvSpPr>
          <p:cNvPr id="3" name="Zástupný symbol obsahu 2"/>
          <p:cNvSpPr>
            <a:spLocks noGrp="1"/>
          </p:cNvSpPr>
          <p:nvPr>
            <p:ph idx="1"/>
          </p:nvPr>
        </p:nvSpPr>
        <p:spPr/>
        <p:txBody>
          <a:bodyPr>
            <a:normAutofit/>
          </a:bodyPr>
          <a:lstStyle/>
          <a:p>
            <a:r>
              <a:rPr lang="sk-SK" dirty="0"/>
              <a:t>len záznam zvukov vnímateľný sluchom bez ohľadu na to, akým spôsobom a na akom nosiči sa tieto zvuky zaznamenávajú</a:t>
            </a:r>
          </a:p>
          <a:p>
            <a:pPr lvl="1"/>
            <a:r>
              <a:rPr lang="sk-SK" dirty="0"/>
              <a:t>akýkoľvek zvuk (aj nechránený)</a:t>
            </a:r>
          </a:p>
          <a:p>
            <a:pPr lvl="1"/>
            <a:r>
              <a:rPr lang="sk-SK" dirty="0"/>
              <a:t>NIE záznam zvukovej zložky audiovizuálneho diela</a:t>
            </a:r>
          </a:p>
          <a:p>
            <a:pPr lvl="1"/>
            <a:r>
              <a:rPr lang="sk-SK" dirty="0"/>
              <a:t>rozlišovať zvukový záznam </a:t>
            </a:r>
            <a:r>
              <a:rPr lang="sk-SK" dirty="0" err="1"/>
              <a:t>vs</a:t>
            </a:r>
            <a:r>
              <a:rPr lang="sk-SK" dirty="0"/>
              <a:t>. nosič zvukového záznamu </a:t>
            </a:r>
          </a:p>
          <a:p>
            <a:pPr lvl="1"/>
            <a:endParaRPr lang="sk-SK" dirty="0"/>
          </a:p>
          <a:p>
            <a:endParaRPr lang="sk-SK" dirty="0"/>
          </a:p>
        </p:txBody>
      </p:sp>
    </p:spTree>
    <p:extLst>
      <p:ext uri="{BB962C8B-B14F-4D97-AF65-F5344CB8AC3E}">
        <p14:creationId xmlns:p14="http://schemas.microsoft.com/office/powerpoint/2010/main" val="320265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99243A-5E3A-0C70-1F59-F29EB122D1E9}"/>
              </a:ext>
            </a:extLst>
          </p:cNvPr>
          <p:cNvSpPr>
            <a:spLocks noGrp="1"/>
          </p:cNvSpPr>
          <p:nvPr>
            <p:ph type="title"/>
          </p:nvPr>
        </p:nvSpPr>
        <p:spPr/>
        <p:txBody>
          <a:bodyPr>
            <a:normAutofit/>
          </a:bodyPr>
          <a:lstStyle/>
          <a:p>
            <a:r>
              <a:rPr lang="sk-SK" dirty="0"/>
              <a:t>Audiovizuálny záznam</a:t>
            </a:r>
          </a:p>
        </p:txBody>
      </p:sp>
      <p:sp>
        <p:nvSpPr>
          <p:cNvPr id="3" name="Zástupný objekt pre obsah 2">
            <a:extLst>
              <a:ext uri="{FF2B5EF4-FFF2-40B4-BE49-F238E27FC236}">
                <a16:creationId xmlns:a16="http://schemas.microsoft.com/office/drawing/2014/main" id="{ADA542E5-E53D-4B27-1E4F-9FB838531909}"/>
              </a:ext>
            </a:extLst>
          </p:cNvPr>
          <p:cNvSpPr>
            <a:spLocks noGrp="1"/>
          </p:cNvSpPr>
          <p:nvPr>
            <p:ph idx="1"/>
          </p:nvPr>
        </p:nvSpPr>
        <p:spPr/>
        <p:txBody>
          <a:bodyPr/>
          <a:lstStyle/>
          <a:p>
            <a:r>
              <a:rPr lang="sk-SK" dirty="0"/>
              <a:t>záznam </a:t>
            </a:r>
            <a:r>
              <a:rPr lang="sk-SK" u="sng" dirty="0"/>
              <a:t>audiovizuálneho diela </a:t>
            </a:r>
            <a:r>
              <a:rPr lang="sk-SK" dirty="0"/>
              <a:t>zaznamenaný ako sled zámerne usporiadaných a navzájom súvisiacich obrazov vyvolávajúcich </a:t>
            </a:r>
            <a:r>
              <a:rPr lang="pl-PL" dirty="0"/>
              <a:t>dojem pohybu a sprevádzaných zvukom alebo bez </a:t>
            </a:r>
            <a:r>
              <a:rPr lang="sk-SK" dirty="0"/>
              <a:t>neho,</a:t>
            </a:r>
          </a:p>
          <a:p>
            <a:r>
              <a:rPr lang="sk-SK" dirty="0"/>
              <a:t>záznam </a:t>
            </a:r>
            <a:r>
              <a:rPr lang="sk-SK" u="sng" dirty="0"/>
              <a:t>obrazov sprevádzaných </a:t>
            </a:r>
            <a:r>
              <a:rPr lang="pl-PL" u="sng" dirty="0"/>
              <a:t>zvukom </a:t>
            </a:r>
            <a:r>
              <a:rPr lang="pl-PL" dirty="0"/>
              <a:t>alebo </a:t>
            </a:r>
            <a:r>
              <a:rPr lang="pl-PL" u="sng" dirty="0"/>
              <a:t>bez</a:t>
            </a:r>
            <a:r>
              <a:rPr lang="pl-PL" dirty="0"/>
              <a:t> neho, bez ohľadu na to,akým spôsobom a na akom nosiči sa tieto zvuky a obrazy </a:t>
            </a:r>
            <a:r>
              <a:rPr lang="sk-SK" dirty="0"/>
              <a:t>zaznamenávajú.</a:t>
            </a:r>
          </a:p>
          <a:p>
            <a:endParaRPr lang="sk-SK" dirty="0"/>
          </a:p>
        </p:txBody>
      </p:sp>
    </p:spTree>
    <p:extLst>
      <p:ext uri="{BB962C8B-B14F-4D97-AF65-F5344CB8AC3E}">
        <p14:creationId xmlns:p14="http://schemas.microsoft.com/office/powerpoint/2010/main" val="219918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Obsah práva výrobcov záznamov</a:t>
            </a:r>
          </a:p>
        </p:txBody>
      </p:sp>
      <p:sp>
        <p:nvSpPr>
          <p:cNvPr id="3" name="Zástupný symbol obsahu 2"/>
          <p:cNvSpPr>
            <a:spLocks noGrp="1"/>
          </p:cNvSpPr>
          <p:nvPr>
            <p:ph idx="1"/>
          </p:nvPr>
        </p:nvSpPr>
        <p:spPr/>
        <p:txBody>
          <a:bodyPr>
            <a:normAutofit fontScale="70000" lnSpcReduction="20000"/>
          </a:bodyPr>
          <a:lstStyle/>
          <a:p>
            <a:r>
              <a:rPr lang="sk-SK" dirty="0"/>
              <a:t>len majetkové (NIE osobnostné)</a:t>
            </a:r>
          </a:p>
          <a:p>
            <a:r>
              <a:rPr lang="sk-SK" dirty="0"/>
              <a:t>prevoditeľnosť práv !!!</a:t>
            </a:r>
          </a:p>
          <a:p>
            <a:endParaRPr lang="sk-SK" dirty="0"/>
          </a:p>
          <a:p>
            <a:r>
              <a:rPr lang="sk-SK" dirty="0"/>
              <a:t>právo použiť záznam + súhlas na použitie</a:t>
            </a:r>
          </a:p>
          <a:p>
            <a:r>
              <a:rPr lang="sk-SK" dirty="0"/>
              <a:t>právo na primeranú odmenu za použitie záznamu </a:t>
            </a:r>
          </a:p>
          <a:p>
            <a:pPr lvl="1"/>
            <a:r>
              <a:rPr lang="sk-SK" dirty="0"/>
              <a:t>technickým predvedením</a:t>
            </a:r>
          </a:p>
          <a:p>
            <a:pPr lvl="1"/>
            <a:r>
              <a:rPr lang="sk-SK" dirty="0"/>
              <a:t>verejným prenosom</a:t>
            </a:r>
          </a:p>
          <a:p>
            <a:r>
              <a:rPr lang="sk-SK" dirty="0"/>
              <a:t>právo na náhradu odmeny za použitie záznamu</a:t>
            </a:r>
          </a:p>
        </p:txBody>
      </p:sp>
    </p:spTree>
    <p:extLst>
      <p:ext uri="{BB962C8B-B14F-4D97-AF65-F5344CB8AC3E}">
        <p14:creationId xmlns:p14="http://schemas.microsoft.com/office/powerpoint/2010/main" val="3463712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Vyčerpanie práv a výnimky a obmedzenia</a:t>
            </a:r>
          </a:p>
        </p:txBody>
      </p:sp>
      <p:sp>
        <p:nvSpPr>
          <p:cNvPr id="3" name="Zástupný symbol obsahu 2"/>
          <p:cNvSpPr>
            <a:spLocks noGrp="1"/>
          </p:cNvSpPr>
          <p:nvPr>
            <p:ph idx="1"/>
          </p:nvPr>
        </p:nvSpPr>
        <p:spPr/>
        <p:txBody>
          <a:bodyPr>
            <a:normAutofit fontScale="85000" lnSpcReduction="20000"/>
          </a:bodyPr>
          <a:lstStyle/>
          <a:p>
            <a:r>
              <a:rPr lang="sk-SK" dirty="0"/>
              <a:t>Právo výrobcu udeľovať súhlas na verejné rozširovanie originálu záznamu alebo jeho rozmnoženiny predajom alebo inou formou prevodu VP zaniká pre územie členského štátu alebo zmluvného štátu prvým oprávneným predajom alebo iným prevodom vlastníckeho práva k originálu záznamu alebo k jeho rozmnoženine na území členského štátu alebo zmluvného štátu, a to pre originál záznamu a všetky jeho rozmnoženiny, ktoré boli predmetom predaja alebo iného prevodu VP. </a:t>
            </a:r>
          </a:p>
          <a:p>
            <a:r>
              <a:rPr lang="sk-SK" dirty="0"/>
              <a:t>výnimky a obmedzenia – </a:t>
            </a:r>
            <a:r>
              <a:rPr lang="sk-SK"/>
              <a:t>platia primerane ako v AP</a:t>
            </a:r>
            <a:endParaRPr lang="sk-SK" dirty="0"/>
          </a:p>
        </p:txBody>
      </p:sp>
    </p:spTree>
    <p:extLst>
      <p:ext uri="{BB962C8B-B14F-4D97-AF65-F5344CB8AC3E}">
        <p14:creationId xmlns:p14="http://schemas.microsoft.com/office/powerpoint/2010/main" val="314007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b="1"/>
              <a:t>Právo výkonných umelcov</a:t>
            </a:r>
            <a:endParaRPr lang="sk-SK" dirty="0"/>
          </a:p>
        </p:txBody>
      </p:sp>
      <p:sp>
        <p:nvSpPr>
          <p:cNvPr id="5" name="Podnadpis 4"/>
          <p:cNvSpPr>
            <a:spLocks noGrp="1"/>
          </p:cNvSpPr>
          <p:nvPr>
            <p:ph type="subTitle" idx="1"/>
          </p:nvPr>
        </p:nvSpPr>
        <p:spPr/>
        <p:txBody>
          <a:bodyPr/>
          <a:lstStyle/>
          <a:p>
            <a:endParaRPr lang="sk-S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Trvanie práv výrobcu zvukového záznamu</a:t>
            </a:r>
          </a:p>
        </p:txBody>
      </p:sp>
      <p:sp>
        <p:nvSpPr>
          <p:cNvPr id="3" name="Zástupný symbol obsahu 2"/>
          <p:cNvSpPr>
            <a:spLocks noGrp="1"/>
          </p:cNvSpPr>
          <p:nvPr>
            <p:ph idx="1"/>
          </p:nvPr>
        </p:nvSpPr>
        <p:spPr/>
        <p:txBody>
          <a:bodyPr/>
          <a:lstStyle/>
          <a:p>
            <a:r>
              <a:rPr lang="sk-SK" dirty="0"/>
              <a:t>50 rokov od vyhotovenia zvukového záznamu</a:t>
            </a:r>
          </a:p>
          <a:p>
            <a:r>
              <a:rPr lang="sk-SK" dirty="0"/>
              <a:t>70 rokov po prvom </a:t>
            </a:r>
            <a:r>
              <a:rPr lang="sk-SK" u="sng" dirty="0"/>
              <a:t>oprávnenom </a:t>
            </a:r>
          </a:p>
          <a:p>
            <a:pPr lvl="1"/>
            <a:r>
              <a:rPr lang="sk-SK" dirty="0"/>
              <a:t>vydaní alebo </a:t>
            </a:r>
          </a:p>
          <a:p>
            <a:pPr lvl="1"/>
            <a:r>
              <a:rPr lang="sk-SK" dirty="0"/>
              <a:t>verejnom prenose podľa toho, ktorá z týchto skutočností nastane skôr </a:t>
            </a:r>
          </a:p>
          <a:p>
            <a:pPr marL="342900" lvl="1" indent="0">
              <a:buNone/>
            </a:pPr>
            <a:r>
              <a:rPr lang="sk-SK" dirty="0"/>
              <a:t>(ak počas 50 r. od vyhotovenia zvuk. záznamu dôjde k jeho vydaniu alebo verejnému prenosu)</a:t>
            </a:r>
          </a:p>
        </p:txBody>
      </p:sp>
    </p:spTree>
    <p:extLst>
      <p:ext uri="{BB962C8B-B14F-4D97-AF65-F5344CB8AC3E}">
        <p14:creationId xmlns:p14="http://schemas.microsoft.com/office/powerpoint/2010/main" val="389353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3200" dirty="0"/>
              <a:t>Osobitné povinnosti výrobcu zvukového záznamu – vyplácanie dodatočnej odmeny </a:t>
            </a:r>
          </a:p>
        </p:txBody>
      </p:sp>
      <p:sp>
        <p:nvSpPr>
          <p:cNvPr id="3" name="Zástupný symbol obsahu 2"/>
          <p:cNvSpPr>
            <a:spLocks noGrp="1"/>
          </p:cNvSpPr>
          <p:nvPr>
            <p:ph idx="1"/>
          </p:nvPr>
        </p:nvSpPr>
        <p:spPr/>
        <p:txBody>
          <a:bodyPr>
            <a:normAutofit fontScale="70000" lnSpcReduction="20000"/>
          </a:bodyPr>
          <a:lstStyle/>
          <a:p>
            <a:r>
              <a:rPr lang="sk-SK" dirty="0"/>
              <a:t>každoročne zaplatiť dodatočnú odmenu sumu vo výške 20 % z celkových príjmov získaných v priebehu predchádzajúceho kalendárneho roka za použitie zvukového záznamu umeleckého výkonu vyhotovením </a:t>
            </a:r>
          </a:p>
          <a:p>
            <a:pPr lvl="1"/>
            <a:r>
              <a:rPr lang="sk-SK" dirty="0"/>
              <a:t>rozmnoženín zvukového záznamu,</a:t>
            </a:r>
          </a:p>
          <a:p>
            <a:pPr lvl="1"/>
            <a:r>
              <a:rPr lang="sk-SK" dirty="0"/>
              <a:t>verejným rozširovaním rozmnoženiny zvukového záznamu prevodom vlastníckeho práva a </a:t>
            </a:r>
          </a:p>
          <a:p>
            <a:pPr lvl="1"/>
            <a:r>
              <a:rPr lang="sk-SK" dirty="0"/>
              <a:t>sprístupňovaním zvukového záznamu verejnosti.</a:t>
            </a:r>
          </a:p>
          <a:p>
            <a:r>
              <a:rPr lang="sk-SK" dirty="0"/>
              <a:t>poskytnúť na požiadanie výkonnému umelcovi informácie nevyhnutné na </a:t>
            </a:r>
            <a:r>
              <a:rPr lang="pl-PL" dirty="0"/>
              <a:t>zabezpečenie vyplácania dodatočnej odmeny</a:t>
            </a:r>
          </a:p>
          <a:p>
            <a:r>
              <a:rPr lang="pl-PL" dirty="0"/>
              <a:t>vyplácanie prostredníctvom OKS</a:t>
            </a:r>
            <a:endParaRPr lang="sk-SK" dirty="0"/>
          </a:p>
        </p:txBody>
      </p:sp>
    </p:spTree>
    <p:extLst>
      <p:ext uri="{BB962C8B-B14F-4D97-AF65-F5344CB8AC3E}">
        <p14:creationId xmlns:p14="http://schemas.microsoft.com/office/powerpoint/2010/main" val="252594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a:t>Trvanie práv výrobcu audiovizuálneho záznamu</a:t>
            </a:r>
          </a:p>
        </p:txBody>
      </p:sp>
      <p:sp>
        <p:nvSpPr>
          <p:cNvPr id="3" name="Zástupný symbol obsahu 2"/>
          <p:cNvSpPr>
            <a:spLocks noGrp="1"/>
          </p:cNvSpPr>
          <p:nvPr>
            <p:ph idx="1"/>
          </p:nvPr>
        </p:nvSpPr>
        <p:spPr/>
        <p:txBody>
          <a:bodyPr/>
          <a:lstStyle/>
          <a:p>
            <a:r>
              <a:rPr lang="sk-SK" dirty="0"/>
              <a:t>50 rokov od vyhotovenia záznamu</a:t>
            </a:r>
          </a:p>
          <a:p>
            <a:r>
              <a:rPr lang="sk-SK" dirty="0"/>
              <a:t>50 rokov po prvom oprávnenom </a:t>
            </a:r>
          </a:p>
          <a:p>
            <a:pPr lvl="1"/>
            <a:r>
              <a:rPr lang="sk-SK" dirty="0"/>
              <a:t>vydaní alebo </a:t>
            </a:r>
          </a:p>
          <a:p>
            <a:pPr lvl="1"/>
            <a:r>
              <a:rPr lang="sk-SK" dirty="0"/>
              <a:t>verejnom prenose podľa toho, ktorá z týchto skutočností nastane skôr</a:t>
            </a:r>
          </a:p>
          <a:p>
            <a:pPr marL="342900" lvl="1" indent="0">
              <a:buNone/>
            </a:pPr>
            <a:r>
              <a:rPr lang="sk-SK" dirty="0"/>
              <a:t>(ak počas 50 r. od vyhotovenia záznamu dôjde k jeho vydaniu alebo verejnému prenosu)</a:t>
            </a:r>
          </a:p>
        </p:txBody>
      </p:sp>
    </p:spTree>
    <p:extLst>
      <p:ext uri="{BB962C8B-B14F-4D97-AF65-F5344CB8AC3E}">
        <p14:creationId xmlns:p14="http://schemas.microsoft.com/office/powerpoint/2010/main" val="194520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5EA9E2-8D93-DA40-BD7B-B3F3BF5A26AA}"/>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22EE68D2-0F2B-D971-A8BB-F1B598C7041A}"/>
              </a:ext>
            </a:extLst>
          </p:cNvPr>
          <p:cNvSpPr>
            <a:spLocks noGrp="1"/>
          </p:cNvSpPr>
          <p:nvPr>
            <p:ph idx="1"/>
          </p:nvPr>
        </p:nvSpPr>
        <p:spPr/>
        <p:txBody>
          <a:bodyPr/>
          <a:lstStyle/>
          <a:p>
            <a:r>
              <a:rPr lang="sk-SK" dirty="0"/>
              <a:t>na záznamy uplatniteľný režim spoločného diela (§ 92 AZ)</a:t>
            </a:r>
          </a:p>
        </p:txBody>
      </p:sp>
    </p:spTree>
    <p:extLst>
      <p:ext uri="{BB962C8B-B14F-4D97-AF65-F5344CB8AC3E}">
        <p14:creationId xmlns:p14="http://schemas.microsoft.com/office/powerpoint/2010/main" val="3773422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p:txBody>
          <a:bodyPr/>
          <a:lstStyle/>
          <a:p>
            <a:r>
              <a:rPr lang="sk-SK" dirty="0"/>
              <a:t>Práva vysielateľa</a:t>
            </a:r>
          </a:p>
        </p:txBody>
      </p:sp>
      <p:sp>
        <p:nvSpPr>
          <p:cNvPr id="7" name="Podnadpis 6"/>
          <p:cNvSpPr>
            <a:spLocks noGrp="1"/>
          </p:cNvSpPr>
          <p:nvPr>
            <p:ph type="subTitle" idx="1"/>
          </p:nvPr>
        </p:nvSpPr>
        <p:spPr/>
        <p:txBody>
          <a:bodyPr/>
          <a:lstStyle/>
          <a:p>
            <a:endParaRPr lang="sk-SK"/>
          </a:p>
        </p:txBody>
      </p:sp>
    </p:spTree>
    <p:extLst>
      <p:ext uri="{BB962C8B-B14F-4D97-AF65-F5344CB8AC3E}">
        <p14:creationId xmlns:p14="http://schemas.microsoft.com/office/powerpoint/2010/main" val="466333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Práva vysielateľa</a:t>
            </a:r>
          </a:p>
        </p:txBody>
      </p:sp>
      <p:sp>
        <p:nvSpPr>
          <p:cNvPr id="3" name="Zástupný symbol obsahu 2"/>
          <p:cNvSpPr>
            <a:spLocks noGrp="1"/>
          </p:cNvSpPr>
          <p:nvPr>
            <p:ph idx="1"/>
          </p:nvPr>
        </p:nvSpPr>
        <p:spPr>
          <a:xfrm>
            <a:off x="0" y="1575284"/>
            <a:ext cx="10667167" cy="3707432"/>
          </a:xfrm>
        </p:spPr>
        <p:txBody>
          <a:bodyPr/>
          <a:lstStyle/>
          <a:p>
            <a:r>
              <a:rPr lang="cs-CZ" dirty="0"/>
              <a:t>práva súvisiace s AP</a:t>
            </a:r>
          </a:p>
          <a:p>
            <a:pPr lvl="0"/>
            <a:r>
              <a:rPr lang="sk-SK" dirty="0"/>
              <a:t>subjekt – vysielateľ</a:t>
            </a:r>
          </a:p>
          <a:p>
            <a:r>
              <a:rPr lang="sk-SK" dirty="0"/>
              <a:t>predmet </a:t>
            </a:r>
          </a:p>
          <a:p>
            <a:pPr lvl="1"/>
            <a:r>
              <a:rPr lang="sk-SK" dirty="0"/>
              <a:t>vysielanie</a:t>
            </a:r>
          </a:p>
          <a:p>
            <a:r>
              <a:rPr lang="sk-SK" dirty="0"/>
              <a:t>výhradné majetkové práva</a:t>
            </a:r>
          </a:p>
          <a:p>
            <a:pPr lvl="1"/>
            <a:r>
              <a:rPr lang="sk-SK" dirty="0"/>
              <a:t>prevoditeľné</a:t>
            </a:r>
          </a:p>
          <a:p>
            <a:r>
              <a:rPr lang="sk-SK" dirty="0"/>
              <a:t>trvanie práv  - 50 rokov od vysielania</a:t>
            </a:r>
          </a:p>
          <a:p>
            <a:r>
              <a:rPr lang="sk-SK" dirty="0"/>
              <a:t>výnimky a obmedzenia</a:t>
            </a:r>
          </a:p>
        </p:txBody>
      </p:sp>
    </p:spTree>
    <p:extLst>
      <p:ext uri="{BB962C8B-B14F-4D97-AF65-F5344CB8AC3E}">
        <p14:creationId xmlns:p14="http://schemas.microsoft.com/office/powerpoint/2010/main" val="413289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F76C1B-C231-B7B4-8254-97A9C4CCED67}"/>
              </a:ext>
            </a:extLst>
          </p:cNvPr>
          <p:cNvSpPr>
            <a:spLocks noGrp="1"/>
          </p:cNvSpPr>
          <p:nvPr>
            <p:ph type="title"/>
          </p:nvPr>
        </p:nvSpPr>
        <p:spPr/>
        <p:txBody>
          <a:bodyPr/>
          <a:lstStyle/>
          <a:p>
            <a:r>
              <a:rPr lang="sk-SK" i="0">
                <a:solidFill>
                  <a:schemeClr val="accent1"/>
                </a:solidFill>
                <a:effectLst/>
                <a:latin typeface="Source Sans Pro" panose="020B0503030403020204" pitchFamily="34" charset="0"/>
              </a:rPr>
              <a:t>Vysielateľ podľa ZMS</a:t>
            </a:r>
            <a:endParaRPr lang="sk-SK" dirty="0">
              <a:solidFill>
                <a:schemeClr val="accent1"/>
              </a:solidFill>
            </a:endParaRPr>
          </a:p>
        </p:txBody>
      </p:sp>
      <p:sp>
        <p:nvSpPr>
          <p:cNvPr id="3" name="Zástupný objekt pre obsah 2">
            <a:extLst>
              <a:ext uri="{FF2B5EF4-FFF2-40B4-BE49-F238E27FC236}">
                <a16:creationId xmlns:a16="http://schemas.microsoft.com/office/drawing/2014/main" id="{B747FFFB-F2FC-6852-B2CF-084254148125}"/>
              </a:ext>
            </a:extLst>
          </p:cNvPr>
          <p:cNvSpPr>
            <a:spLocks noGrp="1"/>
          </p:cNvSpPr>
          <p:nvPr>
            <p:ph idx="1"/>
          </p:nvPr>
        </p:nvSpPr>
        <p:spPr>
          <a:xfrm>
            <a:off x="0" y="1775192"/>
            <a:ext cx="10210800" cy="3795875"/>
          </a:xfrm>
        </p:spPr>
        <p:txBody>
          <a:bodyPr>
            <a:normAutofit fontScale="92500" lnSpcReduction="10000"/>
          </a:bodyPr>
          <a:lstStyle/>
          <a:p>
            <a:pPr marL="118872" indent="0">
              <a:buNone/>
            </a:pPr>
            <a:r>
              <a:rPr lang="sk-SK" b="0" i="0" dirty="0">
                <a:solidFill>
                  <a:srgbClr val="000000"/>
                </a:solidFill>
                <a:effectLst/>
                <a:latin typeface="Source Sans Pro" panose="020B0503030403020204" pitchFamily="34" charset="0"/>
              </a:rPr>
              <a:t>osoba, ktorá redakčne zodpovedá za obsah programovej služby a časové usporiadanie jednotlivých zložiek programovej služby, ktorú vysiela alebo ktorú necháva šíriť v úplnej a nezmenenej forme treťou osobou.</a:t>
            </a:r>
          </a:p>
          <a:p>
            <a:r>
              <a:rPr lang="sk-SK" dirty="0">
                <a:solidFill>
                  <a:srgbClr val="000000"/>
                </a:solidFill>
                <a:latin typeface="Source Sans Pro" panose="020B0503030403020204" pitchFamily="34" charset="0"/>
              </a:rPr>
              <a:t>verejnoprávny vysielateľ (STVR)</a:t>
            </a:r>
          </a:p>
          <a:p>
            <a:r>
              <a:rPr lang="sk-SK" dirty="0">
                <a:solidFill>
                  <a:srgbClr val="000000"/>
                </a:solidFill>
                <a:latin typeface="Source Sans Pro" panose="020B0503030403020204" pitchFamily="34" charset="0"/>
              </a:rPr>
              <a:t>oprávnený vysielateľ</a:t>
            </a:r>
          </a:p>
          <a:p>
            <a:r>
              <a:rPr lang="sk-SK" dirty="0">
                <a:solidFill>
                  <a:srgbClr val="000000"/>
                </a:solidFill>
                <a:latin typeface="Source Sans Pro" panose="020B0503030403020204" pitchFamily="34" charset="0"/>
              </a:rPr>
              <a:t>prostredníctvom internetu (</a:t>
            </a:r>
            <a:r>
              <a:rPr lang="sk-SK" dirty="0" err="1">
                <a:solidFill>
                  <a:srgbClr val="000000"/>
                </a:solidFill>
                <a:latin typeface="Source Sans Pro" panose="020B0503030403020204" pitchFamily="34" charset="0"/>
              </a:rPr>
              <a:t>webcasting</a:t>
            </a:r>
            <a:r>
              <a:rPr lang="sk-SK" dirty="0">
                <a:solidFill>
                  <a:srgbClr val="000000"/>
                </a:solidFill>
                <a:latin typeface="Source Sans Pro" panose="020B0503030403020204" pitchFamily="34" charset="0"/>
              </a:rPr>
              <a:t>)</a:t>
            </a:r>
          </a:p>
          <a:p>
            <a:r>
              <a:rPr lang="sk-SK" dirty="0">
                <a:solidFill>
                  <a:srgbClr val="000000"/>
                </a:solidFill>
                <a:latin typeface="Source Sans Pro" panose="020B0503030403020204" pitchFamily="34" charset="0"/>
              </a:rPr>
              <a:t>rozhlasovej programovej služby</a:t>
            </a:r>
          </a:p>
          <a:p>
            <a:r>
              <a:rPr lang="sk-SK" dirty="0">
                <a:solidFill>
                  <a:srgbClr val="000000"/>
                </a:solidFill>
                <a:latin typeface="Source Sans Pro" panose="020B0503030403020204" pitchFamily="34" charset="0"/>
              </a:rPr>
              <a:t>televíznej programovej služby</a:t>
            </a:r>
            <a:endParaRPr lang="sk-SK" dirty="0"/>
          </a:p>
        </p:txBody>
      </p:sp>
    </p:spTree>
    <p:extLst>
      <p:ext uri="{BB962C8B-B14F-4D97-AF65-F5344CB8AC3E}">
        <p14:creationId xmlns:p14="http://schemas.microsoft.com/office/powerpoint/2010/main" val="359314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a:t>Práva vydavateľa publikácií</a:t>
            </a:r>
          </a:p>
        </p:txBody>
      </p:sp>
      <p:sp>
        <p:nvSpPr>
          <p:cNvPr id="3" name="Podnadpis 2"/>
          <p:cNvSpPr>
            <a:spLocks noGrp="1"/>
          </p:cNvSpPr>
          <p:nvPr>
            <p:ph type="subTitle" idx="1"/>
          </p:nvPr>
        </p:nvSpPr>
        <p:spPr/>
        <p:txBody>
          <a:bodyPr/>
          <a:lstStyle/>
          <a:p>
            <a:endParaRPr lang="sk-SK"/>
          </a:p>
        </p:txBody>
      </p:sp>
    </p:spTree>
    <p:extLst>
      <p:ext uri="{BB962C8B-B14F-4D97-AF65-F5344CB8AC3E}">
        <p14:creationId xmlns:p14="http://schemas.microsoft.com/office/powerpoint/2010/main" val="389267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A25B81-6772-0D78-D5BA-7CDD0185C3A4}"/>
              </a:ext>
            </a:extLst>
          </p:cNvPr>
          <p:cNvSpPr>
            <a:spLocks noGrp="1"/>
          </p:cNvSpPr>
          <p:nvPr>
            <p:ph type="title"/>
          </p:nvPr>
        </p:nvSpPr>
        <p:spPr/>
        <p:txBody>
          <a:bodyPr/>
          <a:lstStyle/>
          <a:p>
            <a:endParaRPr lang="sk-SK" dirty="0"/>
          </a:p>
        </p:txBody>
      </p:sp>
      <p:sp>
        <p:nvSpPr>
          <p:cNvPr id="3" name="Zástupný objekt pre obsah 2">
            <a:extLst>
              <a:ext uri="{FF2B5EF4-FFF2-40B4-BE49-F238E27FC236}">
                <a16:creationId xmlns:a16="http://schemas.microsoft.com/office/drawing/2014/main" id="{7AD5C6E1-0E7F-CCC5-846A-65E2D5482008}"/>
              </a:ext>
            </a:extLst>
          </p:cNvPr>
          <p:cNvSpPr>
            <a:spLocks noGrp="1"/>
          </p:cNvSpPr>
          <p:nvPr>
            <p:ph idx="1"/>
          </p:nvPr>
        </p:nvSpPr>
        <p:spPr/>
        <p:txBody>
          <a:bodyPr/>
          <a:lstStyle/>
          <a:p>
            <a:r>
              <a:rPr lang="sk-SK" dirty="0"/>
              <a:t>periodikum</a:t>
            </a:r>
          </a:p>
          <a:p>
            <a:r>
              <a:rPr lang="sk-SK" dirty="0"/>
              <a:t>vydavateľ (porovnaj pojem podľa Zo publikáciách)</a:t>
            </a:r>
          </a:p>
          <a:p>
            <a:r>
              <a:rPr lang="sk-SK" dirty="0"/>
              <a:t>obsah práva vydavateľa</a:t>
            </a:r>
          </a:p>
          <a:p>
            <a:pPr lvl="1"/>
            <a:r>
              <a:rPr lang="sk-SK" dirty="0"/>
              <a:t>výhradné majetkové práva vydavateľa periodika</a:t>
            </a:r>
          </a:p>
          <a:p>
            <a:pPr lvl="1"/>
            <a:r>
              <a:rPr lang="sk-SK" dirty="0"/>
              <a:t>právo na náhradu odmeny (tzv. remuneračné práva)</a:t>
            </a:r>
          </a:p>
          <a:p>
            <a:r>
              <a:rPr lang="sk-SK" dirty="0"/>
              <a:t>trvanie majetkových práv</a:t>
            </a:r>
          </a:p>
          <a:p>
            <a:r>
              <a:rPr lang="sk-SK" dirty="0"/>
              <a:t>výnimky a obmedzenia </a:t>
            </a:r>
          </a:p>
        </p:txBody>
      </p:sp>
    </p:spTree>
    <p:extLst>
      <p:ext uri="{BB962C8B-B14F-4D97-AF65-F5344CB8AC3E}">
        <p14:creationId xmlns:p14="http://schemas.microsoft.com/office/powerpoint/2010/main" val="3767728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BDB274F-E0EC-4FC3-9E9C-477713B3D1DB}"/>
              </a:ext>
            </a:extLst>
          </p:cNvPr>
          <p:cNvSpPr>
            <a:spLocks noGrp="1"/>
          </p:cNvSpPr>
          <p:nvPr>
            <p:ph sz="half" idx="1"/>
          </p:nvPr>
        </p:nvSpPr>
        <p:spPr>
          <a:xfrm>
            <a:off x="762000" y="1825625"/>
            <a:ext cx="9570720" cy="3516842"/>
          </a:xfrm>
        </p:spPr>
        <p:txBody>
          <a:bodyPr/>
          <a:lstStyle/>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r>
              <a:rPr lang="sk-SK" dirty="0">
                <a:solidFill>
                  <a:schemeClr val="bg1"/>
                </a:solidFill>
              </a:rPr>
              <a:t>Ďakujem za pozornosť.</a:t>
            </a:r>
          </a:p>
        </p:txBody>
      </p:sp>
    </p:spTree>
    <p:extLst>
      <p:ext uri="{BB962C8B-B14F-4D97-AF65-F5344CB8AC3E}">
        <p14:creationId xmlns:p14="http://schemas.microsoft.com/office/powerpoint/2010/main" val="832236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t>Právo výkonných umelcov</a:t>
            </a:r>
            <a:endParaRPr lang="sk-SK" dirty="0"/>
          </a:p>
        </p:txBody>
      </p:sp>
      <p:sp>
        <p:nvSpPr>
          <p:cNvPr id="3" name="Zástupný symbol obsahu 2"/>
          <p:cNvSpPr>
            <a:spLocks noGrp="1"/>
          </p:cNvSpPr>
          <p:nvPr>
            <p:ph idx="1"/>
          </p:nvPr>
        </p:nvSpPr>
        <p:spPr/>
        <p:txBody>
          <a:bodyPr/>
          <a:lstStyle/>
          <a:p>
            <a:r>
              <a:rPr lang="cs-CZ" dirty="0"/>
              <a:t>práva </a:t>
            </a:r>
            <a:r>
              <a:rPr lang="cs-CZ" dirty="0" err="1"/>
              <a:t>príbuzné</a:t>
            </a:r>
            <a:r>
              <a:rPr lang="cs-CZ" dirty="0"/>
              <a:t> AP</a:t>
            </a:r>
          </a:p>
          <a:p>
            <a:pPr lvl="0"/>
            <a:r>
              <a:rPr lang="sk-SK" dirty="0"/>
              <a:t>subjekt – výkonný umelec</a:t>
            </a:r>
          </a:p>
          <a:p>
            <a:r>
              <a:rPr lang="sk-SK" dirty="0"/>
              <a:t>predmet - umelecký výkon </a:t>
            </a:r>
          </a:p>
          <a:p>
            <a:endParaRPr lang="sk-SK" dirty="0"/>
          </a:p>
          <a:p>
            <a:pPr lvl="0"/>
            <a:endParaRPr lang="sk-SK" dirty="0"/>
          </a:p>
          <a:p>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Spoločný zástupca</a:t>
            </a:r>
          </a:p>
        </p:txBody>
      </p:sp>
      <p:sp>
        <p:nvSpPr>
          <p:cNvPr id="3" name="Zástupný symbol obsahu 2"/>
          <p:cNvSpPr>
            <a:spLocks noGrp="1"/>
          </p:cNvSpPr>
          <p:nvPr>
            <p:ph idx="1"/>
          </p:nvPr>
        </p:nvSpPr>
        <p:spPr/>
        <p:txBody>
          <a:bodyPr>
            <a:normAutofit fontScale="92500" lnSpcReduction="20000"/>
          </a:bodyPr>
          <a:lstStyle/>
          <a:p>
            <a:r>
              <a:rPr lang="sk-SK" dirty="0"/>
              <a:t>zastupuje výkonných umelcov v </a:t>
            </a:r>
            <a:r>
              <a:rPr lang="sk-SK" u="sng" dirty="0"/>
              <a:t>ich mene </a:t>
            </a:r>
            <a:r>
              <a:rPr lang="sk-SK" dirty="0"/>
              <a:t>a na </a:t>
            </a:r>
            <a:r>
              <a:rPr lang="sk-SK" u="sng" dirty="0"/>
              <a:t>ich účet </a:t>
            </a:r>
            <a:endParaRPr lang="sk-SK" dirty="0"/>
          </a:p>
          <a:p>
            <a:r>
              <a:rPr lang="sk-SK" dirty="0"/>
              <a:t>nakladanie s právami k výkonom vytvoreným </a:t>
            </a:r>
            <a:r>
              <a:rPr lang="sk-SK" u="sng" dirty="0"/>
              <a:t>kolektívne</a:t>
            </a:r>
            <a:endParaRPr lang="sk-SK" dirty="0"/>
          </a:p>
          <a:p>
            <a:r>
              <a:rPr lang="sk-SK" dirty="0"/>
              <a:t>pri vykonaní </a:t>
            </a:r>
            <a:r>
              <a:rPr lang="sk-SK" u="sng" dirty="0"/>
              <a:t>toho istého </a:t>
            </a:r>
            <a:r>
              <a:rPr lang="sk-SK" dirty="0"/>
              <a:t>umeleckého D al. D tradičnej ľud. architektúry</a:t>
            </a:r>
          </a:p>
          <a:p>
            <a:r>
              <a:rPr lang="sk-SK" u="sng" dirty="0"/>
              <a:t>viacerými </a:t>
            </a:r>
            <a:r>
              <a:rPr lang="sk-SK" dirty="0"/>
              <a:t>výkonnými umelcami (členovia orchestra, zboru, tanečného súboru alebo iného umeleckého telesa alebo umeleckého zoskupenia)</a:t>
            </a:r>
          </a:p>
        </p:txBody>
      </p:sp>
    </p:spTree>
    <p:extLst>
      <p:ext uri="{BB962C8B-B14F-4D97-AF65-F5344CB8AC3E}">
        <p14:creationId xmlns:p14="http://schemas.microsoft.com/office/powerpoint/2010/main" val="332061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Spoločný zástupca </a:t>
            </a:r>
          </a:p>
        </p:txBody>
      </p:sp>
      <p:sp>
        <p:nvSpPr>
          <p:cNvPr id="3" name="Zástupný symbol obsahu 2"/>
          <p:cNvSpPr>
            <a:spLocks noGrp="1"/>
          </p:cNvSpPr>
          <p:nvPr>
            <p:ph idx="1"/>
          </p:nvPr>
        </p:nvSpPr>
        <p:spPr/>
        <p:txBody>
          <a:bodyPr>
            <a:normAutofit/>
          </a:bodyPr>
          <a:lstStyle/>
          <a:p>
            <a:r>
              <a:rPr lang="sk-SK" dirty="0"/>
              <a:t>umelecký vedúci umeleckého telesa alebo umeleckého zoskupenia </a:t>
            </a:r>
          </a:p>
          <a:p>
            <a:r>
              <a:rPr lang="sk-SK" dirty="0"/>
              <a:t>iná osoba </a:t>
            </a:r>
          </a:p>
          <a:p>
            <a:pPr lvl="1"/>
            <a:r>
              <a:rPr lang="sk-SK" dirty="0"/>
              <a:t>výnimka – iba ak väčšina členov umeleckého telesa alebo umeleckého zoskupenia určí za spoločného zástupcu inú osobu, </a:t>
            </a:r>
          </a:p>
          <a:p>
            <a:pPr lvl="1"/>
            <a:r>
              <a:rPr lang="sk-SK" dirty="0"/>
              <a:t>na základe písomného splnomocnenia</a:t>
            </a:r>
          </a:p>
        </p:txBody>
      </p:sp>
    </p:spTree>
    <p:extLst>
      <p:ext uri="{BB962C8B-B14F-4D97-AF65-F5344CB8AC3E}">
        <p14:creationId xmlns:p14="http://schemas.microsoft.com/office/powerpoint/2010/main" val="181496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Spoločný zástupca </a:t>
            </a:r>
          </a:p>
        </p:txBody>
      </p:sp>
      <p:sp>
        <p:nvSpPr>
          <p:cNvPr id="3" name="Zástupný symbol obsahu 2"/>
          <p:cNvSpPr>
            <a:spLocks noGrp="1"/>
          </p:cNvSpPr>
          <p:nvPr>
            <p:ph idx="1"/>
          </p:nvPr>
        </p:nvSpPr>
        <p:spPr/>
        <p:txBody>
          <a:bodyPr/>
          <a:lstStyle/>
          <a:p>
            <a:r>
              <a:rPr lang="sk-SK" dirty="0"/>
              <a:t>neplatí pre </a:t>
            </a:r>
          </a:p>
          <a:p>
            <a:pPr lvl="1"/>
            <a:r>
              <a:rPr lang="sk-SK" dirty="0"/>
              <a:t>sólistu </a:t>
            </a:r>
          </a:p>
          <a:p>
            <a:pPr lvl="1"/>
            <a:r>
              <a:rPr lang="sk-SK" dirty="0"/>
              <a:t>dirigenta </a:t>
            </a:r>
          </a:p>
          <a:p>
            <a:endParaRPr lang="sk-SK" dirty="0"/>
          </a:p>
        </p:txBody>
      </p:sp>
    </p:spTree>
    <p:extLst>
      <p:ext uri="{BB962C8B-B14F-4D97-AF65-F5344CB8AC3E}">
        <p14:creationId xmlns:p14="http://schemas.microsoft.com/office/powerpoint/2010/main" val="358277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sk-SK" b="1" dirty="0"/>
              <a:t>Obsah práv výkonného umelca </a:t>
            </a:r>
            <a:endParaRPr lang="sk-SK" dirty="0"/>
          </a:p>
        </p:txBody>
      </p:sp>
      <p:sp>
        <p:nvSpPr>
          <p:cNvPr id="3" name="Zástupný symbol obsahu 2"/>
          <p:cNvSpPr>
            <a:spLocks noGrp="1"/>
          </p:cNvSpPr>
          <p:nvPr>
            <p:ph idx="1"/>
          </p:nvPr>
        </p:nvSpPr>
        <p:spPr/>
        <p:txBody>
          <a:bodyPr/>
          <a:lstStyle/>
          <a:p>
            <a:r>
              <a:rPr lang="sk-SK" dirty="0"/>
              <a:t>Výhradné osobnostné práva</a:t>
            </a:r>
          </a:p>
          <a:p>
            <a:r>
              <a:rPr lang="sk-SK" dirty="0"/>
              <a:t>Výhradné majetkové práva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t>Výhradné osobnostné práva výkonných umelcov</a:t>
            </a:r>
            <a:endParaRPr lang="sk-SK" dirty="0"/>
          </a:p>
        </p:txBody>
      </p:sp>
      <p:sp>
        <p:nvSpPr>
          <p:cNvPr id="3" name="Zástupný symbol obsahu 2"/>
          <p:cNvSpPr>
            <a:spLocks noGrp="1"/>
          </p:cNvSpPr>
          <p:nvPr>
            <p:ph idx="1"/>
          </p:nvPr>
        </p:nvSpPr>
        <p:spPr/>
        <p:txBody>
          <a:bodyPr>
            <a:normAutofit fontScale="92500" lnSpcReduction="20000"/>
          </a:bodyPr>
          <a:lstStyle/>
          <a:p>
            <a:pPr lvl="0"/>
            <a:r>
              <a:rPr lang="sk-SK" dirty="0"/>
              <a:t>právo na umelecký výkon (UMV)</a:t>
            </a:r>
          </a:p>
          <a:p>
            <a:r>
              <a:rPr lang="sk-SK" dirty="0"/>
              <a:t>právo rozhodnúť o zverejnení alebo o nezverejnení svojho UMV,</a:t>
            </a:r>
          </a:p>
          <a:p>
            <a:r>
              <a:rPr lang="sk-SK" dirty="0"/>
              <a:t>byť označený ako výkonný umelec a rozhodnúť o spôsobe takéhoto o</a:t>
            </a:r>
            <a:r>
              <a:rPr lang="pl-PL" dirty="0"/>
              <a:t>značenia </a:t>
            </a:r>
          </a:p>
          <a:p>
            <a:pPr lvl="1"/>
            <a:r>
              <a:rPr lang="pl-PL" dirty="0"/>
              <a:t>najmä menom alebo pseudonymom </a:t>
            </a:r>
            <a:r>
              <a:rPr lang="sk-SK" dirty="0"/>
              <a:t>pri každom použití UMV, ak je takýto spôsob označenia pri danom UMV a spôsobe použitia možný a obvyklý,</a:t>
            </a:r>
          </a:p>
          <a:p>
            <a:r>
              <a:rPr lang="sk-SK" dirty="0"/>
              <a:t>na nedotknuteľnosť svojho UMV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a:t>Výhradné majetkové práva výkonných umelcov</a:t>
            </a:r>
            <a:endParaRPr lang="sk-SK" dirty="0"/>
          </a:p>
        </p:txBody>
      </p:sp>
      <p:sp>
        <p:nvSpPr>
          <p:cNvPr id="3" name="Zástupný symbol obsahu 2"/>
          <p:cNvSpPr>
            <a:spLocks noGrp="1"/>
          </p:cNvSpPr>
          <p:nvPr>
            <p:ph idx="1"/>
          </p:nvPr>
        </p:nvSpPr>
        <p:spPr/>
        <p:txBody>
          <a:bodyPr/>
          <a:lstStyle/>
          <a:p>
            <a:pPr lvl="0"/>
            <a:r>
              <a:rPr lang="sk-SK" dirty="0"/>
              <a:t>použitie umeleckého výkonu</a:t>
            </a:r>
          </a:p>
          <a:p>
            <a:pPr lvl="0"/>
            <a:r>
              <a:rPr lang="sk-SK" dirty="0"/>
              <a:t>primeranú odmenu za použitie umeleckého výkonu (§ 99 AZ)</a:t>
            </a:r>
          </a:p>
          <a:p>
            <a:pPr lvl="0"/>
            <a:r>
              <a:rPr lang="sk-SK" dirty="0"/>
              <a:t>dodatočnú odmenu (§ 100 AZ)</a:t>
            </a:r>
          </a:p>
          <a:p>
            <a:pPr lvl="0"/>
            <a:r>
              <a:rPr lang="sk-SK" dirty="0"/>
              <a:t>náhradu odmeny za použitie umeleckého výkonu (vyhotovenie rozmnoženiny pre súkromnú potrebu, </a:t>
            </a:r>
            <a:r>
              <a:rPr lang="sk-SK" dirty="0" err="1"/>
              <a:t>reprografia</a:t>
            </a:r>
            <a:r>
              <a:rPr lang="sk-SK" dirty="0"/>
              <a:t>)</a:t>
            </a:r>
          </a:p>
          <a:p>
            <a:endParaRPr lang="sk-SK" dirty="0"/>
          </a:p>
        </p:txBody>
      </p:sp>
    </p:spTree>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6288D3-8BF6-4EDF-B4BA-5D87CC79450E}">
  <ds:schemaRefs>
    <ds:schemaRef ds:uri="http://schemas.microsoft.com/sharepoint/v3/contenttype/forms"/>
  </ds:schemaRefs>
</ds:datastoreItem>
</file>

<file path=customXml/itemProps2.xml><?xml version="1.0" encoding="utf-8"?>
<ds:datastoreItem xmlns:ds="http://schemas.openxmlformats.org/officeDocument/2006/customXml" ds:itemID="{E065913F-A975-46EE-AD1F-585D8F37072D}">
  <ds:schemaRefs>
    <ds:schemaRef ds:uri="http://schemas.microsoft.com/office/2006/documentManagement/types"/>
    <ds:schemaRef ds:uri="8579d8c0-f4a4-46e1-afa1-8fb8e6f3aea2"/>
    <ds:schemaRef ds:uri="http://www.w3.org/XML/1998/namespace"/>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e43f6a51-8160-47b7-9684-358882b461ce"/>
  </ds:schemaRefs>
</ds:datastoreItem>
</file>

<file path=customXml/itemProps3.xml><?xml version="1.0" encoding="utf-8"?>
<ds:datastoreItem xmlns:ds="http://schemas.openxmlformats.org/officeDocument/2006/customXml" ds:itemID="{40EA486D-B6EE-46A5-BE29-FB33E1685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f6a51-8160-47b7-9684-358882b461ce"/>
    <ds:schemaRef ds:uri="8579d8c0-f4a4-46e1-afa1-8fb8e6f3a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401</TotalTime>
  <Words>999</Words>
  <Application>Microsoft Office PowerPoint</Application>
  <PresentationFormat>Širokouhlá</PresentationFormat>
  <Paragraphs>133</Paragraphs>
  <Slides>29</Slides>
  <Notes>0</Notes>
  <HiddenSlides>0</HiddenSlides>
  <MMClips>0</MMClips>
  <ScaleCrop>false</ScaleCrop>
  <HeadingPairs>
    <vt:vector size="4" baseType="variant">
      <vt:variant>
        <vt:lpstr>Motív</vt:lpstr>
      </vt:variant>
      <vt:variant>
        <vt:i4>1</vt:i4>
      </vt:variant>
      <vt:variant>
        <vt:lpstr>Nadpisy snímok</vt:lpstr>
      </vt:variant>
      <vt:variant>
        <vt:i4>29</vt:i4>
      </vt:variant>
    </vt:vector>
  </HeadingPairs>
  <TitlesOfParts>
    <vt:vector size="30" baseType="lpstr">
      <vt:lpstr>Motív balíka Office</vt:lpstr>
      <vt:lpstr>Práva príbuzné a práva súvisiace s autorským právom v digitálnom priestore</vt:lpstr>
      <vt:lpstr>Právo výkonných umelcov</vt:lpstr>
      <vt:lpstr>Právo výkonných umelcov</vt:lpstr>
      <vt:lpstr>Spoločný zástupca</vt:lpstr>
      <vt:lpstr>Spoločný zástupca </vt:lpstr>
      <vt:lpstr>Spoločný zástupca </vt:lpstr>
      <vt:lpstr>Obsah práv výkonného umelca </vt:lpstr>
      <vt:lpstr>Výhradné osobnostné práva výkonných umelcov</vt:lpstr>
      <vt:lpstr>Výhradné majetkové práva výkonných umelcov</vt:lpstr>
      <vt:lpstr>Vyčerpanie práv</vt:lpstr>
      <vt:lpstr>Práva výkonných umelcov</vt:lpstr>
      <vt:lpstr>Trvanie práv výkonných umelcov</vt:lpstr>
      <vt:lpstr>Práva výrobcov záznamov</vt:lpstr>
      <vt:lpstr>Práva výrobcu zvukového záznamu Práva výrobcu audiovizuálního záznamu  </vt:lpstr>
      <vt:lpstr>Výrobca záznamu</vt:lpstr>
      <vt:lpstr>Zvukový záznam </vt:lpstr>
      <vt:lpstr>Audiovizuálny záznam</vt:lpstr>
      <vt:lpstr>Obsah práva výrobcov záznamov</vt:lpstr>
      <vt:lpstr>Vyčerpanie práv a výnimky a obmedzenia</vt:lpstr>
      <vt:lpstr>Trvanie práv výrobcu zvukového záznamu</vt:lpstr>
      <vt:lpstr>Osobitné povinnosti výrobcu zvukového záznamu – vyplácanie dodatočnej odmeny </vt:lpstr>
      <vt:lpstr>Trvanie práv výrobcu audiovizuálneho záznamu</vt:lpstr>
      <vt:lpstr>Prezentácia programu PowerPoint</vt:lpstr>
      <vt:lpstr>Práva vysielateľa</vt:lpstr>
      <vt:lpstr>Práva vysielateľa</vt:lpstr>
      <vt:lpstr>Vysielateľ podľa ZMS</vt:lpstr>
      <vt:lpstr>Práva vydavateľa publikácií</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Renata Bacarova</cp:lastModifiedBy>
  <cp:revision>24</cp:revision>
  <dcterms:created xsi:type="dcterms:W3CDTF">2025-03-26T10:23:24Z</dcterms:created>
  <dcterms:modified xsi:type="dcterms:W3CDTF">2026-04-04T07:51:24Z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y fmtid="{D5CDD505-2E9C-101B-9397-08002B2CF9AE}" pid="4" name="Order">
    <vt:r8>162200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