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256" r:id="rId5"/>
    <p:sldId id="330" r:id="rId6"/>
    <p:sldId id="259" r:id="rId7"/>
    <p:sldId id="335" r:id="rId8"/>
    <p:sldId id="336" r:id="rId9"/>
    <p:sldId id="258" r:id="rId10"/>
    <p:sldId id="328" r:id="rId11"/>
    <p:sldId id="297" r:id="rId12"/>
    <p:sldId id="337" r:id="rId13"/>
    <p:sldId id="338" r:id="rId14"/>
    <p:sldId id="339" r:id="rId15"/>
    <p:sldId id="340" r:id="rId16"/>
    <p:sldId id="341" r:id="rId17"/>
    <p:sldId id="342" r:id="rId18"/>
    <p:sldId id="343" r:id="rId19"/>
    <p:sldId id="344" r:id="rId20"/>
    <p:sldId id="345" r:id="rId21"/>
    <p:sldId id="346" r:id="rId22"/>
    <p:sldId id="347" r:id="rId23"/>
    <p:sldId id="257"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262" r:id="rId73"/>
    <p:sldId id="398" r:id="rId74"/>
    <p:sldId id="399" r:id="rId75"/>
    <p:sldId id="400" r:id="rId76"/>
    <p:sldId id="401" r:id="rId77"/>
    <p:sldId id="397" r:id="rId7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90036-6ABC-493B-BFFB-93C35973D31C}" type="datetimeFigureOut">
              <a:t>5. 1. 2026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C056-3AA6-48C1-9225-9408466782DD}" type="slidenum">
              <a:t>‹#›</a:t>
            </a:fld>
            <a:endParaRPr lang="sk-SK"/>
          </a:p>
        </p:txBody>
      </p:sp>
    </p:spTree>
    <p:extLst>
      <p:ext uri="{BB962C8B-B14F-4D97-AF65-F5344CB8AC3E}">
        <p14:creationId xmlns:p14="http://schemas.microsoft.com/office/powerpoint/2010/main" val="69641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338C7F26-F325-DA7F-99F4-F74CAF9A0DB8}"/>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65DEDF5B-91D4-105F-4D56-D67B5894F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03162B0E-F1B7-C5CE-ED51-C58008B76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2</a:t>
            </a:fld>
            <a:endParaRPr lang="cs-CZ" altLang="sk-SK">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12764-510A-5B87-1CDC-2612898719E5}"/>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7774EFCB-D6A5-EAAA-63F6-5EAA7928B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13</a:t>
            </a:fld>
            <a:endParaRPr lang="cs-CZ" altLang="sk-SK"/>
          </a:p>
        </p:txBody>
      </p:sp>
      <p:sp>
        <p:nvSpPr>
          <p:cNvPr id="11267" name="Rectangle 2">
            <a:extLst>
              <a:ext uri="{FF2B5EF4-FFF2-40B4-BE49-F238E27FC236}">
                <a16:creationId xmlns:a16="http://schemas.microsoft.com/office/drawing/2014/main" id="{2B03E827-F9EB-C85B-9C6D-67CF07CA2919}"/>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EFB9F7E-C720-8191-A360-ABDA621CFC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66369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7918F-144A-358E-E237-DC63CF22CAA3}"/>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A6F9D0D8-C5FF-BD26-747C-278E48E711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14</a:t>
            </a:fld>
            <a:endParaRPr lang="cs-CZ" altLang="sk-SK"/>
          </a:p>
        </p:txBody>
      </p:sp>
      <p:sp>
        <p:nvSpPr>
          <p:cNvPr id="11267" name="Rectangle 2">
            <a:extLst>
              <a:ext uri="{FF2B5EF4-FFF2-40B4-BE49-F238E27FC236}">
                <a16:creationId xmlns:a16="http://schemas.microsoft.com/office/drawing/2014/main" id="{978BA091-2696-A5F9-75F5-881D76CF1F4A}"/>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DA46B229-82C7-4700-36CF-29B16DD7C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93325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32D6F-E84A-856C-EE41-DC19681025ED}"/>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86BADCB5-8243-85BF-DB77-8574FFFF0C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15</a:t>
            </a:fld>
            <a:endParaRPr lang="cs-CZ" altLang="sk-SK"/>
          </a:p>
        </p:txBody>
      </p:sp>
      <p:sp>
        <p:nvSpPr>
          <p:cNvPr id="11267" name="Rectangle 2">
            <a:extLst>
              <a:ext uri="{FF2B5EF4-FFF2-40B4-BE49-F238E27FC236}">
                <a16:creationId xmlns:a16="http://schemas.microsoft.com/office/drawing/2014/main" id="{7F934529-0334-0270-F55C-34C81C30863C}"/>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2056CC8A-5DF3-E4EF-24AC-1485D73E1D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23711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A9051-4DB8-DE2B-57DB-58519E875C1F}"/>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B2B72F65-0E58-265D-7843-9D52A3AB17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16</a:t>
            </a:fld>
            <a:endParaRPr lang="cs-CZ" altLang="sk-SK"/>
          </a:p>
        </p:txBody>
      </p:sp>
      <p:sp>
        <p:nvSpPr>
          <p:cNvPr id="11267" name="Rectangle 2">
            <a:extLst>
              <a:ext uri="{FF2B5EF4-FFF2-40B4-BE49-F238E27FC236}">
                <a16:creationId xmlns:a16="http://schemas.microsoft.com/office/drawing/2014/main" id="{1B3EA774-3810-7F82-F7CB-31E345690394}"/>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02A612A5-FEFF-1B11-2D50-EFC8114DD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25647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DB71-2655-D160-BB0F-9C9B27BAFE4C}"/>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5E717078-7F64-6B90-98BC-5533A0C108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17</a:t>
            </a:fld>
            <a:endParaRPr lang="cs-CZ" altLang="sk-SK"/>
          </a:p>
        </p:txBody>
      </p:sp>
      <p:sp>
        <p:nvSpPr>
          <p:cNvPr id="11267" name="Rectangle 2">
            <a:extLst>
              <a:ext uri="{FF2B5EF4-FFF2-40B4-BE49-F238E27FC236}">
                <a16:creationId xmlns:a16="http://schemas.microsoft.com/office/drawing/2014/main" id="{4163D653-184E-EC91-C10B-AC783C2B667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6C71103C-07C8-91FA-0D26-270C137B4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48433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7B8C-EB59-062F-67B3-10A78E7693CB}"/>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6425E21A-94A0-ABA3-B653-C2BC6CA944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18</a:t>
            </a:fld>
            <a:endParaRPr lang="cs-CZ" altLang="sk-SK"/>
          </a:p>
        </p:txBody>
      </p:sp>
      <p:sp>
        <p:nvSpPr>
          <p:cNvPr id="11267" name="Rectangle 2">
            <a:extLst>
              <a:ext uri="{FF2B5EF4-FFF2-40B4-BE49-F238E27FC236}">
                <a16:creationId xmlns:a16="http://schemas.microsoft.com/office/drawing/2014/main" id="{1B8380C3-3EEB-BD74-F7DC-5D40DE9E06C5}"/>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BA2F5B6D-E71C-732D-A6B9-1E8E1E029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90137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2497-E033-6359-5A8D-2A0C9439339B}"/>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30D0CCF7-4179-5B96-A5EE-B39DA841C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19</a:t>
            </a:fld>
            <a:endParaRPr lang="cs-CZ" altLang="sk-SK"/>
          </a:p>
        </p:txBody>
      </p:sp>
      <p:sp>
        <p:nvSpPr>
          <p:cNvPr id="11267" name="Rectangle 2">
            <a:extLst>
              <a:ext uri="{FF2B5EF4-FFF2-40B4-BE49-F238E27FC236}">
                <a16:creationId xmlns:a16="http://schemas.microsoft.com/office/drawing/2014/main" id="{FC095E8C-E6A5-F917-CBA2-4BA86EFDCE03}"/>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1422EAB5-04EC-BEC1-EDC0-DA38A3EA5D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98650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AC988-2E5E-3125-BB2F-891E474B1DF5}"/>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6C756CE9-F371-08A6-BBC1-9224338BC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47</a:t>
            </a:fld>
            <a:endParaRPr lang="cs-CZ" altLang="sk-SK"/>
          </a:p>
        </p:txBody>
      </p:sp>
      <p:sp>
        <p:nvSpPr>
          <p:cNvPr id="15363" name="Rectangle 2">
            <a:extLst>
              <a:ext uri="{FF2B5EF4-FFF2-40B4-BE49-F238E27FC236}">
                <a16:creationId xmlns:a16="http://schemas.microsoft.com/office/drawing/2014/main" id="{09298835-0338-97BA-5451-E3287A283810}"/>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B66BF048-33F3-34D8-2505-456F673A0EC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245989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E836-6E22-8CE3-FC2B-AA731BC0B735}"/>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BECE6E02-629E-A32C-5533-A50460EF92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48</a:t>
            </a:fld>
            <a:endParaRPr lang="cs-CZ" altLang="sk-SK"/>
          </a:p>
        </p:txBody>
      </p:sp>
      <p:sp>
        <p:nvSpPr>
          <p:cNvPr id="15363" name="Rectangle 2">
            <a:extLst>
              <a:ext uri="{FF2B5EF4-FFF2-40B4-BE49-F238E27FC236}">
                <a16:creationId xmlns:a16="http://schemas.microsoft.com/office/drawing/2014/main" id="{74F4CB08-56A8-E6B6-AD79-D8C715CBD46E}"/>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DF119948-F220-01EA-A6D7-8034908F0F1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370260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9EF56-B165-0397-D0FC-43BFC6872323}"/>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044E6E7E-E962-19B0-920D-0446EEF223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49</a:t>
            </a:fld>
            <a:endParaRPr lang="cs-CZ" altLang="sk-SK"/>
          </a:p>
        </p:txBody>
      </p:sp>
      <p:sp>
        <p:nvSpPr>
          <p:cNvPr id="15363" name="Rectangle 2">
            <a:extLst>
              <a:ext uri="{FF2B5EF4-FFF2-40B4-BE49-F238E27FC236}">
                <a16:creationId xmlns:a16="http://schemas.microsoft.com/office/drawing/2014/main" id="{592A4F21-BD43-C702-A560-D9AEF0CBE129}"/>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B0091D1F-46CB-2691-7FBE-31A2F597968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313579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CC08-3824-80B2-5358-5A8918AC2930}"/>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349638B0-3D29-5DA9-E39B-FFC78A376FF9}"/>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0442A40B-0771-1466-DC43-47A1D9B11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0EE2DA0D-A11B-1CCF-0BDE-3732400F0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4</a:t>
            </a:fld>
            <a:endParaRPr lang="cs-CZ" altLang="sk-SK">
              <a:latin typeface="Calibri" panose="020F0502020204030204" pitchFamily="34" charset="0"/>
            </a:endParaRPr>
          </a:p>
        </p:txBody>
      </p:sp>
    </p:spTree>
    <p:extLst>
      <p:ext uri="{BB962C8B-B14F-4D97-AF65-F5344CB8AC3E}">
        <p14:creationId xmlns:p14="http://schemas.microsoft.com/office/powerpoint/2010/main" val="323761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84784-9EF3-F909-5B5D-E17D93A40666}"/>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1BEDD978-51E9-5CF4-FAE1-0747869693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50</a:t>
            </a:fld>
            <a:endParaRPr lang="cs-CZ" altLang="sk-SK"/>
          </a:p>
        </p:txBody>
      </p:sp>
      <p:sp>
        <p:nvSpPr>
          <p:cNvPr id="15363" name="Rectangle 2">
            <a:extLst>
              <a:ext uri="{FF2B5EF4-FFF2-40B4-BE49-F238E27FC236}">
                <a16:creationId xmlns:a16="http://schemas.microsoft.com/office/drawing/2014/main" id="{E551F76D-0959-FA5B-F4DC-BB829122AF99}"/>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9A723EC5-997C-2280-BA02-DEEC5855FC7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209625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64456-AAB4-8465-7A11-0B0A6DE90309}"/>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8159C1F9-9918-91A6-1D45-401E1B0914E6}"/>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5780C401-5EBE-849C-25AE-944CABF6E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ED1E2764-7F3D-FD77-DAC7-E3E8223D0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5</a:t>
            </a:fld>
            <a:endParaRPr lang="cs-CZ" altLang="sk-SK">
              <a:latin typeface="Calibri" panose="020F0502020204030204" pitchFamily="34" charset="0"/>
            </a:endParaRPr>
          </a:p>
        </p:txBody>
      </p:sp>
    </p:spTree>
    <p:extLst>
      <p:ext uri="{BB962C8B-B14F-4D97-AF65-F5344CB8AC3E}">
        <p14:creationId xmlns:p14="http://schemas.microsoft.com/office/powerpoint/2010/main" val="28153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CC24162-5D30-A013-875A-B7ECCD2F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94900EEB-E73E-4939-A4F3-9ED93FF3DB58}" type="slidenum">
              <a:rPr lang="cs-CZ" altLang="sk-SK"/>
              <a:pPr fontAlgn="base">
                <a:spcBef>
                  <a:spcPct val="0"/>
                </a:spcBef>
                <a:spcAft>
                  <a:spcPct val="0"/>
                </a:spcAft>
              </a:pPr>
              <a:t>6</a:t>
            </a:fld>
            <a:endParaRPr lang="cs-CZ" altLang="sk-SK"/>
          </a:p>
        </p:txBody>
      </p:sp>
      <p:sp>
        <p:nvSpPr>
          <p:cNvPr id="8195" name="Rectangle 2">
            <a:extLst>
              <a:ext uri="{FF2B5EF4-FFF2-40B4-BE49-F238E27FC236}">
                <a16:creationId xmlns:a16="http://schemas.microsoft.com/office/drawing/2014/main" id="{7E1D1767-9DAE-1D20-2B62-9EEDEBFF5D50}"/>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A134B492-E6D2-36C9-C21E-FD4EA26C7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BC5D8F3-9B51-4F67-53FD-B2BE22ED1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8</a:t>
            </a:fld>
            <a:endParaRPr lang="cs-CZ" altLang="sk-SK"/>
          </a:p>
        </p:txBody>
      </p:sp>
      <p:sp>
        <p:nvSpPr>
          <p:cNvPr id="11267" name="Rectangle 2">
            <a:extLst>
              <a:ext uri="{FF2B5EF4-FFF2-40B4-BE49-F238E27FC236}">
                <a16:creationId xmlns:a16="http://schemas.microsoft.com/office/drawing/2014/main" id="{B735B982-3404-4FFB-BB71-62764B1E7A1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78E8188F-3621-0879-40FD-3EFA65287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3F01-4F13-D6AA-F99C-F6B2BBF2D0A9}"/>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FDE3590B-819F-8105-6AAE-5A06246263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9</a:t>
            </a:fld>
            <a:endParaRPr lang="cs-CZ" altLang="sk-SK"/>
          </a:p>
        </p:txBody>
      </p:sp>
      <p:sp>
        <p:nvSpPr>
          <p:cNvPr id="11267" name="Rectangle 2">
            <a:extLst>
              <a:ext uri="{FF2B5EF4-FFF2-40B4-BE49-F238E27FC236}">
                <a16:creationId xmlns:a16="http://schemas.microsoft.com/office/drawing/2014/main" id="{C71895D9-3729-B0F7-01B7-E3F1BB90D935}"/>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05F1B426-BF14-BC81-1143-358E88D915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21834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9DE2-DBB0-B765-DB26-8035A3249183}"/>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50534BD6-3A03-2B74-80B8-73BB00E38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10</a:t>
            </a:fld>
            <a:endParaRPr lang="cs-CZ" altLang="sk-SK"/>
          </a:p>
        </p:txBody>
      </p:sp>
      <p:sp>
        <p:nvSpPr>
          <p:cNvPr id="11267" name="Rectangle 2">
            <a:extLst>
              <a:ext uri="{FF2B5EF4-FFF2-40B4-BE49-F238E27FC236}">
                <a16:creationId xmlns:a16="http://schemas.microsoft.com/office/drawing/2014/main" id="{B8DA1937-77E9-DD97-926C-121BC8492A0F}"/>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078D8FE6-3C8D-6118-6AF0-11EA3A94E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83056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D539F-7ABC-4AD7-6BB9-31F488EB486A}"/>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26989792-923C-5F3B-569D-B12904FAB3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11</a:t>
            </a:fld>
            <a:endParaRPr lang="cs-CZ" altLang="sk-SK"/>
          </a:p>
        </p:txBody>
      </p:sp>
      <p:sp>
        <p:nvSpPr>
          <p:cNvPr id="11267" name="Rectangle 2">
            <a:extLst>
              <a:ext uri="{FF2B5EF4-FFF2-40B4-BE49-F238E27FC236}">
                <a16:creationId xmlns:a16="http://schemas.microsoft.com/office/drawing/2014/main" id="{55CA5706-1397-E567-E8C5-5528F891D8AB}"/>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06B6998-C154-EEE1-E0F0-72B6366D03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24368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BC5C6-CC2D-71E9-BBE7-793B3C745D76}"/>
            </a:ext>
          </a:extLst>
        </p:cNvPr>
        <p:cNvGrpSpPr/>
        <p:nvPr/>
      </p:nvGrpSpPr>
      <p:grpSpPr>
        <a:xfrm>
          <a:off x="0" y="0"/>
          <a:ext cx="0" cy="0"/>
          <a:chOff x="0" y="0"/>
          <a:chExt cx="0" cy="0"/>
        </a:xfrm>
      </p:grpSpPr>
      <p:sp>
        <p:nvSpPr>
          <p:cNvPr id="11266" name="Rectangle 7">
            <a:extLst>
              <a:ext uri="{FF2B5EF4-FFF2-40B4-BE49-F238E27FC236}">
                <a16:creationId xmlns:a16="http://schemas.microsoft.com/office/drawing/2014/main" id="{9BFB67D2-6766-CF79-DBCC-7B5F69DD33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12</a:t>
            </a:fld>
            <a:endParaRPr lang="cs-CZ" altLang="sk-SK"/>
          </a:p>
        </p:txBody>
      </p:sp>
      <p:sp>
        <p:nvSpPr>
          <p:cNvPr id="11267" name="Rectangle 2">
            <a:extLst>
              <a:ext uri="{FF2B5EF4-FFF2-40B4-BE49-F238E27FC236}">
                <a16:creationId xmlns:a16="http://schemas.microsoft.com/office/drawing/2014/main" id="{97817906-8AB5-AA92-357D-84BEB923E3CC}"/>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ADF3DF77-E5AD-A4AF-291C-F2DE199F30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99560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a:t>Upraviť štýly predlohy textu</a:t>
            </a:r>
          </a:p>
        </p:txBody>
      </p:sp>
    </p:spTree>
    <p:extLst>
      <p:ext uri="{BB962C8B-B14F-4D97-AF65-F5344CB8AC3E}">
        <p14:creationId xmlns:p14="http://schemas.microsoft.com/office/powerpoint/2010/main" val="21933623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ataprotection.gov.sk/files/metod-urad/1/metodicke_usmernenie_c-1_2023.pdf" TargetMode="External"/><Relationship Id="rId2" Type="http://schemas.openxmlformats.org/officeDocument/2006/relationships/hyperlink" Target="https://dataprotection.gov.sk/files/metod-edpb/guidelines_on_processing_of_personal_data_through_video_devices.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p:txBody>
          <a:bodyPr lIns="91440" tIns="45720" rIns="91440" bIns="45720" anchor="ctr"/>
          <a:lstStyle/>
          <a:p>
            <a:pPr algn="ctr"/>
            <a:r>
              <a:rPr lang="sk-SK" dirty="0"/>
              <a:t>OCHRANA OSOBNÝCH ÚDAJOV II.</a:t>
            </a:r>
            <a:endParaRPr lang="sk-SK" sz="4800" dirty="0"/>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p:txBody>
          <a:bodyPr/>
          <a:lstStyle/>
          <a:p>
            <a:pPr algn="ctr" fontAlgn="base"/>
            <a:r>
              <a:rPr lang="sk-SK" dirty="0"/>
              <a:t>JUDr. Laura Bachňáková Rózenfeldová, PhD.</a:t>
            </a:r>
            <a:r>
              <a:rPr lang="en-US" dirty="0"/>
              <a:t>​</a:t>
            </a:r>
          </a:p>
          <a:p>
            <a:pPr algn="ctr" fontAlgn="base"/>
            <a:r>
              <a:rPr lang="sk-SK" dirty="0"/>
              <a:t>Katedra obchodného práva a hospodárskeho práva, Právnická fakulta UPJŠ</a:t>
            </a:r>
            <a:endParaRPr lang="en-US" dirty="0"/>
          </a:p>
          <a:p>
            <a:endParaRPr lang="sk-SK" dirty="0"/>
          </a:p>
        </p:txBody>
      </p:sp>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022D-D1C0-F67F-2F6E-3A3AB50F28D2}"/>
            </a:ext>
          </a:extLst>
        </p:cNvPr>
        <p:cNvGrpSpPr/>
        <p:nvPr/>
      </p:nvGrpSpPr>
      <p:grpSpPr>
        <a:xfrm>
          <a:off x="0" y="0"/>
          <a:ext cx="0" cy="0"/>
          <a:chOff x="0" y="0"/>
          <a:chExt cx="0" cy="0"/>
        </a:xfrm>
      </p:grpSpPr>
      <p:pic>
        <p:nvPicPr>
          <p:cNvPr id="5138" name="Picture 18">
            <a:extLst>
              <a:ext uri="{FF2B5EF4-FFF2-40B4-BE49-F238E27FC236}">
                <a16:creationId xmlns:a16="http://schemas.microsoft.com/office/drawing/2014/main" id="{41D20376-64A9-812A-B470-6246BC48E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1065439"/>
            <a:ext cx="4538662" cy="43741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a:extLst>
              <a:ext uri="{FF2B5EF4-FFF2-40B4-BE49-F238E27FC236}">
                <a16:creationId xmlns:a16="http://schemas.microsoft.com/office/drawing/2014/main" id="{83D285D2-7911-E082-212E-DC6FF0BE3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914" y="740269"/>
            <a:ext cx="4996316" cy="469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88117"/>
      </p:ext>
    </p:extLst>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2C44D-1E63-C585-2DF4-C2112ECFA208}"/>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6191A73E-5852-3717-6DD9-FBB015547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229" y="492206"/>
            <a:ext cx="7445829" cy="497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16078"/>
      </p:ext>
    </p:extLst>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E58E-079F-4796-0A60-736D3D59D3C6}"/>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3AC7CC2E-3E16-D4E5-0C66-37DE64BBA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742" y="206829"/>
            <a:ext cx="5445806" cy="5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86696"/>
      </p:ext>
    </p:extLst>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CF36A-BDE1-1061-77D8-D8F672DA7EA7}"/>
            </a:ext>
          </a:extLst>
        </p:cNvPr>
        <p:cNvGrpSpPr/>
        <p:nvPr/>
      </p:nvGrpSpPr>
      <p:grpSpPr>
        <a:xfrm>
          <a:off x="0" y="0"/>
          <a:ext cx="0" cy="0"/>
          <a:chOff x="0" y="0"/>
          <a:chExt cx="0" cy="0"/>
        </a:xfrm>
      </p:grpSpPr>
      <p:pic>
        <p:nvPicPr>
          <p:cNvPr id="8196" name="Picture 4">
            <a:extLst>
              <a:ext uri="{FF2B5EF4-FFF2-40B4-BE49-F238E27FC236}">
                <a16:creationId xmlns:a16="http://schemas.microsoft.com/office/drawing/2014/main" id="{2A14E412-5A68-64DB-AD5D-9BB3DEA71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885" y="367475"/>
            <a:ext cx="7988427" cy="484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25220"/>
      </p:ext>
    </p:extLst>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A83F-29C7-5F06-A2A6-46677C26E9FA}"/>
            </a:ext>
          </a:extLst>
        </p:cNvPr>
        <p:cNvGrpSpPr/>
        <p:nvPr/>
      </p:nvGrpSpPr>
      <p:grpSpPr>
        <a:xfrm>
          <a:off x="0" y="0"/>
          <a:ext cx="0" cy="0"/>
          <a:chOff x="0" y="0"/>
          <a:chExt cx="0" cy="0"/>
        </a:xfrm>
      </p:grpSpPr>
      <p:pic>
        <p:nvPicPr>
          <p:cNvPr id="9218" name="Picture 2">
            <a:extLst>
              <a:ext uri="{FF2B5EF4-FFF2-40B4-BE49-F238E27FC236}">
                <a16:creationId xmlns:a16="http://schemas.microsoft.com/office/drawing/2014/main" id="{925111D4-28A2-A969-0DEE-FA5EDFC73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08" y="965373"/>
            <a:ext cx="10076688" cy="452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72344"/>
      </p:ext>
    </p:extLst>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57EBD-081E-3193-9A95-76AD65CB350D}"/>
            </a:ext>
          </a:extLst>
        </p:cNvPr>
        <p:cNvGrpSpPr/>
        <p:nvPr/>
      </p:nvGrpSpPr>
      <p:grpSpPr>
        <a:xfrm>
          <a:off x="0" y="0"/>
          <a:ext cx="0" cy="0"/>
          <a:chOff x="0" y="0"/>
          <a:chExt cx="0" cy="0"/>
        </a:xfrm>
      </p:grpSpPr>
      <p:pic>
        <p:nvPicPr>
          <p:cNvPr id="10242" name="Picture 2">
            <a:extLst>
              <a:ext uri="{FF2B5EF4-FFF2-40B4-BE49-F238E27FC236}">
                <a16:creationId xmlns:a16="http://schemas.microsoft.com/office/drawing/2014/main" id="{A88D446D-B49A-7DAB-6621-9338D8FF1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72" y="1034142"/>
            <a:ext cx="9644800" cy="45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1118"/>
      </p:ext>
    </p:extLst>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F4E32-E783-367D-9C28-31D0D6F725FF}"/>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9701960F-3913-AD5A-CCBD-30A3C8A0E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807" y="1021897"/>
            <a:ext cx="9833364"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22332"/>
      </p:ext>
    </p:extLst>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CB38-3A0F-4C5E-034A-F7D836BB1E18}"/>
            </a:ext>
          </a:extLst>
        </p:cNvPr>
        <p:cNvGrpSpPr/>
        <p:nvPr/>
      </p:nvGrpSpPr>
      <p:grpSpPr>
        <a:xfrm>
          <a:off x="0" y="0"/>
          <a:ext cx="0" cy="0"/>
          <a:chOff x="0" y="0"/>
          <a:chExt cx="0" cy="0"/>
        </a:xfrm>
      </p:grpSpPr>
      <p:pic>
        <p:nvPicPr>
          <p:cNvPr id="12290" name="Picture 2">
            <a:extLst>
              <a:ext uri="{FF2B5EF4-FFF2-40B4-BE49-F238E27FC236}">
                <a16:creationId xmlns:a16="http://schemas.microsoft.com/office/drawing/2014/main" id="{0D803EA0-3748-0069-D982-8F1CFBF1C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236" y="1088571"/>
            <a:ext cx="9608877" cy="407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14373"/>
      </p:ext>
    </p:extLst>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93742-DD72-F1F2-63AC-23F448C9EA00}"/>
            </a:ext>
          </a:extLst>
        </p:cNvPr>
        <p:cNvGrpSpPr/>
        <p:nvPr/>
      </p:nvGrpSpPr>
      <p:grpSpPr>
        <a:xfrm>
          <a:off x="0" y="0"/>
          <a:ext cx="0" cy="0"/>
          <a:chOff x="0" y="0"/>
          <a:chExt cx="0" cy="0"/>
        </a:xfrm>
      </p:grpSpPr>
      <p:pic>
        <p:nvPicPr>
          <p:cNvPr id="13314" name="Picture 2">
            <a:extLst>
              <a:ext uri="{FF2B5EF4-FFF2-40B4-BE49-F238E27FC236}">
                <a16:creationId xmlns:a16="http://schemas.microsoft.com/office/drawing/2014/main" id="{36F6940B-D7FA-E24F-70C2-A5559979C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344" y="1097280"/>
            <a:ext cx="8604504" cy="436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48568"/>
      </p:ext>
    </p:extLst>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CA6C6-0DD0-AA52-0EB8-3B5B57D28099}"/>
            </a:ext>
          </a:extLst>
        </p:cNvPr>
        <p:cNvGrpSpPr/>
        <p:nvPr/>
      </p:nvGrpSpPr>
      <p:grpSpPr>
        <a:xfrm>
          <a:off x="0" y="0"/>
          <a:ext cx="0" cy="0"/>
          <a:chOff x="0" y="0"/>
          <a:chExt cx="0" cy="0"/>
        </a:xfrm>
      </p:grpSpPr>
      <p:pic>
        <p:nvPicPr>
          <p:cNvPr id="14338" name="Picture 2">
            <a:extLst>
              <a:ext uri="{FF2B5EF4-FFF2-40B4-BE49-F238E27FC236}">
                <a16:creationId xmlns:a16="http://schemas.microsoft.com/office/drawing/2014/main" id="{086C8B86-CE72-8060-EA4F-A179CF409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736" y="1005840"/>
            <a:ext cx="9180576"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371539"/>
      </p:ext>
    </p:extLst>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2">
            <a:extLst>
              <a:ext uri="{FF2B5EF4-FFF2-40B4-BE49-F238E27FC236}">
                <a16:creationId xmlns:a16="http://schemas.microsoft.com/office/drawing/2014/main" id="{AF594CD1-8A04-5165-AE36-18A5D47C6139}"/>
              </a:ext>
            </a:extLst>
          </p:cNvPr>
          <p:cNvSpPr>
            <a:spLocks noGrp="1" noChangeArrowheads="1"/>
          </p:cNvSpPr>
          <p:nvPr>
            <p:ph type="title"/>
          </p:nvPr>
        </p:nvSpPr>
        <p:spPr>
          <a:xfrm>
            <a:off x="3045041" y="585927"/>
            <a:ext cx="7622126" cy="1339658"/>
          </a:xfrm>
        </p:spPr>
        <p:txBody>
          <a:bodyPr>
            <a:normAutofit/>
          </a:bodyPr>
          <a:lstStyle/>
          <a:p>
            <a:r>
              <a:rPr lang="sk-SK" b="1" dirty="0"/>
              <a:t>OBSAH</a:t>
            </a:r>
            <a:endParaRPr lang="sk-SK" altLang="sk-SK" dirty="0"/>
          </a:p>
        </p:txBody>
      </p:sp>
      <p:sp>
        <p:nvSpPr>
          <p:cNvPr id="5123" name="Zástupný objekt pre obsah 4">
            <a:extLst>
              <a:ext uri="{FF2B5EF4-FFF2-40B4-BE49-F238E27FC236}">
                <a16:creationId xmlns:a16="http://schemas.microsoft.com/office/drawing/2014/main" id="{D3B98AE6-A852-4843-4705-7021D1F50188}"/>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fontScale="92500" lnSpcReduction="20000"/>
          </a:bodyPr>
          <a:lstStyle/>
          <a:p>
            <a:pPr fontAlgn="base"/>
            <a:r>
              <a:rPr lang="sk-SK" dirty="0"/>
              <a:t>Online identifikátory ako osobné údaje</a:t>
            </a:r>
            <a:r>
              <a:rPr lang="en-US" dirty="0"/>
              <a:t>​</a:t>
            </a:r>
          </a:p>
          <a:p>
            <a:pPr fontAlgn="base"/>
            <a:r>
              <a:rPr lang="sk-SK" dirty="0" err="1"/>
              <a:t>Cookies</a:t>
            </a:r>
            <a:r>
              <a:rPr lang="en-US" dirty="0"/>
              <a:t>​</a:t>
            </a:r>
          </a:p>
          <a:p>
            <a:pPr fontAlgn="base"/>
            <a:r>
              <a:rPr lang="sk-SK" dirty="0"/>
              <a:t>IP adresy</a:t>
            </a:r>
            <a:r>
              <a:rPr lang="en-US" dirty="0"/>
              <a:t>​</a:t>
            </a:r>
          </a:p>
          <a:p>
            <a:pPr fontAlgn="base"/>
            <a:r>
              <a:rPr lang="sk-SK" dirty="0"/>
              <a:t>Bezpečnosť spracúvania osobných údajov a riešenie bezpečnostných incidentov</a:t>
            </a:r>
            <a:r>
              <a:rPr lang="en-US" dirty="0"/>
              <a:t>​</a:t>
            </a:r>
          </a:p>
          <a:p>
            <a:pPr fontAlgn="base"/>
            <a:r>
              <a:rPr lang="sk-SK" dirty="0"/>
              <a:t>Porušenie práv k osobným údajom ako kategória nezákonného obsahu</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53A913-A31D-4FC0-9067-6219D805ED66}"/>
              </a:ext>
            </a:extLst>
          </p:cNvPr>
          <p:cNvSpPr>
            <a:spLocks noGrp="1"/>
          </p:cNvSpPr>
          <p:nvPr>
            <p:ph type="title"/>
          </p:nvPr>
        </p:nvSpPr>
        <p:spPr>
          <a:xfrm>
            <a:off x="2066544" y="585927"/>
            <a:ext cx="8600623" cy="1339658"/>
          </a:xfrm>
        </p:spPr>
        <p:txBody>
          <a:bodyPr/>
          <a:lstStyle/>
          <a:p>
            <a:r>
              <a:rPr lang="sk-SK" b="1" dirty="0"/>
              <a:t>COOKIES AKO ONLINE IDENTIFIKÁTORY</a:t>
            </a:r>
            <a:r>
              <a:rPr lang="sk-SK" dirty="0"/>
              <a:t>​</a:t>
            </a:r>
          </a:p>
        </p:txBody>
      </p:sp>
      <p:sp>
        <p:nvSpPr>
          <p:cNvPr id="3" name="Zástupný objekt pre obsah 2">
            <a:extLst>
              <a:ext uri="{FF2B5EF4-FFF2-40B4-BE49-F238E27FC236}">
                <a16:creationId xmlns:a16="http://schemas.microsoft.com/office/drawing/2014/main" id="{B7DD6958-2D11-4F09-AC37-4C467BB71881}"/>
              </a:ext>
            </a:extLst>
          </p:cNvPr>
          <p:cNvSpPr>
            <a:spLocks noGrp="1"/>
          </p:cNvSpPr>
          <p:nvPr>
            <p:ph idx="1"/>
          </p:nvPr>
        </p:nvSpPr>
        <p:spPr>
          <a:xfrm>
            <a:off x="1611951" y="2002536"/>
            <a:ext cx="9055216" cy="3337560"/>
          </a:xfrm>
        </p:spPr>
        <p:txBody>
          <a:bodyPr/>
          <a:lstStyle/>
          <a:p>
            <a:pPr algn="just" fontAlgn="base"/>
            <a:r>
              <a:rPr lang="sk-SK" sz="1800" dirty="0"/>
              <a:t>Čl. 4 (1) GDPR: „osobné údaje“ sú akékoľvek informácie týkajúce sa identifikovanej alebo identifikovateľnej fyzickej osoby (ďalej len „dotknutá osoba“); identifikovateľná fyzická osoba je osoba, ktorú možno identifikovať priamo alebo nepriamo, </a:t>
            </a:r>
            <a:r>
              <a:rPr lang="sk-SK" sz="1800" b="1" dirty="0"/>
              <a:t>najmä odkazom na identifikátor</a:t>
            </a:r>
            <a:r>
              <a:rPr lang="sk-SK" sz="1800" dirty="0"/>
              <a:t>, ako je meno, identifikačné číslo, lokalizačné údaje, </a:t>
            </a:r>
            <a:r>
              <a:rPr lang="sk-SK" sz="1800" b="1" dirty="0"/>
              <a:t>online identifikátor</a:t>
            </a:r>
            <a:r>
              <a:rPr lang="sk-SK" sz="1800" dirty="0"/>
              <a:t>, alebo odkazom na jeden či viaceré prvky, ktoré sú špecifické pre fyzickú, fyziologickú, genetickú, mentálnu, ekonomickú, kultúrnu alebo sociálnu identitu tejto fyzickej osoby</a:t>
            </a:r>
            <a:r>
              <a:rPr lang="en-US" sz="1800" dirty="0"/>
              <a:t>​</a:t>
            </a:r>
          </a:p>
          <a:p>
            <a:pPr algn="just" fontAlgn="base"/>
            <a:r>
              <a:rPr lang="sk-SK" sz="1800" dirty="0"/>
              <a:t>Recitál 30 GDPR: Fyzickým osobám môžu byť pridelené online identifikátory, ktoré poskytujú ich prístroje, aplikácie, nástroje a protokoly, </a:t>
            </a:r>
            <a:r>
              <a:rPr lang="sk-SK" sz="1800" b="1" dirty="0"/>
              <a:t>ako napríklad IP adresa, </a:t>
            </a:r>
            <a:r>
              <a:rPr lang="sk-SK" sz="1800" b="1" dirty="0" err="1"/>
              <a:t>cookies</a:t>
            </a:r>
            <a:r>
              <a:rPr lang="sk-SK" sz="1800" b="1" dirty="0"/>
              <a:t>, alebo iné identifikátory,</a:t>
            </a:r>
            <a:r>
              <a:rPr lang="sk-SK" sz="1800" dirty="0"/>
              <a:t> ako napríklad štítky na rádiofrekvenčnú identifikáciu. </a:t>
            </a:r>
            <a:r>
              <a:rPr lang="sk-SK" sz="1800" b="1" dirty="0"/>
              <a:t>Tieto môžu zanechávať stopy, ktoré sa najmä v kombinácii s jedinečnými identifikátormi a inými informáciami získanými zo serverov môžu použiť na vytvorenie profilov fyzických osôb a na ich identifikáciu.</a:t>
            </a:r>
            <a:r>
              <a:rPr lang="en-US" sz="1800" dirty="0"/>
              <a:t>​</a:t>
            </a:r>
          </a:p>
          <a:p>
            <a:pPr algn="just" fontAlgn="base"/>
            <a:endParaRPr lang="sk-SK" sz="1800" dirty="0"/>
          </a:p>
          <a:p>
            <a:pPr algn="just"/>
            <a:endParaRPr lang="sk-SK" sz="1800" dirty="0"/>
          </a:p>
        </p:txBody>
      </p:sp>
    </p:spTree>
    <p:extLst>
      <p:ext uri="{BB962C8B-B14F-4D97-AF65-F5344CB8AC3E}">
        <p14:creationId xmlns:p14="http://schemas.microsoft.com/office/powerpoint/2010/main" val="362070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1A4D4-9D06-AF88-D34A-C71BF20264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A7497CA-B718-FC9E-541E-AF52E42E0A12}"/>
              </a:ext>
            </a:extLst>
          </p:cNvPr>
          <p:cNvSpPr>
            <a:spLocks noGrp="1"/>
          </p:cNvSpPr>
          <p:nvPr>
            <p:ph type="title"/>
          </p:nvPr>
        </p:nvSpPr>
        <p:spPr>
          <a:xfrm>
            <a:off x="2066544" y="585927"/>
            <a:ext cx="8600623" cy="1339658"/>
          </a:xfrm>
        </p:spPr>
        <p:txBody>
          <a:bodyPr/>
          <a:lstStyle/>
          <a:p>
            <a:r>
              <a:rPr lang="sk-SK" b="1" dirty="0"/>
              <a:t>PRÁVNY ZÁKLAD SPRACÚVANIA</a:t>
            </a:r>
            <a:r>
              <a:rPr lang="sk-SK" dirty="0"/>
              <a:t>​</a:t>
            </a:r>
          </a:p>
        </p:txBody>
      </p:sp>
      <p:sp>
        <p:nvSpPr>
          <p:cNvPr id="3" name="Zástupný objekt pre obsah 2">
            <a:extLst>
              <a:ext uri="{FF2B5EF4-FFF2-40B4-BE49-F238E27FC236}">
                <a16:creationId xmlns:a16="http://schemas.microsoft.com/office/drawing/2014/main" id="{0FD7FB4E-7A22-F8E4-0B80-B39ABDE35CB9}"/>
              </a:ext>
            </a:extLst>
          </p:cNvPr>
          <p:cNvSpPr>
            <a:spLocks noGrp="1"/>
          </p:cNvSpPr>
          <p:nvPr>
            <p:ph idx="1"/>
          </p:nvPr>
        </p:nvSpPr>
        <p:spPr>
          <a:xfrm>
            <a:off x="1611951" y="1536192"/>
            <a:ext cx="9055216" cy="3803904"/>
          </a:xfrm>
        </p:spPr>
        <p:txBody>
          <a:bodyPr/>
          <a:lstStyle/>
          <a:p>
            <a:pPr algn="just" fontAlgn="base"/>
            <a:r>
              <a:rPr lang="sk-SK" sz="2400" b="1" dirty="0"/>
              <a:t>Právny základ:</a:t>
            </a:r>
            <a:r>
              <a:rPr lang="en-US" sz="2400" dirty="0"/>
              <a:t>​</a:t>
            </a:r>
          </a:p>
          <a:p>
            <a:pPr algn="just" fontAlgn="base"/>
            <a:r>
              <a:rPr lang="sk-SK" sz="2400" dirty="0"/>
              <a:t>ak dochádza k spracúvaniu osobných údajov - § 13 ods. 1 písm. a) zákona č. 18/2018 Z. z. o ochrane osobných údajov, a to </a:t>
            </a:r>
            <a:r>
              <a:rPr lang="sk-SK" sz="2400" b="1" dirty="0"/>
              <a:t>poskytnutie súhlasu dotknutej osoby </a:t>
            </a:r>
            <a:r>
              <a:rPr lang="sk-SK" sz="2400" dirty="0"/>
              <a:t>so spracúvaním svojich osobných údajov aspoň na jeden konkrétny účel</a:t>
            </a:r>
            <a:r>
              <a:rPr lang="en-US" sz="2400" dirty="0"/>
              <a:t>​</a:t>
            </a:r>
          </a:p>
          <a:p>
            <a:pPr algn="just" fontAlgn="base"/>
            <a:r>
              <a:rPr lang="sk-SK" sz="2400" dirty="0"/>
              <a:t>ak dochádza k spracúvaniu iných údajov - podľa čl. 6 (3) Smernice 2002/58/ES je poskytovateľ verejne dostupnej elektronickej komunikačnej služby oprávnený spracovávať prevádzkové dáta výlučne v prípade, ak účastník alebo užívateľ, ktorého sa údaje týkajú, dá k tomu svoj </a:t>
            </a:r>
            <a:r>
              <a:rPr lang="sk-SK" sz="2400" b="1" dirty="0"/>
              <a:t>súhlas</a:t>
            </a:r>
            <a:r>
              <a:rPr lang="en-US" sz="2400" dirty="0"/>
              <a:t>​</a:t>
            </a:r>
            <a:endParaRPr lang="sk-SK" sz="2400" dirty="0"/>
          </a:p>
          <a:p>
            <a:pPr algn="just" fontAlgn="base"/>
            <a:endParaRPr lang="sk-SK" sz="2400" dirty="0"/>
          </a:p>
          <a:p>
            <a:pPr algn="just"/>
            <a:endParaRPr lang="sk-SK" sz="2400" dirty="0"/>
          </a:p>
        </p:txBody>
      </p:sp>
    </p:spTree>
    <p:extLst>
      <p:ext uri="{BB962C8B-B14F-4D97-AF65-F5344CB8AC3E}">
        <p14:creationId xmlns:p14="http://schemas.microsoft.com/office/powerpoint/2010/main" val="60082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C9D2-DD58-861E-5304-2FB026E9D31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ADD41B-27B6-EB4A-75A3-6104FFCEC753}"/>
              </a:ext>
            </a:extLst>
          </p:cNvPr>
          <p:cNvSpPr>
            <a:spLocks noGrp="1"/>
          </p:cNvSpPr>
          <p:nvPr>
            <p:ph type="title"/>
          </p:nvPr>
        </p:nvSpPr>
        <p:spPr>
          <a:xfrm>
            <a:off x="1611952" y="585927"/>
            <a:ext cx="9055216" cy="1339658"/>
          </a:xfrm>
        </p:spPr>
        <p:txBody>
          <a:bodyPr/>
          <a:lstStyle/>
          <a:p>
            <a:r>
              <a:rPr lang="sk-SK" b="1" dirty="0"/>
              <a:t>SÚHLAS</a:t>
            </a:r>
            <a:r>
              <a:rPr lang="sk-SK" dirty="0"/>
              <a:t>​</a:t>
            </a:r>
          </a:p>
        </p:txBody>
      </p:sp>
      <p:sp>
        <p:nvSpPr>
          <p:cNvPr id="3" name="Zástupný objekt pre obsah 2">
            <a:extLst>
              <a:ext uri="{FF2B5EF4-FFF2-40B4-BE49-F238E27FC236}">
                <a16:creationId xmlns:a16="http://schemas.microsoft.com/office/drawing/2014/main" id="{7F9A021D-AE0C-06C0-34C5-4E1AD608C30A}"/>
              </a:ext>
            </a:extLst>
          </p:cNvPr>
          <p:cNvSpPr>
            <a:spLocks noGrp="1"/>
          </p:cNvSpPr>
          <p:nvPr>
            <p:ph idx="1"/>
          </p:nvPr>
        </p:nvSpPr>
        <p:spPr>
          <a:xfrm>
            <a:off x="1611951" y="1536192"/>
            <a:ext cx="9055216" cy="3959352"/>
          </a:xfrm>
        </p:spPr>
        <p:txBody>
          <a:bodyPr/>
          <a:lstStyle/>
          <a:p>
            <a:pPr fontAlgn="base"/>
            <a:r>
              <a:rPr lang="sk-SK" sz="1800" b="1" dirty="0"/>
              <a:t>Súhlas ako právny základ pre spracovanie osobných údajov</a:t>
            </a:r>
            <a:r>
              <a:rPr lang="en-US" sz="1800" dirty="0"/>
              <a:t>​</a:t>
            </a:r>
          </a:p>
          <a:p>
            <a:pPr fontAlgn="base"/>
            <a:r>
              <a:rPr lang="sk-SK" sz="1800" dirty="0"/>
              <a:t>v zmysle § 5 písm. a) zákona č. 18/2018 Z. z. sa súhlasom dotknutej osoby rozumie „</a:t>
            </a:r>
            <a:r>
              <a:rPr lang="sk-SK" sz="1800" i="1" dirty="0"/>
              <a:t>akýkoľvek vážny a slobodne daný, konkrétny, informovaný a jednoznačný prejav vôle dotknutej osoby vo forme vyhlásenia alebo jednoznačného potvrdzujúceho úkonu, ktorým dotknutá osoba vyjadruje súhlas so spracúvaním svojich osobných údajov</a:t>
            </a:r>
            <a:r>
              <a:rPr lang="sk-SK" sz="1800" dirty="0"/>
              <a:t>“</a:t>
            </a:r>
            <a:r>
              <a:rPr lang="en-US" sz="1800" dirty="0"/>
              <a:t>​</a:t>
            </a:r>
          </a:p>
          <a:p>
            <a:pPr fontAlgn="base"/>
            <a:r>
              <a:rPr lang="sk-SK" sz="1800" b="1" dirty="0"/>
              <a:t>požiadavka jednoznačnosti</a:t>
            </a:r>
            <a:r>
              <a:rPr lang="sk-SK" sz="1800" dirty="0"/>
              <a:t>:</a:t>
            </a:r>
            <a:r>
              <a:rPr lang="en-US" sz="1800" dirty="0"/>
              <a:t>​</a:t>
            </a:r>
          </a:p>
          <a:p>
            <a:pPr fontAlgn="base"/>
            <a:r>
              <a:rPr lang="sk-SK" sz="1800" dirty="0"/>
              <a:t>preferuje sa tzv. </a:t>
            </a:r>
            <a:r>
              <a:rPr lang="sk-SK" sz="1800" dirty="0" err="1"/>
              <a:t>opt</a:t>
            </a:r>
            <a:r>
              <a:rPr lang="sk-SK" sz="1800" dirty="0"/>
              <a:t>-in princíp, tzn. požiadavka aktívneho konania dotknutej osoby pri poskytovaní súhlasu, na rozdiel od tzv. </a:t>
            </a:r>
            <a:r>
              <a:rPr lang="sk-SK" sz="1800" dirty="0" err="1"/>
              <a:t>opt-out</a:t>
            </a:r>
            <a:r>
              <a:rPr lang="sk-SK" sz="1800" dirty="0"/>
              <a:t> princípu, podľa ktorého možno súhlas udeliť aj pasívnym, konkludentným spôsobom (nevyjadrenie nesúhlasu)</a:t>
            </a:r>
            <a:r>
              <a:rPr lang="en-US" sz="1800" dirty="0"/>
              <a:t>​</a:t>
            </a:r>
          </a:p>
          <a:p>
            <a:pPr fontAlgn="base"/>
            <a:r>
              <a:rPr lang="sk-SK" sz="1800" dirty="0"/>
              <a:t>napr. Používaním tejto stránky súhlasíte s použitím súborov </a:t>
            </a:r>
            <a:r>
              <a:rPr lang="sk-SK" sz="1800" dirty="0" err="1"/>
              <a:t>cookies</a:t>
            </a:r>
            <a:r>
              <a:rPr lang="sk-SK" sz="1800" dirty="0"/>
              <a:t>.</a:t>
            </a:r>
            <a:r>
              <a:rPr lang="en-US" sz="1800" dirty="0"/>
              <a:t>​</a:t>
            </a:r>
          </a:p>
          <a:p>
            <a:pPr fontAlgn="base"/>
            <a:r>
              <a:rPr lang="sk-SK" sz="1800" dirty="0"/>
              <a:t>napr. Táto internetová stránka používa súbory </a:t>
            </a:r>
            <a:r>
              <a:rPr lang="sk-SK" sz="1800" dirty="0" err="1"/>
              <a:t>cookies</a:t>
            </a:r>
            <a:r>
              <a:rPr lang="sk-SK" sz="1800" dirty="0"/>
              <a:t> na zlepšenie funkcií prehliadania. Bližšie informácie o používaní súborov </a:t>
            </a:r>
            <a:r>
              <a:rPr lang="sk-SK" sz="1800" dirty="0" err="1"/>
              <a:t>cookies</a:t>
            </a:r>
            <a:r>
              <a:rPr lang="sk-SK" sz="1800" dirty="0"/>
              <a:t> sú dostupné tu. Súhlasíte s ich použitím? ÁNO/NIE​</a:t>
            </a:r>
          </a:p>
          <a:p>
            <a:pPr algn="just" fontAlgn="base"/>
            <a:endParaRPr lang="sk-SK" sz="1800" dirty="0"/>
          </a:p>
          <a:p>
            <a:pPr algn="just"/>
            <a:endParaRPr lang="sk-SK" sz="1800" dirty="0"/>
          </a:p>
        </p:txBody>
      </p:sp>
    </p:spTree>
    <p:extLst>
      <p:ext uri="{BB962C8B-B14F-4D97-AF65-F5344CB8AC3E}">
        <p14:creationId xmlns:p14="http://schemas.microsoft.com/office/powerpoint/2010/main" val="2887218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DAA9A-B8FE-A696-4C9B-03DBF07DE3E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DCCCC9F-26BF-841F-50BF-277DBB6ABD94}"/>
              </a:ext>
            </a:extLst>
          </p:cNvPr>
          <p:cNvSpPr>
            <a:spLocks noGrp="1"/>
          </p:cNvSpPr>
          <p:nvPr>
            <p:ph type="title"/>
          </p:nvPr>
        </p:nvSpPr>
        <p:spPr>
          <a:xfrm>
            <a:off x="1611952" y="585927"/>
            <a:ext cx="9055216" cy="1339658"/>
          </a:xfrm>
        </p:spPr>
        <p:txBody>
          <a:bodyPr/>
          <a:lstStyle/>
          <a:p>
            <a:r>
              <a:rPr lang="sk-SK" sz="2600" b="1" dirty="0"/>
              <a:t>ROZSUDOK SÚDNEHO DVORA VO VECI C-210/16 ​</a:t>
            </a:r>
            <a:br>
              <a:rPr lang="sk-SK" sz="2600" b="1" dirty="0"/>
            </a:br>
            <a:r>
              <a:rPr lang="sk-SK" sz="2600" b="1" dirty="0"/>
              <a:t>WIRTSCHAFTSAKADEMIE SCHLESWIG-HOLSTEIN​</a:t>
            </a:r>
          </a:p>
        </p:txBody>
      </p:sp>
      <p:sp>
        <p:nvSpPr>
          <p:cNvPr id="3" name="Zástupný objekt pre obsah 2">
            <a:extLst>
              <a:ext uri="{FF2B5EF4-FFF2-40B4-BE49-F238E27FC236}">
                <a16:creationId xmlns:a16="http://schemas.microsoft.com/office/drawing/2014/main" id="{E938D7A9-AF32-E79C-796E-21C492F15E05}"/>
              </a:ext>
            </a:extLst>
          </p:cNvPr>
          <p:cNvSpPr>
            <a:spLocks noGrp="1"/>
          </p:cNvSpPr>
          <p:nvPr>
            <p:ph idx="1"/>
          </p:nvPr>
        </p:nvSpPr>
        <p:spPr>
          <a:xfrm>
            <a:off x="1611951" y="1536192"/>
            <a:ext cx="9055216" cy="3959352"/>
          </a:xfrm>
        </p:spPr>
        <p:txBody>
          <a:bodyPr/>
          <a:lstStyle/>
          <a:p>
            <a:pPr fontAlgn="base"/>
            <a:r>
              <a:rPr lang="sk-SK" sz="2000" dirty="0"/>
              <a:t>riešenie (spolu)zodpovednosti správcu fanúšikovskej stránky vytvorenej na platforme Facebook za zber a následné spracovanie osobných údajov osôb, ktoré stránku navštívili</a:t>
            </a:r>
            <a:r>
              <a:rPr lang="en-US" sz="2000" dirty="0"/>
              <a:t>​</a:t>
            </a:r>
          </a:p>
          <a:p>
            <a:pPr fontAlgn="base"/>
            <a:r>
              <a:rPr lang="sk-SK" sz="2000" dirty="0"/>
              <a:t>funkcia poskytovaná spoločnosťou Facebook s názvom „</a:t>
            </a:r>
            <a:r>
              <a:rPr lang="sk-SK" sz="2000" i="1" dirty="0"/>
              <a:t>Facebook </a:t>
            </a:r>
            <a:r>
              <a:rPr lang="sk-SK" sz="2000" i="1" dirty="0" err="1"/>
              <a:t>Insight</a:t>
            </a:r>
            <a:r>
              <a:rPr lang="sk-SK" sz="2000" dirty="0"/>
              <a:t>“:</a:t>
            </a:r>
            <a:r>
              <a:rPr lang="en-US" sz="2000" dirty="0"/>
              <a:t>​</a:t>
            </a:r>
          </a:p>
          <a:p>
            <a:pPr fontAlgn="base"/>
            <a:r>
              <a:rPr lang="sk-SK" sz="2000" dirty="0"/>
              <a:t>umožňuje zber a spracovanie osobných údajov osôb, ktoré fanúšikovskú stránku navštívili, </a:t>
            </a:r>
            <a:r>
              <a:rPr lang="sk-SK" sz="2000" dirty="0" err="1"/>
              <a:t>pr</a:t>
            </a:r>
            <a:r>
              <a:rPr lang="sk-SK" sz="2000" dirty="0"/>
              <a:t>. skrytých súborov </a:t>
            </a:r>
            <a:r>
              <a:rPr lang="sk-SK" sz="2000" dirty="0" err="1"/>
              <a:t>cookies</a:t>
            </a:r>
            <a:r>
              <a:rPr lang="sk-SK" sz="2000" dirty="0"/>
              <a:t>, ktoré obsahujú jedinečný kód užívateľa, a sú aktívne po dobu 2 rokov + sú ukladané v zariadení používateľa</a:t>
            </a:r>
            <a:r>
              <a:rPr lang="en-US" sz="2000" dirty="0"/>
              <a:t>​</a:t>
            </a:r>
          </a:p>
          <a:p>
            <a:pPr fontAlgn="base"/>
            <a:r>
              <a:rPr lang="sk-SK" sz="2000" dirty="0"/>
              <a:t>takto zozbierané údaje sú následne spoločnosťou Facebook spracované a výsledky spracovania sú poskytnuté správcom formou anonymných štatistických údajov o návštevníkoch stránky</a:t>
            </a:r>
            <a:r>
              <a:rPr lang="en-US" sz="2000" dirty="0"/>
              <a:t>​</a:t>
            </a:r>
          </a:p>
          <a:p>
            <a:pPr fontAlgn="base"/>
            <a:r>
              <a:rPr lang="sk-SK" sz="2000" dirty="0"/>
              <a:t>predmetná funkcia je poskytovaná spoločnosťou Facebook bezodplatne a za nezmeniteľných podmienok používania</a:t>
            </a:r>
            <a:r>
              <a:rPr lang="en-US" sz="2000" dirty="0"/>
              <a:t>​</a:t>
            </a:r>
          </a:p>
          <a:p>
            <a:pPr marL="0" indent="0" fontAlgn="base">
              <a:buNone/>
            </a:pPr>
            <a:endParaRPr lang="sk-SK" sz="2000" dirty="0"/>
          </a:p>
          <a:p>
            <a:pPr algn="just" fontAlgn="base"/>
            <a:endParaRPr lang="sk-SK" sz="2000" dirty="0"/>
          </a:p>
          <a:p>
            <a:pPr algn="just"/>
            <a:endParaRPr lang="sk-SK" sz="2000" dirty="0"/>
          </a:p>
        </p:txBody>
      </p:sp>
    </p:spTree>
    <p:extLst>
      <p:ext uri="{BB962C8B-B14F-4D97-AF65-F5344CB8AC3E}">
        <p14:creationId xmlns:p14="http://schemas.microsoft.com/office/powerpoint/2010/main" val="409605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625BC-9129-67A5-9889-FDB144AE772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933342-D068-8A28-325C-6D22AF1D383E}"/>
              </a:ext>
            </a:extLst>
          </p:cNvPr>
          <p:cNvSpPr>
            <a:spLocks noGrp="1"/>
          </p:cNvSpPr>
          <p:nvPr>
            <p:ph type="title"/>
          </p:nvPr>
        </p:nvSpPr>
        <p:spPr>
          <a:xfrm>
            <a:off x="1611952" y="585927"/>
            <a:ext cx="9055216" cy="1339658"/>
          </a:xfrm>
        </p:spPr>
        <p:txBody>
          <a:bodyPr/>
          <a:lstStyle/>
          <a:p>
            <a:r>
              <a:rPr lang="sk-SK" sz="2600" b="1" dirty="0"/>
              <a:t>ROZSUDOK SÚDNEHO DVORA VO VECI C-210/16 ​</a:t>
            </a:r>
            <a:br>
              <a:rPr lang="sk-SK" sz="2600" b="1" dirty="0"/>
            </a:br>
            <a:r>
              <a:rPr lang="sk-SK" sz="2600" b="1" dirty="0"/>
              <a:t>WIRTSCHAFTSAKADEMIE SCHLESWIG-HOLSTEIN​</a:t>
            </a:r>
          </a:p>
        </p:txBody>
      </p:sp>
      <p:sp>
        <p:nvSpPr>
          <p:cNvPr id="3" name="Zástupný objekt pre obsah 2">
            <a:extLst>
              <a:ext uri="{FF2B5EF4-FFF2-40B4-BE49-F238E27FC236}">
                <a16:creationId xmlns:a16="http://schemas.microsoft.com/office/drawing/2014/main" id="{5F06662E-C106-AB52-B34E-EAE05760C246}"/>
              </a:ext>
            </a:extLst>
          </p:cNvPr>
          <p:cNvSpPr>
            <a:spLocks noGrp="1"/>
          </p:cNvSpPr>
          <p:nvPr>
            <p:ph idx="1"/>
          </p:nvPr>
        </p:nvSpPr>
        <p:spPr>
          <a:xfrm>
            <a:off x="1611951" y="1925584"/>
            <a:ext cx="9055216" cy="3569959"/>
          </a:xfrm>
        </p:spPr>
        <p:txBody>
          <a:bodyPr/>
          <a:lstStyle/>
          <a:p>
            <a:pPr algn="just" fontAlgn="base"/>
            <a:r>
              <a:rPr lang="sk-SK" sz="2000" dirty="0"/>
              <a:t>SD skúmal, či platná právna úprava (Smernica 95/46/ES) umožňovala založenie zodpovednosti subjektu, ktorý má postavenie správcu fanúšikovskej stránky umiestnenej na sociálnej sieti, v prípade porušenia pravidiel o ochrane osobných údajov, a to z dôvodu voľby vykonanej týmto subjektom využiť túto sociálnu sieť na šírenie svojej informačnej ponuky</a:t>
            </a:r>
            <a:r>
              <a:rPr lang="en-US" sz="2000" dirty="0"/>
              <a:t>​</a:t>
            </a:r>
          </a:p>
          <a:p>
            <a:pPr algn="just" fontAlgn="base"/>
            <a:r>
              <a:rPr lang="sk-SK" sz="2000" dirty="0"/>
              <a:t>najprv SD prihliadol na účel právnej úpravy, ktorým je zabezpečenie vysokej úrovne ochrany základných práv a slobôd fyzických osôb, a to najmä ich práva na ochranu súkromia v súvislosti so spracovaním osobných údajov</a:t>
            </a:r>
            <a:r>
              <a:rPr lang="en-US" sz="2000" dirty="0"/>
              <a:t>​</a:t>
            </a:r>
          </a:p>
          <a:p>
            <a:pPr marL="0" indent="0" fontAlgn="base">
              <a:buNone/>
            </a:pPr>
            <a:endParaRPr lang="sk-SK" sz="2000" dirty="0"/>
          </a:p>
          <a:p>
            <a:pPr marL="0" indent="0" fontAlgn="base">
              <a:buNone/>
            </a:pPr>
            <a:endParaRPr lang="sk-SK" sz="2000" dirty="0"/>
          </a:p>
          <a:p>
            <a:pPr algn="just" fontAlgn="base"/>
            <a:endParaRPr lang="sk-SK" sz="2000" dirty="0"/>
          </a:p>
          <a:p>
            <a:pPr algn="just"/>
            <a:endParaRPr lang="sk-SK" sz="2000" dirty="0"/>
          </a:p>
        </p:txBody>
      </p:sp>
    </p:spTree>
    <p:extLst>
      <p:ext uri="{BB962C8B-B14F-4D97-AF65-F5344CB8AC3E}">
        <p14:creationId xmlns:p14="http://schemas.microsoft.com/office/powerpoint/2010/main" val="399035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AFB91-E7A5-A84A-01DA-DBB73EEA57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2FA0511-E251-375C-B80D-04F1BE808712}"/>
              </a:ext>
            </a:extLst>
          </p:cNvPr>
          <p:cNvSpPr>
            <a:spLocks noGrp="1"/>
          </p:cNvSpPr>
          <p:nvPr>
            <p:ph type="title"/>
          </p:nvPr>
        </p:nvSpPr>
        <p:spPr>
          <a:xfrm>
            <a:off x="1611952" y="585927"/>
            <a:ext cx="9055216" cy="1339658"/>
          </a:xfrm>
        </p:spPr>
        <p:txBody>
          <a:bodyPr/>
          <a:lstStyle/>
          <a:p>
            <a:r>
              <a:rPr lang="sk-SK" sz="2600" b="1" dirty="0"/>
              <a:t>ROZSUDOK SÚDNEHO DVORA VO VECI C-210/16 ​</a:t>
            </a:r>
            <a:br>
              <a:rPr lang="sk-SK" sz="2600" b="1" dirty="0"/>
            </a:br>
            <a:r>
              <a:rPr lang="sk-SK" sz="2600" b="1" dirty="0"/>
              <a:t>WIRTSCHAFTSAKADEMIE SCHLESWIG-HOLSTEIN​</a:t>
            </a:r>
          </a:p>
        </p:txBody>
      </p:sp>
      <p:sp>
        <p:nvSpPr>
          <p:cNvPr id="3" name="Zástupný objekt pre obsah 2">
            <a:extLst>
              <a:ext uri="{FF2B5EF4-FFF2-40B4-BE49-F238E27FC236}">
                <a16:creationId xmlns:a16="http://schemas.microsoft.com/office/drawing/2014/main" id="{4EACCF0D-0173-7FC6-821D-42746F9A2245}"/>
              </a:ext>
            </a:extLst>
          </p:cNvPr>
          <p:cNvSpPr>
            <a:spLocks noGrp="1"/>
          </p:cNvSpPr>
          <p:nvPr>
            <p:ph idx="1"/>
          </p:nvPr>
        </p:nvSpPr>
        <p:spPr>
          <a:xfrm>
            <a:off x="1611951" y="1925584"/>
            <a:ext cx="9055216" cy="3569959"/>
          </a:xfrm>
        </p:spPr>
        <p:txBody>
          <a:bodyPr/>
          <a:lstStyle/>
          <a:p>
            <a:pPr algn="just" fontAlgn="base"/>
            <a:r>
              <a:rPr lang="sk-SK" sz="1800" dirty="0"/>
              <a:t>následne SD poskytol výklad pojmu </a:t>
            </a:r>
            <a:r>
              <a:rPr lang="sk-SK" sz="1800" b="1" dirty="0"/>
              <a:t>prevádzkovateľ</a:t>
            </a:r>
            <a:r>
              <a:rPr lang="sk-SK" sz="1800" dirty="0"/>
              <a:t>, pričom zdôraznil úmyselne široko koncipovanú definíciu tohto pojmu, ktorá má prispieť k dosiahnutiu vymedzeného účelu právnej úpravy</a:t>
            </a:r>
            <a:r>
              <a:rPr lang="en-US" sz="1800" dirty="0"/>
              <a:t>​</a:t>
            </a:r>
          </a:p>
          <a:p>
            <a:pPr algn="just" fontAlgn="base"/>
            <a:r>
              <a:rPr lang="sk-SK" sz="1800" dirty="0"/>
              <a:t>SD súčasne poukázal na skutočnosť, že pojem prevádzkovateľ „</a:t>
            </a:r>
            <a:r>
              <a:rPr lang="sk-SK" sz="1800" i="1" dirty="0"/>
              <a:t>nevyhnutne neodkazuje na jediný subjekt a môže sa týkať viacerých subjektov, ktoré sa na tomto spracovaní zúčastňujú,</a:t>
            </a:r>
            <a:r>
              <a:rPr lang="sk-SK" sz="1800" dirty="0"/>
              <a:t>“</a:t>
            </a:r>
            <a:r>
              <a:rPr lang="sk-SK" sz="1800" i="1" dirty="0"/>
              <a:t> </a:t>
            </a:r>
            <a:r>
              <a:rPr lang="sk-SK" sz="1800" dirty="0"/>
              <a:t>pričom každý z týchto subjektov bude povinný dodržiavať povinnosti, ktoré mu vyplývajú z príslušnej právnej úpravy ochrany osobných údajov.</a:t>
            </a:r>
            <a:r>
              <a:rPr lang="en-US" sz="1800" dirty="0"/>
              <a:t>​</a:t>
            </a:r>
          </a:p>
          <a:p>
            <a:pPr algn="just" fontAlgn="base"/>
            <a:r>
              <a:rPr lang="sk-SK" sz="1800" dirty="0"/>
              <a:t>ako hlavný prevádzkovateľ bola identifikovaná spoločnosť Facebook </a:t>
            </a:r>
            <a:r>
              <a:rPr lang="sk-SK" sz="1800" dirty="0" err="1"/>
              <a:t>Inc</a:t>
            </a:r>
            <a:r>
              <a:rPr lang="sk-SK" sz="1800" dirty="0"/>
              <a:t>. a na území EÚ spoločnosť Facebook </a:t>
            </a:r>
            <a:r>
              <a:rPr lang="sk-SK" sz="1800" dirty="0" err="1"/>
              <a:t>Ireland</a:t>
            </a:r>
            <a:r>
              <a:rPr lang="sk-SK" sz="1800" dirty="0"/>
              <a:t>, nakoľko tieto spoločnosti primárne určujú účely a prostriedky spracovania osobných údajov užívateľov platformy Facebook, ako aj osôb, ktoré navštívili fanúšikovské stránky umiestnené na tejto platforme. </a:t>
            </a:r>
            <a:r>
              <a:rPr lang="en-US" sz="1800" dirty="0"/>
              <a:t>​</a:t>
            </a: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2215711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0BAB-61A5-B7B0-B4CF-6542B9E956F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250A96-B618-8694-A533-C5DA07047B1E}"/>
              </a:ext>
            </a:extLst>
          </p:cNvPr>
          <p:cNvSpPr>
            <a:spLocks noGrp="1"/>
          </p:cNvSpPr>
          <p:nvPr>
            <p:ph type="title"/>
          </p:nvPr>
        </p:nvSpPr>
        <p:spPr>
          <a:xfrm>
            <a:off x="1611952" y="585927"/>
            <a:ext cx="9055216" cy="1339658"/>
          </a:xfrm>
        </p:spPr>
        <p:txBody>
          <a:bodyPr/>
          <a:lstStyle/>
          <a:p>
            <a:r>
              <a:rPr lang="sk-SK" sz="2600" b="1" dirty="0"/>
              <a:t>ROZSUDOK SÚDNEHO DVORA VO VECI C-210/16 ​</a:t>
            </a:r>
            <a:br>
              <a:rPr lang="sk-SK" sz="2600" b="1" dirty="0"/>
            </a:br>
            <a:r>
              <a:rPr lang="sk-SK" sz="2600" b="1" dirty="0"/>
              <a:t>WIRTSCHAFTSAKADEMIE SCHLESWIG-HOLSTEIN​</a:t>
            </a:r>
          </a:p>
        </p:txBody>
      </p:sp>
      <p:sp>
        <p:nvSpPr>
          <p:cNvPr id="3" name="Zástupný objekt pre obsah 2">
            <a:extLst>
              <a:ext uri="{FF2B5EF4-FFF2-40B4-BE49-F238E27FC236}">
                <a16:creationId xmlns:a16="http://schemas.microsoft.com/office/drawing/2014/main" id="{0D03A180-4C75-0068-F4F7-B83ECFC7A238}"/>
              </a:ext>
            </a:extLst>
          </p:cNvPr>
          <p:cNvSpPr>
            <a:spLocks noGrp="1"/>
          </p:cNvSpPr>
          <p:nvPr>
            <p:ph idx="1"/>
          </p:nvPr>
        </p:nvSpPr>
        <p:spPr>
          <a:xfrm>
            <a:off x="1611951" y="1925584"/>
            <a:ext cx="9055216" cy="3569959"/>
          </a:xfrm>
        </p:spPr>
        <p:txBody>
          <a:bodyPr/>
          <a:lstStyle/>
          <a:p>
            <a:pPr algn="just" fontAlgn="base"/>
            <a:r>
              <a:rPr lang="sk-SK" sz="1800" dirty="0"/>
              <a:t>SD následne skúmal, či bude pod pojem prevádzkovateľa spadať aj </a:t>
            </a:r>
            <a:r>
              <a:rPr lang="sk-SK" sz="1800" dirty="0" err="1"/>
              <a:t>Wirtschaftsakademie</a:t>
            </a:r>
            <a:r>
              <a:rPr lang="sk-SK" sz="1800" dirty="0"/>
              <a:t> ako správca fanúšikovskej stránky vytvorenej na platforme spoločnosti Facebook, tzn. skúmal či a v akom rozsahu sa tento subjekt podieľa na určovaní účelov a prostriedkov spracovania osobných údajov.</a:t>
            </a:r>
            <a:r>
              <a:rPr lang="en-US" sz="1800" dirty="0"/>
              <a:t>​</a:t>
            </a:r>
          </a:p>
          <a:p>
            <a:pPr algn="just" fontAlgn="base"/>
            <a:r>
              <a:rPr lang="sk-SK" sz="1800" dirty="0"/>
              <a:t>Aj napriek tomu, že samotné používanie sociálnej siete nezakladá spoluzodpovednosť užívateľa tejto siete za spracovanie osobných údajov touto sieťou, SD dospel k záveru, že správca fanúšikovskej stránky umiestnenej na Facebooku vytvorením takejto stránky </a:t>
            </a:r>
            <a:r>
              <a:rPr lang="sk-SK" sz="1800" b="1" dirty="0"/>
              <a:t>umožňuje</a:t>
            </a:r>
            <a:r>
              <a:rPr lang="sk-SK" sz="1800" dirty="0"/>
              <a:t> spoločnosti Facebook, aby umiestňovala súbory </a:t>
            </a:r>
            <a:r>
              <a:rPr lang="sk-SK" sz="1800" dirty="0" err="1"/>
              <a:t>cookies</a:t>
            </a:r>
            <a:r>
              <a:rPr lang="sk-SK" sz="1800" dirty="0"/>
              <a:t> na zariadeniach akýchkoľvek osôb, ktoré predmetnú stránku navštívili, a to bez ohľadu na to, či tieto osoby majú alebo nemajú vlastný účet na tejto sociálnej sieti. V druhom uvedenom prípade možno pritom konštatovať vyššiu mieru zodpovednosti správcu za spracovanie osobných údajov návštevníka, ktorý by inak platformu nenavštívil. </a:t>
            </a:r>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294459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6C62-869C-8F56-59AE-B8235E7BF4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1F0ECF-ED3E-E444-C4C0-EF1A3C51271D}"/>
              </a:ext>
            </a:extLst>
          </p:cNvPr>
          <p:cNvSpPr>
            <a:spLocks noGrp="1"/>
          </p:cNvSpPr>
          <p:nvPr>
            <p:ph type="title"/>
          </p:nvPr>
        </p:nvSpPr>
        <p:spPr>
          <a:xfrm>
            <a:off x="1611952" y="585927"/>
            <a:ext cx="9055216" cy="1339658"/>
          </a:xfrm>
        </p:spPr>
        <p:txBody>
          <a:bodyPr/>
          <a:lstStyle/>
          <a:p>
            <a:r>
              <a:rPr lang="sk-SK" sz="2600" b="1" dirty="0"/>
              <a:t>ROZSUDOK SÚDNEHO DVORA VO VECI C-210/16 ​</a:t>
            </a:r>
            <a:br>
              <a:rPr lang="sk-SK" sz="2600" b="1" dirty="0"/>
            </a:br>
            <a:r>
              <a:rPr lang="sk-SK" sz="2600" b="1" dirty="0"/>
              <a:t>WIRTSCHAFTSAKADEMIE SCHLESWIG-HOLSTEIN​</a:t>
            </a:r>
          </a:p>
        </p:txBody>
      </p:sp>
      <p:sp>
        <p:nvSpPr>
          <p:cNvPr id="3" name="Zástupný objekt pre obsah 2">
            <a:extLst>
              <a:ext uri="{FF2B5EF4-FFF2-40B4-BE49-F238E27FC236}">
                <a16:creationId xmlns:a16="http://schemas.microsoft.com/office/drawing/2014/main" id="{4AF475FF-6D99-0787-601B-AF53F25B94BD}"/>
              </a:ext>
            </a:extLst>
          </p:cNvPr>
          <p:cNvSpPr>
            <a:spLocks noGrp="1"/>
          </p:cNvSpPr>
          <p:nvPr>
            <p:ph idx="1"/>
          </p:nvPr>
        </p:nvSpPr>
        <p:spPr>
          <a:xfrm>
            <a:off x="1611951" y="1925584"/>
            <a:ext cx="9055216" cy="3569959"/>
          </a:xfrm>
        </p:spPr>
        <p:txBody>
          <a:bodyPr/>
          <a:lstStyle/>
          <a:p>
            <a:pPr algn="just" fontAlgn="base"/>
            <a:r>
              <a:rPr lang="sk-SK" sz="2400" dirty="0"/>
              <a:t>Skutočnosť, že výsledky spracovania sú správcovi poskytované v anonymizovanej podobe, nepovažoval SD za relevantnú, nakoľko uvedené výsledky sú založené na predchádzajúcom zbere a spracovaní osobných údajov, pričom právna úprava “</a:t>
            </a:r>
            <a:r>
              <a:rPr lang="sk-SK" sz="2400" i="1" dirty="0"/>
              <a:t>nevyžaduje, aby v prípade, ak ide o spoluzodpovednosť viacerých subjektov za to isté spracovanie, mal každý z nich prístup k dotknutým osobným údajom.</a:t>
            </a:r>
            <a:r>
              <a:rPr lang="sk-SK" sz="2400" dirty="0"/>
              <a:t>“ Predpokladom založenia zodpovednosti tak nie je skutočnosť, že obaja prevádzkovatelia (spoločnosť Facebook ako aj správca fanúšikovskej stránky) majú prístup k spracúvaným údajom. </a:t>
            </a:r>
            <a:r>
              <a:rPr lang="en-US" sz="2400" dirty="0"/>
              <a:t>​</a:t>
            </a:r>
          </a:p>
          <a:p>
            <a:pPr marL="0" indent="0" fontAlgn="base">
              <a:buNone/>
            </a:pPr>
            <a:endParaRPr lang="sk-SK"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85091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FDB32-7F64-D3A9-4545-87DAE813F4E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484A360-3479-7D41-53DE-D7C004A6FDCA}"/>
              </a:ext>
            </a:extLst>
          </p:cNvPr>
          <p:cNvSpPr>
            <a:spLocks noGrp="1"/>
          </p:cNvSpPr>
          <p:nvPr>
            <p:ph type="title"/>
          </p:nvPr>
        </p:nvSpPr>
        <p:spPr>
          <a:xfrm>
            <a:off x="1611952" y="585927"/>
            <a:ext cx="9055216" cy="1339658"/>
          </a:xfrm>
        </p:spPr>
        <p:txBody>
          <a:bodyPr/>
          <a:lstStyle/>
          <a:p>
            <a:r>
              <a:rPr lang="sk-SK" sz="2600" b="1" dirty="0"/>
              <a:t>ROZSUDOK SÚDNEHO DVORA VO VECI C-210/16 ​</a:t>
            </a:r>
            <a:br>
              <a:rPr lang="sk-SK" sz="2600" b="1" dirty="0"/>
            </a:br>
            <a:r>
              <a:rPr lang="sk-SK" sz="2600" b="1" dirty="0"/>
              <a:t>WIRTSCHAFTSAKADEMIE SCHLESWIG-HOLSTEIN​</a:t>
            </a:r>
          </a:p>
        </p:txBody>
      </p:sp>
      <p:sp>
        <p:nvSpPr>
          <p:cNvPr id="3" name="Zástupný objekt pre obsah 2">
            <a:extLst>
              <a:ext uri="{FF2B5EF4-FFF2-40B4-BE49-F238E27FC236}">
                <a16:creationId xmlns:a16="http://schemas.microsoft.com/office/drawing/2014/main" id="{EA7A3E68-6CA8-7C92-AECD-0492602501E4}"/>
              </a:ext>
            </a:extLst>
          </p:cNvPr>
          <p:cNvSpPr>
            <a:spLocks noGrp="1"/>
          </p:cNvSpPr>
          <p:nvPr>
            <p:ph idx="1"/>
          </p:nvPr>
        </p:nvSpPr>
        <p:spPr>
          <a:xfrm>
            <a:off x="1611951" y="1925584"/>
            <a:ext cx="9055216" cy="3569959"/>
          </a:xfrm>
        </p:spPr>
        <p:txBody>
          <a:bodyPr/>
          <a:lstStyle/>
          <a:p>
            <a:pPr algn="just" fontAlgn="base"/>
            <a:r>
              <a:rPr lang="sk-SK" sz="2000" dirty="0"/>
              <a:t>SD dospel k záveru, že správca fanúšikovskej siete (</a:t>
            </a:r>
            <a:r>
              <a:rPr lang="sk-SK" sz="2000" dirty="0" err="1"/>
              <a:t>Wirtschaftsakademie</a:t>
            </a:r>
            <a:r>
              <a:rPr lang="sk-SK" sz="2000" dirty="0"/>
              <a:t>) sa svojou činnosťou, ktorá spočíva o. i. v nastavení parametrov napr. podľa svojej cieľovej skupiny, ako aj cieľov riadenia alebo podpory svojich činností, </a:t>
            </a:r>
            <a:r>
              <a:rPr lang="sk-SK" sz="2000" b="1" dirty="0"/>
              <a:t>podieľa</a:t>
            </a:r>
            <a:r>
              <a:rPr lang="sk-SK" sz="2000" dirty="0"/>
              <a:t> na určení účelov a prostriedkov spracovania osobných údajov návštevníkov predmetnej stránky, a preto musí byť tento subjekt považovaný za prevádzkovateľa v zmysle platnej právnej úpravy, a to spolu so spoločnosťou Facebook </a:t>
            </a:r>
            <a:r>
              <a:rPr lang="sk-SK" sz="2000" dirty="0" err="1"/>
              <a:t>Ireland</a:t>
            </a:r>
            <a:r>
              <a:rPr lang="sk-SK" sz="2000" dirty="0"/>
              <a:t>. Mieru zodpovednosti, ktorú možno pripísať jednotlivým prevádzkovateľom, bude potrebné posúdiť podľa okolností konkrétneho prípadu, nakoľko „</a:t>
            </a:r>
            <a:r>
              <a:rPr lang="sk-SK" sz="2000" i="1" dirty="0"/>
              <a:t>existencia spoločnej zodpovednosti neznamená nevyhnutne rovnakú zodpovednosť rôznych subjektov, ktorých sa týka spracovanie osobných údajov.</a:t>
            </a:r>
            <a:r>
              <a:rPr lang="sk-SK" sz="2000" dirty="0"/>
              <a:t>“</a:t>
            </a:r>
            <a:r>
              <a:rPr lang="en-US" sz="2000" dirty="0"/>
              <a:t>​</a:t>
            </a:r>
          </a:p>
          <a:p>
            <a:pPr marL="0" indent="0" fontAlgn="base">
              <a:buNone/>
            </a:pPr>
            <a:endParaRPr lang="sk-SK" sz="2000" dirty="0"/>
          </a:p>
          <a:p>
            <a:pPr marL="0" indent="0" fontAlgn="base">
              <a:buNone/>
            </a:pPr>
            <a:endParaRPr lang="sk-SK" sz="2000" dirty="0"/>
          </a:p>
          <a:p>
            <a:pPr marL="0" indent="0" fontAlgn="base">
              <a:buNone/>
            </a:pPr>
            <a:endParaRPr lang="sk-SK" sz="2000" dirty="0"/>
          </a:p>
          <a:p>
            <a:pPr algn="just" fontAlgn="base"/>
            <a:endParaRPr lang="sk-SK" sz="2000" dirty="0"/>
          </a:p>
          <a:p>
            <a:pPr algn="just"/>
            <a:endParaRPr lang="sk-SK" sz="2000" dirty="0"/>
          </a:p>
        </p:txBody>
      </p:sp>
    </p:spTree>
    <p:extLst>
      <p:ext uri="{BB962C8B-B14F-4D97-AF65-F5344CB8AC3E}">
        <p14:creationId xmlns:p14="http://schemas.microsoft.com/office/powerpoint/2010/main" val="2294707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ACB8-08EF-C34A-AC8D-238982CDEB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C9A7876-5D5B-CE8C-C25C-4CC167613331}"/>
              </a:ext>
            </a:extLst>
          </p:cNvPr>
          <p:cNvSpPr>
            <a:spLocks noGrp="1"/>
          </p:cNvSpPr>
          <p:nvPr>
            <p:ph type="title"/>
          </p:nvPr>
        </p:nvSpPr>
        <p:spPr>
          <a:xfrm>
            <a:off x="1611952" y="219456"/>
            <a:ext cx="9055216" cy="1706129"/>
          </a:xfrm>
        </p:spPr>
        <p:txBody>
          <a:bodyPr/>
          <a:lstStyle/>
          <a:p>
            <a:r>
              <a:rPr lang="sk-SK" b="1" dirty="0"/>
              <a:t>ROZSUDOK SÚDNEHO DVORA </a:t>
            </a:r>
            <a:r>
              <a:rPr lang="sk-SK" dirty="0"/>
              <a:t>​</a:t>
            </a:r>
            <a:br>
              <a:rPr lang="sk-SK" dirty="0"/>
            </a:br>
            <a:r>
              <a:rPr lang="sk-SK" b="1" dirty="0"/>
              <a:t>VO VECI C-673/17 PLANET 49</a:t>
            </a:r>
            <a:r>
              <a:rPr lang="sk-SK" dirty="0"/>
              <a:t>​</a:t>
            </a:r>
            <a:endParaRPr lang="sk-SK" sz="2600" b="1" dirty="0"/>
          </a:p>
        </p:txBody>
      </p:sp>
      <p:sp>
        <p:nvSpPr>
          <p:cNvPr id="3" name="Zástupný objekt pre obsah 2">
            <a:extLst>
              <a:ext uri="{FF2B5EF4-FFF2-40B4-BE49-F238E27FC236}">
                <a16:creationId xmlns:a16="http://schemas.microsoft.com/office/drawing/2014/main" id="{B79E0CBF-D5F8-6903-4484-41ED1156E51B}"/>
              </a:ext>
            </a:extLst>
          </p:cNvPr>
          <p:cNvSpPr>
            <a:spLocks noGrp="1"/>
          </p:cNvSpPr>
          <p:nvPr>
            <p:ph idx="1"/>
          </p:nvPr>
        </p:nvSpPr>
        <p:spPr>
          <a:xfrm>
            <a:off x="1611951" y="1819656"/>
            <a:ext cx="9055216" cy="3675887"/>
          </a:xfrm>
        </p:spPr>
        <p:txBody>
          <a:bodyPr/>
          <a:lstStyle/>
          <a:p>
            <a:pPr fontAlgn="base"/>
            <a:r>
              <a:rPr lang="sk-SK" sz="1800" b="1" dirty="0"/>
              <a:t>Skutkový stav: </a:t>
            </a:r>
            <a:r>
              <a:rPr lang="en-US" sz="1800" dirty="0"/>
              <a:t>​</a:t>
            </a:r>
          </a:p>
          <a:p>
            <a:pPr fontAlgn="base"/>
            <a:r>
              <a:rPr lang="sk-SK" sz="1800" dirty="0"/>
              <a:t>spoločnosť Planet49 usporiadala reklamnú výhernú hru realizovanú online</a:t>
            </a:r>
            <a:r>
              <a:rPr lang="en-US" sz="1800" dirty="0"/>
              <a:t>​</a:t>
            </a:r>
          </a:p>
          <a:p>
            <a:pPr fontAlgn="base"/>
            <a:r>
              <a:rPr lang="sk-SK" sz="1800" dirty="0"/>
              <a:t>v prípade, ak sa používateľ chcel tejto hry zúčastniť, bol povinný vyplniť formulár, v ktorom musel uviesť vybrané osobné údaje</a:t>
            </a:r>
            <a:r>
              <a:rPr lang="en-US" sz="1800" dirty="0"/>
              <a:t>​</a:t>
            </a:r>
          </a:p>
          <a:p>
            <a:pPr fontAlgn="base"/>
            <a:r>
              <a:rPr lang="sk-SK" sz="1800" dirty="0"/>
              <a:t>pod týmto formulárom sa nachádzali dve políčka na začiarknutie:</a:t>
            </a:r>
            <a:r>
              <a:rPr lang="en-US" sz="1800" dirty="0"/>
              <a:t>​</a:t>
            </a:r>
          </a:p>
          <a:p>
            <a:pPr fontAlgn="base"/>
            <a:r>
              <a:rPr lang="sk-SK" sz="1800" dirty="0"/>
              <a:t>súhlas používateľa s tým, aby ho niektorí sponzori a partneri organizátora mohli informovať o ponukách z príslušnej obchodnej oblasti s možnosťou kedykoľvek odvolať svoj súhlas – začiarknutie tohto políčka bolo podmienkou účasti na hre</a:t>
            </a:r>
            <a:r>
              <a:rPr lang="en-US" sz="1800" dirty="0"/>
              <a:t>​</a:t>
            </a:r>
          </a:p>
          <a:p>
            <a:pPr fontAlgn="base"/>
            <a:r>
              <a:rPr lang="sk-SK" sz="1800" dirty="0"/>
              <a:t>súhlas s použitím služieb webovej analýzy na základe uloženia súborov </a:t>
            </a:r>
            <a:r>
              <a:rPr lang="sk-SK" sz="1800" dirty="0" err="1"/>
              <a:t>cookies</a:t>
            </a:r>
            <a:r>
              <a:rPr lang="sk-SK" sz="1800" dirty="0"/>
              <a:t> v zariadení používateľa, ktoré umožnia organizátorovi vyhodnotiť používateľovo správanie pri prehliadaní a používaní webových stránok reklamných partnerov organizátora – začiarknutie nepodmieňovalo účasť na hre (o tom ale používateľ informovaný nebol) - VOPRED ZAČIARKNUTÉ!</a:t>
            </a:r>
            <a:endParaRPr lang="en-US"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29922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BDB274F-E0EC-4FC3-9E9C-477713B3D1DB}"/>
              </a:ext>
            </a:extLst>
          </p:cNvPr>
          <p:cNvSpPr>
            <a:spLocks noGrp="1"/>
          </p:cNvSpPr>
          <p:nvPr>
            <p:ph sz="half" idx="1"/>
          </p:nvPr>
        </p:nvSpPr>
        <p:spPr>
          <a:xfrm>
            <a:off x="762000" y="1825625"/>
            <a:ext cx="9570720" cy="3516842"/>
          </a:xfrm>
        </p:spPr>
        <p:txBody>
          <a:bodyPr/>
          <a:lstStyle/>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r>
              <a:rPr lang="sk-SK" sz="3400" dirty="0">
                <a:solidFill>
                  <a:schemeClr val="bg1"/>
                </a:solidFill>
              </a:rPr>
              <a:t>COOKIES</a:t>
            </a:r>
          </a:p>
        </p:txBody>
      </p:sp>
    </p:spTree>
    <p:extLst>
      <p:ext uri="{BB962C8B-B14F-4D97-AF65-F5344CB8AC3E}">
        <p14:creationId xmlns:p14="http://schemas.microsoft.com/office/powerpoint/2010/main" val="83223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17112-CB4D-D2DA-1C49-DE38D2DCD1D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97B5DF-A1E9-DD9E-D309-FB3F98F1232E}"/>
              </a:ext>
            </a:extLst>
          </p:cNvPr>
          <p:cNvSpPr>
            <a:spLocks noGrp="1"/>
          </p:cNvSpPr>
          <p:nvPr>
            <p:ph type="title"/>
          </p:nvPr>
        </p:nvSpPr>
        <p:spPr>
          <a:xfrm>
            <a:off x="1611952" y="219456"/>
            <a:ext cx="9055216" cy="1706129"/>
          </a:xfrm>
        </p:spPr>
        <p:txBody>
          <a:bodyPr/>
          <a:lstStyle/>
          <a:p>
            <a:r>
              <a:rPr lang="sk-SK" b="1" dirty="0"/>
              <a:t>ROZSUDOK SÚDNEHO DVORA </a:t>
            </a:r>
            <a:r>
              <a:rPr lang="sk-SK" dirty="0"/>
              <a:t>​</a:t>
            </a:r>
            <a:br>
              <a:rPr lang="sk-SK" dirty="0"/>
            </a:br>
            <a:r>
              <a:rPr lang="sk-SK" b="1" dirty="0"/>
              <a:t>VO VECI C-673/17 PLANET 49</a:t>
            </a:r>
            <a:r>
              <a:rPr lang="sk-SK" dirty="0"/>
              <a:t>​</a:t>
            </a:r>
            <a:endParaRPr lang="sk-SK" sz="2600" b="1" dirty="0"/>
          </a:p>
        </p:txBody>
      </p:sp>
      <p:sp>
        <p:nvSpPr>
          <p:cNvPr id="3" name="Zástupný objekt pre obsah 2">
            <a:extLst>
              <a:ext uri="{FF2B5EF4-FFF2-40B4-BE49-F238E27FC236}">
                <a16:creationId xmlns:a16="http://schemas.microsoft.com/office/drawing/2014/main" id="{4587DBB5-DDB8-D777-9812-B2B364B14297}"/>
              </a:ext>
            </a:extLst>
          </p:cNvPr>
          <p:cNvSpPr>
            <a:spLocks noGrp="1"/>
          </p:cNvSpPr>
          <p:nvPr>
            <p:ph idx="1"/>
          </p:nvPr>
        </p:nvSpPr>
        <p:spPr>
          <a:xfrm>
            <a:off x="1611951" y="1819656"/>
            <a:ext cx="9055216" cy="3675887"/>
          </a:xfrm>
        </p:spPr>
        <p:txBody>
          <a:bodyPr/>
          <a:lstStyle/>
          <a:p>
            <a:pPr fontAlgn="base"/>
            <a:r>
              <a:rPr lang="sk-SK" sz="1900" b="1" dirty="0"/>
              <a:t>1. otázka: </a:t>
            </a:r>
            <a:r>
              <a:rPr lang="sk-SK" sz="1900" dirty="0"/>
              <a:t>účinnosť súhlasu so spracovaním osobných údajov v prípade, ak je ukladanie informácií v koncovom zariadení používateľa alebo pristupovanie k informáciám, ktoré sú tam uložené, </a:t>
            </a:r>
            <a:r>
              <a:rPr lang="sk-SK" sz="1900" dirty="0" err="1"/>
              <a:t>pr</a:t>
            </a:r>
            <a:r>
              <a:rPr lang="sk-SK" sz="1900" dirty="0"/>
              <a:t>. súborov </a:t>
            </a:r>
            <a:r>
              <a:rPr lang="sk-SK" sz="1900" dirty="0" err="1"/>
              <a:t>cookies</a:t>
            </a:r>
            <a:r>
              <a:rPr lang="sk-SK" sz="1900" dirty="0"/>
              <a:t>, povolené na základe vopred označeného </a:t>
            </a:r>
            <a:r>
              <a:rPr lang="sk-SK" sz="1900" dirty="0" err="1"/>
              <a:t>začiarkavacieho</a:t>
            </a:r>
            <a:r>
              <a:rPr lang="sk-SK" sz="1900" dirty="0"/>
              <a:t> políčka, ktorého označenie musí používateľ zrušiť, aby odmietol udeliť svoj súhlas</a:t>
            </a:r>
            <a:r>
              <a:rPr lang="en-US" sz="1900" dirty="0"/>
              <a:t>​</a:t>
            </a:r>
          </a:p>
          <a:p>
            <a:pPr fontAlgn="base"/>
            <a:r>
              <a:rPr lang="sk-SK" sz="1900" dirty="0"/>
              <a:t>Vo vzťahu k čl. 5 (3) Smernice 2002/58/ES SD uviedol, že toto ustanovenie síce priamo neupravuje spôsob, akým má byť súhlas daný, ale doslovným výkladom podmienky „dal súhlas“ možno konštatovať, že „</a:t>
            </a:r>
            <a:r>
              <a:rPr lang="sk-SK" sz="1900" i="1" dirty="0"/>
              <a:t>na vyjadrenie súhlasu je potrebné konanie používateľa.</a:t>
            </a:r>
            <a:r>
              <a:rPr lang="sk-SK" sz="1900" dirty="0"/>
              <a:t>“ </a:t>
            </a:r>
            <a:r>
              <a:rPr lang="en-US" sz="1900" dirty="0"/>
              <a:t>​</a:t>
            </a:r>
          </a:p>
          <a:p>
            <a:pPr fontAlgn="base"/>
            <a:r>
              <a:rPr lang="sk-SK" sz="1900" dirty="0"/>
              <a:t>Nadväzne možno poukázať na Preambulu (17) Smernice 2002/58/ES, ktorá vo vzťahu k tejto otázke uvádza: „</a:t>
            </a:r>
            <a:r>
              <a:rPr lang="sk-SK" sz="1900" i="1" dirty="0"/>
              <a:t>súhlas môže byť daný akýmkoľvek vhodným spôsobom umožňujúcim vyjadrenie špecifického želania, ktoré nastane na základe slobodného a vecného rozhodnutia užívateľa, vrátane označenia poľa na webovej stránke internetu.</a:t>
            </a:r>
            <a:r>
              <a:rPr lang="sk-SK" sz="1900" dirty="0"/>
              <a:t>“</a:t>
            </a:r>
            <a:endParaRPr lang="en-US"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algn="just" fontAlgn="base"/>
            <a:endParaRPr lang="sk-SK" sz="1900" dirty="0"/>
          </a:p>
          <a:p>
            <a:pPr algn="just"/>
            <a:endParaRPr lang="sk-SK" sz="1900" dirty="0"/>
          </a:p>
        </p:txBody>
      </p:sp>
    </p:spTree>
    <p:extLst>
      <p:ext uri="{BB962C8B-B14F-4D97-AF65-F5344CB8AC3E}">
        <p14:creationId xmlns:p14="http://schemas.microsoft.com/office/powerpoint/2010/main" val="963338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36653-FA1F-B166-C77A-26395430AA5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3201886-6321-4015-A620-CD48FEEACD27}"/>
              </a:ext>
            </a:extLst>
          </p:cNvPr>
          <p:cNvSpPr>
            <a:spLocks noGrp="1"/>
          </p:cNvSpPr>
          <p:nvPr>
            <p:ph type="title"/>
          </p:nvPr>
        </p:nvSpPr>
        <p:spPr>
          <a:xfrm>
            <a:off x="1611952" y="219456"/>
            <a:ext cx="9055216" cy="1706129"/>
          </a:xfrm>
        </p:spPr>
        <p:txBody>
          <a:bodyPr/>
          <a:lstStyle/>
          <a:p>
            <a:r>
              <a:rPr lang="sk-SK" b="1" dirty="0"/>
              <a:t>ROZSUDOK SÚDNEHO DVORA </a:t>
            </a:r>
            <a:r>
              <a:rPr lang="sk-SK" dirty="0"/>
              <a:t>​</a:t>
            </a:r>
            <a:br>
              <a:rPr lang="sk-SK" dirty="0"/>
            </a:br>
            <a:r>
              <a:rPr lang="sk-SK" b="1" dirty="0"/>
              <a:t>VO VECI C-673/17 PLANET 49</a:t>
            </a:r>
            <a:r>
              <a:rPr lang="sk-SK" dirty="0"/>
              <a:t>​</a:t>
            </a:r>
            <a:endParaRPr lang="sk-SK" sz="2600" b="1" dirty="0"/>
          </a:p>
        </p:txBody>
      </p:sp>
      <p:sp>
        <p:nvSpPr>
          <p:cNvPr id="3" name="Zástupný objekt pre obsah 2">
            <a:extLst>
              <a:ext uri="{FF2B5EF4-FFF2-40B4-BE49-F238E27FC236}">
                <a16:creationId xmlns:a16="http://schemas.microsoft.com/office/drawing/2014/main" id="{AF2D8935-419C-32C6-A65A-C2C41A9DF173}"/>
              </a:ext>
            </a:extLst>
          </p:cNvPr>
          <p:cNvSpPr>
            <a:spLocks noGrp="1"/>
          </p:cNvSpPr>
          <p:nvPr>
            <p:ph idx="1"/>
          </p:nvPr>
        </p:nvSpPr>
        <p:spPr>
          <a:xfrm>
            <a:off x="1611951" y="1819656"/>
            <a:ext cx="9055216" cy="3675887"/>
          </a:xfrm>
        </p:spPr>
        <p:txBody>
          <a:bodyPr/>
          <a:lstStyle/>
          <a:p>
            <a:pPr algn="just" fontAlgn="base"/>
            <a:r>
              <a:rPr lang="sk-SK" sz="1700" dirty="0"/>
              <a:t>Náležitosti súhlasu vyplývajúce z jeho legálnej definície:</a:t>
            </a:r>
            <a:r>
              <a:rPr lang="en-US" sz="1700" dirty="0"/>
              <a:t>​</a:t>
            </a:r>
          </a:p>
          <a:p>
            <a:pPr algn="just" fontAlgn="base"/>
            <a:r>
              <a:rPr lang="sk-SK" sz="1700" b="1" dirty="0"/>
              <a:t>požiadavka aktívneho súhlasu </a:t>
            </a:r>
            <a:r>
              <a:rPr lang="sk-SK" sz="1700" i="1" dirty="0"/>
              <a:t>- </a:t>
            </a:r>
            <a:r>
              <a:rPr lang="sk-SK" sz="1700" dirty="0"/>
              <a:t>potreba </a:t>
            </a:r>
            <a:r>
              <a:rPr lang="sk-SK" sz="1700" i="1" dirty="0"/>
              <a:t>indikácie prianí</a:t>
            </a:r>
            <a:r>
              <a:rPr lang="sk-SK" sz="1700" dirty="0"/>
              <a:t> subjektu </a:t>
            </a:r>
            <a:r>
              <a:rPr lang="sk-SK" sz="1700" b="1" dirty="0"/>
              <a:t>+ </a:t>
            </a:r>
            <a:r>
              <a:rPr lang="sk-SK" sz="1700" dirty="0"/>
              <a:t>podmienka </a:t>
            </a:r>
            <a:r>
              <a:rPr lang="sk-SK" sz="1700" i="1" dirty="0"/>
              <a:t>jednoznačného udelenia</a:t>
            </a:r>
            <a:r>
              <a:rPr lang="sk-SK" sz="1700" dirty="0"/>
              <a:t> súhlasu, pričom platí, že nejednoznačnosť možno odstrániť len aktívnym, a nie pasívnym správaním, tzn. </a:t>
            </a:r>
            <a:r>
              <a:rPr lang="sk-SK" sz="1700" b="1" dirty="0"/>
              <a:t>nepostačuje, že používateľovo vyjadrenie súhlasu je vopred naformulované a že používateľ musí aktívne namietať, ak nesúhlasí so spracovaním údajov, </a:t>
            </a:r>
            <a:r>
              <a:rPr lang="sk-SK" sz="1700" dirty="0"/>
              <a:t>nakoľko nie je jednoznačné, či si používateľ prečítal informácie, ktoré mu boli poskytnuté, a teda či poskytol svoj súhlas slobodne, s uvedomením si skutočnosti, že jeho poskytnutie mohol odmietnuť.</a:t>
            </a:r>
            <a:r>
              <a:rPr lang="en-US" sz="1700" dirty="0"/>
              <a:t>​</a:t>
            </a:r>
          </a:p>
          <a:p>
            <a:pPr algn="just" fontAlgn="base"/>
            <a:r>
              <a:rPr lang="sk-SK" sz="1700" b="1" dirty="0"/>
              <a:t>požiadavka samostatného súhlasu - </a:t>
            </a:r>
            <a:r>
              <a:rPr lang="sk-SK" sz="1700" dirty="0"/>
              <a:t>činnosť, ktorej sa používateľ venuje na internete a poskytnutie súhlasu nemôžu tvoriť jeden a ten istý úkon, najmä z pohľadu účastníka sa poskytnutie súhlasu nemôže javiť ako vedľajšie popri účasti na výhernej hre, ale musí ísť o </a:t>
            </a:r>
            <a:r>
              <a:rPr lang="sk-SK" sz="1700" b="1" dirty="0"/>
              <a:t>dva rovnocenné úkony</a:t>
            </a:r>
            <a:r>
              <a:rPr lang="sk-SK" sz="1700" dirty="0"/>
              <a:t>.</a:t>
            </a:r>
            <a:r>
              <a:rPr lang="en-US" sz="1700" dirty="0"/>
              <a:t>​</a:t>
            </a:r>
          </a:p>
          <a:p>
            <a:pPr algn="just" fontAlgn="base"/>
            <a:r>
              <a:rPr lang="sk-SK" sz="1700" b="1" dirty="0"/>
              <a:t>požiadavka informovať subjekt v plnom rozsahu</a:t>
            </a:r>
            <a:r>
              <a:rPr lang="sk-SK" sz="1700" dirty="0"/>
              <a:t>, ktorá umožňuje používateľom posúdiť, či je určitá činnosť na internete podmienená poskytnutím súhlasu, ako aj či sú následne ochotní za účelom realizácie tejto činnosti takýto súhlas poskytnúť</a:t>
            </a:r>
            <a:r>
              <a:rPr lang="en-US" sz="1700" dirty="0"/>
              <a:t>​</a:t>
            </a:r>
          </a:p>
          <a:p>
            <a:pPr marL="0" indent="0" fontAlgn="base">
              <a:buNone/>
            </a:pPr>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algn="just" fontAlgn="base"/>
            <a:endParaRPr lang="sk-SK" sz="1700" dirty="0"/>
          </a:p>
          <a:p>
            <a:pPr algn="just"/>
            <a:endParaRPr lang="sk-SK" sz="1700" dirty="0"/>
          </a:p>
        </p:txBody>
      </p:sp>
    </p:spTree>
    <p:extLst>
      <p:ext uri="{BB962C8B-B14F-4D97-AF65-F5344CB8AC3E}">
        <p14:creationId xmlns:p14="http://schemas.microsoft.com/office/powerpoint/2010/main" val="622939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69124-253D-0F53-EE2B-A29C6B67A6E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FCA8B57-65CA-CF08-D2C8-FD7A1BE1A0F2}"/>
              </a:ext>
            </a:extLst>
          </p:cNvPr>
          <p:cNvSpPr>
            <a:spLocks noGrp="1"/>
          </p:cNvSpPr>
          <p:nvPr>
            <p:ph type="title"/>
          </p:nvPr>
        </p:nvSpPr>
        <p:spPr>
          <a:xfrm>
            <a:off x="1611952" y="219456"/>
            <a:ext cx="9055216" cy="1706129"/>
          </a:xfrm>
        </p:spPr>
        <p:txBody>
          <a:bodyPr/>
          <a:lstStyle/>
          <a:p>
            <a:r>
              <a:rPr lang="sk-SK" b="1" dirty="0"/>
              <a:t>ROZSUDOK SÚDNEHO DVORA </a:t>
            </a:r>
            <a:r>
              <a:rPr lang="sk-SK" dirty="0"/>
              <a:t>​</a:t>
            </a:r>
            <a:br>
              <a:rPr lang="sk-SK" dirty="0"/>
            </a:br>
            <a:r>
              <a:rPr lang="sk-SK" b="1" dirty="0"/>
              <a:t>VO VECI C-673/17 PLANET 49</a:t>
            </a:r>
            <a:r>
              <a:rPr lang="sk-SK" dirty="0"/>
              <a:t>​</a:t>
            </a:r>
            <a:endParaRPr lang="sk-SK" sz="2600" b="1" dirty="0"/>
          </a:p>
        </p:txBody>
      </p:sp>
      <p:sp>
        <p:nvSpPr>
          <p:cNvPr id="3" name="Zástupný objekt pre obsah 2">
            <a:extLst>
              <a:ext uri="{FF2B5EF4-FFF2-40B4-BE49-F238E27FC236}">
                <a16:creationId xmlns:a16="http://schemas.microsoft.com/office/drawing/2014/main" id="{2F666011-4195-EB98-0A61-E7AA4A2C5AB0}"/>
              </a:ext>
            </a:extLst>
          </p:cNvPr>
          <p:cNvSpPr>
            <a:spLocks noGrp="1"/>
          </p:cNvSpPr>
          <p:nvPr>
            <p:ph idx="1"/>
          </p:nvPr>
        </p:nvSpPr>
        <p:spPr>
          <a:xfrm>
            <a:off x="1611951" y="1819656"/>
            <a:ext cx="9055216" cy="3675887"/>
          </a:xfrm>
        </p:spPr>
        <p:txBody>
          <a:bodyPr/>
          <a:lstStyle/>
          <a:p>
            <a:pPr algn="just" fontAlgn="base"/>
            <a:r>
              <a:rPr lang="sk-SK" sz="1800" b="1" dirty="0"/>
              <a:t>Recitál (32) GDPR: </a:t>
            </a:r>
            <a:r>
              <a:rPr lang="sk-SK" sz="1800" dirty="0"/>
              <a:t>Súhlas by sa mal poskytnúť jasným prejavom vôle, ktorý je slobodným, konkrétnym, informovaným a jednoznačným vyjadrením súhlasu dotknutej osoby so spracúvaním osobných údajov, ktoré sa jej týkajú, a to napríklad písomným vyhlásením vrátane vyhlásenia prostredníctvom elektronických prostriedkov alebo ústnym vyhlásením. </a:t>
            </a:r>
            <a:r>
              <a:rPr lang="sk-SK" sz="1800" b="1" dirty="0"/>
              <a:t>Mohlo by to zahŕňať označenie políčka pri návšteve internetového webového sídla</a:t>
            </a:r>
            <a:r>
              <a:rPr lang="sk-SK" sz="1800" dirty="0"/>
              <a:t>, zvolenie technických nastavení služieb informačnej spoločnosti alebo akékoľvek iné vyhlásenie či úkon, ktorý v tomto kontexte jasne znamená, že dotknutá osoba súhlasí s navrhovaným spracúvaním jej osobných údajov. </a:t>
            </a:r>
            <a:r>
              <a:rPr lang="sk-SK" sz="1800" b="1" dirty="0"/>
              <a:t>Mlčanie, vopred označené políčka alebo nečinnosť by sa preto nemali pokladať za súhlas.</a:t>
            </a:r>
            <a:r>
              <a:rPr lang="sk-SK" sz="1800" dirty="0"/>
              <a:t> (...)</a:t>
            </a:r>
            <a:r>
              <a:rPr lang="en-US" sz="1800" dirty="0"/>
              <a:t>​</a:t>
            </a:r>
          </a:p>
          <a:p>
            <a:pPr algn="just" fontAlgn="base"/>
            <a:r>
              <a:rPr lang="sk-SK" sz="1800" b="1" dirty="0"/>
              <a:t>Recitál (43) GDPR: </a:t>
            </a:r>
            <a:r>
              <a:rPr lang="sk-SK" sz="1800" dirty="0"/>
              <a:t>Súhlas sa nepovažuje za poskytnutý slobodne, ak nie je možné dať samostatný súhlas na jednotlivé spracovateľské operácie osobných údajov napriek tomu, že by to bolo v konkrétnom prípade vhodné, alebo ak sa plnenie zmluvy vrátane poskytnutia služby podmieňuje takýmto súhlasom, aj keď to na takéto plnenie nie je takýto súhlas nevyhnutný.</a:t>
            </a:r>
            <a:r>
              <a:rPr lang="en-US" sz="1800" dirty="0"/>
              <a:t>​</a:t>
            </a:r>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301912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0988D-7F12-C5BA-95BD-E929A1801C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9992AE-D3E1-DFF9-8A08-9B3F89B98FA9}"/>
              </a:ext>
            </a:extLst>
          </p:cNvPr>
          <p:cNvSpPr>
            <a:spLocks noGrp="1"/>
          </p:cNvSpPr>
          <p:nvPr>
            <p:ph type="title"/>
          </p:nvPr>
        </p:nvSpPr>
        <p:spPr>
          <a:xfrm>
            <a:off x="1611952" y="219456"/>
            <a:ext cx="9055216" cy="1706129"/>
          </a:xfrm>
        </p:spPr>
        <p:txBody>
          <a:bodyPr/>
          <a:lstStyle/>
          <a:p>
            <a:r>
              <a:rPr lang="sk-SK" b="1" dirty="0"/>
              <a:t>ROZSUDOK SÚDNEHO DVORA </a:t>
            </a:r>
            <a:r>
              <a:rPr lang="sk-SK" dirty="0"/>
              <a:t>​</a:t>
            </a:r>
            <a:br>
              <a:rPr lang="sk-SK" dirty="0"/>
            </a:br>
            <a:r>
              <a:rPr lang="sk-SK" b="1" dirty="0"/>
              <a:t>VO VECI C-673/17 PLANET 49</a:t>
            </a:r>
            <a:r>
              <a:rPr lang="sk-SK" dirty="0"/>
              <a:t>​</a:t>
            </a:r>
            <a:endParaRPr lang="sk-SK" sz="2600" b="1" dirty="0"/>
          </a:p>
        </p:txBody>
      </p:sp>
      <p:sp>
        <p:nvSpPr>
          <p:cNvPr id="3" name="Zástupný objekt pre obsah 2">
            <a:extLst>
              <a:ext uri="{FF2B5EF4-FFF2-40B4-BE49-F238E27FC236}">
                <a16:creationId xmlns:a16="http://schemas.microsoft.com/office/drawing/2014/main" id="{EE8C851E-E16C-61F0-AD0B-813DD1EF2FF9}"/>
              </a:ext>
            </a:extLst>
          </p:cNvPr>
          <p:cNvSpPr>
            <a:spLocks noGrp="1"/>
          </p:cNvSpPr>
          <p:nvPr>
            <p:ph idx="1"/>
          </p:nvPr>
        </p:nvSpPr>
        <p:spPr>
          <a:xfrm>
            <a:off x="1611951" y="1636776"/>
            <a:ext cx="9055216" cy="3858767"/>
          </a:xfrm>
        </p:spPr>
        <p:txBody>
          <a:bodyPr/>
          <a:lstStyle/>
          <a:p>
            <a:pPr fontAlgn="base"/>
            <a:r>
              <a:rPr lang="sk-SK" sz="1800" b="1" dirty="0"/>
              <a:t>Záver:</a:t>
            </a:r>
            <a:r>
              <a:rPr lang="en-US" sz="1800" dirty="0"/>
              <a:t>​</a:t>
            </a:r>
          </a:p>
          <a:p>
            <a:pPr fontAlgn="base"/>
            <a:r>
              <a:rPr lang="sk-SK" sz="1800" dirty="0"/>
              <a:t>v </a:t>
            </a:r>
            <a:r>
              <a:rPr lang="sk-SK" sz="1800" dirty="0" err="1"/>
              <a:t>prejednávanej</a:t>
            </a:r>
            <a:r>
              <a:rPr lang="sk-SK" sz="1800" dirty="0"/>
              <a:t> veci </a:t>
            </a:r>
            <a:r>
              <a:rPr lang="sk-SK" sz="1800" b="1" dirty="0"/>
              <a:t>nejde o účinný súhlas:</a:t>
            </a:r>
            <a:r>
              <a:rPr lang="en-US" sz="1800" dirty="0"/>
              <a:t>​</a:t>
            </a:r>
          </a:p>
          <a:p>
            <a:pPr fontAlgn="base"/>
            <a:r>
              <a:rPr lang="sk-SK" sz="1800" dirty="0"/>
              <a:t>z dôvodu nesplnenia požiadavky aktívneho súhlasu, čomu nezodpovedá skutočnosť, že používateľ musí zrušiť začiarknuté políčko a tak vyjadriť svoj nesúhlas s používaním súborov </a:t>
            </a:r>
            <a:r>
              <a:rPr lang="sk-SK" sz="1800" dirty="0" err="1"/>
              <a:t>cookies</a:t>
            </a:r>
            <a:r>
              <a:rPr lang="en-US" sz="1800" dirty="0"/>
              <a:t>​</a:t>
            </a:r>
          </a:p>
          <a:p>
            <a:pPr fontAlgn="base"/>
            <a:r>
              <a:rPr lang="sk-SK" sz="1800" dirty="0"/>
              <a:t>z dôvodu nerozdelenia účasti na hre a poskytnutia súhlasu s používaním súborov </a:t>
            </a:r>
            <a:r>
              <a:rPr lang="sk-SK" sz="1800" dirty="0" err="1"/>
              <a:t>cookies</a:t>
            </a:r>
            <a:r>
              <a:rPr lang="sk-SK" sz="1800" dirty="0"/>
              <a:t> na dva rôzne navzájom rovnocenné úkony, nakoľko „v </a:t>
            </a:r>
            <a:r>
              <a:rPr lang="sk-SK" sz="1800" dirty="0" err="1"/>
              <a:t>prejednávanej</a:t>
            </a:r>
            <a:r>
              <a:rPr lang="sk-SK" sz="1800" dirty="0"/>
              <a:t> veci sa súhlas so súbormi </a:t>
            </a:r>
            <a:r>
              <a:rPr lang="sk-SK" sz="1800" dirty="0" err="1"/>
              <a:t>cookies</a:t>
            </a:r>
            <a:r>
              <a:rPr lang="sk-SK" sz="1800" dirty="0"/>
              <a:t> vskutku javí ako vedľajší v tom zmysle, že nie je vôbec jasné, že tvorí časť samostatného úkonu“ (požiadavka samostatného súhlasu)</a:t>
            </a:r>
            <a:r>
              <a:rPr lang="en-US" sz="1800" dirty="0"/>
              <a:t>​</a:t>
            </a:r>
          </a:p>
          <a:p>
            <a:pPr fontAlgn="base"/>
            <a:r>
              <a:rPr lang="sk-SK" sz="1800" dirty="0"/>
              <a:t>súhlas nemožno považovať za účinne daný, ak „je ukladanie informácií v koncovom zariadení používateľa internetovej stránky alebo pristupovanie k informáciám, ktoré sú tam už uložené, na základe </a:t>
            </a:r>
            <a:r>
              <a:rPr lang="sk-SK" sz="1800" dirty="0" err="1"/>
              <a:t>cookies</a:t>
            </a:r>
            <a:r>
              <a:rPr lang="sk-SK" sz="1800" dirty="0"/>
              <a:t>, povolené prostredníctvom vopred označeného </a:t>
            </a:r>
            <a:r>
              <a:rPr lang="sk-SK" sz="1800" dirty="0" err="1"/>
              <a:t>začiarkavacieho</a:t>
            </a:r>
            <a:r>
              <a:rPr lang="sk-SK" sz="1800" dirty="0"/>
              <a:t> políčka, ktorého označenie musí používateľ zrušiť, aby tak odmietol dať svoj súhlas.</a:t>
            </a:r>
            <a:endParaRPr lang="en-US"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2751264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57343-F6C7-E9E9-C1E7-00ECA496C79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9661E49-25FF-A1AB-D93E-B0960895F091}"/>
              </a:ext>
            </a:extLst>
          </p:cNvPr>
          <p:cNvSpPr>
            <a:spLocks noGrp="1"/>
          </p:cNvSpPr>
          <p:nvPr>
            <p:ph type="title"/>
          </p:nvPr>
        </p:nvSpPr>
        <p:spPr>
          <a:xfrm>
            <a:off x="1611952" y="219456"/>
            <a:ext cx="9055216" cy="1706129"/>
          </a:xfrm>
        </p:spPr>
        <p:txBody>
          <a:bodyPr/>
          <a:lstStyle/>
          <a:p>
            <a:r>
              <a:rPr lang="sk-SK" b="1" dirty="0"/>
              <a:t>ROZSUDOK SÚDNEHO DVORA </a:t>
            </a:r>
            <a:r>
              <a:rPr lang="sk-SK" dirty="0"/>
              <a:t>​</a:t>
            </a:r>
            <a:br>
              <a:rPr lang="sk-SK" dirty="0"/>
            </a:br>
            <a:r>
              <a:rPr lang="sk-SK" b="1" dirty="0"/>
              <a:t>VO VECI C-673/17 PLANET 49</a:t>
            </a:r>
            <a:r>
              <a:rPr lang="sk-SK" dirty="0"/>
              <a:t>​</a:t>
            </a:r>
            <a:endParaRPr lang="sk-SK" sz="2600" b="1" dirty="0"/>
          </a:p>
        </p:txBody>
      </p:sp>
      <p:sp>
        <p:nvSpPr>
          <p:cNvPr id="3" name="Zástupný objekt pre obsah 2">
            <a:extLst>
              <a:ext uri="{FF2B5EF4-FFF2-40B4-BE49-F238E27FC236}">
                <a16:creationId xmlns:a16="http://schemas.microsoft.com/office/drawing/2014/main" id="{1C4EB7E8-818A-0C2A-823D-B527EA87FF0E}"/>
              </a:ext>
            </a:extLst>
          </p:cNvPr>
          <p:cNvSpPr>
            <a:spLocks noGrp="1"/>
          </p:cNvSpPr>
          <p:nvPr>
            <p:ph idx="1"/>
          </p:nvPr>
        </p:nvSpPr>
        <p:spPr>
          <a:xfrm>
            <a:off x="1611951" y="1636776"/>
            <a:ext cx="9055216" cy="3858767"/>
          </a:xfrm>
        </p:spPr>
        <p:txBody>
          <a:bodyPr/>
          <a:lstStyle/>
          <a:p>
            <a:pPr algn="just" fontAlgn="base"/>
            <a:r>
              <a:rPr lang="sk-SK" sz="1800" b="1" dirty="0"/>
              <a:t>Záver:</a:t>
            </a:r>
            <a:r>
              <a:rPr lang="en-US" sz="1800" dirty="0"/>
              <a:t>​</a:t>
            </a:r>
          </a:p>
          <a:p>
            <a:pPr algn="just" fontAlgn="base"/>
            <a:r>
              <a:rPr lang="sk-SK" sz="1800" dirty="0"/>
              <a:t>v </a:t>
            </a:r>
            <a:r>
              <a:rPr lang="sk-SK" sz="1800" dirty="0" err="1"/>
              <a:t>prejednávanej</a:t>
            </a:r>
            <a:r>
              <a:rPr lang="sk-SK" sz="1800" dirty="0"/>
              <a:t> veci </a:t>
            </a:r>
            <a:r>
              <a:rPr lang="sk-SK" sz="1800" b="1" dirty="0"/>
              <a:t>nejde o účinný súhlas:</a:t>
            </a:r>
            <a:r>
              <a:rPr lang="en-US" sz="1800" dirty="0"/>
              <a:t>​</a:t>
            </a:r>
          </a:p>
          <a:p>
            <a:pPr algn="just" fontAlgn="base"/>
            <a:r>
              <a:rPr lang="sk-SK" sz="1800" dirty="0"/>
              <a:t>z dôvodu nesplnenia požiadavky aktívneho súhlasu, čomu nezodpovedá skutočnosť, že používateľ musí zrušiť začiarknuté políčko a tak vyjadriť svoj nesúhlas s používaním súborov </a:t>
            </a:r>
            <a:r>
              <a:rPr lang="sk-SK" sz="1800" dirty="0" err="1"/>
              <a:t>cookies</a:t>
            </a:r>
            <a:r>
              <a:rPr lang="en-US" sz="1800" dirty="0"/>
              <a:t>​</a:t>
            </a:r>
          </a:p>
          <a:p>
            <a:pPr algn="just" fontAlgn="base"/>
            <a:r>
              <a:rPr lang="sk-SK" sz="1800" dirty="0"/>
              <a:t>z dôvodu nerozdelenia účasti na hre a poskytnutia súhlasu s používaním súborov </a:t>
            </a:r>
            <a:r>
              <a:rPr lang="sk-SK" sz="1800" dirty="0" err="1"/>
              <a:t>cookies</a:t>
            </a:r>
            <a:r>
              <a:rPr lang="sk-SK" sz="1800" dirty="0"/>
              <a:t> na dva rôzne navzájom rovnocenné úkony, nakoľko „v </a:t>
            </a:r>
            <a:r>
              <a:rPr lang="sk-SK" sz="1800" dirty="0" err="1"/>
              <a:t>prejednávanej</a:t>
            </a:r>
            <a:r>
              <a:rPr lang="sk-SK" sz="1800" dirty="0"/>
              <a:t> veci sa súhlas so súbormi </a:t>
            </a:r>
            <a:r>
              <a:rPr lang="sk-SK" sz="1800" dirty="0" err="1"/>
              <a:t>cookies</a:t>
            </a:r>
            <a:r>
              <a:rPr lang="sk-SK" sz="1800" dirty="0"/>
              <a:t> vskutku javí ako vedľajší v tom zmysle, že nie je vôbec jasné, že tvorí časť samostatného úkonu“ (požiadavka samostatného súhlasu)</a:t>
            </a:r>
            <a:r>
              <a:rPr lang="en-US" sz="1800" dirty="0"/>
              <a:t>​</a:t>
            </a:r>
          </a:p>
          <a:p>
            <a:pPr algn="just" fontAlgn="base"/>
            <a:r>
              <a:rPr lang="sk-SK" sz="1800" dirty="0"/>
              <a:t>súhlas nemožno považovať za účinne daný, ak „je ukladanie informácií v koncovom zariadení používateľa internetovej stránky alebo pristupovanie k informáciám, ktoré sú tam už uložené, na základe </a:t>
            </a:r>
            <a:r>
              <a:rPr lang="sk-SK" sz="1800" dirty="0" err="1"/>
              <a:t>cookies</a:t>
            </a:r>
            <a:r>
              <a:rPr lang="sk-SK" sz="1800" dirty="0"/>
              <a:t>, povolené prostredníctvom vopred označeného </a:t>
            </a:r>
            <a:r>
              <a:rPr lang="sk-SK" sz="1800" dirty="0" err="1"/>
              <a:t>začiarkavacieho</a:t>
            </a:r>
            <a:r>
              <a:rPr lang="sk-SK" sz="1800" dirty="0"/>
              <a:t> políčka, ktorého označenie musí používateľ zrušiť, aby tak odmietol dať svoj súhlas.</a:t>
            </a:r>
            <a:endParaRPr lang="en-US"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55249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1C1D-0C71-13A5-88EC-1C645411D4C3}"/>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5A080D16-BB60-780A-88D1-084DAF6FECCE}"/>
              </a:ext>
            </a:extLst>
          </p:cNvPr>
          <p:cNvSpPr>
            <a:spLocks noGrp="1"/>
          </p:cNvSpPr>
          <p:nvPr>
            <p:ph sz="half" idx="1"/>
          </p:nvPr>
        </p:nvSpPr>
        <p:spPr>
          <a:xfrm>
            <a:off x="762000" y="1737360"/>
            <a:ext cx="10265664" cy="3605107"/>
          </a:xfrm>
        </p:spPr>
        <p:txBody>
          <a:bodyPr/>
          <a:lstStyle/>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r>
              <a:rPr lang="sk-SK" sz="3400" dirty="0">
                <a:solidFill>
                  <a:schemeClr val="bg1"/>
                </a:solidFill>
              </a:rPr>
              <a:t>IP ADRESY</a:t>
            </a:r>
          </a:p>
        </p:txBody>
      </p:sp>
    </p:spTree>
    <p:extLst>
      <p:ext uri="{BB962C8B-B14F-4D97-AF65-F5344CB8AC3E}">
        <p14:creationId xmlns:p14="http://schemas.microsoft.com/office/powerpoint/2010/main" val="1648448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97D60-744D-E5AB-6C55-08C46F6F77D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8B7332-4207-3817-228D-493B15C4A14D}"/>
              </a:ext>
            </a:extLst>
          </p:cNvPr>
          <p:cNvSpPr>
            <a:spLocks noGrp="1"/>
          </p:cNvSpPr>
          <p:nvPr>
            <p:ph type="title"/>
          </p:nvPr>
        </p:nvSpPr>
        <p:spPr>
          <a:xfrm>
            <a:off x="1611952" y="283463"/>
            <a:ext cx="9055216" cy="1207009"/>
          </a:xfrm>
        </p:spPr>
        <p:txBody>
          <a:bodyPr/>
          <a:lstStyle/>
          <a:p>
            <a:r>
              <a:rPr lang="sk-SK" b="1" dirty="0"/>
              <a:t>IP ADRESY​</a:t>
            </a:r>
            <a:endParaRPr lang="sk-SK" sz="2600" b="1" dirty="0"/>
          </a:p>
        </p:txBody>
      </p:sp>
      <p:sp>
        <p:nvSpPr>
          <p:cNvPr id="3" name="Zástupný objekt pre obsah 2">
            <a:extLst>
              <a:ext uri="{FF2B5EF4-FFF2-40B4-BE49-F238E27FC236}">
                <a16:creationId xmlns:a16="http://schemas.microsoft.com/office/drawing/2014/main" id="{A4FA16A4-67F6-A061-34C0-9B7F69008165}"/>
              </a:ext>
            </a:extLst>
          </p:cNvPr>
          <p:cNvSpPr>
            <a:spLocks noGrp="1"/>
          </p:cNvSpPr>
          <p:nvPr>
            <p:ph idx="1"/>
          </p:nvPr>
        </p:nvSpPr>
        <p:spPr>
          <a:xfrm>
            <a:off x="1611951" y="1490472"/>
            <a:ext cx="9055216" cy="4005071"/>
          </a:xfrm>
        </p:spPr>
        <p:txBody>
          <a:bodyPr/>
          <a:lstStyle/>
          <a:p>
            <a:pPr fontAlgn="base"/>
            <a:r>
              <a:rPr lang="en-US" sz="1800" dirty="0" err="1"/>
              <a:t>jedinečný</a:t>
            </a:r>
            <a:r>
              <a:rPr lang="en-US" sz="1800" dirty="0"/>
              <a:t> </a:t>
            </a:r>
            <a:r>
              <a:rPr lang="en-US" sz="1800" dirty="0" err="1"/>
              <a:t>číselný</a:t>
            </a:r>
            <a:r>
              <a:rPr lang="en-US" sz="1800" dirty="0"/>
              <a:t> </a:t>
            </a:r>
            <a:r>
              <a:rPr lang="en-US" sz="1800" dirty="0" err="1"/>
              <a:t>identifikátor</a:t>
            </a:r>
            <a:r>
              <a:rPr lang="en-US" sz="1800" dirty="0"/>
              <a:t>, </a:t>
            </a:r>
            <a:r>
              <a:rPr lang="en-US" sz="1800" dirty="0" err="1"/>
              <a:t>ktorého</a:t>
            </a:r>
            <a:r>
              <a:rPr lang="en-US" sz="1800" dirty="0"/>
              <a:t> </a:t>
            </a:r>
            <a:r>
              <a:rPr lang="en-US" sz="1800" dirty="0" err="1"/>
              <a:t>účelom</a:t>
            </a:r>
            <a:r>
              <a:rPr lang="en-US" sz="1800" dirty="0"/>
              <a:t> je </a:t>
            </a:r>
            <a:r>
              <a:rPr lang="en-US" sz="1800" dirty="0" err="1"/>
              <a:t>identifikácia</a:t>
            </a:r>
            <a:r>
              <a:rPr lang="en-US" sz="1800" dirty="0"/>
              <a:t> </a:t>
            </a:r>
            <a:r>
              <a:rPr lang="en-US" sz="1800" dirty="0" err="1"/>
              <a:t>zariadenia</a:t>
            </a:r>
            <a:r>
              <a:rPr lang="en-US" sz="1800" dirty="0"/>
              <a:t> </a:t>
            </a:r>
            <a:r>
              <a:rPr lang="en-US" sz="1800" dirty="0" err="1"/>
              <a:t>pripojeného</a:t>
            </a:r>
            <a:r>
              <a:rPr lang="en-US" sz="1800" dirty="0"/>
              <a:t> v </a:t>
            </a:r>
            <a:r>
              <a:rPr lang="en-US" sz="1800" dirty="0" err="1"/>
              <a:t>určitej</a:t>
            </a:r>
            <a:r>
              <a:rPr lang="en-US" sz="1800" dirty="0"/>
              <a:t> </a:t>
            </a:r>
            <a:r>
              <a:rPr lang="en-US" sz="1800" dirty="0" err="1"/>
              <a:t>sieti</a:t>
            </a:r>
            <a:r>
              <a:rPr lang="en-US" sz="1800" dirty="0"/>
              <a:t>​</a:t>
            </a:r>
          </a:p>
          <a:p>
            <a:pPr fontAlgn="base"/>
            <a:r>
              <a:rPr lang="en-US" sz="1800" dirty="0" err="1"/>
              <a:t>tvorí</a:t>
            </a:r>
            <a:r>
              <a:rPr lang="en-US" sz="1800" dirty="0"/>
              <a:t> </a:t>
            </a:r>
            <a:r>
              <a:rPr lang="en-US" sz="1800" dirty="0" err="1"/>
              <a:t>sekvencia</a:t>
            </a:r>
            <a:r>
              <a:rPr lang="en-US" sz="1800" dirty="0"/>
              <a:t> 4 </a:t>
            </a:r>
            <a:r>
              <a:rPr lang="en-US" sz="1800" dirty="0" err="1"/>
              <a:t>čísiel</a:t>
            </a:r>
            <a:r>
              <a:rPr lang="en-US" sz="1800" dirty="0"/>
              <a:t>, z </a:t>
            </a:r>
            <a:r>
              <a:rPr lang="en-US" sz="1800" dirty="0" err="1"/>
              <a:t>ktorých</a:t>
            </a:r>
            <a:r>
              <a:rPr lang="en-US" sz="1800" dirty="0"/>
              <a:t> </a:t>
            </a:r>
            <a:r>
              <a:rPr lang="en-US" sz="1800" dirty="0" err="1"/>
              <a:t>jej</a:t>
            </a:r>
            <a:r>
              <a:rPr lang="en-US" sz="1800" dirty="0"/>
              <a:t> </a:t>
            </a:r>
            <a:r>
              <a:rPr lang="en-US" sz="1800" dirty="0" err="1"/>
              <a:t>jednotlivé</a:t>
            </a:r>
            <a:r>
              <a:rPr lang="en-US" sz="1800" dirty="0"/>
              <a:t> </a:t>
            </a:r>
            <a:r>
              <a:rPr lang="en-US" sz="1800" dirty="0" err="1"/>
              <a:t>zložky</a:t>
            </a:r>
            <a:r>
              <a:rPr lang="en-US" sz="1800" dirty="0"/>
              <a:t> </a:t>
            </a:r>
            <a:r>
              <a:rPr lang="en-US" sz="1800" dirty="0" err="1"/>
              <a:t>slúžia</a:t>
            </a:r>
            <a:r>
              <a:rPr lang="en-US" sz="1800" dirty="0"/>
              <a:t> </a:t>
            </a:r>
            <a:r>
              <a:rPr lang="en-US" sz="1800" dirty="0" err="1"/>
              <a:t>na</a:t>
            </a:r>
            <a:r>
              <a:rPr lang="en-US" sz="1800" dirty="0"/>
              <a:t> </a:t>
            </a:r>
            <a:r>
              <a:rPr lang="en-US" sz="1800" dirty="0" err="1"/>
              <a:t>identifikáciu</a:t>
            </a:r>
            <a:r>
              <a:rPr lang="en-US" sz="1800" dirty="0"/>
              <a:t>:​</a:t>
            </a:r>
          </a:p>
          <a:p>
            <a:pPr fontAlgn="base"/>
            <a:r>
              <a:rPr lang="en-US" sz="1800" dirty="0" err="1"/>
              <a:t>konkrétnej</a:t>
            </a:r>
            <a:r>
              <a:rPr lang="en-US" sz="1800" dirty="0"/>
              <a:t> </a:t>
            </a:r>
            <a:r>
              <a:rPr lang="en-US" sz="1800" dirty="0" err="1"/>
              <a:t>siete</a:t>
            </a:r>
            <a:r>
              <a:rPr lang="en-US" sz="1800" dirty="0"/>
              <a:t>, </a:t>
            </a:r>
            <a:r>
              <a:rPr lang="en-US" sz="1800" dirty="0" err="1"/>
              <a:t>na</a:t>
            </a:r>
            <a:r>
              <a:rPr lang="en-US" sz="1800" dirty="0"/>
              <a:t> </a:t>
            </a:r>
            <a:r>
              <a:rPr lang="en-US" sz="1800" dirty="0" err="1"/>
              <a:t>ktorej</a:t>
            </a:r>
            <a:r>
              <a:rPr lang="en-US" sz="1800" dirty="0"/>
              <a:t> </a:t>
            </a:r>
            <a:r>
              <a:rPr lang="en-US" sz="1800" dirty="0" err="1"/>
              <a:t>sa</a:t>
            </a:r>
            <a:r>
              <a:rPr lang="en-US" sz="1800" dirty="0"/>
              <a:t> </a:t>
            </a:r>
            <a:r>
              <a:rPr lang="en-US" sz="1800" dirty="0" err="1"/>
              <a:t>zariadenie</a:t>
            </a:r>
            <a:r>
              <a:rPr lang="en-US" sz="1800" dirty="0"/>
              <a:t> </a:t>
            </a:r>
            <a:r>
              <a:rPr lang="en-US" sz="1800" dirty="0" err="1"/>
              <a:t>nachádza</a:t>
            </a:r>
            <a:r>
              <a:rPr lang="en-US" sz="1800" dirty="0"/>
              <a:t> (</a:t>
            </a:r>
            <a:r>
              <a:rPr lang="en-US" sz="1800" dirty="0" err="1"/>
              <a:t>tzv</a:t>
            </a:r>
            <a:r>
              <a:rPr lang="en-US" sz="1800" dirty="0"/>
              <a:t>. network ID)​</a:t>
            </a:r>
          </a:p>
          <a:p>
            <a:pPr fontAlgn="base"/>
            <a:r>
              <a:rPr lang="en-US" sz="1800" dirty="0" err="1"/>
              <a:t>konkrétneho</a:t>
            </a:r>
            <a:r>
              <a:rPr lang="en-US" sz="1800" dirty="0"/>
              <a:t> </a:t>
            </a:r>
            <a:r>
              <a:rPr lang="en-US" sz="1800" dirty="0" err="1"/>
              <a:t>zariadenia</a:t>
            </a:r>
            <a:r>
              <a:rPr lang="en-US" sz="1800" dirty="0"/>
              <a:t> v </a:t>
            </a:r>
            <a:r>
              <a:rPr lang="en-US" sz="1800" dirty="0" err="1"/>
              <a:t>predmetnej</a:t>
            </a:r>
            <a:r>
              <a:rPr lang="en-US" sz="1800" dirty="0"/>
              <a:t> </a:t>
            </a:r>
            <a:r>
              <a:rPr lang="en-US" sz="1800" dirty="0" err="1"/>
              <a:t>sieti</a:t>
            </a:r>
            <a:r>
              <a:rPr lang="en-US" sz="1800" dirty="0"/>
              <a:t> (</a:t>
            </a:r>
            <a:r>
              <a:rPr lang="en-US" sz="1800" dirty="0" err="1"/>
              <a:t>tzv</a:t>
            </a:r>
            <a:r>
              <a:rPr lang="en-US" sz="1800" dirty="0"/>
              <a:t>. host ID)​</a:t>
            </a:r>
          </a:p>
          <a:p>
            <a:pPr fontAlgn="base"/>
            <a:r>
              <a:rPr lang="en-US" sz="1800" dirty="0" err="1"/>
              <a:t>tvoria</a:t>
            </a:r>
            <a:r>
              <a:rPr lang="en-US" sz="1800" dirty="0"/>
              <a:t> </a:t>
            </a:r>
            <a:r>
              <a:rPr lang="en-US" sz="1800" dirty="0" err="1"/>
              <a:t>čísla</a:t>
            </a:r>
            <a:r>
              <a:rPr lang="en-US" sz="1800" dirty="0"/>
              <a:t> v </a:t>
            </a:r>
            <a:r>
              <a:rPr lang="en-US" sz="1800" dirty="0" err="1"/>
              <a:t>rozsahu</a:t>
            </a:r>
            <a:r>
              <a:rPr lang="en-US" sz="1800" dirty="0"/>
              <a:t> od 0-255 (za </a:t>
            </a:r>
            <a:r>
              <a:rPr lang="en-US" sz="1800" dirty="0" err="1"/>
              <a:t>účelom</a:t>
            </a:r>
            <a:r>
              <a:rPr lang="en-US" sz="1800" dirty="0"/>
              <a:t> </a:t>
            </a:r>
            <a:r>
              <a:rPr lang="en-US" sz="1800" dirty="0" err="1"/>
              <a:t>prevodu</a:t>
            </a:r>
            <a:r>
              <a:rPr lang="en-US" sz="1800" dirty="0"/>
              <a:t> do </a:t>
            </a:r>
            <a:r>
              <a:rPr lang="en-US" sz="1800" dirty="0" err="1"/>
              <a:t>binárnej</a:t>
            </a:r>
            <a:r>
              <a:rPr lang="en-US" sz="1800" dirty="0"/>
              <a:t> </a:t>
            </a:r>
            <a:r>
              <a:rPr lang="en-US" sz="1800" dirty="0" err="1"/>
              <a:t>formy</a:t>
            </a:r>
            <a:r>
              <a:rPr lang="en-US" sz="1800" dirty="0"/>
              <a:t>), </a:t>
            </a:r>
            <a:r>
              <a:rPr lang="en-US" sz="1800" dirty="0" err="1"/>
              <a:t>napr</a:t>
            </a:r>
            <a:r>
              <a:rPr lang="en-US" sz="1800" dirty="0"/>
              <a:t>. 121.345.678.12​</a:t>
            </a:r>
          </a:p>
          <a:p>
            <a:pPr fontAlgn="base"/>
            <a:r>
              <a:rPr lang="en-US" sz="1800" dirty="0" err="1"/>
              <a:t>rozlišujeme</a:t>
            </a:r>
            <a:r>
              <a:rPr lang="en-US" sz="1800" dirty="0"/>
              <a:t>:​</a:t>
            </a:r>
          </a:p>
          <a:p>
            <a:pPr fontAlgn="base"/>
            <a:r>
              <a:rPr lang="en-US" sz="1800" b="1" dirty="0" err="1"/>
              <a:t>statické</a:t>
            </a:r>
            <a:r>
              <a:rPr lang="en-US" sz="1800" b="1" dirty="0"/>
              <a:t> IP </a:t>
            </a:r>
            <a:r>
              <a:rPr lang="en-US" sz="1800" b="1" dirty="0" err="1"/>
              <a:t>adresy</a:t>
            </a:r>
            <a:r>
              <a:rPr lang="en-US" sz="1800" b="1" dirty="0"/>
              <a:t> –</a:t>
            </a:r>
            <a:r>
              <a:rPr lang="en-US" sz="1800" dirty="0"/>
              <a:t> IP </a:t>
            </a:r>
            <a:r>
              <a:rPr lang="en-US" sz="1800" dirty="0" err="1"/>
              <a:t>adresa</a:t>
            </a:r>
            <a:r>
              <a:rPr lang="en-US" sz="1800" dirty="0"/>
              <a:t> je </a:t>
            </a:r>
            <a:r>
              <a:rPr lang="en-US" sz="1800" dirty="0" err="1"/>
              <a:t>pridelená</a:t>
            </a:r>
            <a:r>
              <a:rPr lang="en-US" sz="1800" dirty="0"/>
              <a:t> </a:t>
            </a:r>
            <a:r>
              <a:rPr lang="en-US" sz="1800" dirty="0" err="1"/>
              <a:t>výlučne</a:t>
            </a:r>
            <a:r>
              <a:rPr lang="en-US" sz="1800" dirty="0"/>
              <a:t> </a:t>
            </a:r>
            <a:r>
              <a:rPr lang="en-US" sz="1800" dirty="0" err="1"/>
              <a:t>jednému</a:t>
            </a:r>
            <a:r>
              <a:rPr lang="en-US" sz="1800" dirty="0"/>
              <a:t> </a:t>
            </a:r>
            <a:r>
              <a:rPr lang="en-US" sz="1800" dirty="0" err="1"/>
              <a:t>konkrétnemu</a:t>
            </a:r>
            <a:r>
              <a:rPr lang="en-US" sz="1800" dirty="0"/>
              <a:t> </a:t>
            </a:r>
            <a:r>
              <a:rPr lang="en-US" sz="1800" dirty="0" err="1"/>
              <a:t>zariadeniu</a:t>
            </a:r>
            <a:r>
              <a:rPr lang="en-US" sz="1800" dirty="0"/>
              <a:t>, </a:t>
            </a:r>
            <a:r>
              <a:rPr lang="en-US" sz="1800" dirty="0" err="1"/>
              <a:t>pričom</a:t>
            </a:r>
            <a:r>
              <a:rPr lang="en-US" sz="1800" dirty="0"/>
              <a:t> </a:t>
            </a:r>
            <a:r>
              <a:rPr lang="en-US" sz="1800" dirty="0" err="1"/>
              <a:t>nedochádza</a:t>
            </a:r>
            <a:r>
              <a:rPr lang="en-US" sz="1800" dirty="0"/>
              <a:t> k </a:t>
            </a:r>
            <a:r>
              <a:rPr lang="en-US" sz="1800" dirty="0" err="1"/>
              <a:t>jej</a:t>
            </a:r>
            <a:r>
              <a:rPr lang="en-US" sz="1800" dirty="0"/>
              <a:t> </a:t>
            </a:r>
            <a:r>
              <a:rPr lang="en-US" sz="1800" dirty="0" err="1"/>
              <a:t>zmene</a:t>
            </a:r>
            <a:r>
              <a:rPr lang="en-US" sz="1800" dirty="0"/>
              <a:t> </a:t>
            </a:r>
            <a:r>
              <a:rPr lang="en-US" sz="1800" dirty="0" err="1"/>
              <a:t>pri</a:t>
            </a:r>
            <a:r>
              <a:rPr lang="en-US" sz="1800" dirty="0"/>
              <a:t> </a:t>
            </a:r>
            <a:r>
              <a:rPr lang="en-US" sz="1800" dirty="0" err="1"/>
              <a:t>jednotlivých</a:t>
            </a:r>
            <a:r>
              <a:rPr lang="en-US" sz="1800" dirty="0"/>
              <a:t> </a:t>
            </a:r>
            <a:r>
              <a:rPr lang="en-US" sz="1800" dirty="0" err="1"/>
              <a:t>pripojeniach</a:t>
            </a:r>
            <a:r>
              <a:rPr lang="en-US" sz="1800" dirty="0"/>
              <a:t>​</a:t>
            </a:r>
          </a:p>
          <a:p>
            <a:pPr fontAlgn="base"/>
            <a:r>
              <a:rPr lang="en-US" sz="1800" b="1" dirty="0" err="1"/>
              <a:t>dynamické</a:t>
            </a:r>
            <a:r>
              <a:rPr lang="en-US" sz="1800" b="1" dirty="0"/>
              <a:t> IP </a:t>
            </a:r>
            <a:r>
              <a:rPr lang="en-US" sz="1800" b="1" dirty="0" err="1"/>
              <a:t>adresy</a:t>
            </a:r>
            <a:r>
              <a:rPr lang="en-US" sz="1800" b="1" dirty="0"/>
              <a:t> – </a:t>
            </a:r>
            <a:r>
              <a:rPr lang="en-US" sz="1800" dirty="0" err="1"/>
              <a:t>sú</a:t>
            </a:r>
            <a:r>
              <a:rPr lang="en-US" sz="1800" dirty="0"/>
              <a:t> </a:t>
            </a:r>
            <a:r>
              <a:rPr lang="en-US" sz="1800" dirty="0" err="1"/>
              <a:t>automaticky</a:t>
            </a:r>
            <a:r>
              <a:rPr lang="en-US" sz="1800" dirty="0"/>
              <a:t> </a:t>
            </a:r>
            <a:r>
              <a:rPr lang="en-US" sz="1800" dirty="0" err="1"/>
              <a:t>prideľované</a:t>
            </a:r>
            <a:r>
              <a:rPr lang="en-US" sz="1800" dirty="0"/>
              <a:t> po </a:t>
            </a:r>
            <a:r>
              <a:rPr lang="en-US" sz="1800" dirty="0" err="1"/>
              <a:t>pripojení</a:t>
            </a:r>
            <a:r>
              <a:rPr lang="en-US" sz="1800" dirty="0"/>
              <a:t> </a:t>
            </a:r>
            <a:r>
              <a:rPr lang="en-US" sz="1800" dirty="0" err="1"/>
              <a:t>sa</a:t>
            </a:r>
            <a:r>
              <a:rPr lang="en-US" sz="1800" dirty="0"/>
              <a:t> do </a:t>
            </a:r>
            <a:r>
              <a:rPr lang="en-US" sz="1800" dirty="0" err="1"/>
              <a:t>siete</a:t>
            </a:r>
            <a:r>
              <a:rPr lang="en-US" sz="1800" dirty="0"/>
              <a:t> </a:t>
            </a:r>
            <a:r>
              <a:rPr lang="en-US" sz="1800" dirty="0" err="1"/>
              <a:t>rôznym</a:t>
            </a:r>
            <a:r>
              <a:rPr lang="en-US" sz="1800" dirty="0"/>
              <a:t> </a:t>
            </a:r>
            <a:r>
              <a:rPr lang="en-US" sz="1800" dirty="0" err="1"/>
              <a:t>zariadeniam</a:t>
            </a:r>
            <a:r>
              <a:rPr lang="en-US" sz="1800" dirty="0"/>
              <a:t>, </a:t>
            </a:r>
            <a:r>
              <a:rPr lang="en-US" sz="1800" dirty="0" err="1"/>
              <a:t>pričom</a:t>
            </a:r>
            <a:r>
              <a:rPr lang="en-US" sz="1800" dirty="0"/>
              <a:t> je </a:t>
            </a:r>
            <a:r>
              <a:rPr lang="en-US" sz="1800" dirty="0" err="1"/>
              <a:t>však</a:t>
            </a:r>
            <a:r>
              <a:rPr lang="en-US" sz="1800" dirty="0"/>
              <a:t> </a:t>
            </a:r>
            <a:r>
              <a:rPr lang="en-US" sz="1800" dirty="0" err="1"/>
              <a:t>spravidla</a:t>
            </a:r>
            <a:r>
              <a:rPr lang="en-US" sz="1800" dirty="0"/>
              <a:t> zo </a:t>
            </a:r>
            <a:r>
              <a:rPr lang="en-US" sz="1800" dirty="0" err="1"/>
              <a:t>záznamov</a:t>
            </a:r>
            <a:r>
              <a:rPr lang="en-US" sz="1800" dirty="0"/>
              <a:t> </a:t>
            </a:r>
            <a:r>
              <a:rPr lang="en-US" sz="1800" dirty="0" err="1"/>
              <a:t>poskytovateľa</a:t>
            </a:r>
            <a:r>
              <a:rPr lang="en-US" sz="1800" dirty="0"/>
              <a:t> </a:t>
            </a:r>
            <a:r>
              <a:rPr lang="en-US" sz="1800" dirty="0" err="1"/>
              <a:t>pripojenia</a:t>
            </a:r>
            <a:r>
              <a:rPr lang="en-US" sz="1800" dirty="0"/>
              <a:t> </a:t>
            </a:r>
            <a:r>
              <a:rPr lang="en-US" sz="1800" dirty="0" err="1"/>
              <a:t>zrejmé</a:t>
            </a:r>
            <a:r>
              <a:rPr lang="en-US" sz="1800" dirty="0"/>
              <a:t>, </a:t>
            </a:r>
            <a:r>
              <a:rPr lang="en-US" sz="1800" dirty="0" err="1"/>
              <a:t>ktorému</a:t>
            </a:r>
            <a:r>
              <a:rPr lang="en-US" sz="1800" dirty="0"/>
              <a:t> </a:t>
            </a:r>
            <a:r>
              <a:rPr lang="en-US" sz="1800" dirty="0" err="1"/>
              <a:t>zariadeniu</a:t>
            </a:r>
            <a:r>
              <a:rPr lang="en-US" sz="1800" dirty="0"/>
              <a:t> bola </a:t>
            </a:r>
            <a:r>
              <a:rPr lang="en-US" sz="1800" dirty="0" err="1"/>
              <a:t>pridelené</a:t>
            </a:r>
            <a:r>
              <a:rPr lang="en-US" sz="1800" dirty="0"/>
              <a:t> </a:t>
            </a:r>
            <a:r>
              <a:rPr lang="en-US" sz="1800" dirty="0" err="1"/>
              <a:t>konkrétna</a:t>
            </a:r>
            <a:r>
              <a:rPr lang="en-US" sz="1800" dirty="0"/>
              <a:t> IP </a:t>
            </a:r>
            <a:r>
              <a:rPr lang="en-US" sz="1800" dirty="0" err="1"/>
              <a:t>adresa</a:t>
            </a:r>
            <a:r>
              <a:rPr lang="en-US" sz="1800" dirty="0"/>
              <a:t> v </a:t>
            </a:r>
            <a:r>
              <a:rPr lang="en-US" sz="1800" dirty="0" err="1"/>
              <a:t>konkrétnom</a:t>
            </a:r>
            <a:r>
              <a:rPr lang="en-US" sz="1800" dirty="0"/>
              <a:t> </a:t>
            </a:r>
            <a:r>
              <a:rPr lang="en-US" sz="1800" dirty="0" err="1"/>
              <a:t>čase</a:t>
            </a:r>
            <a:r>
              <a:rPr lang="en-US" sz="1800" dirty="0"/>
              <a:t>​</a:t>
            </a:r>
          </a:p>
          <a:p>
            <a:pPr fontAlgn="base"/>
            <a:r>
              <a:rPr lang="sk-SK" sz="1800" dirty="0"/>
              <a:t>​</a:t>
            </a:r>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3147691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C2CEC-9650-1D24-A4AE-C4592EB7F65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08771B-F57E-E535-7853-C28EF2086394}"/>
              </a:ext>
            </a:extLst>
          </p:cNvPr>
          <p:cNvSpPr>
            <a:spLocks noGrp="1"/>
          </p:cNvSpPr>
          <p:nvPr>
            <p:ph type="title"/>
          </p:nvPr>
        </p:nvSpPr>
        <p:spPr>
          <a:xfrm>
            <a:off x="2029968" y="283463"/>
            <a:ext cx="8637200" cy="1207009"/>
          </a:xfrm>
        </p:spPr>
        <p:txBody>
          <a:bodyPr/>
          <a:lstStyle/>
          <a:p>
            <a:r>
              <a:rPr lang="sk-SK" b="1" dirty="0"/>
              <a:t>IP ADRESA AKO ONLINE IDENTIFIKÁTOR</a:t>
            </a:r>
            <a:r>
              <a:rPr lang="sk-SK" dirty="0"/>
              <a:t>​</a:t>
            </a:r>
            <a:endParaRPr lang="sk-SK" sz="2600" b="1" dirty="0"/>
          </a:p>
        </p:txBody>
      </p:sp>
      <p:sp>
        <p:nvSpPr>
          <p:cNvPr id="3" name="Zástupný objekt pre obsah 2">
            <a:extLst>
              <a:ext uri="{FF2B5EF4-FFF2-40B4-BE49-F238E27FC236}">
                <a16:creationId xmlns:a16="http://schemas.microsoft.com/office/drawing/2014/main" id="{7DE95792-591D-1ADB-F5BE-D225DF550273}"/>
              </a:ext>
            </a:extLst>
          </p:cNvPr>
          <p:cNvSpPr>
            <a:spLocks noGrp="1"/>
          </p:cNvSpPr>
          <p:nvPr>
            <p:ph idx="1"/>
          </p:nvPr>
        </p:nvSpPr>
        <p:spPr>
          <a:xfrm>
            <a:off x="1611951" y="1801368"/>
            <a:ext cx="9055216" cy="3694175"/>
          </a:xfrm>
        </p:spPr>
        <p:txBody>
          <a:bodyPr/>
          <a:lstStyle/>
          <a:p>
            <a:pPr algn="just" fontAlgn="base"/>
            <a:r>
              <a:rPr lang="sk-SK" sz="1900" dirty="0"/>
              <a:t>Čl. 4 (1) GDPR: „osobné údaje“ sú akékoľvek informácie týkajúce sa identifikovanej alebo identifikovateľnej fyzickej osoby (ďalej len „dotknutá osoba“); identifikovateľná fyzická osoba je osoba, ktorú možno identifikovať priamo alebo nepriamo, </a:t>
            </a:r>
            <a:r>
              <a:rPr lang="sk-SK" sz="1900" b="1" dirty="0"/>
              <a:t>najmä odkazom na identifikátor</a:t>
            </a:r>
            <a:r>
              <a:rPr lang="sk-SK" sz="1900" dirty="0"/>
              <a:t>, ako je meno, identifikačné číslo, lokalizačné údaje, </a:t>
            </a:r>
            <a:r>
              <a:rPr lang="sk-SK" sz="1900" b="1" dirty="0"/>
              <a:t>online identifikátor</a:t>
            </a:r>
            <a:r>
              <a:rPr lang="sk-SK" sz="1900" dirty="0"/>
              <a:t>, alebo odkazom na jeden či viaceré prvky, ktoré sú špecifické pre fyzickú, fyziologickú, genetickú, mentálnu, ekonomickú, kultúrnu alebo sociálnu identitu tejto fyzickej osoby</a:t>
            </a:r>
            <a:r>
              <a:rPr lang="en-US" sz="1900" dirty="0"/>
              <a:t>​</a:t>
            </a:r>
          </a:p>
          <a:p>
            <a:pPr algn="just" fontAlgn="base"/>
            <a:r>
              <a:rPr lang="sk-SK" sz="1900" dirty="0"/>
              <a:t>Recitál 30 GDPR: Fyzickým osobám môžu byť pridelené online identifikátory, ktoré poskytujú ich prístroje, aplikácie, nástroje a protokoly, </a:t>
            </a:r>
            <a:r>
              <a:rPr lang="sk-SK" sz="1900" b="1" dirty="0"/>
              <a:t>ako napríklad IP adresa, </a:t>
            </a:r>
            <a:r>
              <a:rPr lang="sk-SK" sz="1900" b="1" dirty="0" err="1"/>
              <a:t>cookies</a:t>
            </a:r>
            <a:r>
              <a:rPr lang="sk-SK" sz="1900" b="1" dirty="0"/>
              <a:t>, alebo iné identifikátory,</a:t>
            </a:r>
            <a:r>
              <a:rPr lang="sk-SK" sz="1900" dirty="0"/>
              <a:t> ako napríklad štítky na rádiofrekvenčnú identifikáciu. </a:t>
            </a:r>
            <a:r>
              <a:rPr lang="sk-SK" sz="1900" b="1" dirty="0"/>
              <a:t>Tieto môžu zanechávať stopy, ktoré sa najmä v kombinácii s jedinečnými identifikátormi a inými informáciami získanými zo serverov môžu použiť na vytvorenie profilov fyzických osôb a na ich identifikáciu.</a:t>
            </a:r>
            <a:endParaRPr lang="sk-SK"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algn="just" fontAlgn="base"/>
            <a:endParaRPr lang="sk-SK" sz="1900" dirty="0"/>
          </a:p>
          <a:p>
            <a:pPr algn="just"/>
            <a:endParaRPr lang="sk-SK" sz="1900" dirty="0"/>
          </a:p>
        </p:txBody>
      </p:sp>
    </p:spTree>
    <p:extLst>
      <p:ext uri="{BB962C8B-B14F-4D97-AF65-F5344CB8AC3E}">
        <p14:creationId xmlns:p14="http://schemas.microsoft.com/office/powerpoint/2010/main" val="169855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B921-ECFA-F8C5-2581-43F11F2CEDA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97A41B-8DD1-474D-696A-E6164ED0596A}"/>
              </a:ext>
            </a:extLst>
          </p:cNvPr>
          <p:cNvSpPr>
            <a:spLocks noGrp="1"/>
          </p:cNvSpPr>
          <p:nvPr>
            <p:ph type="title"/>
          </p:nvPr>
        </p:nvSpPr>
        <p:spPr>
          <a:xfrm>
            <a:off x="2029968" y="283463"/>
            <a:ext cx="8637200" cy="1207009"/>
          </a:xfrm>
        </p:spPr>
        <p:txBody>
          <a:bodyPr/>
          <a:lstStyle/>
          <a:p>
            <a:r>
              <a:rPr lang="sk-SK" b="1" dirty="0"/>
              <a:t>STATICKÉ IP ADRESY</a:t>
            </a:r>
            <a:endParaRPr lang="sk-SK" sz="2600" b="1" dirty="0"/>
          </a:p>
        </p:txBody>
      </p:sp>
      <p:sp>
        <p:nvSpPr>
          <p:cNvPr id="3" name="Zástupný objekt pre obsah 2">
            <a:extLst>
              <a:ext uri="{FF2B5EF4-FFF2-40B4-BE49-F238E27FC236}">
                <a16:creationId xmlns:a16="http://schemas.microsoft.com/office/drawing/2014/main" id="{365649F1-BF31-E5DD-2743-52D26E6F30CD}"/>
              </a:ext>
            </a:extLst>
          </p:cNvPr>
          <p:cNvSpPr>
            <a:spLocks noGrp="1"/>
          </p:cNvSpPr>
          <p:nvPr>
            <p:ph idx="1"/>
          </p:nvPr>
        </p:nvSpPr>
        <p:spPr>
          <a:xfrm>
            <a:off x="1611951" y="1307592"/>
            <a:ext cx="9055216" cy="4187951"/>
          </a:xfrm>
        </p:spPr>
        <p:txBody>
          <a:bodyPr/>
          <a:lstStyle/>
          <a:p>
            <a:pPr fontAlgn="base"/>
            <a:r>
              <a:rPr lang="sk-SK" sz="1500" b="1" dirty="0"/>
              <a:t>Rozsudok SD vo veci C-70/10 </a:t>
            </a:r>
            <a:r>
              <a:rPr lang="sk-SK" sz="1500" b="1" dirty="0" err="1"/>
              <a:t>Scarlet</a:t>
            </a:r>
            <a:r>
              <a:rPr lang="sk-SK" sz="1500" b="1" dirty="0"/>
              <a:t> </a:t>
            </a:r>
            <a:r>
              <a:rPr lang="sk-SK" sz="1500" b="1" dirty="0" err="1"/>
              <a:t>Extended</a:t>
            </a:r>
            <a:r>
              <a:rPr lang="sk-SK" sz="1500" b="1" dirty="0"/>
              <a:t>:</a:t>
            </a:r>
            <a:r>
              <a:rPr lang="en-US" sz="1500" dirty="0"/>
              <a:t>​</a:t>
            </a:r>
          </a:p>
          <a:p>
            <a:pPr fontAlgn="base"/>
            <a:r>
              <a:rPr lang="sk-SK" sz="1500" dirty="0"/>
              <a:t>SD skúmal prípustnosť uloženia povinnosti súdom zaviesť systém filtrovania elektronickej komunikácie s cieľom zabrániť výmene súborov porušujúcich autorské práva </a:t>
            </a:r>
            <a:r>
              <a:rPr lang="en-US" sz="1500" dirty="0"/>
              <a:t>​</a:t>
            </a:r>
          </a:p>
          <a:p>
            <a:pPr fontAlgn="base"/>
            <a:r>
              <a:rPr lang="sk-SK" sz="1500" dirty="0"/>
              <a:t>SD skúmal mieru zásahov do základných práv dotknutých subjektov za účelom nájdenia rovnováhy medzi dotknutými právami, a to konkrétne medzi </a:t>
            </a:r>
            <a:r>
              <a:rPr lang="sk-SK" sz="1500" b="1" dirty="0"/>
              <a:t>právom na ochranu osobných údajov </a:t>
            </a:r>
            <a:r>
              <a:rPr lang="sk-SK" sz="1500" dirty="0"/>
              <a:t>a </a:t>
            </a:r>
            <a:r>
              <a:rPr lang="sk-SK" sz="1500" b="1" dirty="0"/>
              <a:t>vlastníckym právom, ktorého súčasťou je aj duševné vlastníctvo </a:t>
            </a:r>
            <a:r>
              <a:rPr lang="en-US" sz="1500" dirty="0"/>
              <a:t>​</a:t>
            </a:r>
          </a:p>
          <a:p>
            <a:pPr fontAlgn="base"/>
            <a:r>
              <a:rPr lang="sk-SK" sz="1500" dirty="0"/>
              <a:t>SD rozhodol, že uloženie takejto povinnosti by mohlo porušovať základné práva subjektov, ktoré využívajú služby poskytovateľa internetového pripojenia, ktorý by bol povinný predmetný mechanizmus na filtrovanie obsahu zaviesť, a to </a:t>
            </a:r>
            <a:r>
              <a:rPr lang="sk-SK" sz="1500" i="1" dirty="0" err="1"/>
              <a:t>inter</a:t>
            </a:r>
            <a:r>
              <a:rPr lang="sk-SK" sz="1500" i="1" dirty="0"/>
              <a:t> </a:t>
            </a:r>
            <a:r>
              <a:rPr lang="sk-SK" sz="1500" i="1" dirty="0" err="1"/>
              <a:t>alia</a:t>
            </a:r>
            <a:r>
              <a:rPr lang="sk-SK" sz="1500" dirty="0"/>
              <a:t> ich právo na ochranu osobných údajov</a:t>
            </a:r>
            <a:r>
              <a:rPr lang="en-US" sz="1500" dirty="0"/>
              <a:t>​</a:t>
            </a:r>
          </a:p>
          <a:p>
            <a:pPr fontAlgn="base"/>
            <a:r>
              <a:rPr lang="sk-SK" sz="1500" dirty="0"/>
              <a:t>SD uvádza: „</a:t>
            </a:r>
            <a:r>
              <a:rPr lang="sk-SK" sz="1500" i="1" dirty="0"/>
              <a:t>je totiž na jednej strane nepochybné, že súdny príkaz zaviesť sporný systém filtrovania by zahŕňal systematickú analýzu celého obsahu, ako aj získavanie a identifikáciu IP adries používateľov, z ktorých pochádza protiprávny obsah posielaný do siete, pričom tieto adresy predstavujú chránené osobné údaje, pretože umožňujú presnú identifikáciu uvedených používateľov</a:t>
            </a:r>
            <a:r>
              <a:rPr lang="sk-SK" sz="1500" dirty="0"/>
              <a:t>.“ </a:t>
            </a:r>
            <a:r>
              <a:rPr lang="en-US" sz="1500" dirty="0"/>
              <a:t>​</a:t>
            </a:r>
          </a:p>
          <a:p>
            <a:pPr fontAlgn="base"/>
            <a:r>
              <a:rPr lang="sk-SK" sz="1500" b="1" dirty="0"/>
              <a:t>SD tak jednoznačne zaradil IP adresy medzi osobné údaje, ktorým prináleží právna ochrana</a:t>
            </a:r>
            <a:r>
              <a:rPr lang="en-US" sz="1500" dirty="0"/>
              <a:t>​</a:t>
            </a:r>
          </a:p>
          <a:p>
            <a:pPr fontAlgn="base"/>
            <a:r>
              <a:rPr lang="sk-SK" sz="1500" dirty="0"/>
              <a:t>je však potrebné uviesť, že v tomto prípade získavanie a identifikovanie IP adries vykonával </a:t>
            </a:r>
            <a:r>
              <a:rPr lang="sk-SK" sz="1500" b="1" dirty="0"/>
              <a:t>totožný subjekt - poskytovateľ internetového pripojenia</a:t>
            </a:r>
            <a:r>
              <a:rPr lang="en-US" sz="1500" dirty="0"/>
              <a:t>​</a:t>
            </a:r>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algn="just" fontAlgn="base"/>
            <a:endParaRPr lang="sk-SK" sz="1500" dirty="0"/>
          </a:p>
          <a:p>
            <a:pPr algn="just"/>
            <a:endParaRPr lang="sk-SK" sz="1500" dirty="0"/>
          </a:p>
        </p:txBody>
      </p:sp>
    </p:spTree>
    <p:extLst>
      <p:ext uri="{BB962C8B-B14F-4D97-AF65-F5344CB8AC3E}">
        <p14:creationId xmlns:p14="http://schemas.microsoft.com/office/powerpoint/2010/main" val="3042848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FF8D1-9B0E-0F9A-B751-BB7941488F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3B7F6B1-9860-8681-AEB2-874B6A7520E2}"/>
              </a:ext>
            </a:extLst>
          </p:cNvPr>
          <p:cNvSpPr>
            <a:spLocks noGrp="1"/>
          </p:cNvSpPr>
          <p:nvPr>
            <p:ph type="title"/>
          </p:nvPr>
        </p:nvSpPr>
        <p:spPr>
          <a:xfrm>
            <a:off x="2029968" y="502920"/>
            <a:ext cx="8637200" cy="987552"/>
          </a:xfrm>
        </p:spPr>
        <p:txBody>
          <a:bodyPr/>
          <a:lstStyle/>
          <a:p>
            <a:r>
              <a:rPr lang="sk-SK" b="1" dirty="0"/>
              <a:t>DYNAMICKÉ IP ADRESY</a:t>
            </a:r>
            <a:r>
              <a:rPr lang="sk-SK" dirty="0"/>
              <a:t>​</a:t>
            </a:r>
            <a:endParaRPr lang="sk-SK" sz="2600" b="1" dirty="0"/>
          </a:p>
        </p:txBody>
      </p:sp>
      <p:sp>
        <p:nvSpPr>
          <p:cNvPr id="3" name="Zástupný objekt pre obsah 2">
            <a:extLst>
              <a:ext uri="{FF2B5EF4-FFF2-40B4-BE49-F238E27FC236}">
                <a16:creationId xmlns:a16="http://schemas.microsoft.com/office/drawing/2014/main" id="{0632E0D3-9C32-6BE2-535B-BFBE533CEBCC}"/>
              </a:ext>
            </a:extLst>
          </p:cNvPr>
          <p:cNvSpPr>
            <a:spLocks noGrp="1"/>
          </p:cNvSpPr>
          <p:nvPr>
            <p:ph idx="1"/>
          </p:nvPr>
        </p:nvSpPr>
        <p:spPr>
          <a:xfrm>
            <a:off x="1611951" y="1819656"/>
            <a:ext cx="9055216" cy="3675887"/>
          </a:xfrm>
        </p:spPr>
        <p:txBody>
          <a:bodyPr/>
          <a:lstStyle/>
          <a:p>
            <a:pPr marL="0" indent="0" algn="just" fontAlgn="base">
              <a:buNone/>
            </a:pPr>
            <a:r>
              <a:rPr lang="sk-SK" sz="1800" b="1" dirty="0"/>
              <a:t>Rozsudok Súdneho dvora vo veci C-582/14 </a:t>
            </a:r>
            <a:r>
              <a:rPr lang="sk-SK" sz="1800" b="1" dirty="0" err="1"/>
              <a:t>Breyer</a:t>
            </a:r>
            <a:r>
              <a:rPr lang="sk-SK" sz="1800" dirty="0"/>
              <a:t>​</a:t>
            </a:r>
          </a:p>
          <a:p>
            <a:pPr marL="0" indent="0" algn="just" fontAlgn="base">
              <a:buNone/>
            </a:pPr>
            <a:r>
              <a:rPr lang="sk-SK" sz="1800" b="1" dirty="0"/>
              <a:t>Skutkový stav:</a:t>
            </a:r>
            <a:r>
              <a:rPr lang="en-US" sz="1800" dirty="0"/>
              <a:t>​</a:t>
            </a:r>
          </a:p>
          <a:p>
            <a:pPr algn="just" fontAlgn="base"/>
            <a:r>
              <a:rPr lang="sk-SK" sz="1800" dirty="0"/>
              <a:t>podanie žaloby p. </a:t>
            </a:r>
            <a:r>
              <a:rPr lang="sk-SK" sz="1800" dirty="0" err="1"/>
              <a:t>Breyer-om</a:t>
            </a:r>
            <a:r>
              <a:rPr lang="sk-SK" sz="1800" dirty="0"/>
              <a:t> voči SRN z dôvodu, že nemecké spolkové orgány, ktoré sprístupňovali verejnosti internetové stránky, na ktorých poskytovali rôzne informácie, za účelom zabránenia útokov a umožnenia následného stíhania prípadných útočníkov, zaznamenávali rôzne informácie vo vzťahu k všetkým prístupom na tieto stránky, a to aj po skončení operácie prehliadanej stránky</a:t>
            </a:r>
            <a:r>
              <a:rPr lang="en-US" sz="1800" dirty="0"/>
              <a:t>​</a:t>
            </a:r>
          </a:p>
          <a:p>
            <a:pPr algn="just" fontAlgn="base"/>
            <a:r>
              <a:rPr lang="sk-SK" sz="1800" dirty="0"/>
              <a:t>konkrétne boli zaznamenávané každý názov otváraného súboru, resp. stránky, pojmy uvedené vo vyhľadávacom okne, dátum a čas prehliadania, množstvo prenášaných dát, hlásenie o úspešnosti prehliadania </a:t>
            </a:r>
            <a:r>
              <a:rPr lang="sk-SK" sz="1800" b="1" dirty="0"/>
              <a:t>a IP adresa počítača, z ktorého sa prístup vykonal [konkrétne išlo o dynamické IP adresy]</a:t>
            </a:r>
            <a:r>
              <a:rPr lang="en-US" sz="1800" dirty="0"/>
              <a:t>​</a:t>
            </a:r>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85478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AAD3E-C2F8-CE3D-14EA-30B54D2D39BD}"/>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7CE7F4B2-D518-5C9A-472F-4C3B050B296E}"/>
              </a:ext>
            </a:extLst>
          </p:cNvPr>
          <p:cNvSpPr>
            <a:spLocks noGrp="1" noChangeArrowheads="1"/>
          </p:cNvSpPr>
          <p:nvPr>
            <p:ph type="title"/>
          </p:nvPr>
        </p:nvSpPr>
        <p:spPr>
          <a:xfrm>
            <a:off x="777240" y="585927"/>
            <a:ext cx="9889927" cy="1339658"/>
          </a:xfrm>
        </p:spPr>
        <p:txBody>
          <a:bodyPr>
            <a:normAutofit/>
          </a:bodyPr>
          <a:lstStyle/>
          <a:p>
            <a:r>
              <a:rPr lang="sk-SK" b="1" dirty="0"/>
              <a:t>COOKIES</a:t>
            </a:r>
            <a:r>
              <a:rPr lang="sk-SK" dirty="0"/>
              <a:t>​</a:t>
            </a:r>
            <a:endParaRPr lang="sk-SK" altLang="sk-SK" dirty="0"/>
          </a:p>
        </p:txBody>
      </p:sp>
      <p:sp>
        <p:nvSpPr>
          <p:cNvPr id="5123" name="Zástupný objekt pre obsah 4">
            <a:extLst>
              <a:ext uri="{FF2B5EF4-FFF2-40B4-BE49-F238E27FC236}">
                <a16:creationId xmlns:a16="http://schemas.microsoft.com/office/drawing/2014/main" id="{3478C50B-F3C6-8834-0EE7-0C56F6F3BAC2}"/>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fontScale="77500" lnSpcReduction="20000"/>
          </a:bodyPr>
          <a:lstStyle/>
          <a:p>
            <a:pPr algn="just" fontAlgn="base"/>
            <a:r>
              <a:rPr lang="sk-SK" dirty="0" err="1"/>
              <a:t>Barth</a:t>
            </a:r>
            <a:r>
              <a:rPr lang="sk-SK" dirty="0"/>
              <a:t>: prostriedok na prenos informácií medzi pôvodným serverom a používateľom s ich uložením v koncovom zariadení používateľa</a:t>
            </a:r>
            <a:r>
              <a:rPr lang="en-US" dirty="0"/>
              <a:t>​</a:t>
            </a:r>
          </a:p>
          <a:p>
            <a:pPr algn="just" fontAlgn="base"/>
            <a:r>
              <a:rPr lang="sk-SK" dirty="0"/>
              <a:t>súbory </a:t>
            </a:r>
            <a:r>
              <a:rPr lang="sk-SK" dirty="0" err="1"/>
              <a:t>cookies</a:t>
            </a:r>
            <a:r>
              <a:rPr lang="sk-SK" dirty="0"/>
              <a:t> sú malými dátovými alebo textovými súbormi používanými servermi používateľom navštívených webových stránok za účelom zberu informácií, pričom sú ukladané priamo v koncovom zariadení používateľa</a:t>
            </a:r>
            <a:r>
              <a:rPr lang="en-US" dirty="0"/>
              <a:t>​</a:t>
            </a:r>
          </a:p>
          <a:p>
            <a:pPr algn="just" fontAlgn="base"/>
            <a:r>
              <a:rPr lang="sk-SK" dirty="0"/>
              <a:t>právna úprava: </a:t>
            </a:r>
            <a:r>
              <a:rPr lang="en-US" dirty="0"/>
              <a:t>​</a:t>
            </a:r>
          </a:p>
          <a:p>
            <a:pPr algn="just" fontAlgn="base"/>
            <a:r>
              <a:rPr lang="sk-SK" dirty="0"/>
              <a:t>Smernica 2002/58/ES o súkromí a elektronických komunikáciách</a:t>
            </a:r>
            <a:r>
              <a:rPr lang="en-US" dirty="0"/>
              <a:t>​</a:t>
            </a:r>
          </a:p>
          <a:p>
            <a:pPr algn="just" fontAlgn="base"/>
            <a:r>
              <a:rPr lang="sk-SK" dirty="0"/>
              <a:t>GDPR</a:t>
            </a:r>
            <a:endParaRPr lang="en-US" dirty="0"/>
          </a:p>
        </p:txBody>
      </p:sp>
    </p:spTree>
    <p:extLst>
      <p:ext uri="{BB962C8B-B14F-4D97-AF65-F5344CB8AC3E}">
        <p14:creationId xmlns:p14="http://schemas.microsoft.com/office/powerpoint/2010/main" val="1549071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09A9-6D40-521A-9EFE-EB3741D08A9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DD69B02-F16E-24ED-4A12-08ACE5C83BE1}"/>
              </a:ext>
            </a:extLst>
          </p:cNvPr>
          <p:cNvSpPr>
            <a:spLocks noGrp="1"/>
          </p:cNvSpPr>
          <p:nvPr>
            <p:ph type="title"/>
          </p:nvPr>
        </p:nvSpPr>
        <p:spPr>
          <a:xfrm>
            <a:off x="2029968" y="502920"/>
            <a:ext cx="8637200" cy="987552"/>
          </a:xfrm>
        </p:spPr>
        <p:txBody>
          <a:bodyPr/>
          <a:lstStyle/>
          <a:p>
            <a:r>
              <a:rPr lang="sk-SK" b="1" dirty="0"/>
              <a:t>DYNAMICKÉ IP ADRESY</a:t>
            </a:r>
            <a:r>
              <a:rPr lang="sk-SK" dirty="0"/>
              <a:t>​</a:t>
            </a:r>
            <a:endParaRPr lang="sk-SK" sz="2600" b="1" dirty="0"/>
          </a:p>
        </p:txBody>
      </p:sp>
      <p:sp>
        <p:nvSpPr>
          <p:cNvPr id="3" name="Zástupný objekt pre obsah 2">
            <a:extLst>
              <a:ext uri="{FF2B5EF4-FFF2-40B4-BE49-F238E27FC236}">
                <a16:creationId xmlns:a16="http://schemas.microsoft.com/office/drawing/2014/main" id="{AAA88B19-B011-86FF-88ED-4D7A0ABBB654}"/>
              </a:ext>
            </a:extLst>
          </p:cNvPr>
          <p:cNvSpPr>
            <a:spLocks noGrp="1"/>
          </p:cNvSpPr>
          <p:nvPr>
            <p:ph idx="1"/>
          </p:nvPr>
        </p:nvSpPr>
        <p:spPr>
          <a:xfrm>
            <a:off x="1611951" y="1819656"/>
            <a:ext cx="9055216" cy="3675887"/>
          </a:xfrm>
        </p:spPr>
        <p:txBody>
          <a:bodyPr/>
          <a:lstStyle/>
          <a:p>
            <a:pPr marL="0" indent="0" fontAlgn="base">
              <a:buNone/>
            </a:pPr>
            <a:r>
              <a:rPr lang="sk-SK" sz="1500" b="1" dirty="0"/>
              <a:t>Rozsudok Súdneho dvora vo veci C-582/14 </a:t>
            </a:r>
            <a:r>
              <a:rPr lang="sk-SK" sz="1500" b="1" dirty="0" err="1"/>
              <a:t>Breyer</a:t>
            </a:r>
            <a:r>
              <a:rPr lang="sk-SK" sz="1500" dirty="0"/>
              <a:t>​​</a:t>
            </a:r>
          </a:p>
          <a:p>
            <a:pPr fontAlgn="base"/>
            <a:r>
              <a:rPr lang="sk-SK" sz="1500" b="1" dirty="0"/>
              <a:t>dynamická IP adresa nepredstavuje informáciu o „identifikovanej osobe“</a:t>
            </a:r>
            <a:r>
              <a:rPr lang="sk-SK" sz="1500" dirty="0"/>
              <a:t> keďže takáto osoba priamo neodhaľuje identifikáciu fyzickej osoby, ktorá je majiteľom počítača, z ktorého bola prehliadaná internetová stránka, ani identitu inej osoby, ktorá mohla tento počítač používať</a:t>
            </a:r>
            <a:r>
              <a:rPr lang="en-US" sz="1500" dirty="0"/>
              <a:t>​</a:t>
            </a:r>
            <a:r>
              <a:rPr lang="sk-SK" sz="1500" dirty="0"/>
              <a:t>​</a:t>
            </a:r>
          </a:p>
          <a:p>
            <a:pPr fontAlgn="base"/>
            <a:r>
              <a:rPr lang="sk-SK" sz="1500" b="1" dirty="0"/>
              <a:t>dynamická IP adresa ako informácia o „identifikovateľnej osobe“</a:t>
            </a:r>
            <a:r>
              <a:rPr lang="en-US" sz="1500" dirty="0"/>
              <a:t>​</a:t>
            </a:r>
            <a:endParaRPr lang="sk-SK" sz="1500" dirty="0"/>
          </a:p>
          <a:p>
            <a:pPr marL="0" indent="0" fontAlgn="base">
              <a:buNone/>
            </a:pPr>
            <a:r>
              <a:rPr lang="sk-SK" sz="1500" dirty="0"/>
              <a:t>Recitál (26) GDPR: Na určenie toho, či je fyzická osoba identifikovateľná, by sa mali brať do úvahy </a:t>
            </a:r>
            <a:r>
              <a:rPr lang="sk-SK" sz="1500" b="1" dirty="0"/>
              <a:t>všetky prostriedky, pri ktorých existuje primeraná pravdepodobnosť, že ich prevádzkovateľ alebo akákoľvek iná osoba využije, </a:t>
            </a:r>
            <a:r>
              <a:rPr lang="sk-SK" sz="1500" dirty="0"/>
              <a:t>napríklad osobitným výberom, </a:t>
            </a:r>
            <a:r>
              <a:rPr lang="sk-SK" sz="1500" b="1" dirty="0"/>
              <a:t>na priamu alebo nepriamu identifikáciu fyzickej osoby.</a:t>
            </a:r>
            <a:r>
              <a:rPr lang="en-US" sz="1500" dirty="0"/>
              <a:t>​</a:t>
            </a:r>
          </a:p>
          <a:p>
            <a:pPr marL="0" indent="0" fontAlgn="base">
              <a:buNone/>
            </a:pPr>
            <a:r>
              <a:rPr lang="sk-SK" sz="1500" dirty="0"/>
              <a:t>SD: „</a:t>
            </a:r>
            <a:r>
              <a:rPr lang="sk-SK" sz="1500" i="1" dirty="0"/>
              <a:t>na to, aby sa mohla informácia kvalifikovať ako osobný údaj, nie je nutné, aby táto informácia umožňovala sama osebe identifikovať dotknutú osobu</a:t>
            </a:r>
            <a:r>
              <a:rPr lang="sk-SK" sz="1500" dirty="0"/>
              <a:t>“</a:t>
            </a:r>
            <a:r>
              <a:rPr lang="en-US" sz="1500" dirty="0"/>
              <a:t>​</a:t>
            </a:r>
          </a:p>
          <a:p>
            <a:pPr fontAlgn="base"/>
            <a:r>
              <a:rPr lang="sk-SK" sz="1500" dirty="0"/>
              <a:t>Súdny dvor mal za to, že určitý údaj možno kvalifikovať ako osobný údaj bez toho, „</a:t>
            </a:r>
            <a:r>
              <a:rPr lang="sk-SK" sz="1500" i="1" dirty="0"/>
              <a:t>aby sa všetky informácie umožňujúce identifikovať dotknutú osobu museli nachádzať v rukách jedinej osoby</a:t>
            </a:r>
            <a:r>
              <a:rPr lang="sk-SK" sz="1500" dirty="0"/>
              <a:t>, [keďže táto skutočnosť sama osebe] </a:t>
            </a:r>
            <a:r>
              <a:rPr lang="sk-SK" sz="1500" i="1" dirty="0"/>
              <a:t>nemôže vylúčiť, že dynamické IP adresy predstavujú osobné údaje</a:t>
            </a:r>
            <a:r>
              <a:rPr lang="sk-SK" sz="1500" dirty="0"/>
              <a:t>.</a:t>
            </a:r>
            <a:r>
              <a:rPr lang="en-US" sz="1500" dirty="0"/>
              <a:t>​</a:t>
            </a:r>
          </a:p>
          <a:p>
            <a:pPr fontAlgn="base"/>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algn="just" fontAlgn="base"/>
            <a:endParaRPr lang="sk-SK" sz="1400" dirty="0"/>
          </a:p>
          <a:p>
            <a:pPr algn="just"/>
            <a:endParaRPr lang="sk-SK" sz="1400" dirty="0"/>
          </a:p>
        </p:txBody>
      </p:sp>
    </p:spTree>
    <p:extLst>
      <p:ext uri="{BB962C8B-B14F-4D97-AF65-F5344CB8AC3E}">
        <p14:creationId xmlns:p14="http://schemas.microsoft.com/office/powerpoint/2010/main" val="2113910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B8AB-3E5B-8934-E851-60B48E3192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19D177-6D91-92D8-C14F-B37F3E30564D}"/>
              </a:ext>
            </a:extLst>
          </p:cNvPr>
          <p:cNvSpPr>
            <a:spLocks noGrp="1"/>
          </p:cNvSpPr>
          <p:nvPr>
            <p:ph type="title"/>
          </p:nvPr>
        </p:nvSpPr>
        <p:spPr>
          <a:xfrm>
            <a:off x="2029968" y="502920"/>
            <a:ext cx="8637200" cy="987552"/>
          </a:xfrm>
        </p:spPr>
        <p:txBody>
          <a:bodyPr/>
          <a:lstStyle/>
          <a:p>
            <a:r>
              <a:rPr lang="sk-SK" b="1" dirty="0"/>
              <a:t>DYNAMICKÉ IP ADRESY</a:t>
            </a:r>
            <a:r>
              <a:rPr lang="sk-SK" dirty="0"/>
              <a:t>​</a:t>
            </a:r>
            <a:endParaRPr lang="sk-SK" sz="2600" b="1" dirty="0"/>
          </a:p>
        </p:txBody>
      </p:sp>
      <p:sp>
        <p:nvSpPr>
          <p:cNvPr id="3" name="Zástupný objekt pre obsah 2">
            <a:extLst>
              <a:ext uri="{FF2B5EF4-FFF2-40B4-BE49-F238E27FC236}">
                <a16:creationId xmlns:a16="http://schemas.microsoft.com/office/drawing/2014/main" id="{EE786709-51F4-3191-F58B-C4F25CFF0C6E}"/>
              </a:ext>
            </a:extLst>
          </p:cNvPr>
          <p:cNvSpPr>
            <a:spLocks noGrp="1"/>
          </p:cNvSpPr>
          <p:nvPr>
            <p:ph idx="1"/>
          </p:nvPr>
        </p:nvSpPr>
        <p:spPr>
          <a:xfrm>
            <a:off x="1611951" y="1819656"/>
            <a:ext cx="9055216" cy="3675887"/>
          </a:xfrm>
        </p:spPr>
        <p:txBody>
          <a:bodyPr/>
          <a:lstStyle/>
          <a:p>
            <a:pPr fontAlgn="base"/>
            <a:r>
              <a:rPr lang="sk-SK" sz="1600" b="1" dirty="0"/>
              <a:t>Rozsudok Súdneho dvora vo veci C-582/14 </a:t>
            </a:r>
            <a:r>
              <a:rPr lang="sk-SK" sz="1600" b="1" dirty="0" err="1"/>
              <a:t>Breyer</a:t>
            </a:r>
            <a:r>
              <a:rPr lang="sk-SK" sz="1600" dirty="0"/>
              <a:t>​</a:t>
            </a:r>
          </a:p>
          <a:p>
            <a:pPr fontAlgn="base"/>
            <a:r>
              <a:rPr lang="sk-SK" sz="1600" dirty="0"/>
              <a:t>ďalším krokom, ku ktorému je potrebné pristúpiť, je posúdenie toho, či spojenie IP adries s ďalšími údajmi, ktoré má k dispozícii tretí subjekt, predstavuje </a:t>
            </a:r>
            <a:r>
              <a:rPr lang="sk-SK" sz="1600" b="1" dirty="0"/>
              <a:t>„prostriedok, ktorý môže byť rozumne použitý pre identifikáciu dotknutej osoby.“ </a:t>
            </a:r>
            <a:r>
              <a:rPr lang="en-US" sz="1600" dirty="0"/>
              <a:t>​</a:t>
            </a:r>
          </a:p>
          <a:p>
            <a:pPr fontAlgn="base"/>
            <a:r>
              <a:rPr lang="sk-SK" sz="1600" dirty="0"/>
              <a:t>predmetné posúdenie uskutočňuje však </a:t>
            </a:r>
            <a:r>
              <a:rPr lang="sk-SK" sz="1600" b="1" dirty="0"/>
              <a:t>príslušný vnútroštátny súd. </a:t>
            </a:r>
            <a:r>
              <a:rPr lang="en-US" sz="1600" dirty="0"/>
              <a:t>​</a:t>
            </a:r>
          </a:p>
          <a:p>
            <a:pPr fontAlgn="base"/>
            <a:r>
              <a:rPr lang="sk-SK" sz="1600" dirty="0"/>
              <a:t>pomôckou pri rozhodovaní o tejto skutočnosti môže byť vyjadrenie Generálneho advokáta, ktoré prevzal aj samotný SD do svojho rozhodnutia, podľa ktorého uvedené nenastane, ak „</a:t>
            </a:r>
            <a:r>
              <a:rPr lang="sk-SK" sz="1600" i="1" dirty="0"/>
              <a:t>identifikácia dotknutej osoby je zakázaná právnymi predpismi alebo prakticky neuskutočniteľná, napríklad preto, lebo by si vyžadovala neprimerane veľa času, financií alebo ľudských zdrojov, takže pravdepodobnosť identifikácie sa javí ako zanedbateľná</a:t>
            </a:r>
            <a:r>
              <a:rPr lang="sk-SK" sz="1600" dirty="0"/>
              <a:t>.“</a:t>
            </a:r>
            <a:r>
              <a:rPr lang="en-US" sz="1600" dirty="0"/>
              <a:t>​</a:t>
            </a:r>
          </a:p>
          <a:p>
            <a:pPr fontAlgn="base"/>
            <a:r>
              <a:rPr lang="sk-SK" sz="1600" dirty="0"/>
              <a:t>záverom Súdny dvor potvrdil, že aj dynamická IP adresa môže predstavovať chránený osobný údaj, a to v prípade, ak je doplnená ďalšími údajmi, ktoré umožňujú identifikáciu konkrétnej fyzickej osoby, a to bez ohľadu na to, či sa nachádzajú v rukách jedného alebo viacerých subjektov, ak sú splnené podmienky uvedené vyššie. </a:t>
            </a:r>
            <a:r>
              <a:rPr lang="en-US" sz="1600" dirty="0"/>
              <a:t>​</a:t>
            </a:r>
            <a:endParaRPr lang="sk-SK" sz="1600" dirty="0"/>
          </a:p>
          <a:p>
            <a:pPr fontAlgn="base"/>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marL="0" indent="0" fontAlgn="base">
              <a:buNone/>
            </a:pPr>
            <a:endParaRPr lang="sk-SK" sz="1400" dirty="0"/>
          </a:p>
          <a:p>
            <a:pPr algn="just" fontAlgn="base"/>
            <a:endParaRPr lang="sk-SK" sz="1400" dirty="0"/>
          </a:p>
          <a:p>
            <a:pPr algn="just"/>
            <a:endParaRPr lang="sk-SK" sz="1400" dirty="0"/>
          </a:p>
        </p:txBody>
      </p:sp>
    </p:spTree>
    <p:extLst>
      <p:ext uri="{BB962C8B-B14F-4D97-AF65-F5344CB8AC3E}">
        <p14:creationId xmlns:p14="http://schemas.microsoft.com/office/powerpoint/2010/main" val="546234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2687-5914-9C7E-A85F-CA5F90AB5CC0}"/>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FF36C85A-DD90-76E5-D6B9-DA3D1F55D6AD}"/>
              </a:ext>
            </a:extLst>
          </p:cNvPr>
          <p:cNvSpPr>
            <a:spLocks noGrp="1"/>
          </p:cNvSpPr>
          <p:nvPr>
            <p:ph sz="half" idx="1"/>
          </p:nvPr>
        </p:nvSpPr>
        <p:spPr>
          <a:xfrm>
            <a:off x="762000" y="1737360"/>
            <a:ext cx="10265664" cy="3605107"/>
          </a:xfrm>
        </p:spPr>
        <p:txBody>
          <a:bodyPr/>
          <a:lstStyle/>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r>
              <a:rPr lang="sk-SK" sz="3400" dirty="0">
                <a:solidFill>
                  <a:schemeClr val="bg1"/>
                </a:solidFill>
              </a:rPr>
              <a:t>BEZPEČNOSŤ OSOBNÝCH ÚDAJOV​</a:t>
            </a:r>
          </a:p>
        </p:txBody>
      </p:sp>
    </p:spTree>
    <p:extLst>
      <p:ext uri="{BB962C8B-B14F-4D97-AF65-F5344CB8AC3E}">
        <p14:creationId xmlns:p14="http://schemas.microsoft.com/office/powerpoint/2010/main" val="3828499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6C20B-94CE-896E-A9F7-6394122995B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2A9875-3C6F-8272-372B-65FFE4C61762}"/>
              </a:ext>
            </a:extLst>
          </p:cNvPr>
          <p:cNvSpPr>
            <a:spLocks noGrp="1"/>
          </p:cNvSpPr>
          <p:nvPr>
            <p:ph type="title"/>
          </p:nvPr>
        </p:nvSpPr>
        <p:spPr>
          <a:xfrm>
            <a:off x="2029968" y="502920"/>
            <a:ext cx="8637200" cy="987552"/>
          </a:xfrm>
        </p:spPr>
        <p:txBody>
          <a:bodyPr/>
          <a:lstStyle/>
          <a:p>
            <a:r>
              <a:rPr lang="sk-SK" b="1" dirty="0"/>
              <a:t>BEZPEČNOSŤ SPRACÚVANIA OSOBNÝCH ÚDAJOV</a:t>
            </a:r>
            <a:endParaRPr lang="sk-SK" sz="2600" b="1" dirty="0"/>
          </a:p>
        </p:txBody>
      </p:sp>
      <p:sp>
        <p:nvSpPr>
          <p:cNvPr id="3" name="Zástupný objekt pre obsah 2">
            <a:extLst>
              <a:ext uri="{FF2B5EF4-FFF2-40B4-BE49-F238E27FC236}">
                <a16:creationId xmlns:a16="http://schemas.microsoft.com/office/drawing/2014/main" id="{5A6A5F16-6DD7-24C3-55E1-1E1825B0ECD2}"/>
              </a:ext>
            </a:extLst>
          </p:cNvPr>
          <p:cNvSpPr>
            <a:spLocks noGrp="1"/>
          </p:cNvSpPr>
          <p:nvPr>
            <p:ph idx="1"/>
          </p:nvPr>
        </p:nvSpPr>
        <p:spPr>
          <a:xfrm>
            <a:off x="1611951" y="2093976"/>
            <a:ext cx="9055216" cy="3401567"/>
          </a:xfrm>
        </p:spPr>
        <p:txBody>
          <a:bodyPr/>
          <a:lstStyle/>
          <a:p>
            <a:pPr algn="just" fontAlgn="base"/>
            <a:r>
              <a:rPr lang="sk-SK" sz="1800" dirty="0"/>
              <a:t>Čl. 32 GDPR: Prevádzkovateľ a sprostredkovateľ prijmú so zreteľom na najnovšie poznatky, primerané technické a organizačné opatrenia s cieľom zaistiť úroveň bezpečnosti primeranú tomuto riziku, pričom uvedené opatrenia prípadne zahŕňajú aj: </a:t>
            </a:r>
            <a:r>
              <a:rPr lang="en-US" sz="1800" dirty="0"/>
              <a:t>​</a:t>
            </a:r>
          </a:p>
          <a:p>
            <a:pPr algn="just" fontAlgn="base"/>
            <a:r>
              <a:rPr lang="sk-SK" sz="1800" b="1" dirty="0" err="1"/>
              <a:t>pseudonymizáciu</a:t>
            </a:r>
            <a:r>
              <a:rPr lang="sk-SK" sz="1800" b="1" dirty="0"/>
              <a:t> a šifrovanie </a:t>
            </a:r>
            <a:r>
              <a:rPr lang="sk-SK" sz="1800" dirty="0"/>
              <a:t>osobných údajov; </a:t>
            </a:r>
            <a:r>
              <a:rPr lang="en-US" sz="1800" dirty="0"/>
              <a:t>​</a:t>
            </a:r>
          </a:p>
          <a:p>
            <a:pPr algn="just" fontAlgn="base"/>
            <a:r>
              <a:rPr lang="sk-SK" sz="1800" dirty="0"/>
              <a:t>schopnosť zabezpečiť trvalú </a:t>
            </a:r>
            <a:r>
              <a:rPr lang="sk-SK" sz="1800" b="1" dirty="0"/>
              <a:t>dôvernosť, integritu, dostupnosť a odolnosť </a:t>
            </a:r>
            <a:r>
              <a:rPr lang="sk-SK" sz="1800" dirty="0"/>
              <a:t>systémov spracúvania a služieb;</a:t>
            </a:r>
            <a:r>
              <a:rPr lang="en-US" sz="1800" dirty="0"/>
              <a:t>​</a:t>
            </a:r>
          </a:p>
          <a:p>
            <a:pPr algn="just" fontAlgn="base"/>
            <a:r>
              <a:rPr lang="sk-SK" sz="1800" dirty="0"/>
              <a:t>schopnosť včas </a:t>
            </a:r>
            <a:r>
              <a:rPr lang="sk-SK" sz="1800" b="1" dirty="0"/>
              <a:t>obnoviť dostupnosť osobných údajov </a:t>
            </a:r>
            <a:r>
              <a:rPr lang="sk-SK" sz="1800" dirty="0"/>
              <a:t>a prístup k nim v prípade fyzického alebo technického incidentu;</a:t>
            </a:r>
            <a:r>
              <a:rPr lang="en-US" sz="1800" dirty="0"/>
              <a:t>​</a:t>
            </a:r>
          </a:p>
          <a:p>
            <a:pPr algn="just" fontAlgn="base"/>
            <a:r>
              <a:rPr lang="sk-SK" sz="1800" b="1" dirty="0"/>
              <a:t>proces pravidelného testovania, posudzovania a hodnotenia účinnosti </a:t>
            </a:r>
            <a:r>
              <a:rPr lang="sk-SK" sz="1800" dirty="0"/>
              <a:t>technických a organizačných opatrení na zaistenie bezpečnosti spracúvania.</a:t>
            </a:r>
            <a:r>
              <a:rPr lang="en-US" sz="1800" dirty="0"/>
              <a:t>​</a:t>
            </a:r>
            <a:endParaRPr lang="sk-SK" sz="1800" dirty="0"/>
          </a:p>
          <a:p>
            <a:pPr fontAlgn="base"/>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algn="just" fontAlgn="base"/>
            <a:endParaRPr lang="sk-SK" sz="1600" dirty="0"/>
          </a:p>
          <a:p>
            <a:pPr algn="just"/>
            <a:endParaRPr lang="sk-SK" sz="1600" dirty="0"/>
          </a:p>
        </p:txBody>
      </p:sp>
    </p:spTree>
    <p:extLst>
      <p:ext uri="{BB962C8B-B14F-4D97-AF65-F5344CB8AC3E}">
        <p14:creationId xmlns:p14="http://schemas.microsoft.com/office/powerpoint/2010/main" val="46377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BEA1-60F3-94AC-71C2-D53E273E1A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79D2CE-BE60-84A8-3DE0-C275E2C80207}"/>
              </a:ext>
            </a:extLst>
          </p:cNvPr>
          <p:cNvSpPr>
            <a:spLocks noGrp="1"/>
          </p:cNvSpPr>
          <p:nvPr>
            <p:ph type="title"/>
          </p:nvPr>
        </p:nvSpPr>
        <p:spPr>
          <a:xfrm>
            <a:off x="2029968" y="502920"/>
            <a:ext cx="8637200" cy="987552"/>
          </a:xfrm>
        </p:spPr>
        <p:txBody>
          <a:bodyPr/>
          <a:lstStyle/>
          <a:p>
            <a:r>
              <a:rPr lang="sk-SK" b="1" dirty="0"/>
              <a:t>BEZPEČNOSŤ SPRACÚVANIA OSOBNÝCH ÚDAJOV</a:t>
            </a:r>
            <a:endParaRPr lang="sk-SK" sz="2600" b="1" dirty="0"/>
          </a:p>
        </p:txBody>
      </p:sp>
      <p:sp>
        <p:nvSpPr>
          <p:cNvPr id="3" name="Zástupný objekt pre obsah 2">
            <a:extLst>
              <a:ext uri="{FF2B5EF4-FFF2-40B4-BE49-F238E27FC236}">
                <a16:creationId xmlns:a16="http://schemas.microsoft.com/office/drawing/2014/main" id="{20610998-3C7A-D52E-EC92-E5D889F1BF28}"/>
              </a:ext>
            </a:extLst>
          </p:cNvPr>
          <p:cNvSpPr>
            <a:spLocks noGrp="1"/>
          </p:cNvSpPr>
          <p:nvPr>
            <p:ph idx="1"/>
          </p:nvPr>
        </p:nvSpPr>
        <p:spPr>
          <a:xfrm>
            <a:off x="1611951" y="2093976"/>
            <a:ext cx="9055216" cy="3401567"/>
          </a:xfrm>
        </p:spPr>
        <p:txBody>
          <a:bodyPr/>
          <a:lstStyle/>
          <a:p>
            <a:pPr fontAlgn="base"/>
            <a:r>
              <a:rPr lang="sk-SK" b="1" dirty="0"/>
              <a:t>Informačná bezpečnosť:</a:t>
            </a:r>
            <a:r>
              <a:rPr lang="en-US" dirty="0"/>
              <a:t>​</a:t>
            </a:r>
          </a:p>
          <a:p>
            <a:pPr fontAlgn="base"/>
            <a:r>
              <a:rPr lang="en-US" b="1" dirty="0" err="1"/>
              <a:t>Dôvernosť</a:t>
            </a:r>
            <a:r>
              <a:rPr lang="sk-SK" b="1" dirty="0"/>
              <a:t> - </a:t>
            </a:r>
            <a:r>
              <a:rPr lang="en-US" dirty="0" err="1"/>
              <a:t>informácie</a:t>
            </a:r>
            <a:r>
              <a:rPr lang="en-US" dirty="0"/>
              <a:t> </a:t>
            </a:r>
            <a:r>
              <a:rPr lang="en-US" dirty="0" err="1"/>
              <a:t>prístupné</a:t>
            </a:r>
            <a:r>
              <a:rPr lang="en-US" dirty="0"/>
              <a:t> </a:t>
            </a:r>
            <a:r>
              <a:rPr lang="en-US" dirty="0" err="1"/>
              <a:t>len</a:t>
            </a:r>
            <a:r>
              <a:rPr lang="en-US" dirty="0"/>
              <a:t> </a:t>
            </a:r>
            <a:r>
              <a:rPr lang="en-US" dirty="0" err="1"/>
              <a:t>osobám</a:t>
            </a:r>
            <a:r>
              <a:rPr lang="en-US" dirty="0"/>
              <a:t>, </a:t>
            </a:r>
            <a:r>
              <a:rPr lang="en-US" dirty="0" err="1"/>
              <a:t>ktoré</a:t>
            </a:r>
            <a:r>
              <a:rPr lang="en-US" dirty="0"/>
              <a:t> </a:t>
            </a:r>
            <a:r>
              <a:rPr lang="en-US" dirty="0" err="1"/>
              <a:t>určíme</a:t>
            </a:r>
            <a:r>
              <a:rPr lang="sk-SK" dirty="0"/>
              <a:t>​</a:t>
            </a:r>
          </a:p>
          <a:p>
            <a:pPr fontAlgn="base"/>
            <a:r>
              <a:rPr lang="en-US" b="1" dirty="0" err="1"/>
              <a:t>Integrita</a:t>
            </a:r>
            <a:r>
              <a:rPr lang="sk-SK" b="1" dirty="0"/>
              <a:t> - </a:t>
            </a:r>
            <a:r>
              <a:rPr lang="en-US" dirty="0" err="1"/>
              <a:t>informácie</a:t>
            </a:r>
            <a:r>
              <a:rPr lang="en-US" dirty="0"/>
              <a:t> </a:t>
            </a:r>
            <a:r>
              <a:rPr lang="en-US" dirty="0" err="1"/>
              <a:t>sú</a:t>
            </a:r>
            <a:r>
              <a:rPr lang="en-US" dirty="0"/>
              <a:t> </a:t>
            </a:r>
            <a:r>
              <a:rPr lang="en-US" dirty="0" err="1"/>
              <a:t>úplné</a:t>
            </a:r>
            <a:r>
              <a:rPr lang="en-US" dirty="0"/>
              <a:t> a </a:t>
            </a:r>
            <a:r>
              <a:rPr lang="en-US" dirty="0" err="1"/>
              <a:t>neboli</a:t>
            </a:r>
            <a:r>
              <a:rPr lang="en-US" dirty="0"/>
              <a:t> </a:t>
            </a:r>
            <a:r>
              <a:rPr lang="en-US" dirty="0" err="1"/>
              <a:t>nevedomky</a:t>
            </a:r>
            <a:r>
              <a:rPr lang="en-US" dirty="0"/>
              <a:t> </a:t>
            </a:r>
            <a:r>
              <a:rPr lang="en-US" dirty="0" err="1"/>
              <a:t>upravované</a:t>
            </a:r>
            <a:r>
              <a:rPr lang="sk-SK" dirty="0"/>
              <a:t>​</a:t>
            </a:r>
          </a:p>
          <a:p>
            <a:pPr fontAlgn="base"/>
            <a:r>
              <a:rPr lang="en-US" b="1" dirty="0" err="1"/>
              <a:t>Dostupnosť</a:t>
            </a:r>
            <a:r>
              <a:rPr lang="sk-SK" b="1" dirty="0"/>
              <a:t> -</a:t>
            </a:r>
            <a:r>
              <a:rPr lang="en-US" dirty="0"/>
              <a:t> </a:t>
            </a:r>
            <a:r>
              <a:rPr lang="en-US" dirty="0" err="1"/>
              <a:t>informácie</a:t>
            </a:r>
            <a:r>
              <a:rPr lang="en-US" dirty="0"/>
              <a:t> </a:t>
            </a:r>
            <a:r>
              <a:rPr lang="en-US" dirty="0" err="1"/>
              <a:t>prístupné</a:t>
            </a:r>
            <a:r>
              <a:rPr lang="en-US" dirty="0"/>
              <a:t> </a:t>
            </a:r>
            <a:r>
              <a:rPr lang="en-US" dirty="0" err="1"/>
              <a:t>na</a:t>
            </a:r>
            <a:r>
              <a:rPr lang="en-US" dirty="0"/>
              <a:t> </a:t>
            </a:r>
            <a:r>
              <a:rPr lang="en-US" dirty="0" err="1"/>
              <a:t>požiadanie</a:t>
            </a:r>
            <a:r>
              <a:rPr lang="en-US" dirty="0"/>
              <a:t> </a:t>
            </a:r>
            <a:r>
              <a:rPr lang="en-US" dirty="0" err="1"/>
              <a:t>týchto</a:t>
            </a:r>
            <a:r>
              <a:rPr lang="en-US" dirty="0"/>
              <a:t> </a:t>
            </a:r>
            <a:r>
              <a:rPr lang="en-US" dirty="0" err="1"/>
              <a:t>osôb</a:t>
            </a:r>
            <a:r>
              <a:rPr lang="en-US" dirty="0"/>
              <a:t> v tom </a:t>
            </a:r>
            <a:r>
              <a:rPr lang="en-US" dirty="0" err="1"/>
              <a:t>čase</a:t>
            </a:r>
            <a:r>
              <a:rPr lang="sk-SK" dirty="0"/>
              <a:t> </a:t>
            </a:r>
            <a:endParaRPr lang="en-US" dirty="0"/>
          </a:p>
          <a:p>
            <a:pPr fontAlgn="base"/>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algn="just" fontAlgn="base"/>
            <a:endParaRPr lang="sk-SK" sz="1600" dirty="0"/>
          </a:p>
          <a:p>
            <a:pPr algn="just"/>
            <a:endParaRPr lang="sk-SK" sz="1600" dirty="0"/>
          </a:p>
        </p:txBody>
      </p:sp>
    </p:spTree>
    <p:extLst>
      <p:ext uri="{BB962C8B-B14F-4D97-AF65-F5344CB8AC3E}">
        <p14:creationId xmlns:p14="http://schemas.microsoft.com/office/powerpoint/2010/main" val="2584811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21AE-3BCC-287C-1E33-BB3A249806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DD04A4C-EA46-53B1-C764-33EAECCD47B9}"/>
              </a:ext>
            </a:extLst>
          </p:cNvPr>
          <p:cNvSpPr>
            <a:spLocks noGrp="1"/>
          </p:cNvSpPr>
          <p:nvPr>
            <p:ph type="title"/>
          </p:nvPr>
        </p:nvSpPr>
        <p:spPr>
          <a:xfrm>
            <a:off x="2029968" y="502920"/>
            <a:ext cx="8637200" cy="987552"/>
          </a:xfrm>
        </p:spPr>
        <p:txBody>
          <a:bodyPr/>
          <a:lstStyle/>
          <a:p>
            <a:r>
              <a:rPr lang="sk-SK" b="1" dirty="0"/>
              <a:t>BEZPEČNOSŤ SPRACÚVANIA OSOBNÝCH ÚDAJOV</a:t>
            </a:r>
            <a:endParaRPr lang="sk-SK" sz="2600" b="1" dirty="0"/>
          </a:p>
        </p:txBody>
      </p:sp>
      <p:sp>
        <p:nvSpPr>
          <p:cNvPr id="3" name="Zástupný objekt pre obsah 2">
            <a:extLst>
              <a:ext uri="{FF2B5EF4-FFF2-40B4-BE49-F238E27FC236}">
                <a16:creationId xmlns:a16="http://schemas.microsoft.com/office/drawing/2014/main" id="{198B41A2-3C43-7647-2C2C-74797F4ED18A}"/>
              </a:ext>
            </a:extLst>
          </p:cNvPr>
          <p:cNvSpPr>
            <a:spLocks noGrp="1"/>
          </p:cNvSpPr>
          <p:nvPr>
            <p:ph idx="1"/>
          </p:nvPr>
        </p:nvSpPr>
        <p:spPr>
          <a:xfrm>
            <a:off x="1611951" y="2093976"/>
            <a:ext cx="9055216" cy="3401567"/>
          </a:xfrm>
        </p:spPr>
        <p:txBody>
          <a:bodyPr/>
          <a:lstStyle/>
          <a:p>
            <a:pPr algn="just" fontAlgn="base"/>
            <a:r>
              <a:rPr lang="sk-SK" sz="1800" dirty="0"/>
              <a:t>prevádzkovateľ je zodpovedný za dodržanie zásad a musí vedieť tento </a:t>
            </a:r>
            <a:r>
              <a:rPr lang="sk-SK" sz="1800" b="1" dirty="0"/>
              <a:t>súlad preukázať </a:t>
            </a:r>
            <a:r>
              <a:rPr lang="sk-SK" sz="1800" dirty="0"/>
              <a:t>(„zodpovednosť“) (čl. 5 ods. 2 GDPR)</a:t>
            </a:r>
            <a:r>
              <a:rPr lang="en-US" sz="1800" dirty="0"/>
              <a:t>​</a:t>
            </a:r>
          </a:p>
          <a:p>
            <a:pPr algn="just" fontAlgn="base"/>
            <a:r>
              <a:rPr lang="sk-SK" sz="1800" dirty="0"/>
              <a:t>s ohľadom na povahu, rozsah, kontext a účely spracúvania, ako aj na riziká s rôznou pravdepodobnosťou a závažnosťou pre práva a slobody fyzických osôb prevádzkovateľ prijme </a:t>
            </a:r>
            <a:r>
              <a:rPr lang="sk-SK" sz="1800" b="1" dirty="0"/>
              <a:t>vhodné technické a organizačné opatrenia</a:t>
            </a:r>
            <a:r>
              <a:rPr lang="sk-SK" sz="1800" dirty="0"/>
              <a:t>, aby zabezpečil a bol schopný preukázať, že spracúvanie sa vykonáva v súlade s týmto nariadením (čl. 24 ods. 1 GDPR)</a:t>
            </a:r>
            <a:r>
              <a:rPr lang="en-US" sz="1800" dirty="0"/>
              <a:t>​</a:t>
            </a:r>
          </a:p>
          <a:p>
            <a:pPr algn="just" fontAlgn="base"/>
            <a:r>
              <a:rPr lang="sk-SK" sz="1800" dirty="0"/>
              <a:t>v prípade porušenia ochrany osobných údajov </a:t>
            </a:r>
            <a:r>
              <a:rPr lang="sk-SK" sz="1800" b="1" dirty="0"/>
              <a:t>prevádzkovateľ bez zbytočného odkladu </a:t>
            </a:r>
            <a:r>
              <a:rPr lang="sk-SK" sz="1800" dirty="0"/>
              <a:t>a podľa možnosti najneskôr </a:t>
            </a:r>
            <a:r>
              <a:rPr lang="sk-SK" sz="1800" b="1" dirty="0"/>
              <a:t>do 72 hodín </a:t>
            </a:r>
            <a:r>
              <a:rPr lang="sk-SK" sz="1800" dirty="0"/>
              <a:t>po tom, čo sa o tejto skutočnosti dozvedel, oznámi </a:t>
            </a:r>
            <a:r>
              <a:rPr lang="sk-SK" sz="1800" b="1" dirty="0"/>
              <a:t>porušenie ochrany osobných údajov </a:t>
            </a:r>
            <a:r>
              <a:rPr lang="sk-SK" sz="1800" dirty="0"/>
              <a:t>dozornému orgánu ... Dotknutej osobe (čl. 33 ods. 1 a čl. 34 ods. 1 GDPR)​</a:t>
            </a:r>
          </a:p>
          <a:p>
            <a:pPr fontAlgn="base"/>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3976071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EA1FC-3AA1-9319-E11E-969D3DF70C2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20DA045-D273-C553-526A-E327B3B59665}"/>
              </a:ext>
            </a:extLst>
          </p:cNvPr>
          <p:cNvSpPr>
            <a:spLocks noGrp="1"/>
          </p:cNvSpPr>
          <p:nvPr>
            <p:ph type="title"/>
          </p:nvPr>
        </p:nvSpPr>
        <p:spPr>
          <a:xfrm>
            <a:off x="2029968" y="502920"/>
            <a:ext cx="8637200" cy="987552"/>
          </a:xfrm>
        </p:spPr>
        <p:txBody>
          <a:bodyPr/>
          <a:lstStyle/>
          <a:p>
            <a:r>
              <a:rPr lang="sk-SK" b="1" dirty="0"/>
              <a:t>BEZPEČNOSŤ SPRACÚVANIA OSOBNÝCH ÚDAJOV</a:t>
            </a:r>
            <a:endParaRPr lang="sk-SK" sz="2600" b="1" dirty="0"/>
          </a:p>
        </p:txBody>
      </p:sp>
      <p:sp>
        <p:nvSpPr>
          <p:cNvPr id="3" name="Zástupný objekt pre obsah 2">
            <a:extLst>
              <a:ext uri="{FF2B5EF4-FFF2-40B4-BE49-F238E27FC236}">
                <a16:creationId xmlns:a16="http://schemas.microsoft.com/office/drawing/2014/main" id="{FB6585B5-7CFA-E86E-5EC1-E879ACE37AEF}"/>
              </a:ext>
            </a:extLst>
          </p:cNvPr>
          <p:cNvSpPr>
            <a:spLocks noGrp="1"/>
          </p:cNvSpPr>
          <p:nvPr>
            <p:ph idx="1"/>
          </p:nvPr>
        </p:nvSpPr>
        <p:spPr>
          <a:xfrm>
            <a:off x="1611951" y="2093976"/>
            <a:ext cx="9055216" cy="3639312"/>
          </a:xfrm>
        </p:spPr>
        <p:txBody>
          <a:bodyPr/>
          <a:lstStyle/>
          <a:p>
            <a:pPr marL="0" indent="0" fontAlgn="base">
              <a:buNone/>
            </a:pPr>
            <a:r>
              <a:rPr lang="sk-SK" sz="1600" b="1" dirty="0"/>
              <a:t>Ktoré incidenty je potrebné oznámiť?</a:t>
            </a:r>
            <a:r>
              <a:rPr lang="en-US" sz="1600" dirty="0"/>
              <a:t>​</a:t>
            </a:r>
          </a:p>
          <a:p>
            <a:pPr fontAlgn="base"/>
            <a:r>
              <a:rPr lang="sk-SK" sz="1600" dirty="0"/>
              <a:t>porušenie ochrany osobných údajov (</a:t>
            </a:r>
            <a:r>
              <a:rPr lang="sk-SK" sz="1600" dirty="0" err="1"/>
              <a:t>personal</a:t>
            </a:r>
            <a:r>
              <a:rPr lang="sk-SK" sz="1600" dirty="0"/>
              <a:t> </a:t>
            </a:r>
            <a:r>
              <a:rPr lang="sk-SK" sz="1600" dirty="0" err="1"/>
              <a:t>data</a:t>
            </a:r>
            <a:r>
              <a:rPr lang="sk-SK" sz="1600" dirty="0"/>
              <a:t> </a:t>
            </a:r>
            <a:r>
              <a:rPr lang="sk-SK" sz="1600" dirty="0" err="1"/>
              <a:t>breach</a:t>
            </a:r>
            <a:r>
              <a:rPr lang="sk-SK" sz="1600" dirty="0"/>
              <a:t>)</a:t>
            </a:r>
            <a:r>
              <a:rPr lang="en-US" sz="1600" dirty="0"/>
              <a:t>​</a:t>
            </a:r>
          </a:p>
          <a:p>
            <a:pPr fontAlgn="base"/>
            <a:r>
              <a:rPr lang="sk-SK" sz="1600" dirty="0"/>
              <a:t>porušenie bezpečnosti ​</a:t>
            </a:r>
          </a:p>
          <a:p>
            <a:pPr marL="0" indent="0" fontAlgn="base">
              <a:buNone/>
            </a:pPr>
            <a:r>
              <a:rPr lang="sk-SK" sz="1600" b="1" dirty="0"/>
              <a:t>Kto musí oznamovať?</a:t>
            </a:r>
            <a:r>
              <a:rPr lang="en-US" sz="1600" dirty="0"/>
              <a:t>​</a:t>
            </a:r>
          </a:p>
          <a:p>
            <a:pPr fontAlgn="base"/>
            <a:r>
              <a:rPr lang="sk-SK" sz="1600" dirty="0"/>
              <a:t>každý prevádzkovateľ a sprostredkovateľ</a:t>
            </a:r>
            <a:r>
              <a:rPr lang="en-US" sz="1600" dirty="0"/>
              <a:t>​</a:t>
            </a:r>
          </a:p>
          <a:p>
            <a:pPr marL="0" indent="0" fontAlgn="base">
              <a:buNone/>
            </a:pPr>
            <a:r>
              <a:rPr lang="sk-SK" sz="1600" b="1" dirty="0"/>
              <a:t>Komu je potrebné incident oznámiť?</a:t>
            </a:r>
            <a:r>
              <a:rPr lang="en-US" sz="1600" dirty="0"/>
              <a:t>​</a:t>
            </a:r>
          </a:p>
          <a:p>
            <a:pPr fontAlgn="base"/>
            <a:r>
              <a:rPr lang="sk-SK" sz="1600" dirty="0"/>
              <a:t>Úradu na ochranu osobných údajov</a:t>
            </a:r>
            <a:r>
              <a:rPr lang="en-US" sz="1600" dirty="0"/>
              <a:t>​</a:t>
            </a:r>
          </a:p>
          <a:p>
            <a:pPr fontAlgn="base"/>
            <a:r>
              <a:rPr lang="sk-SK" sz="1600" dirty="0"/>
              <a:t>dotknutým osobám (niektoré prípady)</a:t>
            </a:r>
            <a:r>
              <a:rPr lang="en-US" sz="1600" dirty="0"/>
              <a:t>​</a:t>
            </a:r>
          </a:p>
          <a:p>
            <a:pPr marL="0" indent="0" fontAlgn="base">
              <a:buNone/>
            </a:pPr>
            <a:r>
              <a:rPr lang="sk-SK" sz="1600" b="1" dirty="0"/>
              <a:t>Do kedy je potrebné incident oznámiť?</a:t>
            </a:r>
            <a:r>
              <a:rPr lang="en-US" sz="1600" dirty="0"/>
              <a:t>​</a:t>
            </a:r>
          </a:p>
          <a:p>
            <a:pPr fontAlgn="base"/>
            <a:r>
              <a:rPr lang="sk-SK" sz="1600" b="1" dirty="0"/>
              <a:t>bez zbytočného odkladu</a:t>
            </a:r>
            <a:r>
              <a:rPr lang="sk-SK" sz="1600" dirty="0"/>
              <a:t>, resp. </a:t>
            </a:r>
            <a:r>
              <a:rPr lang="sk-SK" sz="1600" b="1" dirty="0"/>
              <a:t>do 72 hodín</a:t>
            </a:r>
            <a:r>
              <a:rPr lang="sk-SK" sz="1600" dirty="0"/>
              <a:t>​</a:t>
            </a:r>
          </a:p>
          <a:p>
            <a:pPr marL="0" indent="0" fontAlgn="base">
              <a:buNone/>
            </a:pPr>
            <a:endParaRPr lang="sk-SK" sz="1600" dirty="0"/>
          </a:p>
          <a:p>
            <a:pPr fontAlgn="base"/>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algn="just" fontAlgn="base"/>
            <a:endParaRPr lang="sk-SK" sz="1600" dirty="0"/>
          </a:p>
          <a:p>
            <a:pPr algn="just"/>
            <a:endParaRPr lang="sk-SK" sz="1600" dirty="0"/>
          </a:p>
        </p:txBody>
      </p:sp>
    </p:spTree>
    <p:extLst>
      <p:ext uri="{BB962C8B-B14F-4D97-AF65-F5344CB8AC3E}">
        <p14:creationId xmlns:p14="http://schemas.microsoft.com/office/powerpoint/2010/main" val="187736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B2F40-A2ED-3102-1413-D91F85367A4B}"/>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087C362F-4AF6-4147-B786-3BEC7D402E14}"/>
              </a:ext>
            </a:extLst>
          </p:cNvPr>
          <p:cNvSpPr>
            <a:spLocks noGrp="1" noChangeArrowheads="1"/>
          </p:cNvSpPr>
          <p:nvPr>
            <p:ph type="title"/>
          </p:nvPr>
        </p:nvSpPr>
        <p:spPr>
          <a:xfrm>
            <a:off x="2532888" y="365126"/>
            <a:ext cx="7508050" cy="1325563"/>
          </a:xfrm>
        </p:spPr>
        <p:txBody>
          <a:bodyPr/>
          <a:lstStyle/>
          <a:p>
            <a:r>
              <a:rPr lang="sk-SK" b="1" dirty="0"/>
              <a:t>BEZPEČNOSŤ SPRACÚVANIA OÚ</a:t>
            </a:r>
            <a:r>
              <a:rPr lang="sk-SK" dirty="0"/>
              <a:t>​</a:t>
            </a:r>
            <a:endParaRPr lang="sk-SK" altLang="sk-SK" dirty="0">
              <a:latin typeface="Arial" panose="020B0604020202020204" pitchFamily="34" charset="0"/>
            </a:endParaRPr>
          </a:p>
        </p:txBody>
      </p:sp>
      <p:pic>
        <p:nvPicPr>
          <p:cNvPr id="15364" name="Picture 4" descr="average time to detect a data breach by industry">
            <a:extLst>
              <a:ext uri="{FF2B5EF4-FFF2-40B4-BE49-F238E27FC236}">
                <a16:creationId xmlns:a16="http://schemas.microsoft.com/office/drawing/2014/main" id="{3E663161-5B72-2E7B-8485-DE806B568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488" y="1259082"/>
            <a:ext cx="3902837" cy="433983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data breach response times average time to contain a breach">
            <a:extLst>
              <a:ext uri="{FF2B5EF4-FFF2-40B4-BE49-F238E27FC236}">
                <a16:creationId xmlns:a16="http://schemas.microsoft.com/office/drawing/2014/main" id="{20B25562-18FE-4154-8D25-FBD1501E0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913" y="1259082"/>
            <a:ext cx="4027519" cy="435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61358"/>
      </p:ext>
    </p:extLst>
  </p:cSld>
  <p:clrMapOvr>
    <a:masterClrMapping/>
  </p:clrMapOvr>
  <p:transition spd="slow">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4C310-F277-0216-4FD6-92C927BFEB22}"/>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866EBA13-4B3A-2116-069B-F183BEB46FFF}"/>
              </a:ext>
            </a:extLst>
          </p:cNvPr>
          <p:cNvSpPr>
            <a:spLocks noGrp="1" noChangeArrowheads="1"/>
          </p:cNvSpPr>
          <p:nvPr>
            <p:ph type="title"/>
          </p:nvPr>
        </p:nvSpPr>
        <p:spPr>
          <a:xfrm>
            <a:off x="2532888" y="365126"/>
            <a:ext cx="7508050" cy="1325563"/>
          </a:xfrm>
        </p:spPr>
        <p:txBody>
          <a:bodyPr/>
          <a:lstStyle/>
          <a:p>
            <a:r>
              <a:rPr lang="sk-SK" b="1" dirty="0"/>
              <a:t>BEZPEČNOSŤ SPRACÚVANIA OÚ</a:t>
            </a:r>
            <a:r>
              <a:rPr lang="sk-SK" dirty="0"/>
              <a:t>​</a:t>
            </a:r>
            <a:endParaRPr lang="sk-SK" altLang="sk-SK" dirty="0">
              <a:latin typeface="Arial" panose="020B0604020202020204" pitchFamily="34" charset="0"/>
            </a:endParaRPr>
          </a:p>
        </p:txBody>
      </p:sp>
      <p:pic>
        <p:nvPicPr>
          <p:cNvPr id="16386" name="Picture 2">
            <a:extLst>
              <a:ext uri="{FF2B5EF4-FFF2-40B4-BE49-F238E27FC236}">
                <a16:creationId xmlns:a16="http://schemas.microsoft.com/office/drawing/2014/main" id="{FD57E7C2-9A08-5C55-6711-6FE35A01F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1341295"/>
            <a:ext cx="5465636" cy="417540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F828715D-F767-140E-D4C7-8B02A3E1A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01962"/>
            <a:ext cx="5371148" cy="465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34196"/>
      </p:ext>
    </p:extLst>
  </p:cSld>
  <p:clrMapOvr>
    <a:masterClrMapping/>
  </p:clrMapOvr>
  <p:transition spd="slow">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B18A-49D5-C457-80DE-B3C6CA04D296}"/>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CFD128FA-B79F-C7F1-47F3-63BF380C9A89}"/>
              </a:ext>
            </a:extLst>
          </p:cNvPr>
          <p:cNvSpPr>
            <a:spLocks noGrp="1" noChangeArrowheads="1"/>
          </p:cNvSpPr>
          <p:nvPr>
            <p:ph type="title"/>
          </p:nvPr>
        </p:nvSpPr>
        <p:spPr>
          <a:xfrm>
            <a:off x="2532888" y="365126"/>
            <a:ext cx="7508050" cy="1325563"/>
          </a:xfrm>
        </p:spPr>
        <p:txBody>
          <a:bodyPr/>
          <a:lstStyle/>
          <a:p>
            <a:r>
              <a:rPr lang="sk-SK" b="1" dirty="0"/>
              <a:t>BEZPEČNOSŤ SPRACÚVANIA OÚ</a:t>
            </a:r>
            <a:r>
              <a:rPr lang="sk-SK" dirty="0"/>
              <a:t>​</a:t>
            </a:r>
            <a:endParaRPr lang="sk-SK" altLang="sk-SK" dirty="0">
              <a:latin typeface="Arial" panose="020B0604020202020204" pitchFamily="34" charset="0"/>
            </a:endParaRPr>
          </a:p>
        </p:txBody>
      </p:sp>
      <p:pic>
        <p:nvPicPr>
          <p:cNvPr id="17410" name="Picture 2">
            <a:extLst>
              <a:ext uri="{FF2B5EF4-FFF2-40B4-BE49-F238E27FC236}">
                <a16:creationId xmlns:a16="http://schemas.microsoft.com/office/drawing/2014/main" id="{78D3EC23-BB43-DE6D-5A6A-A1FF4F18A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16" y="1077182"/>
            <a:ext cx="4118166" cy="4703635"/>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a:extLst>
              <a:ext uri="{FF2B5EF4-FFF2-40B4-BE49-F238E27FC236}">
                <a16:creationId xmlns:a16="http://schemas.microsoft.com/office/drawing/2014/main" id="{5CE697D9-57FB-2DA8-84E0-FA6B98630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445" y="1278033"/>
            <a:ext cx="5299139" cy="358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90661"/>
      </p:ext>
    </p:extLst>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0B403-68E9-1C72-84F4-84C087DDEE58}"/>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45C7FF02-9316-6F61-BCF3-F892151E20CD}"/>
              </a:ext>
            </a:extLst>
          </p:cNvPr>
          <p:cNvSpPr>
            <a:spLocks noGrp="1" noChangeArrowheads="1"/>
          </p:cNvSpPr>
          <p:nvPr>
            <p:ph type="title"/>
          </p:nvPr>
        </p:nvSpPr>
        <p:spPr>
          <a:xfrm>
            <a:off x="777240" y="585927"/>
            <a:ext cx="9889927" cy="1339658"/>
          </a:xfrm>
        </p:spPr>
        <p:txBody>
          <a:bodyPr>
            <a:normAutofit/>
          </a:bodyPr>
          <a:lstStyle/>
          <a:p>
            <a:r>
              <a:rPr lang="sk-SK" b="1" dirty="0"/>
              <a:t>COOKIES</a:t>
            </a:r>
            <a:r>
              <a:rPr lang="sk-SK" dirty="0"/>
              <a:t>​</a:t>
            </a:r>
            <a:endParaRPr lang="sk-SK" altLang="sk-SK" dirty="0"/>
          </a:p>
        </p:txBody>
      </p:sp>
      <p:sp>
        <p:nvSpPr>
          <p:cNvPr id="5123" name="Zástupný objekt pre obsah 4">
            <a:extLst>
              <a:ext uri="{FF2B5EF4-FFF2-40B4-BE49-F238E27FC236}">
                <a16:creationId xmlns:a16="http://schemas.microsoft.com/office/drawing/2014/main" id="{1E8DA289-DF20-2100-014A-F3C8E1B43AFB}"/>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fontScale="77500" lnSpcReduction="20000"/>
          </a:bodyPr>
          <a:lstStyle/>
          <a:p>
            <a:pPr algn="just" fontAlgn="base"/>
            <a:r>
              <a:rPr lang="sk-SK" dirty="0"/>
              <a:t>uchovávanie informácií o preferenciách používateľa vo vzťahu k navštevovanej webovej stránke (zvolený jazyk, veľkosť písma a pod.),</a:t>
            </a:r>
            <a:r>
              <a:rPr lang="en-US" dirty="0"/>
              <a:t>​</a:t>
            </a:r>
          </a:p>
          <a:p>
            <a:pPr algn="just" fontAlgn="base"/>
            <a:r>
              <a:rPr lang="sk-SK" dirty="0"/>
              <a:t>overovanie totožnosti používateľa za účelom prihlásenia sa na konkrétnu stránku alebo na uskutočnenie obchodných transakcií online (bez potreby opätovného zadávania informácií), </a:t>
            </a:r>
            <a:r>
              <a:rPr lang="en-US" dirty="0"/>
              <a:t>​</a:t>
            </a:r>
          </a:p>
          <a:p>
            <a:pPr algn="just" fontAlgn="base"/>
            <a:r>
              <a:rPr lang="sk-SK" dirty="0"/>
              <a:t>analýza efektívnosti a využívania konkrétnej webovej stránky (návštevnosť), </a:t>
            </a:r>
            <a:r>
              <a:rPr lang="en-US" dirty="0"/>
              <a:t>​</a:t>
            </a:r>
          </a:p>
          <a:p>
            <a:pPr algn="just" fontAlgn="base"/>
            <a:r>
              <a:rPr lang="sk-SK" dirty="0"/>
              <a:t>analýza efektívnosti zobrazovaných reklám na stránke a realizácia cielenej online reklamy a marketingu založenej na predchádzajúcom správaní používateľa.</a:t>
            </a:r>
            <a:r>
              <a:rPr lang="en-US" dirty="0"/>
              <a:t>​</a:t>
            </a:r>
          </a:p>
          <a:p>
            <a:pPr fontAlgn="base"/>
            <a:endParaRPr lang="sk-SK" dirty="0"/>
          </a:p>
        </p:txBody>
      </p:sp>
    </p:spTree>
    <p:extLst>
      <p:ext uri="{BB962C8B-B14F-4D97-AF65-F5344CB8AC3E}">
        <p14:creationId xmlns:p14="http://schemas.microsoft.com/office/powerpoint/2010/main" val="3315768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E829-F338-3D9B-3E6C-95C84F9AE25D}"/>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0C802487-B0BC-F7C4-C63B-2E246E31D58F}"/>
              </a:ext>
            </a:extLst>
          </p:cNvPr>
          <p:cNvSpPr>
            <a:spLocks noGrp="1" noChangeArrowheads="1"/>
          </p:cNvSpPr>
          <p:nvPr>
            <p:ph type="title"/>
          </p:nvPr>
        </p:nvSpPr>
        <p:spPr>
          <a:xfrm>
            <a:off x="2532888" y="365126"/>
            <a:ext cx="7508050" cy="1325563"/>
          </a:xfrm>
        </p:spPr>
        <p:txBody>
          <a:bodyPr/>
          <a:lstStyle/>
          <a:p>
            <a:r>
              <a:rPr lang="sk-SK" b="1" dirty="0"/>
              <a:t>BEZPEČNOSŤ SPRACÚVANIA OÚ</a:t>
            </a:r>
            <a:r>
              <a:rPr lang="sk-SK" dirty="0"/>
              <a:t>​</a:t>
            </a:r>
            <a:endParaRPr lang="sk-SK" altLang="sk-SK" dirty="0">
              <a:latin typeface="Arial" panose="020B0604020202020204" pitchFamily="34" charset="0"/>
            </a:endParaRPr>
          </a:p>
        </p:txBody>
      </p:sp>
      <p:pic>
        <p:nvPicPr>
          <p:cNvPr id="18434" name="Picture 2">
            <a:extLst>
              <a:ext uri="{FF2B5EF4-FFF2-40B4-BE49-F238E27FC236}">
                <a16:creationId xmlns:a16="http://schemas.microsoft.com/office/drawing/2014/main" id="{44D7B6B5-F3CE-BA82-E168-DB1E12B57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19288"/>
            <a:ext cx="65532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45635"/>
      </p:ext>
    </p:extLst>
  </p:cSld>
  <p:clrMapOvr>
    <a:masterClrMapping/>
  </p:clrMapOvr>
  <p:transition spd="slow">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063DA-2320-8E51-F6DC-3038013B010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743C563-B123-0C6C-71CD-5A14F1C927D9}"/>
              </a:ext>
            </a:extLst>
          </p:cNvPr>
          <p:cNvSpPr>
            <a:spLocks noGrp="1"/>
          </p:cNvSpPr>
          <p:nvPr>
            <p:ph type="title"/>
          </p:nvPr>
        </p:nvSpPr>
        <p:spPr>
          <a:xfrm>
            <a:off x="2203704" y="512064"/>
            <a:ext cx="8637200" cy="987552"/>
          </a:xfrm>
        </p:spPr>
        <p:txBody>
          <a:bodyPr/>
          <a:lstStyle/>
          <a:p>
            <a:r>
              <a:rPr lang="sk-SK" b="1" dirty="0"/>
              <a:t>BEZPEČNOSŤ SPRACÚVANIA OÚ</a:t>
            </a:r>
            <a:r>
              <a:rPr lang="sk-SK" dirty="0"/>
              <a:t>​</a:t>
            </a:r>
            <a:endParaRPr lang="sk-SK" sz="2600" b="1" dirty="0"/>
          </a:p>
        </p:txBody>
      </p:sp>
      <p:sp>
        <p:nvSpPr>
          <p:cNvPr id="3" name="Zástupný objekt pre obsah 2">
            <a:extLst>
              <a:ext uri="{FF2B5EF4-FFF2-40B4-BE49-F238E27FC236}">
                <a16:creationId xmlns:a16="http://schemas.microsoft.com/office/drawing/2014/main" id="{F5D0B60C-E73D-14B6-0B6D-37DE977FFBC2}"/>
              </a:ext>
            </a:extLst>
          </p:cNvPr>
          <p:cNvSpPr>
            <a:spLocks noGrp="1"/>
          </p:cNvSpPr>
          <p:nvPr>
            <p:ph idx="1"/>
          </p:nvPr>
        </p:nvSpPr>
        <p:spPr>
          <a:xfrm>
            <a:off x="1611951" y="2093976"/>
            <a:ext cx="9055216" cy="3639312"/>
          </a:xfrm>
        </p:spPr>
        <p:txBody>
          <a:bodyPr/>
          <a:lstStyle/>
          <a:p>
            <a:pPr fontAlgn="base"/>
            <a:r>
              <a:rPr lang="sk-SK" sz="1600" b="1" dirty="0"/>
              <a:t>Príklad 1: </a:t>
            </a:r>
            <a:r>
              <a:rPr lang="sk-SK" sz="1600" dirty="0"/>
              <a:t>Prevádzkovateľ prostredníctvom </a:t>
            </a:r>
            <a:r>
              <a:rPr lang="sk-SK" sz="1600" b="1" dirty="0"/>
              <a:t>dvoch hromadných mailov </a:t>
            </a:r>
            <a:r>
              <a:rPr lang="sk-SK" sz="1600" dirty="0"/>
              <a:t>sprístupnil bez právneho základu OÚ 372 študentov x. ročníka v rozsahu: meno, priezvisko, emailová adresa, výsledok testu, údaje týkajúce sa zaradenia do študijných krúžkov (údaje boli sprístupnené študentom a všetkým zamestnancom fakulty) a osobné údaje 217 študentov x. ročníka v rozsahu: meno, priezvisko, všeobecne použiteľný identifikátor (rodné číslo), údaje týkajúce sa zaradenia do študijných krúžkov (údaje boli sprístupnené študentom a všetkým zamestnancom fakulty) (vysoká škola, 900€). Prevádzkovateľ prijal opatrenia - preškolenie zamestnanca.</a:t>
            </a:r>
            <a:r>
              <a:rPr lang="en-US" sz="1600" dirty="0"/>
              <a:t>​</a:t>
            </a:r>
          </a:p>
          <a:p>
            <a:pPr fontAlgn="base"/>
            <a:r>
              <a:rPr lang="sk-SK" sz="1600" b="1" dirty="0"/>
              <a:t>Príklad 2: </a:t>
            </a:r>
            <a:r>
              <a:rPr lang="sk-SK" sz="1600" dirty="0"/>
              <a:t>Sprostredkovateľ zaslal email obsahujúci OÚ dotknutej osoby v rozsahu meno, priezvisko, dátum narodenia, adresa, telefónne číslo a číslo poistnej zmluvy mobilného zariadenia na </a:t>
            </a:r>
            <a:r>
              <a:rPr lang="sk-SK" sz="1600" b="1" dirty="0"/>
              <a:t>emailovú adresu </a:t>
            </a:r>
            <a:r>
              <a:rPr lang="sk-SK" sz="1600" dirty="0"/>
              <a:t>bez toho, aby boli uvedené OÚ v rámci zaslaného emailu </a:t>
            </a:r>
            <a:r>
              <a:rPr lang="sk-SK" sz="1600" b="1" dirty="0"/>
              <a:t>zabezpečené heslom</a:t>
            </a:r>
            <a:r>
              <a:rPr lang="sk-SK" sz="1600" dirty="0"/>
              <a:t>, čím bez právneho základu sprístupnil OÚ inej osobe (ISP, 700€)</a:t>
            </a:r>
            <a:r>
              <a:rPr lang="en-US" sz="1600" dirty="0"/>
              <a:t>​</a:t>
            </a:r>
          </a:p>
          <a:p>
            <a:pPr fontAlgn="base"/>
            <a:r>
              <a:rPr lang="sk-SK" sz="1600" b="1" dirty="0"/>
              <a:t>Príklad 3: </a:t>
            </a:r>
            <a:r>
              <a:rPr lang="sk-SK" sz="1600" dirty="0"/>
              <a:t>Zverejnenie rodných čísiel 186 uchádzačov o štúdium (škola, 700€). Novou právnou úpravou ochrany OÚ sa všeobecne použiteľný identifikátor - RČ FO nezaraďuje medzi tzv. osobitné kategórie OÚ, ale naďalej sa na spracúvanie RČ vzťahuje osobitný režim podľa § 78 ods. 4 ZOOU.</a:t>
            </a:r>
            <a:r>
              <a:rPr lang="en-US" sz="1600" dirty="0"/>
              <a:t>​</a:t>
            </a:r>
          </a:p>
          <a:p>
            <a:pPr marL="0" indent="0" fontAlgn="base">
              <a:buNone/>
            </a:pPr>
            <a:r>
              <a:rPr lang="sk-SK" sz="1600" dirty="0"/>
              <a:t>​</a:t>
            </a:r>
          </a:p>
          <a:p>
            <a:pPr marL="0" indent="0" fontAlgn="base">
              <a:buNone/>
            </a:pPr>
            <a:endParaRPr lang="sk-SK" sz="1600" dirty="0"/>
          </a:p>
          <a:p>
            <a:pPr fontAlgn="base"/>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algn="just" fontAlgn="base"/>
            <a:endParaRPr lang="sk-SK" sz="1600" dirty="0"/>
          </a:p>
          <a:p>
            <a:pPr algn="just"/>
            <a:endParaRPr lang="sk-SK" sz="1600" dirty="0"/>
          </a:p>
        </p:txBody>
      </p:sp>
    </p:spTree>
    <p:extLst>
      <p:ext uri="{BB962C8B-B14F-4D97-AF65-F5344CB8AC3E}">
        <p14:creationId xmlns:p14="http://schemas.microsoft.com/office/powerpoint/2010/main" val="246420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397CC-7F8E-3433-A903-B954C960DF8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EE34BAF-6178-5E86-881D-2D218DE023BF}"/>
              </a:ext>
            </a:extLst>
          </p:cNvPr>
          <p:cNvSpPr>
            <a:spLocks noGrp="1"/>
          </p:cNvSpPr>
          <p:nvPr>
            <p:ph type="title"/>
          </p:nvPr>
        </p:nvSpPr>
        <p:spPr>
          <a:xfrm>
            <a:off x="2203704" y="512064"/>
            <a:ext cx="8637200" cy="987552"/>
          </a:xfrm>
        </p:spPr>
        <p:txBody>
          <a:bodyPr/>
          <a:lstStyle/>
          <a:p>
            <a:r>
              <a:rPr lang="sk-SK" b="1" dirty="0"/>
              <a:t>SANKCIE ÚOOÚ</a:t>
            </a:r>
            <a:endParaRPr lang="sk-SK" sz="2600" b="1" dirty="0"/>
          </a:p>
        </p:txBody>
      </p:sp>
      <p:sp>
        <p:nvSpPr>
          <p:cNvPr id="3" name="Zástupný objekt pre obsah 2">
            <a:extLst>
              <a:ext uri="{FF2B5EF4-FFF2-40B4-BE49-F238E27FC236}">
                <a16:creationId xmlns:a16="http://schemas.microsoft.com/office/drawing/2014/main" id="{728E441A-3234-26BF-C5A6-586236D105C4}"/>
              </a:ext>
            </a:extLst>
          </p:cNvPr>
          <p:cNvSpPr>
            <a:spLocks noGrp="1"/>
          </p:cNvSpPr>
          <p:nvPr>
            <p:ph idx="1"/>
          </p:nvPr>
        </p:nvSpPr>
        <p:spPr>
          <a:xfrm>
            <a:off x="466345" y="1472184"/>
            <a:ext cx="10749462" cy="1682087"/>
          </a:xfrm>
        </p:spPr>
        <p:txBody>
          <a:bodyPr/>
          <a:lstStyle/>
          <a:p>
            <a:pPr fontAlgn="base"/>
            <a:r>
              <a:rPr lang="sk-SK" dirty="0"/>
              <a:t>Sankcia od ÚOOU</a:t>
            </a:r>
            <a:r>
              <a:rPr lang="en-US" dirty="0"/>
              <a:t>​</a:t>
            </a:r>
          </a:p>
          <a:p>
            <a:pPr fontAlgn="base"/>
            <a:r>
              <a:rPr lang="sk-SK" dirty="0"/>
              <a:t>Počet rozhodnutí: 180</a:t>
            </a:r>
            <a:r>
              <a:rPr lang="en-US" dirty="0"/>
              <a:t>​</a:t>
            </a:r>
          </a:p>
          <a:p>
            <a:pPr fontAlgn="base"/>
            <a:r>
              <a:rPr lang="sk-SK" dirty="0"/>
              <a:t>Priemerná: 1.750 €</a:t>
            </a:r>
            <a:r>
              <a:rPr lang="en-US" dirty="0"/>
              <a:t>​</a:t>
            </a:r>
          </a:p>
          <a:p>
            <a:pPr fontAlgn="base"/>
            <a:r>
              <a:rPr lang="sk-SK" dirty="0"/>
              <a:t>Minimálna: 100 €</a:t>
            </a:r>
            <a:r>
              <a:rPr lang="en-US" dirty="0"/>
              <a:t>​</a:t>
            </a:r>
          </a:p>
          <a:p>
            <a:pPr fontAlgn="base"/>
            <a:r>
              <a:rPr lang="sk-SK" dirty="0"/>
              <a:t>Maximálna: 50.000 €</a:t>
            </a:r>
            <a:endParaRPr lang="en-US" dirty="0"/>
          </a:p>
          <a:p>
            <a:pPr marL="0" indent="0" fontAlgn="base">
              <a:buNone/>
            </a:pPr>
            <a:r>
              <a:rPr lang="sk-SK" sz="1600" dirty="0"/>
              <a:t>​</a:t>
            </a:r>
          </a:p>
          <a:p>
            <a:pPr marL="0" indent="0" fontAlgn="base">
              <a:buNone/>
            </a:pPr>
            <a:endParaRPr lang="sk-SK" sz="1600" dirty="0"/>
          </a:p>
          <a:p>
            <a:pPr fontAlgn="base"/>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algn="just" fontAlgn="base"/>
            <a:endParaRPr lang="sk-SK" sz="1600" dirty="0"/>
          </a:p>
          <a:p>
            <a:pPr algn="just"/>
            <a:endParaRPr lang="sk-SK" sz="1600" dirty="0"/>
          </a:p>
        </p:txBody>
      </p:sp>
      <p:pic>
        <p:nvPicPr>
          <p:cNvPr id="21506" name="Picture 2">
            <a:extLst>
              <a:ext uri="{FF2B5EF4-FFF2-40B4-BE49-F238E27FC236}">
                <a16:creationId xmlns:a16="http://schemas.microsoft.com/office/drawing/2014/main" id="{36933D88-B32A-82C1-EBC2-6C54688F7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746" y="2029969"/>
            <a:ext cx="7155102" cy="288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644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D1B83-FBB5-009D-C4B1-8D56AA5A1FC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3B36F3-7FEB-AA59-A3FE-263E004096B6}"/>
              </a:ext>
            </a:extLst>
          </p:cNvPr>
          <p:cNvSpPr>
            <a:spLocks noGrp="1"/>
          </p:cNvSpPr>
          <p:nvPr>
            <p:ph type="title"/>
          </p:nvPr>
        </p:nvSpPr>
        <p:spPr>
          <a:xfrm>
            <a:off x="2203704" y="512064"/>
            <a:ext cx="8637200" cy="987552"/>
          </a:xfrm>
        </p:spPr>
        <p:txBody>
          <a:bodyPr/>
          <a:lstStyle/>
          <a:p>
            <a:r>
              <a:rPr lang="sk-SK" b="1" dirty="0"/>
              <a:t>SANKCIE ÚOOÚ</a:t>
            </a:r>
            <a:endParaRPr lang="sk-SK" sz="2600" b="1" dirty="0"/>
          </a:p>
        </p:txBody>
      </p:sp>
      <p:sp>
        <p:nvSpPr>
          <p:cNvPr id="3" name="Zástupný objekt pre obsah 2">
            <a:extLst>
              <a:ext uri="{FF2B5EF4-FFF2-40B4-BE49-F238E27FC236}">
                <a16:creationId xmlns:a16="http://schemas.microsoft.com/office/drawing/2014/main" id="{DE4ACF99-4344-B4FF-DB0F-E3D0F5DD726B}"/>
              </a:ext>
            </a:extLst>
          </p:cNvPr>
          <p:cNvSpPr>
            <a:spLocks noGrp="1"/>
          </p:cNvSpPr>
          <p:nvPr>
            <p:ph idx="1"/>
          </p:nvPr>
        </p:nvSpPr>
        <p:spPr>
          <a:xfrm>
            <a:off x="466345" y="1472184"/>
            <a:ext cx="10749462" cy="1682087"/>
          </a:xfrm>
        </p:spPr>
        <p:txBody>
          <a:bodyPr/>
          <a:lstStyle/>
          <a:p>
            <a:pPr fontAlgn="base"/>
            <a:r>
              <a:rPr lang="sk-SK" sz="1800" dirty="0"/>
              <a:t>Sankcia od ÚOOU</a:t>
            </a:r>
            <a:r>
              <a:rPr lang="en-US" sz="1800" dirty="0"/>
              <a:t>​</a:t>
            </a:r>
          </a:p>
          <a:p>
            <a:pPr fontAlgn="base"/>
            <a:r>
              <a:rPr lang="sk-SK" sz="1800" dirty="0"/>
              <a:t>Počet rozhodnutí: 180</a:t>
            </a:r>
            <a:r>
              <a:rPr lang="en-US" sz="1800" dirty="0"/>
              <a:t>​</a:t>
            </a:r>
          </a:p>
          <a:p>
            <a:pPr fontAlgn="base"/>
            <a:r>
              <a:rPr lang="sk-SK" sz="1800" dirty="0"/>
              <a:t>Priemerná: 1.750 €</a:t>
            </a:r>
            <a:r>
              <a:rPr lang="en-US" sz="1800" dirty="0"/>
              <a:t>​</a:t>
            </a:r>
          </a:p>
          <a:p>
            <a:pPr fontAlgn="base"/>
            <a:r>
              <a:rPr lang="sk-SK" sz="1800" dirty="0"/>
              <a:t>Minimálna: 100 €</a:t>
            </a:r>
            <a:r>
              <a:rPr lang="en-US" sz="1800" dirty="0"/>
              <a:t>​</a:t>
            </a:r>
          </a:p>
          <a:p>
            <a:pPr fontAlgn="base"/>
            <a:r>
              <a:rPr lang="sk-SK" sz="1800" dirty="0"/>
              <a:t>Maximálna: 50.000 €</a:t>
            </a:r>
            <a:endParaRPr lang="en-US" sz="1800" dirty="0"/>
          </a:p>
          <a:p>
            <a:pPr marL="0" indent="0" fontAlgn="base">
              <a:buNone/>
            </a:pPr>
            <a:r>
              <a:rPr lang="sk-SK" sz="1600" dirty="0"/>
              <a:t>​</a:t>
            </a:r>
          </a:p>
          <a:p>
            <a:pPr marL="0" indent="0" fontAlgn="base">
              <a:buNone/>
            </a:pPr>
            <a:endParaRPr lang="sk-SK" sz="1600" dirty="0"/>
          </a:p>
          <a:p>
            <a:pPr fontAlgn="base"/>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algn="just" fontAlgn="base"/>
            <a:endParaRPr lang="sk-SK" sz="1600" dirty="0"/>
          </a:p>
          <a:p>
            <a:pPr algn="just"/>
            <a:endParaRPr lang="sk-SK" sz="1600" dirty="0"/>
          </a:p>
        </p:txBody>
      </p:sp>
      <p:pic>
        <p:nvPicPr>
          <p:cNvPr id="22530" name="Picture 2">
            <a:extLst>
              <a:ext uri="{FF2B5EF4-FFF2-40B4-BE49-F238E27FC236}">
                <a16:creationId xmlns:a16="http://schemas.microsoft.com/office/drawing/2014/main" id="{7F50BAB7-CC2C-36D3-E516-8085329CE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45" y="3292250"/>
            <a:ext cx="11031820" cy="244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36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7AD3-8C9D-8DE3-5FCD-84969A3E9D7A}"/>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09DB2D0-3FD4-58B6-6B00-E36E6D6C4BCE}"/>
              </a:ext>
            </a:extLst>
          </p:cNvPr>
          <p:cNvSpPr>
            <a:spLocks noGrp="1"/>
          </p:cNvSpPr>
          <p:nvPr>
            <p:ph sz="half" idx="1"/>
          </p:nvPr>
        </p:nvSpPr>
        <p:spPr>
          <a:xfrm>
            <a:off x="762000" y="1737360"/>
            <a:ext cx="10265664" cy="3605107"/>
          </a:xfrm>
        </p:spPr>
        <p:txBody>
          <a:bodyPr/>
          <a:lstStyle/>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r>
              <a:rPr lang="sk-SK" sz="3400" dirty="0">
                <a:solidFill>
                  <a:schemeClr val="bg1"/>
                </a:solidFill>
              </a:rPr>
              <a:t>PORUŠENIE OCHRANY OSOBNÝCH ÚDAJOV AKO KATEGÓRIA NEZÁKONNÉHO OBSAHU​</a:t>
            </a:r>
          </a:p>
        </p:txBody>
      </p:sp>
    </p:spTree>
    <p:extLst>
      <p:ext uri="{BB962C8B-B14F-4D97-AF65-F5344CB8AC3E}">
        <p14:creationId xmlns:p14="http://schemas.microsoft.com/office/powerpoint/2010/main" val="2740153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81D14-872B-7D7C-0899-0A89B2FA0A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72C3A6-70D8-7E2F-6F72-DBFB458C05CC}"/>
              </a:ext>
            </a:extLst>
          </p:cNvPr>
          <p:cNvSpPr>
            <a:spLocks noGrp="1"/>
          </p:cNvSpPr>
          <p:nvPr>
            <p:ph type="title"/>
          </p:nvPr>
        </p:nvSpPr>
        <p:spPr>
          <a:xfrm>
            <a:off x="2203704" y="512064"/>
            <a:ext cx="8637200" cy="987552"/>
          </a:xfrm>
        </p:spPr>
        <p:txBody>
          <a:bodyPr/>
          <a:lstStyle/>
          <a:p>
            <a:r>
              <a:rPr lang="sk-SK" b="1" dirty="0"/>
              <a:t>ADMINISTRATÍVNOPRÁVNE PROSTRIEDKY OCHRANY</a:t>
            </a:r>
            <a:r>
              <a:rPr lang="sk-SK" dirty="0"/>
              <a:t>​</a:t>
            </a:r>
            <a:endParaRPr lang="sk-SK" sz="2600" b="1" dirty="0"/>
          </a:p>
        </p:txBody>
      </p:sp>
      <p:sp>
        <p:nvSpPr>
          <p:cNvPr id="3" name="Zástupný objekt pre obsah 2">
            <a:extLst>
              <a:ext uri="{FF2B5EF4-FFF2-40B4-BE49-F238E27FC236}">
                <a16:creationId xmlns:a16="http://schemas.microsoft.com/office/drawing/2014/main" id="{EA4E8122-98CE-7471-392C-F2447B18F987}"/>
              </a:ext>
            </a:extLst>
          </p:cNvPr>
          <p:cNvSpPr>
            <a:spLocks noGrp="1"/>
          </p:cNvSpPr>
          <p:nvPr>
            <p:ph idx="1"/>
          </p:nvPr>
        </p:nvSpPr>
        <p:spPr>
          <a:xfrm>
            <a:off x="1611951" y="2093976"/>
            <a:ext cx="9055216" cy="3639312"/>
          </a:xfrm>
        </p:spPr>
        <p:txBody>
          <a:bodyPr/>
          <a:lstStyle/>
          <a:p>
            <a:pPr algn="just" fontAlgn="base"/>
            <a:r>
              <a:rPr lang="sk-SK" sz="1600" dirty="0"/>
              <a:t>príslušný orgán </a:t>
            </a:r>
            <a:r>
              <a:rPr lang="sk-SK" sz="1600" b="1" dirty="0"/>
              <a:t>– Úrad na ochranu osobných údajov (ÚOOÚ)</a:t>
            </a:r>
            <a:r>
              <a:rPr lang="en-US" sz="1600" dirty="0"/>
              <a:t>​</a:t>
            </a:r>
          </a:p>
          <a:p>
            <a:pPr algn="just" fontAlgn="base"/>
            <a:r>
              <a:rPr lang="sk-SK" sz="1600" dirty="0"/>
              <a:t>ÚOOÚ podľa § 80 ods. 1 ZOOÚ vykonáva </a:t>
            </a:r>
            <a:r>
              <a:rPr lang="sk-SK" sz="1600" b="1" dirty="0"/>
              <a:t>dozor nad ochranou osobných údajov,</a:t>
            </a:r>
            <a:r>
              <a:rPr lang="sk-SK" sz="1600" dirty="0"/>
              <a:t> vrátane dozoru nad ochranou osobných údajov spracúvaných príslušnými orgánmi pri plnení úloh na účely trestného konania, okrem:</a:t>
            </a:r>
            <a:r>
              <a:rPr lang="en-US" sz="1600" dirty="0"/>
              <a:t>​</a:t>
            </a:r>
          </a:p>
          <a:p>
            <a:pPr algn="just" fontAlgn="base"/>
            <a:r>
              <a:rPr lang="sk-SK" sz="1600" dirty="0"/>
              <a:t>spracúvania osobných údajov zo strany príslušných súdov pri výkone ich súdnej právomoci - dozor nad takýmto spracúvaním vykonáva Ministerstvo spravodlivosti SR</a:t>
            </a:r>
            <a:r>
              <a:rPr lang="en-US" sz="1600" dirty="0"/>
              <a:t>​</a:t>
            </a:r>
          </a:p>
          <a:p>
            <a:pPr algn="just" fontAlgn="base"/>
            <a:r>
              <a:rPr lang="sk-SK" sz="1600" dirty="0"/>
              <a:t>spracúvania osobných údajov Národným bezpečnostným úradom podľa zákona č. 215/2004 Z. z. o ochrane utajovaných skutočností - dozor vykonáva NRSR </a:t>
            </a:r>
            <a:r>
              <a:rPr lang="en-US" sz="1600" dirty="0"/>
              <a:t>​</a:t>
            </a:r>
          </a:p>
          <a:p>
            <a:pPr algn="just" fontAlgn="base"/>
            <a:r>
              <a:rPr lang="sk-SK" sz="1600" dirty="0"/>
              <a:t>ÚOOÚ má oprávnenie uložiť </a:t>
            </a:r>
            <a:r>
              <a:rPr lang="sk-SK" sz="1600" b="1" dirty="0"/>
              <a:t>opatrenia na nápravu, pokutu podľa § 104 alebo poriadkovú pokutu podľa § 105 </a:t>
            </a:r>
            <a:r>
              <a:rPr lang="sk-SK" sz="1600" dirty="0"/>
              <a:t>ZOOÚ v prípade, ak prevádzkovateľ, sprostredkovateľ, monitorujúci subjekt alebo certifikačný subjekt </a:t>
            </a:r>
            <a:r>
              <a:rPr lang="sk-SK" sz="1600" b="1" dirty="0"/>
              <a:t>porušili ustanovenia tohto zákona alebo osobitného predpisu</a:t>
            </a:r>
            <a:r>
              <a:rPr lang="en-US" sz="1600" dirty="0"/>
              <a:t>​</a:t>
            </a:r>
          </a:p>
          <a:p>
            <a:pPr algn="just" fontAlgn="base"/>
            <a:r>
              <a:rPr lang="sk-SK" sz="1600" dirty="0"/>
              <a:t>ÚOOÚ je tak orgánom príslušným rozhodovať o </a:t>
            </a:r>
            <a:r>
              <a:rPr lang="sk-SK" sz="1600" b="1" dirty="0"/>
              <a:t>správnych deliktoch</a:t>
            </a:r>
            <a:r>
              <a:rPr lang="sk-SK" sz="1600" dirty="0"/>
              <a:t> vymedzených v § 104 ZOOÚ</a:t>
            </a:r>
            <a:r>
              <a:rPr lang="en-US" sz="1600" dirty="0"/>
              <a:t>​</a:t>
            </a:r>
          </a:p>
          <a:p>
            <a:pPr marL="0" indent="0" fontAlgn="base">
              <a:buNone/>
            </a:pPr>
            <a:r>
              <a:rPr lang="sk-SK" sz="1600" dirty="0"/>
              <a:t>​</a:t>
            </a:r>
          </a:p>
          <a:p>
            <a:pPr marL="0" indent="0" fontAlgn="base">
              <a:buNone/>
            </a:pPr>
            <a:endParaRPr lang="sk-SK" sz="1600" dirty="0"/>
          </a:p>
          <a:p>
            <a:pPr fontAlgn="base"/>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marL="0" indent="0" fontAlgn="base">
              <a:buNone/>
            </a:pPr>
            <a:endParaRPr lang="sk-SK" sz="1600" dirty="0"/>
          </a:p>
          <a:p>
            <a:pPr algn="just" fontAlgn="base"/>
            <a:endParaRPr lang="sk-SK" sz="1600" dirty="0"/>
          </a:p>
          <a:p>
            <a:pPr algn="just"/>
            <a:endParaRPr lang="sk-SK" sz="1600" dirty="0"/>
          </a:p>
        </p:txBody>
      </p:sp>
    </p:spTree>
    <p:extLst>
      <p:ext uri="{BB962C8B-B14F-4D97-AF65-F5344CB8AC3E}">
        <p14:creationId xmlns:p14="http://schemas.microsoft.com/office/powerpoint/2010/main" val="4123390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A032F-711C-6A13-D503-EE720E94273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B669767-6B93-5F61-6707-B4596496025E}"/>
              </a:ext>
            </a:extLst>
          </p:cNvPr>
          <p:cNvSpPr>
            <a:spLocks noGrp="1"/>
          </p:cNvSpPr>
          <p:nvPr>
            <p:ph type="title"/>
          </p:nvPr>
        </p:nvSpPr>
        <p:spPr>
          <a:xfrm>
            <a:off x="2203704" y="512064"/>
            <a:ext cx="8637200" cy="987552"/>
          </a:xfrm>
        </p:spPr>
        <p:txBody>
          <a:bodyPr/>
          <a:lstStyle/>
          <a:p>
            <a:r>
              <a:rPr lang="sk-SK" sz="3500" b="1" dirty="0"/>
              <a:t>PORUŠENIE OCHRANY OSOBNÝCH ÚDAJOV </a:t>
            </a:r>
            <a:r>
              <a:rPr lang="sk-SK" sz="3500" dirty="0"/>
              <a:t>​</a:t>
            </a:r>
            <a:br>
              <a:rPr lang="sk-SK" sz="3500" dirty="0"/>
            </a:br>
            <a:r>
              <a:rPr lang="sk-SK" sz="3500" b="1" dirty="0"/>
              <a:t>AKO KATEGÓRIA NEZÁKONNÉHO OBSAHU</a:t>
            </a:r>
          </a:p>
        </p:txBody>
      </p:sp>
      <p:sp>
        <p:nvSpPr>
          <p:cNvPr id="3" name="Zástupný objekt pre obsah 2">
            <a:extLst>
              <a:ext uri="{FF2B5EF4-FFF2-40B4-BE49-F238E27FC236}">
                <a16:creationId xmlns:a16="http://schemas.microsoft.com/office/drawing/2014/main" id="{FF36F706-9322-0578-FBD2-970B805A23EA}"/>
              </a:ext>
            </a:extLst>
          </p:cNvPr>
          <p:cNvSpPr>
            <a:spLocks noGrp="1"/>
          </p:cNvSpPr>
          <p:nvPr>
            <p:ph idx="1"/>
          </p:nvPr>
        </p:nvSpPr>
        <p:spPr>
          <a:xfrm>
            <a:off x="1611951" y="2093976"/>
            <a:ext cx="9055216" cy="3639312"/>
          </a:xfrm>
        </p:spPr>
        <p:txBody>
          <a:bodyPr/>
          <a:lstStyle/>
          <a:p>
            <a:pPr algn="just" fontAlgn="base"/>
            <a:r>
              <a:rPr lang="sk-SK" sz="2200" dirty="0"/>
              <a:t>z existujúcej rozhodovacej činnosti ÚOOÚ možno identifikovať </a:t>
            </a:r>
            <a:r>
              <a:rPr lang="sk-SK" sz="2200" b="1" dirty="0"/>
              <a:t>tri najčastejšie formy</a:t>
            </a:r>
            <a:r>
              <a:rPr lang="sk-SK" sz="2200" dirty="0"/>
              <a:t> porušení práv k osobným údajom, ktoré možno kategorizovať ako nezákonný obsah:</a:t>
            </a:r>
            <a:r>
              <a:rPr lang="en-US" sz="2200" dirty="0"/>
              <a:t>​</a:t>
            </a:r>
          </a:p>
          <a:p>
            <a:pPr algn="just" fontAlgn="base"/>
            <a:r>
              <a:rPr lang="sk-SK" sz="2200" dirty="0"/>
              <a:t>neoprávnené vyhotovovanie obrazových alebo obrazovo-zvukových záznamov dotknutých osôb prostredníctvom kamerových systémov </a:t>
            </a:r>
            <a:r>
              <a:rPr lang="en-US" sz="2200" dirty="0"/>
              <a:t>​</a:t>
            </a:r>
          </a:p>
          <a:p>
            <a:pPr algn="just" fontAlgn="base"/>
            <a:r>
              <a:rPr lang="sk-SK" sz="2200" dirty="0"/>
              <a:t>neoprávnené zverejnenie osobných údajov na internete </a:t>
            </a:r>
            <a:r>
              <a:rPr lang="en-US" sz="2200" dirty="0"/>
              <a:t>​</a:t>
            </a:r>
          </a:p>
          <a:p>
            <a:pPr algn="just" fontAlgn="base"/>
            <a:r>
              <a:rPr lang="sk-SK" sz="2200" dirty="0"/>
              <a:t>neoprávnené odoslanie osobných údajov tretím osobám prostredníctvom email-u</a:t>
            </a:r>
            <a:r>
              <a:rPr lang="en-US" sz="2200" dirty="0"/>
              <a:t>​</a:t>
            </a:r>
          </a:p>
          <a:p>
            <a:pPr marL="0" indent="0" fontAlgn="base">
              <a:buNone/>
            </a:pPr>
            <a:r>
              <a:rPr lang="sk-SK" sz="2200" dirty="0"/>
              <a:t>​</a:t>
            </a:r>
          </a:p>
          <a:p>
            <a:pPr marL="0" indent="0" fontAlgn="base">
              <a:buNone/>
            </a:pPr>
            <a:endParaRPr lang="sk-SK" sz="2200" dirty="0"/>
          </a:p>
          <a:p>
            <a:pPr fontAlgn="base"/>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algn="just" fontAlgn="base"/>
            <a:endParaRPr lang="sk-SK" sz="2200" dirty="0"/>
          </a:p>
          <a:p>
            <a:pPr algn="just"/>
            <a:endParaRPr lang="sk-SK" sz="2200" dirty="0"/>
          </a:p>
        </p:txBody>
      </p:sp>
    </p:spTree>
    <p:extLst>
      <p:ext uri="{BB962C8B-B14F-4D97-AF65-F5344CB8AC3E}">
        <p14:creationId xmlns:p14="http://schemas.microsoft.com/office/powerpoint/2010/main" val="2349734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BF3F7-F64E-FE6E-9D07-52608016312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8BC75E5-2062-028E-A79B-908F66D00AE3}"/>
              </a:ext>
            </a:extLst>
          </p:cNvPr>
          <p:cNvSpPr>
            <a:spLocks noGrp="1"/>
          </p:cNvSpPr>
          <p:nvPr>
            <p:ph type="title"/>
          </p:nvPr>
        </p:nvSpPr>
        <p:spPr>
          <a:xfrm>
            <a:off x="2203704" y="512064"/>
            <a:ext cx="8637200" cy="987552"/>
          </a:xfrm>
        </p:spPr>
        <p:txBody>
          <a:bodyPr/>
          <a:lstStyle/>
          <a:p>
            <a:r>
              <a:rPr lang="sk-SK" sz="3500" b="1" dirty="0"/>
              <a:t>NEOPRÁVNENÉ VYHOTOVENIE ​</a:t>
            </a:r>
            <a:br>
              <a:rPr lang="sk-SK" sz="3500" b="1" dirty="0"/>
            </a:br>
            <a:r>
              <a:rPr lang="sk-SK" sz="3500" b="1" dirty="0"/>
              <a:t>ZÁZNAMOV Z KAMEROVÝCH SYSTÉMOV​</a:t>
            </a:r>
          </a:p>
        </p:txBody>
      </p:sp>
      <p:sp>
        <p:nvSpPr>
          <p:cNvPr id="3" name="Zástupný objekt pre obsah 2">
            <a:extLst>
              <a:ext uri="{FF2B5EF4-FFF2-40B4-BE49-F238E27FC236}">
                <a16:creationId xmlns:a16="http://schemas.microsoft.com/office/drawing/2014/main" id="{AB1A18B6-16B4-2BC0-2367-70DC8755FFB1}"/>
              </a:ext>
            </a:extLst>
          </p:cNvPr>
          <p:cNvSpPr>
            <a:spLocks noGrp="1"/>
          </p:cNvSpPr>
          <p:nvPr>
            <p:ph idx="1"/>
          </p:nvPr>
        </p:nvSpPr>
        <p:spPr>
          <a:xfrm>
            <a:off x="1611951" y="2093976"/>
            <a:ext cx="9055216" cy="3639312"/>
          </a:xfrm>
        </p:spPr>
        <p:txBody>
          <a:bodyPr/>
          <a:lstStyle/>
          <a:p>
            <a:pPr algn="just" fontAlgn="base"/>
            <a:r>
              <a:rPr lang="sk-SK" sz="2000" dirty="0"/>
              <a:t>najčastejšia forma porušení, ktoré možno klasifikovať ako kategóriu nezákonného obsahu</a:t>
            </a:r>
            <a:r>
              <a:rPr lang="en-US" sz="2000" dirty="0"/>
              <a:t>​</a:t>
            </a:r>
          </a:p>
          <a:p>
            <a:pPr algn="just" fontAlgn="base"/>
            <a:r>
              <a:rPr lang="sk-SK" sz="2000" dirty="0"/>
              <a:t>z tohto dôvodu prijaté osobitné odporúčania usmerňujúce prevádzkovateľov pokiaľ ide o priblíženie spôsobu, akým možno kamerové informačné systémy implementovať v praxi:</a:t>
            </a:r>
            <a:r>
              <a:rPr lang="en-US" sz="2000" dirty="0"/>
              <a:t>​</a:t>
            </a:r>
          </a:p>
          <a:p>
            <a:pPr algn="just" fontAlgn="base"/>
            <a:r>
              <a:rPr lang="sk-SK" sz="2000" u="sng" dirty="0" err="1">
                <a:hlinkClick r:id="rId2"/>
              </a:rPr>
              <a:t>European</a:t>
            </a:r>
            <a:r>
              <a:rPr lang="sk-SK" sz="2000" u="sng" dirty="0">
                <a:hlinkClick r:id="rId2"/>
              </a:rPr>
              <a:t> </a:t>
            </a:r>
            <a:r>
              <a:rPr lang="sk-SK" sz="2000" u="sng" dirty="0" err="1">
                <a:hlinkClick r:id="rId2"/>
              </a:rPr>
              <a:t>Data</a:t>
            </a:r>
            <a:r>
              <a:rPr lang="sk-SK" sz="2000" u="sng" dirty="0">
                <a:hlinkClick r:id="rId2"/>
              </a:rPr>
              <a:t> </a:t>
            </a:r>
            <a:r>
              <a:rPr lang="sk-SK" sz="2000" u="sng" dirty="0" err="1">
                <a:hlinkClick r:id="rId2"/>
              </a:rPr>
              <a:t>Protection</a:t>
            </a:r>
            <a:r>
              <a:rPr lang="sk-SK" sz="2000" u="sng" dirty="0">
                <a:hlinkClick r:id="rId2"/>
              </a:rPr>
              <a:t> </a:t>
            </a:r>
            <a:r>
              <a:rPr lang="sk-SK" sz="2000" u="sng" dirty="0" err="1">
                <a:hlinkClick r:id="rId2"/>
              </a:rPr>
              <a:t>Board</a:t>
            </a:r>
            <a:r>
              <a:rPr lang="sk-SK" sz="2000" u="sng" dirty="0">
                <a:hlinkClick r:id="rId2"/>
              </a:rPr>
              <a:t> - </a:t>
            </a:r>
            <a:r>
              <a:rPr lang="sk-SK" sz="2000" u="sng" dirty="0" err="1">
                <a:hlinkClick r:id="rId2"/>
              </a:rPr>
              <a:t>Guidelines</a:t>
            </a:r>
            <a:r>
              <a:rPr lang="sk-SK" sz="2000" u="sng" dirty="0">
                <a:hlinkClick r:id="rId2"/>
              </a:rPr>
              <a:t> 3/2019 on </a:t>
            </a:r>
            <a:r>
              <a:rPr lang="sk-SK" sz="2000" u="sng" dirty="0" err="1">
                <a:hlinkClick r:id="rId2"/>
              </a:rPr>
              <a:t>processing</a:t>
            </a:r>
            <a:r>
              <a:rPr lang="sk-SK" sz="2000" u="sng" dirty="0">
                <a:hlinkClick r:id="rId2"/>
              </a:rPr>
              <a:t> of </a:t>
            </a:r>
            <a:r>
              <a:rPr lang="sk-SK" sz="2000" u="sng" dirty="0" err="1">
                <a:hlinkClick r:id="rId2"/>
              </a:rPr>
              <a:t>personal</a:t>
            </a:r>
            <a:r>
              <a:rPr lang="sk-SK" sz="2000" u="sng" dirty="0">
                <a:hlinkClick r:id="rId2"/>
              </a:rPr>
              <a:t> </a:t>
            </a:r>
            <a:r>
              <a:rPr lang="sk-SK" sz="2000" u="sng" dirty="0" err="1">
                <a:hlinkClick r:id="rId2"/>
              </a:rPr>
              <a:t>data</a:t>
            </a:r>
            <a:r>
              <a:rPr lang="sk-SK" sz="2000" u="sng" dirty="0">
                <a:hlinkClick r:id="rId2"/>
              </a:rPr>
              <a:t> </a:t>
            </a:r>
            <a:r>
              <a:rPr lang="sk-SK" sz="2000" u="sng" dirty="0" err="1">
                <a:hlinkClick r:id="rId2"/>
              </a:rPr>
              <a:t>through</a:t>
            </a:r>
            <a:r>
              <a:rPr lang="sk-SK" sz="2000" u="sng" dirty="0">
                <a:hlinkClick r:id="rId2"/>
              </a:rPr>
              <a:t> video </a:t>
            </a:r>
            <a:r>
              <a:rPr lang="sk-SK" sz="2000" u="sng" dirty="0" err="1">
                <a:hlinkClick r:id="rId2"/>
              </a:rPr>
              <a:t>devices</a:t>
            </a:r>
            <a:r>
              <a:rPr lang="sk-SK" sz="2000" u="sng" dirty="0">
                <a:hlinkClick r:id="rId2"/>
              </a:rPr>
              <a:t> z januára 2020</a:t>
            </a:r>
            <a:r>
              <a:rPr lang="sk-SK" sz="2000" dirty="0"/>
              <a:t>​</a:t>
            </a:r>
          </a:p>
          <a:p>
            <a:pPr algn="just" fontAlgn="base"/>
            <a:r>
              <a:rPr lang="sk-SK" sz="2000" u="sng" dirty="0">
                <a:hlinkClick r:id="rId3"/>
              </a:rPr>
              <a:t>Metodické usmernenie č. 1/2023 Monitorovanie kamerovými zariadeniami fyzických osôb na rodinnom dome prijatého Úradom, ktoré reflektuje existujúcu rozhodovaciu prax týkajúcu sa monitorovania súkromných obydlí fyzických osôb.</a:t>
            </a:r>
            <a:r>
              <a:rPr lang="sk-SK" sz="2000" dirty="0"/>
              <a:t>​</a:t>
            </a:r>
          </a:p>
          <a:p>
            <a:pPr marL="0" indent="0" fontAlgn="base">
              <a:buNone/>
            </a:pPr>
            <a:r>
              <a:rPr lang="sk-SK" sz="2000" dirty="0"/>
              <a:t>​</a:t>
            </a:r>
          </a:p>
          <a:p>
            <a:pPr marL="0" indent="0" fontAlgn="base">
              <a:buNone/>
            </a:pPr>
            <a:endParaRPr lang="sk-SK" sz="2000" dirty="0"/>
          </a:p>
          <a:p>
            <a:pPr fontAlgn="base"/>
            <a:endParaRPr lang="sk-SK" sz="2000" dirty="0"/>
          </a:p>
          <a:p>
            <a:pPr marL="0" indent="0" fontAlgn="base">
              <a:buNone/>
            </a:pPr>
            <a:endParaRPr lang="sk-SK" sz="2000" dirty="0"/>
          </a:p>
          <a:p>
            <a:pPr marL="0" indent="0" fontAlgn="base">
              <a:buNone/>
            </a:pPr>
            <a:endParaRPr lang="sk-SK" sz="2000" dirty="0"/>
          </a:p>
          <a:p>
            <a:pPr marL="0" indent="0" fontAlgn="base">
              <a:buNone/>
            </a:pPr>
            <a:endParaRPr lang="sk-SK" sz="2000" dirty="0"/>
          </a:p>
          <a:p>
            <a:pPr marL="0" indent="0" fontAlgn="base">
              <a:buNone/>
            </a:pPr>
            <a:endParaRPr lang="sk-SK" sz="2000" dirty="0"/>
          </a:p>
          <a:p>
            <a:pPr marL="0" indent="0" fontAlgn="base">
              <a:buNone/>
            </a:pPr>
            <a:endParaRPr lang="sk-SK" sz="2000" dirty="0"/>
          </a:p>
          <a:p>
            <a:pPr marL="0" indent="0" fontAlgn="base">
              <a:buNone/>
            </a:pPr>
            <a:endParaRPr lang="sk-SK" sz="2000" dirty="0"/>
          </a:p>
          <a:p>
            <a:pPr algn="just" fontAlgn="base"/>
            <a:endParaRPr lang="sk-SK" sz="2000" dirty="0"/>
          </a:p>
          <a:p>
            <a:pPr algn="just"/>
            <a:endParaRPr lang="sk-SK" sz="2000" dirty="0"/>
          </a:p>
        </p:txBody>
      </p:sp>
    </p:spTree>
    <p:extLst>
      <p:ext uri="{BB962C8B-B14F-4D97-AF65-F5344CB8AC3E}">
        <p14:creationId xmlns:p14="http://schemas.microsoft.com/office/powerpoint/2010/main" val="1780728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10142-7BB9-89A3-4218-037CD619E4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39FEB7-84DA-C907-E165-6EDFF18FA6D7}"/>
              </a:ext>
            </a:extLst>
          </p:cNvPr>
          <p:cNvSpPr>
            <a:spLocks noGrp="1"/>
          </p:cNvSpPr>
          <p:nvPr>
            <p:ph type="title"/>
          </p:nvPr>
        </p:nvSpPr>
        <p:spPr>
          <a:xfrm>
            <a:off x="2203704" y="512064"/>
            <a:ext cx="8637200" cy="987552"/>
          </a:xfrm>
        </p:spPr>
        <p:txBody>
          <a:bodyPr/>
          <a:lstStyle/>
          <a:p>
            <a:r>
              <a:rPr lang="sk-SK" sz="3500" b="1" dirty="0"/>
              <a:t>NEOPRÁVNENÉ VYHOTOVENIE ​</a:t>
            </a:r>
            <a:br>
              <a:rPr lang="sk-SK" sz="3500" b="1" dirty="0"/>
            </a:br>
            <a:r>
              <a:rPr lang="sk-SK" sz="3500" b="1" dirty="0"/>
              <a:t>ZÁZNAMOV Z KAMEROVÝCH SYSTÉMOV​</a:t>
            </a:r>
          </a:p>
        </p:txBody>
      </p:sp>
      <p:sp>
        <p:nvSpPr>
          <p:cNvPr id="3" name="Zástupný objekt pre obsah 2">
            <a:extLst>
              <a:ext uri="{FF2B5EF4-FFF2-40B4-BE49-F238E27FC236}">
                <a16:creationId xmlns:a16="http://schemas.microsoft.com/office/drawing/2014/main" id="{01C8ABC7-30E8-94F8-ACBD-06BEBF0B0E2B}"/>
              </a:ext>
            </a:extLst>
          </p:cNvPr>
          <p:cNvSpPr>
            <a:spLocks noGrp="1"/>
          </p:cNvSpPr>
          <p:nvPr>
            <p:ph idx="1"/>
          </p:nvPr>
        </p:nvSpPr>
        <p:spPr>
          <a:xfrm>
            <a:off x="1611951" y="2093976"/>
            <a:ext cx="9055216" cy="3639312"/>
          </a:xfrm>
        </p:spPr>
        <p:txBody>
          <a:bodyPr/>
          <a:lstStyle/>
          <a:p>
            <a:pPr algn="just" fontAlgn="base"/>
            <a:r>
              <a:rPr lang="sk-SK" sz="1900" b="1" dirty="0"/>
              <a:t>osobné údaje</a:t>
            </a:r>
            <a:r>
              <a:rPr lang="sk-SK" sz="1900" dirty="0"/>
              <a:t> zachytávané prostredníctvom kamerových informačných systémov zahŕňajú predovšetkým </a:t>
            </a:r>
            <a:r>
              <a:rPr lang="sk-SK" sz="1900" b="1" dirty="0"/>
              <a:t>podobizeň fyzických osôb </a:t>
            </a:r>
            <a:r>
              <a:rPr lang="sk-SK" sz="1900" dirty="0"/>
              <a:t>vyskytujúcich sa v monitorovanom priestore (vrátane možnosti zaznamenať hlas osoby a obsah jej komunikácie), ako </a:t>
            </a:r>
            <a:r>
              <a:rPr lang="sk-SK" sz="1900" b="1" dirty="0"/>
              <a:t>aj ďalšie údaje</a:t>
            </a:r>
            <a:r>
              <a:rPr lang="sk-SK" sz="1900" dirty="0"/>
              <a:t>, najmä informáciu o prítomnosti osoby v danom priestore v konkrétnom čase a o správaní sa tejto osoby na danom mieste</a:t>
            </a:r>
            <a:r>
              <a:rPr lang="en-US" sz="1900" dirty="0"/>
              <a:t>​</a:t>
            </a:r>
          </a:p>
          <a:p>
            <a:pPr algn="just" fontAlgn="base"/>
            <a:r>
              <a:rPr lang="sk-SK" sz="1900" dirty="0"/>
              <a:t>podľa EDPB „</a:t>
            </a:r>
            <a:r>
              <a:rPr lang="sk-SK" sz="1900" i="1" dirty="0"/>
              <a:t>potenciálne riziko zneužitia týchto údajov rastie s rozmermi monitorovaného priestoru, ako aj s počtom osôb, ktoré toto miesto pravidelne navštevujú.</a:t>
            </a:r>
            <a:r>
              <a:rPr lang="sk-SK" sz="1900" dirty="0"/>
              <a:t>“</a:t>
            </a:r>
            <a:r>
              <a:rPr lang="en-US" sz="1900" dirty="0"/>
              <a:t>​</a:t>
            </a:r>
          </a:p>
          <a:p>
            <a:pPr algn="just" fontAlgn="base"/>
            <a:r>
              <a:rPr lang="sk-SK" sz="1900" dirty="0"/>
              <a:t>predpokladom aplikácie príslušnej právnej úpravy ochrany osobných údajov je spôsobilosť priamej alebo nepriamej identifikácie konkrétnej osoby na základe spracúvaných osobných údajov</a:t>
            </a:r>
            <a:endParaRPr lang="en-US" sz="1900" dirty="0"/>
          </a:p>
          <a:p>
            <a:pPr marL="0" indent="0" fontAlgn="base">
              <a:buNone/>
            </a:pPr>
            <a:r>
              <a:rPr lang="sk-SK" sz="1900" dirty="0"/>
              <a:t>​</a:t>
            </a:r>
          </a:p>
          <a:p>
            <a:pPr marL="0" indent="0" fontAlgn="base">
              <a:buNone/>
            </a:pPr>
            <a:endParaRPr lang="sk-SK" sz="1900" dirty="0"/>
          </a:p>
          <a:p>
            <a:pPr fontAlgn="base"/>
            <a:endParaRPr lang="sk-SK"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marL="0" indent="0" fontAlgn="base">
              <a:buNone/>
            </a:pPr>
            <a:endParaRPr lang="sk-SK" sz="1900" dirty="0"/>
          </a:p>
          <a:p>
            <a:pPr algn="just" fontAlgn="base"/>
            <a:endParaRPr lang="sk-SK" sz="1900" dirty="0"/>
          </a:p>
          <a:p>
            <a:pPr algn="just"/>
            <a:endParaRPr lang="sk-SK" sz="1900" dirty="0"/>
          </a:p>
        </p:txBody>
      </p:sp>
    </p:spTree>
    <p:extLst>
      <p:ext uri="{BB962C8B-B14F-4D97-AF65-F5344CB8AC3E}">
        <p14:creationId xmlns:p14="http://schemas.microsoft.com/office/powerpoint/2010/main" val="4101541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E144-51B5-33E8-BB8F-93FACC3CDFF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35494D-C864-077A-64AA-4552235B094F}"/>
              </a:ext>
            </a:extLst>
          </p:cNvPr>
          <p:cNvSpPr>
            <a:spLocks noGrp="1"/>
          </p:cNvSpPr>
          <p:nvPr>
            <p:ph type="title"/>
          </p:nvPr>
        </p:nvSpPr>
        <p:spPr>
          <a:xfrm>
            <a:off x="2203704" y="512064"/>
            <a:ext cx="8637200" cy="987552"/>
          </a:xfrm>
        </p:spPr>
        <p:txBody>
          <a:bodyPr/>
          <a:lstStyle/>
          <a:p>
            <a:r>
              <a:rPr lang="sk-SK" sz="3500" b="1" dirty="0"/>
              <a:t>NEOPRÁVNENÉ VYHOTOVENIE ​</a:t>
            </a:r>
            <a:br>
              <a:rPr lang="sk-SK" sz="3500" b="1" dirty="0"/>
            </a:br>
            <a:r>
              <a:rPr lang="sk-SK" sz="3500" b="1" dirty="0"/>
              <a:t>ZÁZNAMOV Z KAMEROVÝCH SYSTÉMOV</a:t>
            </a:r>
          </a:p>
        </p:txBody>
      </p:sp>
      <p:sp>
        <p:nvSpPr>
          <p:cNvPr id="3" name="Zástupný objekt pre obsah 2">
            <a:extLst>
              <a:ext uri="{FF2B5EF4-FFF2-40B4-BE49-F238E27FC236}">
                <a16:creationId xmlns:a16="http://schemas.microsoft.com/office/drawing/2014/main" id="{7EBFD295-84E0-03CF-414D-614A7D0C94DC}"/>
              </a:ext>
            </a:extLst>
          </p:cNvPr>
          <p:cNvSpPr>
            <a:spLocks noGrp="1"/>
          </p:cNvSpPr>
          <p:nvPr>
            <p:ph idx="1"/>
          </p:nvPr>
        </p:nvSpPr>
        <p:spPr>
          <a:xfrm>
            <a:off x="1611951" y="2093976"/>
            <a:ext cx="9055216" cy="3639312"/>
          </a:xfrm>
        </p:spPr>
        <p:txBody>
          <a:bodyPr/>
          <a:lstStyle/>
          <a:p>
            <a:pPr marL="0" indent="0" fontAlgn="base">
              <a:buNone/>
            </a:pPr>
            <a:r>
              <a:rPr lang="sk-SK" sz="1800" b="1" dirty="0"/>
              <a:t>ZÁKONNOSŤ SPRACÚVANIA</a:t>
            </a:r>
            <a:r>
              <a:rPr lang="en-US" sz="1800" dirty="0"/>
              <a:t>​</a:t>
            </a:r>
          </a:p>
          <a:p>
            <a:pPr marL="0" indent="0" fontAlgn="base">
              <a:buNone/>
            </a:pPr>
            <a:r>
              <a:rPr lang="sk-SK" sz="1800" b="1" dirty="0"/>
              <a:t>právne základy pre spracúvanie osobných údajov:</a:t>
            </a:r>
            <a:r>
              <a:rPr lang="sk-SK" sz="1800" dirty="0"/>
              <a:t>​</a:t>
            </a:r>
          </a:p>
          <a:p>
            <a:pPr fontAlgn="base"/>
            <a:r>
              <a:rPr lang="sk-SK" sz="1800" dirty="0"/>
              <a:t>najčastejšie </a:t>
            </a:r>
            <a:r>
              <a:rPr lang="sk-SK" sz="1800" b="1" dirty="0"/>
              <a:t>oprávnený záujem prevádzkovateľa</a:t>
            </a:r>
            <a:r>
              <a:rPr lang="sk-SK" sz="1800" dirty="0"/>
              <a:t> </a:t>
            </a:r>
            <a:r>
              <a:rPr lang="sk-SK" sz="1800" b="1" dirty="0"/>
              <a:t>alebo tretej strany</a:t>
            </a:r>
            <a:r>
              <a:rPr lang="sk-SK" sz="1800" dirty="0"/>
              <a:t>​</a:t>
            </a:r>
          </a:p>
          <a:p>
            <a:pPr fontAlgn="base"/>
            <a:r>
              <a:rPr lang="sk-SK" sz="1800" dirty="0"/>
              <a:t>za oprávnený záujem bude spravidla možné považovať </a:t>
            </a:r>
            <a:r>
              <a:rPr lang="sk-SK" sz="1800" b="1" dirty="0"/>
              <a:t>ochranu majetku prevádzkovateľa </a:t>
            </a:r>
            <a:r>
              <a:rPr lang="sk-SK" sz="1800" dirty="0"/>
              <a:t>pred prípadnou krádežou, vlámaním alebo poškodením, vrátane </a:t>
            </a:r>
            <a:r>
              <a:rPr lang="sk-SK" sz="1800" b="1" dirty="0"/>
              <a:t>ochrany života a zdravia osôb </a:t>
            </a:r>
            <a:r>
              <a:rPr lang="sk-SK" sz="1800" dirty="0"/>
              <a:t>nachádzajúcich sa v monitorovanom priestore, a teda </a:t>
            </a:r>
            <a:r>
              <a:rPr lang="sk-SK" sz="1800" b="1" dirty="0"/>
              <a:t>ochranu pred páchaním priestupkovej alebo trestnej činnosti tretími osobami</a:t>
            </a:r>
            <a:r>
              <a:rPr lang="sk-SK" sz="1800" dirty="0"/>
              <a:t> a s tým súvisiaci </a:t>
            </a:r>
            <a:r>
              <a:rPr lang="sk-SK" sz="1800" b="1" dirty="0"/>
              <a:t>záujem na zabezpečení možnosti preukazovania, uplatňovania alebo obhajovania právnych nárokov</a:t>
            </a:r>
            <a:r>
              <a:rPr lang="sk-SK" sz="1800" dirty="0"/>
              <a:t> prevádzkovateľa prostredníctvom takýchto záznamov, ktoré môžu slúžiť ako potenciálne dôkazy v konaní pred príslušným orgánom</a:t>
            </a:r>
            <a:r>
              <a:rPr lang="en-US" sz="1800" dirty="0"/>
              <a:t>​</a:t>
            </a:r>
          </a:p>
          <a:p>
            <a:pPr fontAlgn="base"/>
            <a:r>
              <a:rPr lang="sk-SK" sz="1800" dirty="0"/>
              <a:t>podľa EDPB oprávnený záujem musí skutočne existovať a byť aktuálny, t. j. nemôže byť fiktívny ani špekulatívny</a:t>
            </a:r>
            <a:r>
              <a:rPr lang="en-US" sz="1800" dirty="0"/>
              <a:t>​</a:t>
            </a:r>
          </a:p>
          <a:p>
            <a:pPr marL="0" indent="0" fontAlgn="base">
              <a:buNone/>
            </a:pPr>
            <a:r>
              <a:rPr lang="sk-SK" sz="1800" dirty="0"/>
              <a:t>​</a:t>
            </a:r>
          </a:p>
          <a:p>
            <a:pPr marL="0" indent="0" fontAlgn="base">
              <a:buNone/>
            </a:pPr>
            <a:endParaRPr lang="sk-SK" sz="1800" dirty="0"/>
          </a:p>
          <a:p>
            <a:pPr fontAlgn="base"/>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marL="0" indent="0"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396300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D4F49B-2A31-F366-0C53-3EDB67FB5988}"/>
              </a:ext>
            </a:extLst>
          </p:cNvPr>
          <p:cNvSpPr>
            <a:spLocks noGrp="1" noChangeArrowheads="1"/>
          </p:cNvSpPr>
          <p:nvPr>
            <p:ph type="title"/>
          </p:nvPr>
        </p:nvSpPr>
        <p:spPr>
          <a:xfrm>
            <a:off x="841248" y="365760"/>
            <a:ext cx="10515600" cy="1325880"/>
          </a:xfrm>
        </p:spPr>
        <p:txBody>
          <a:bodyPr lIns="91440" tIns="45720" rIns="91440" bIns="45720" anchor="ctr">
            <a:normAutofit/>
          </a:bodyPr>
          <a:lstStyle/>
          <a:p>
            <a:r>
              <a:rPr lang="sk-SK" b="1" dirty="0"/>
              <a:t>SESSION / PERSISTENT COOKIES</a:t>
            </a:r>
            <a:endParaRPr lang="cs-CZ" altLang="sk-SK" dirty="0"/>
          </a:p>
        </p:txBody>
      </p:sp>
      <p:pic>
        <p:nvPicPr>
          <p:cNvPr id="1036" name="Picture 12" descr="Obrázok, na ktorom je text, snímka obrazovky, písmo, dizajn&#10;&#10;Obsah vygenerovaný pomocou AI môže byť nesprávny.">
            <a:extLst>
              <a:ext uri="{FF2B5EF4-FFF2-40B4-BE49-F238E27FC236}">
                <a16:creationId xmlns:a16="http://schemas.microsoft.com/office/drawing/2014/main" id="{D9F86BC6-93B4-633B-C099-F890D5A86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669" b="-1"/>
          <a:stretch>
            <a:fillRect/>
          </a:stretch>
        </p:blipFill>
        <p:spPr bwMode="auto">
          <a:xfrm>
            <a:off x="841248" y="1882140"/>
            <a:ext cx="5067300" cy="435254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1038" name="Picture 14" descr="Obrázok, na ktorom je text, snímka obrazovky, písmo, číslo&#10;&#10;Obsah vygenerovaný pomocou AI môže byť nesprávny.">
            <a:extLst>
              <a:ext uri="{FF2B5EF4-FFF2-40B4-BE49-F238E27FC236}">
                <a16:creationId xmlns:a16="http://schemas.microsoft.com/office/drawing/2014/main" id="{22A1F835-33AA-21C8-C6DF-D4FC18717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70" r="-2" b="-2"/>
          <a:stretch>
            <a:fillRect/>
          </a:stretch>
        </p:blipFill>
        <p:spPr bwMode="auto">
          <a:xfrm>
            <a:off x="6289548" y="1882140"/>
            <a:ext cx="5067300" cy="435254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31625-F782-0FE6-86CD-19BDF0F222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EC1BC2E-1377-A4C0-4EC3-B66E79FB1AF0}"/>
              </a:ext>
            </a:extLst>
          </p:cNvPr>
          <p:cNvSpPr>
            <a:spLocks noGrp="1"/>
          </p:cNvSpPr>
          <p:nvPr>
            <p:ph type="title"/>
          </p:nvPr>
        </p:nvSpPr>
        <p:spPr>
          <a:xfrm>
            <a:off x="2203704" y="512064"/>
            <a:ext cx="8637200" cy="987552"/>
          </a:xfrm>
        </p:spPr>
        <p:txBody>
          <a:bodyPr/>
          <a:lstStyle/>
          <a:p>
            <a:r>
              <a:rPr lang="sk-SK" sz="3500" b="1" dirty="0"/>
              <a:t>NEOPRÁVNENÉ VYHOTOVENIE ​</a:t>
            </a:r>
            <a:br>
              <a:rPr lang="sk-SK" sz="3500" b="1" dirty="0"/>
            </a:br>
            <a:r>
              <a:rPr lang="sk-SK" sz="3500" b="1" dirty="0"/>
              <a:t>ZÁZNAMOV Z KAMEROVÝCH SYSTÉMOV</a:t>
            </a:r>
          </a:p>
        </p:txBody>
      </p:sp>
      <p:sp>
        <p:nvSpPr>
          <p:cNvPr id="3" name="Zástupný objekt pre obsah 2">
            <a:extLst>
              <a:ext uri="{FF2B5EF4-FFF2-40B4-BE49-F238E27FC236}">
                <a16:creationId xmlns:a16="http://schemas.microsoft.com/office/drawing/2014/main" id="{AAB9B809-E738-EAA4-1F79-F38B7E0B4B52}"/>
              </a:ext>
            </a:extLst>
          </p:cNvPr>
          <p:cNvSpPr>
            <a:spLocks noGrp="1"/>
          </p:cNvSpPr>
          <p:nvPr>
            <p:ph idx="1"/>
          </p:nvPr>
        </p:nvSpPr>
        <p:spPr>
          <a:xfrm>
            <a:off x="1611951" y="2093976"/>
            <a:ext cx="9055216" cy="3639312"/>
          </a:xfrm>
        </p:spPr>
        <p:txBody>
          <a:bodyPr/>
          <a:lstStyle/>
          <a:p>
            <a:pPr marL="0" indent="0" algn="just" fontAlgn="base">
              <a:buNone/>
            </a:pPr>
            <a:r>
              <a:rPr lang="sk-SK" sz="2200" b="1" dirty="0"/>
              <a:t>TRANSPARENTNOSŤ</a:t>
            </a:r>
            <a:r>
              <a:rPr lang="sk-SK" sz="2200" dirty="0"/>
              <a:t> </a:t>
            </a:r>
            <a:r>
              <a:rPr lang="sk-SK" sz="2200" b="1" dirty="0"/>
              <a:t>SPRACÚVANIA </a:t>
            </a:r>
            <a:r>
              <a:rPr lang="en-US" sz="2200" dirty="0"/>
              <a:t>​</a:t>
            </a:r>
          </a:p>
          <a:p>
            <a:pPr algn="just" fontAlgn="base"/>
            <a:r>
              <a:rPr lang="sk-SK" sz="2200" dirty="0"/>
              <a:t>dotknuté osoby by mali byť informované o skutočnosti, že </a:t>
            </a:r>
            <a:r>
              <a:rPr lang="sk-SK" sz="2200" b="1" dirty="0"/>
              <a:t>vstupujú do monitorovaného priestoru </a:t>
            </a:r>
            <a:r>
              <a:rPr lang="sk-SK" sz="2200" dirty="0"/>
              <a:t>(a to ešte pred vstupom do takéhoto priestoru, čo možno zabezpečiť napríklad umiestnením informácie v kombinácii s ikonou kamery v úrovni očí dotknutých osôb), ako aj </a:t>
            </a:r>
            <a:r>
              <a:rPr lang="sk-SK" sz="2200" b="1" dirty="0"/>
              <a:t>o ďalších skutočnostiach </a:t>
            </a:r>
            <a:r>
              <a:rPr lang="sk-SK" sz="2200" dirty="0"/>
              <a:t>vymedzených v čl. 13 Nariadenia (EÚ) 2016/679, zahŕňajúcich napríklad informácie o </a:t>
            </a:r>
            <a:r>
              <a:rPr lang="sk-SK" sz="2200" b="1" dirty="0"/>
              <a:t>totožnosti a kontaktných údajoch prevádzkovateľa, účeloch spracúvania, právnom základe spracúvania</a:t>
            </a:r>
            <a:r>
              <a:rPr lang="sk-SK" sz="2200" dirty="0"/>
              <a:t>, atď. </a:t>
            </a:r>
            <a:r>
              <a:rPr lang="en-US" sz="2200" dirty="0"/>
              <a:t>​</a:t>
            </a:r>
          </a:p>
          <a:p>
            <a:pPr marL="0" indent="0" fontAlgn="base">
              <a:buNone/>
            </a:pPr>
            <a:r>
              <a:rPr lang="sk-SK" sz="2200" dirty="0"/>
              <a:t>​</a:t>
            </a:r>
          </a:p>
          <a:p>
            <a:pPr marL="0" indent="0" fontAlgn="base">
              <a:buNone/>
            </a:pPr>
            <a:endParaRPr lang="sk-SK" sz="2200" dirty="0"/>
          </a:p>
          <a:p>
            <a:pPr fontAlgn="base"/>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marL="0" indent="0" fontAlgn="base">
              <a:buNone/>
            </a:pPr>
            <a:endParaRPr lang="sk-SK" sz="2200" dirty="0"/>
          </a:p>
          <a:p>
            <a:pPr algn="just" fontAlgn="base"/>
            <a:endParaRPr lang="sk-SK" sz="2200" dirty="0"/>
          </a:p>
          <a:p>
            <a:pPr algn="just"/>
            <a:endParaRPr lang="sk-SK" sz="2200" dirty="0"/>
          </a:p>
        </p:txBody>
      </p:sp>
    </p:spTree>
    <p:extLst>
      <p:ext uri="{BB962C8B-B14F-4D97-AF65-F5344CB8AC3E}">
        <p14:creationId xmlns:p14="http://schemas.microsoft.com/office/powerpoint/2010/main" val="10185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DDB20-2B09-616E-D197-8761AA7040B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033972-7359-EA21-38A9-15EC3B18DDFD}"/>
              </a:ext>
            </a:extLst>
          </p:cNvPr>
          <p:cNvSpPr>
            <a:spLocks noGrp="1"/>
          </p:cNvSpPr>
          <p:nvPr>
            <p:ph type="title"/>
          </p:nvPr>
        </p:nvSpPr>
        <p:spPr>
          <a:xfrm>
            <a:off x="2203704" y="512064"/>
            <a:ext cx="8637200" cy="987552"/>
          </a:xfrm>
        </p:spPr>
        <p:txBody>
          <a:bodyPr/>
          <a:lstStyle/>
          <a:p>
            <a:r>
              <a:rPr lang="sk-SK" sz="3500" b="1" dirty="0"/>
              <a:t>NEOPRÁVNENÉ VYHOTOVENIE ​</a:t>
            </a:r>
            <a:br>
              <a:rPr lang="sk-SK" sz="3500" b="1" dirty="0"/>
            </a:br>
            <a:r>
              <a:rPr lang="sk-SK" sz="3500" b="1" dirty="0"/>
              <a:t>ZÁZNAMOV Z KAMEROVÝCH SYSTÉMOV</a:t>
            </a:r>
          </a:p>
        </p:txBody>
      </p:sp>
      <p:sp>
        <p:nvSpPr>
          <p:cNvPr id="3" name="Zástupný objekt pre obsah 2">
            <a:extLst>
              <a:ext uri="{FF2B5EF4-FFF2-40B4-BE49-F238E27FC236}">
                <a16:creationId xmlns:a16="http://schemas.microsoft.com/office/drawing/2014/main" id="{98A51E3C-A638-9A49-B895-50EF1905553E}"/>
              </a:ext>
            </a:extLst>
          </p:cNvPr>
          <p:cNvSpPr>
            <a:spLocks noGrp="1"/>
          </p:cNvSpPr>
          <p:nvPr>
            <p:ph idx="1"/>
          </p:nvPr>
        </p:nvSpPr>
        <p:spPr>
          <a:xfrm>
            <a:off x="1611951" y="2093976"/>
            <a:ext cx="9055216" cy="3639312"/>
          </a:xfrm>
        </p:spPr>
        <p:txBody>
          <a:bodyPr/>
          <a:lstStyle/>
          <a:p>
            <a:pPr algn="just" fontAlgn="base"/>
            <a:r>
              <a:rPr lang="sk-SK" sz="1700" dirty="0"/>
              <a:t>prevádzkovatelia sú ďalej povinní zabezpečiť, že spracúvané údaje sú primerané, relevantné a obmedzené na rozsah, ktorý je nevyhnutný vzhľadom na účely, na ktoré sa údaje spracúvajú (</a:t>
            </a:r>
            <a:r>
              <a:rPr lang="sk-SK" sz="1700" b="1" dirty="0"/>
              <a:t>zásada minimalizácie údajov</a:t>
            </a:r>
            <a:r>
              <a:rPr lang="sk-SK" sz="1700" dirty="0"/>
              <a:t>)</a:t>
            </a:r>
            <a:r>
              <a:rPr lang="en-US" sz="1700" dirty="0"/>
              <a:t>​</a:t>
            </a:r>
          </a:p>
          <a:p>
            <a:pPr algn="just" fontAlgn="base"/>
            <a:r>
              <a:rPr lang="sk-SK" sz="1700" dirty="0"/>
              <a:t>neprimeranosť spracúvania osobných údajov môže spočívať najmä v </a:t>
            </a:r>
            <a:r>
              <a:rPr lang="sk-SK" sz="1700" b="1" dirty="0"/>
              <a:t>monitorovaní priestoru nad rámec stanoveného účelu spracúvania</a:t>
            </a:r>
            <a:r>
              <a:rPr lang="sk-SK" sz="1700" dirty="0"/>
              <a:t>, konkrétne v monitorovaní nielen obydlia prevádzkovateľa a pozemkov v jeho vlastníctve, vrátane ich bezprostredného okolia, ale aj v monitorovaní ďalších priestorov, napríklad spoločnej prístupovej cesty, verejnej cestnej komunikácie, verejných priestranstiev alebo pozemkov, rodinných domov alebo záhrad vo vlastníctve iných osôb</a:t>
            </a:r>
            <a:r>
              <a:rPr lang="en-US" sz="1700" dirty="0"/>
              <a:t>​</a:t>
            </a:r>
          </a:p>
          <a:p>
            <a:pPr algn="just" fontAlgn="base"/>
            <a:r>
              <a:rPr lang="sk-SK" sz="1700" dirty="0"/>
              <a:t>ÚOOÚ môže v tejto súvislosti uložiť prevádzkovateľovi povinnosť obmedziť monitorovaný priestor výlučne na nehnuteľnosti a pozemky vo vlastníctve prevádzkovateľa, prípadne na priestor k nim bezprostredne priľahlý, čo možno dosiahnuť napríklad zmenou sklonu kamier alebo tzv. rastrovaním („začiernením“), tzn. technickým zabránením snímania neoprávnene monitorovaného priestranstva</a:t>
            </a:r>
            <a:r>
              <a:rPr lang="en-US" sz="1700" dirty="0"/>
              <a:t>​</a:t>
            </a:r>
          </a:p>
          <a:p>
            <a:pPr marL="0" indent="0" fontAlgn="base">
              <a:buNone/>
            </a:pPr>
            <a:r>
              <a:rPr lang="sk-SK" sz="1700" dirty="0"/>
              <a:t>​</a:t>
            </a:r>
          </a:p>
          <a:p>
            <a:pPr marL="0" indent="0" fontAlgn="base">
              <a:buNone/>
            </a:pPr>
            <a:endParaRPr lang="sk-SK" sz="1700" dirty="0"/>
          </a:p>
          <a:p>
            <a:pPr fontAlgn="base"/>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algn="just" fontAlgn="base"/>
            <a:endParaRPr lang="sk-SK" sz="1700" dirty="0"/>
          </a:p>
          <a:p>
            <a:pPr algn="just"/>
            <a:endParaRPr lang="sk-SK" sz="1700" dirty="0"/>
          </a:p>
        </p:txBody>
      </p:sp>
    </p:spTree>
    <p:extLst>
      <p:ext uri="{BB962C8B-B14F-4D97-AF65-F5344CB8AC3E}">
        <p14:creationId xmlns:p14="http://schemas.microsoft.com/office/powerpoint/2010/main" val="2501036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3C30-A1B5-7B28-B96C-5A382B33902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5E7C7E-0222-C061-DC93-8285622776B2}"/>
              </a:ext>
            </a:extLst>
          </p:cNvPr>
          <p:cNvSpPr>
            <a:spLocks noGrp="1"/>
          </p:cNvSpPr>
          <p:nvPr>
            <p:ph type="title"/>
          </p:nvPr>
        </p:nvSpPr>
        <p:spPr>
          <a:xfrm>
            <a:off x="2203704" y="512064"/>
            <a:ext cx="8637200" cy="987552"/>
          </a:xfrm>
        </p:spPr>
        <p:txBody>
          <a:bodyPr/>
          <a:lstStyle/>
          <a:p>
            <a:r>
              <a:rPr lang="sk-SK" sz="3500" b="1" dirty="0"/>
              <a:t>NEOPRÁVNENÉ VYHOTOVENIE ​</a:t>
            </a:r>
            <a:br>
              <a:rPr lang="sk-SK" sz="3500" b="1" dirty="0"/>
            </a:br>
            <a:r>
              <a:rPr lang="sk-SK" sz="3500" b="1" dirty="0"/>
              <a:t>ZÁZNAMOV Z KAMEROVÝCH SYSTÉMOV</a:t>
            </a:r>
          </a:p>
        </p:txBody>
      </p:sp>
      <p:sp>
        <p:nvSpPr>
          <p:cNvPr id="3" name="Zástupný objekt pre obsah 2">
            <a:extLst>
              <a:ext uri="{FF2B5EF4-FFF2-40B4-BE49-F238E27FC236}">
                <a16:creationId xmlns:a16="http://schemas.microsoft.com/office/drawing/2014/main" id="{6B8AFA9A-3158-EE29-3D18-304CA6E4F7B5}"/>
              </a:ext>
            </a:extLst>
          </p:cNvPr>
          <p:cNvSpPr>
            <a:spLocks noGrp="1"/>
          </p:cNvSpPr>
          <p:nvPr>
            <p:ph idx="1"/>
          </p:nvPr>
        </p:nvSpPr>
        <p:spPr>
          <a:xfrm>
            <a:off x="1611951" y="2093976"/>
            <a:ext cx="9055216" cy="3639312"/>
          </a:xfrm>
        </p:spPr>
        <p:txBody>
          <a:bodyPr/>
          <a:lstStyle/>
          <a:p>
            <a:pPr fontAlgn="base"/>
            <a:r>
              <a:rPr lang="sk-SK" dirty="0"/>
              <a:t>ďalšou povinnosťou prevádzkovateľov je povinnosť uchovávať údaje vo forme, ktorá umožňuje identifikáciu dotknutých osôb najviac po dobu, kým je to potrebné na účely, na ktoré sa osobné údaje spracúvajú (</a:t>
            </a:r>
            <a:r>
              <a:rPr lang="sk-SK" b="1" dirty="0"/>
              <a:t>zásada minimalizácie uchovávania</a:t>
            </a:r>
            <a:r>
              <a:rPr lang="sk-SK" dirty="0"/>
              <a:t>)</a:t>
            </a:r>
            <a:r>
              <a:rPr lang="en-US" dirty="0"/>
              <a:t>​</a:t>
            </a:r>
          </a:p>
          <a:p>
            <a:pPr fontAlgn="base"/>
            <a:r>
              <a:rPr lang="sk-SK" dirty="0"/>
              <a:t>podľa EDPB by lehota na uchovávanie osobných údajov </a:t>
            </a:r>
            <a:r>
              <a:rPr lang="sk-SK" b="1" dirty="0"/>
              <a:t>nemala presiahnuť 48, resp. 72 hodín</a:t>
            </a:r>
            <a:r>
              <a:rPr lang="en-US" dirty="0"/>
              <a:t>​</a:t>
            </a:r>
          </a:p>
          <a:p>
            <a:pPr marL="0" indent="0" fontAlgn="base">
              <a:buNone/>
            </a:pPr>
            <a:r>
              <a:rPr lang="sk-SK" sz="1700" dirty="0"/>
              <a:t>​</a:t>
            </a:r>
          </a:p>
          <a:p>
            <a:pPr marL="0" indent="0" fontAlgn="base">
              <a:buNone/>
            </a:pPr>
            <a:endParaRPr lang="sk-SK" sz="1700" dirty="0"/>
          </a:p>
          <a:p>
            <a:pPr fontAlgn="base"/>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marL="0" indent="0" fontAlgn="base">
              <a:buNone/>
            </a:pPr>
            <a:endParaRPr lang="sk-SK" sz="1700" dirty="0"/>
          </a:p>
          <a:p>
            <a:pPr algn="just" fontAlgn="base"/>
            <a:endParaRPr lang="sk-SK" sz="1700" dirty="0"/>
          </a:p>
          <a:p>
            <a:pPr algn="just"/>
            <a:endParaRPr lang="sk-SK" sz="1700" dirty="0"/>
          </a:p>
        </p:txBody>
      </p:sp>
    </p:spTree>
    <p:extLst>
      <p:ext uri="{BB962C8B-B14F-4D97-AF65-F5344CB8AC3E}">
        <p14:creationId xmlns:p14="http://schemas.microsoft.com/office/powerpoint/2010/main" val="210213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25CC-CD16-BD85-DAC6-E29C2A315BC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69CE66-4828-3739-285E-C6856DB7BAF3}"/>
              </a:ext>
            </a:extLst>
          </p:cNvPr>
          <p:cNvSpPr>
            <a:spLocks noGrp="1"/>
          </p:cNvSpPr>
          <p:nvPr>
            <p:ph type="title"/>
          </p:nvPr>
        </p:nvSpPr>
        <p:spPr>
          <a:xfrm>
            <a:off x="2203704" y="512064"/>
            <a:ext cx="8637200" cy="987552"/>
          </a:xfrm>
        </p:spPr>
        <p:txBody>
          <a:bodyPr/>
          <a:lstStyle/>
          <a:p>
            <a:r>
              <a:rPr lang="sk-SK" b="1" dirty="0"/>
              <a:t>NEOPRÁVNENÉ ZVEREJNENIE OSOBNÝCH ÚDAJOV </a:t>
            </a:r>
            <a:endParaRPr lang="sk-SK" sz="3500" b="1" dirty="0"/>
          </a:p>
        </p:txBody>
      </p:sp>
      <p:sp>
        <p:nvSpPr>
          <p:cNvPr id="3" name="Zástupný objekt pre obsah 2">
            <a:extLst>
              <a:ext uri="{FF2B5EF4-FFF2-40B4-BE49-F238E27FC236}">
                <a16:creationId xmlns:a16="http://schemas.microsoft.com/office/drawing/2014/main" id="{B669247F-005E-BB38-6890-9CACB1D00A1F}"/>
              </a:ext>
            </a:extLst>
          </p:cNvPr>
          <p:cNvSpPr>
            <a:spLocks noGrp="1"/>
          </p:cNvSpPr>
          <p:nvPr>
            <p:ph idx="1"/>
          </p:nvPr>
        </p:nvSpPr>
        <p:spPr>
          <a:xfrm>
            <a:off x="1611951" y="2093976"/>
            <a:ext cx="9055216" cy="3639312"/>
          </a:xfrm>
        </p:spPr>
        <p:txBody>
          <a:bodyPr/>
          <a:lstStyle/>
          <a:p>
            <a:pPr fontAlgn="base"/>
            <a:r>
              <a:rPr lang="sk-SK" sz="1500" dirty="0"/>
              <a:t>v rozhodovacej činnosti ÚOOÚ sa objavujú najmä prípady </a:t>
            </a:r>
            <a:r>
              <a:rPr lang="sk-SK" sz="1500" b="1" dirty="0"/>
              <a:t>neoprávneného zverejnenia osobných údajov dotknutých osôb na webovom sídle prevádzkovateľa</a:t>
            </a:r>
            <a:r>
              <a:rPr lang="sk-SK" sz="1500" dirty="0"/>
              <a:t>, pričom neoprávnenosť takéhoto spôsobu spracúvania osobných údajov vyplývala z absencie akéhokoľvek z právnych základov pre zákonné spracúvanie vymedzených v § 13 ods. 1 ZOOÚ</a:t>
            </a:r>
            <a:r>
              <a:rPr lang="en-US" sz="1500" dirty="0"/>
              <a:t>​</a:t>
            </a:r>
          </a:p>
          <a:p>
            <a:pPr fontAlgn="base"/>
            <a:r>
              <a:rPr lang="sk-SK" sz="1500" dirty="0"/>
              <a:t>tieto prípady zahŕňali napríklad:</a:t>
            </a:r>
            <a:r>
              <a:rPr lang="en-US" sz="1500" dirty="0"/>
              <a:t>​</a:t>
            </a:r>
          </a:p>
          <a:p>
            <a:pPr fontAlgn="base"/>
            <a:r>
              <a:rPr lang="sk-SK" sz="1500" dirty="0"/>
              <a:t>neoprávnené zverejnenie neanonymizovaných rozhodnutí o uložení pokuty, uznesení o zasadnutí obecného zastupiteľstva alebo iných dokumentov obsahujúcich osobné údaje dotknutých osôb alebo zoznamu občanov s trvalým pobytom v obci, ktorí dovŕšili životné jubileum, na webovom sídle obce, </a:t>
            </a:r>
            <a:r>
              <a:rPr lang="en-US" sz="1500" dirty="0"/>
              <a:t>​</a:t>
            </a:r>
          </a:p>
          <a:p>
            <a:pPr fontAlgn="base"/>
            <a:r>
              <a:rPr lang="sk-SK" sz="1500" dirty="0"/>
              <a:t>neoprávnené zverejnenie rodných čísiel v článku publikovanom na webovej stránke internetového denníka alebo v televíznej relácii sprístupnenej v archíve na webovom sídle prevádzkovateľa, </a:t>
            </a:r>
            <a:r>
              <a:rPr lang="en-US" sz="1500" dirty="0"/>
              <a:t>​</a:t>
            </a:r>
          </a:p>
          <a:p>
            <a:pPr fontAlgn="base"/>
            <a:r>
              <a:rPr lang="sk-SK" sz="1500" dirty="0"/>
              <a:t>zverejnenie rodných čísiel uchádzačov o štúdium s celkovým poradím a bodovým hodnotením na webovom sídle školy, alebo</a:t>
            </a:r>
            <a:r>
              <a:rPr lang="en-US" sz="1500" dirty="0"/>
              <a:t>​</a:t>
            </a:r>
          </a:p>
          <a:p>
            <a:pPr fontAlgn="base"/>
            <a:r>
              <a:rPr lang="sk-SK" sz="1500" dirty="0"/>
              <a:t>neoprávnené získavanie osobných údajov dotknutých osôb (fyzických osôb a fyzických osôb – podnikateľov) z verejných registrov štátnych inštitúcií a ich následné zverejnenie na vlastnom webovom sídle prevádzkovateľa.</a:t>
            </a:r>
            <a:r>
              <a:rPr lang="en-US" sz="1500" dirty="0"/>
              <a:t>​</a:t>
            </a:r>
          </a:p>
          <a:p>
            <a:pPr fontAlgn="base"/>
            <a:r>
              <a:rPr lang="sk-SK" sz="1500" dirty="0"/>
              <a:t>​</a:t>
            </a:r>
          </a:p>
          <a:p>
            <a:pPr marL="0" indent="0" fontAlgn="base">
              <a:buNone/>
            </a:pPr>
            <a:r>
              <a:rPr lang="sk-SK" sz="1500" dirty="0"/>
              <a:t>​</a:t>
            </a:r>
          </a:p>
          <a:p>
            <a:pPr marL="0" indent="0" fontAlgn="base">
              <a:buNone/>
            </a:pPr>
            <a:endParaRPr lang="sk-SK" sz="1500" dirty="0"/>
          </a:p>
          <a:p>
            <a:pPr fontAlgn="base"/>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algn="just" fontAlgn="base"/>
            <a:endParaRPr lang="sk-SK" sz="1500" dirty="0"/>
          </a:p>
          <a:p>
            <a:pPr algn="just"/>
            <a:endParaRPr lang="sk-SK" sz="1500" dirty="0"/>
          </a:p>
        </p:txBody>
      </p:sp>
    </p:spTree>
    <p:extLst>
      <p:ext uri="{BB962C8B-B14F-4D97-AF65-F5344CB8AC3E}">
        <p14:creationId xmlns:p14="http://schemas.microsoft.com/office/powerpoint/2010/main" val="2016061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63F81-E804-E6D1-66E1-FE4D334E42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AC99FC7-E3A8-E453-E353-D51E273FC7A9}"/>
              </a:ext>
            </a:extLst>
          </p:cNvPr>
          <p:cNvSpPr>
            <a:spLocks noGrp="1"/>
          </p:cNvSpPr>
          <p:nvPr>
            <p:ph type="title"/>
          </p:nvPr>
        </p:nvSpPr>
        <p:spPr>
          <a:xfrm>
            <a:off x="2203704" y="512064"/>
            <a:ext cx="8637200" cy="987552"/>
          </a:xfrm>
        </p:spPr>
        <p:txBody>
          <a:bodyPr/>
          <a:lstStyle/>
          <a:p>
            <a:r>
              <a:rPr lang="sk-SK" b="1" dirty="0"/>
              <a:t>NEOPRÁVNENÉ ZVEREJNENIE OSOBNÝCH ÚDAJOV </a:t>
            </a:r>
            <a:endParaRPr lang="sk-SK" sz="3500" b="1" dirty="0"/>
          </a:p>
        </p:txBody>
      </p:sp>
      <p:sp>
        <p:nvSpPr>
          <p:cNvPr id="3" name="Zástupný objekt pre obsah 2">
            <a:extLst>
              <a:ext uri="{FF2B5EF4-FFF2-40B4-BE49-F238E27FC236}">
                <a16:creationId xmlns:a16="http://schemas.microsoft.com/office/drawing/2014/main" id="{EDB2F8E0-ED37-0A10-A153-484FC16BFBD0}"/>
              </a:ext>
            </a:extLst>
          </p:cNvPr>
          <p:cNvSpPr>
            <a:spLocks noGrp="1"/>
          </p:cNvSpPr>
          <p:nvPr>
            <p:ph idx="1"/>
          </p:nvPr>
        </p:nvSpPr>
        <p:spPr>
          <a:xfrm>
            <a:off x="1611951" y="1911096"/>
            <a:ext cx="9055216" cy="3822192"/>
          </a:xfrm>
        </p:spPr>
        <p:txBody>
          <a:bodyPr/>
          <a:lstStyle/>
          <a:p>
            <a:pPr algn="just" fontAlgn="base"/>
            <a:r>
              <a:rPr lang="sk-SK" sz="1500" dirty="0"/>
              <a:t>ďalším príkladom takýchto porušení sú prípady </a:t>
            </a:r>
            <a:r>
              <a:rPr lang="sk-SK" sz="1500" b="1" dirty="0"/>
              <a:t>neoprávneného zverejnenia osobných údajov dotknutých osôb v povinne zverejňovaných zmluvách na webovom sídle prevádzkovateľa, </a:t>
            </a:r>
            <a:r>
              <a:rPr lang="sk-SK" sz="1500" dirty="0"/>
              <a:t>kedy spravidla v dôsledku nedôslednej </a:t>
            </a:r>
            <a:r>
              <a:rPr lang="sk-SK" sz="1500" dirty="0" err="1"/>
              <a:t>anonymizácie</a:t>
            </a:r>
            <a:r>
              <a:rPr lang="sk-SK" sz="1500" dirty="0"/>
              <a:t> takýchto zmlúv došlo k zverejneniu nielen bežných osobných údajov (meno, priezvisko, dátum narodenia), ale pravidelne aj k zverejneniu všeobecne použiteľných identifikátorov, tzn. rodných čísiel dotknutých osôb</a:t>
            </a:r>
            <a:r>
              <a:rPr lang="en-US" sz="1500" dirty="0"/>
              <a:t>​</a:t>
            </a:r>
          </a:p>
          <a:p>
            <a:pPr algn="just" fontAlgn="base"/>
            <a:r>
              <a:rPr lang="sk-SK" sz="1500" dirty="0"/>
              <a:t>rozlíšiť možno aj prípady </a:t>
            </a:r>
            <a:r>
              <a:rPr lang="sk-SK" sz="1500" b="1" dirty="0"/>
              <a:t>neoprávneného zverejnenia osobných údajov dotknutých osôb na sociálnych sieťach prevádzkovateľa </a:t>
            </a:r>
            <a:r>
              <a:rPr lang="sk-SK" sz="1500" dirty="0"/>
              <a:t>bez preukázania akéhokoľvek právneho základu pre takýto spôsob spracúvania osobných údajov, napr. neoprávnené zverejnenie:</a:t>
            </a:r>
            <a:r>
              <a:rPr lang="en-US" sz="1500" dirty="0"/>
              <a:t>​</a:t>
            </a:r>
          </a:p>
          <a:p>
            <a:pPr algn="just" fontAlgn="base"/>
            <a:r>
              <a:rPr lang="sk-SK" sz="1500" dirty="0"/>
              <a:t>videozáznamu z mestského kamerového systému obsahujúceho osobné údaje dotknutých osôb na používateľskom profile primátora mesta na sociálnej sieti Facebook</a:t>
            </a:r>
            <a:r>
              <a:rPr lang="en-US" sz="1500" dirty="0"/>
              <a:t>​</a:t>
            </a:r>
          </a:p>
          <a:p>
            <a:pPr algn="just" fontAlgn="base"/>
            <a:r>
              <a:rPr lang="sk-SK" sz="1500" dirty="0"/>
              <a:t>osobných údajov osôb, voči ktorým bolo vyhlásené pátranie (získaných preklápaním údajov z verejného registra vedeného Ministerstvom vnútra SR) na sociálnej sieti Facebook</a:t>
            </a:r>
            <a:r>
              <a:rPr lang="en-US" sz="1500" dirty="0"/>
              <a:t>​</a:t>
            </a:r>
          </a:p>
          <a:p>
            <a:pPr algn="just" fontAlgn="base"/>
            <a:r>
              <a:rPr lang="sk-SK" sz="1500" dirty="0"/>
              <a:t>osobných údajov (emailovej komunikácie dotknutej osoby týkajúcej sa reklamácie zakúpeného tovaru) na webovom sídle umožňujúcom ukladanie používateľského obsahu (uschovna.cz)</a:t>
            </a:r>
            <a:r>
              <a:rPr lang="en-US" sz="1500" dirty="0"/>
              <a:t>​</a:t>
            </a:r>
          </a:p>
          <a:p>
            <a:pPr marL="0" indent="0" fontAlgn="base">
              <a:buNone/>
            </a:pPr>
            <a:r>
              <a:rPr lang="sk-SK" sz="1500" dirty="0"/>
              <a:t>​</a:t>
            </a:r>
          </a:p>
          <a:p>
            <a:pPr marL="0" indent="0" fontAlgn="base">
              <a:buNone/>
            </a:pPr>
            <a:endParaRPr lang="sk-SK" sz="1500" dirty="0"/>
          </a:p>
          <a:p>
            <a:pPr fontAlgn="base"/>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marL="0" indent="0" fontAlgn="base">
              <a:buNone/>
            </a:pPr>
            <a:endParaRPr lang="sk-SK" sz="1500" dirty="0"/>
          </a:p>
          <a:p>
            <a:pPr algn="just" fontAlgn="base"/>
            <a:endParaRPr lang="sk-SK" sz="1500" dirty="0"/>
          </a:p>
          <a:p>
            <a:pPr algn="just"/>
            <a:endParaRPr lang="sk-SK" sz="1500" dirty="0"/>
          </a:p>
        </p:txBody>
      </p:sp>
    </p:spTree>
    <p:extLst>
      <p:ext uri="{BB962C8B-B14F-4D97-AF65-F5344CB8AC3E}">
        <p14:creationId xmlns:p14="http://schemas.microsoft.com/office/powerpoint/2010/main" val="1223850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1059F-62E1-8D6C-95C9-E6F8E25B97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C675C3-67FB-B163-06A4-82F5261D4786}"/>
              </a:ext>
            </a:extLst>
          </p:cNvPr>
          <p:cNvSpPr>
            <a:spLocks noGrp="1"/>
          </p:cNvSpPr>
          <p:nvPr>
            <p:ph type="title"/>
          </p:nvPr>
        </p:nvSpPr>
        <p:spPr>
          <a:xfrm>
            <a:off x="2203704" y="512064"/>
            <a:ext cx="8637200" cy="987552"/>
          </a:xfrm>
        </p:spPr>
        <p:txBody>
          <a:bodyPr/>
          <a:lstStyle/>
          <a:p>
            <a:r>
              <a:rPr lang="sk-SK" b="1" dirty="0"/>
              <a:t>NEOPRÁVNENÉ ODOSLANIE OSOBNÝCH ÚDAJOV PR. EMAILU </a:t>
            </a:r>
            <a:r>
              <a:rPr lang="sk-SK" dirty="0"/>
              <a:t>​</a:t>
            </a:r>
            <a:endParaRPr lang="sk-SK" sz="3500" b="1" dirty="0"/>
          </a:p>
        </p:txBody>
      </p:sp>
      <p:sp>
        <p:nvSpPr>
          <p:cNvPr id="3" name="Zástupný objekt pre obsah 2">
            <a:extLst>
              <a:ext uri="{FF2B5EF4-FFF2-40B4-BE49-F238E27FC236}">
                <a16:creationId xmlns:a16="http://schemas.microsoft.com/office/drawing/2014/main" id="{794A1F2B-DB66-EBAA-F1B4-FEE49F844320}"/>
              </a:ext>
            </a:extLst>
          </p:cNvPr>
          <p:cNvSpPr>
            <a:spLocks noGrp="1"/>
          </p:cNvSpPr>
          <p:nvPr>
            <p:ph idx="1"/>
          </p:nvPr>
        </p:nvSpPr>
        <p:spPr>
          <a:xfrm>
            <a:off x="1611951" y="1911096"/>
            <a:ext cx="9055216" cy="3822192"/>
          </a:xfrm>
        </p:spPr>
        <p:txBody>
          <a:bodyPr/>
          <a:lstStyle/>
          <a:p>
            <a:pPr algn="just" fontAlgn="base"/>
            <a:r>
              <a:rPr lang="sk-SK" sz="1500" dirty="0"/>
              <a:t>neoprávnené odosielanie online komunikácie, najmä vo forme emailových správ, obsahujúcej v texte správy alebo v priložených dokumentoch osobné údaje dotknutých osôb neoprávneným tretím osobám </a:t>
            </a:r>
            <a:r>
              <a:rPr lang="en-US" sz="1500" dirty="0"/>
              <a:t>​</a:t>
            </a:r>
          </a:p>
          <a:p>
            <a:pPr algn="just" fontAlgn="base"/>
            <a:r>
              <a:rPr lang="sk-SK" sz="1500" dirty="0"/>
              <a:t>protiprávnosť takéhoto obsahu v kontexte rozhodovacej činnosti ÚOOÚ spočívala napr.:</a:t>
            </a:r>
            <a:r>
              <a:rPr lang="en-US" sz="1500" dirty="0"/>
              <a:t>​</a:t>
            </a:r>
          </a:p>
          <a:p>
            <a:pPr algn="just" fontAlgn="base"/>
            <a:r>
              <a:rPr lang="sk-SK" sz="1500" dirty="0"/>
              <a:t>v odoslaní emailovej správy neoprávnenej tretej osobe (pri zadaní nesprávnej emailovej adresy) spravidla spojenej s nedostatočným zabezpečením priložených dokumentov (napríklad prostredníctvom hesla), ktoré by zabezpečilo, že sa predmetné dokumenty sprístupnia iba oprávneným osobám a nie iným osobám nedisponujúcim žiadnym právnym základom pre prístup k týmto údajom </a:t>
            </a:r>
            <a:r>
              <a:rPr lang="en-US" sz="1500" dirty="0"/>
              <a:t>​</a:t>
            </a:r>
          </a:p>
          <a:p>
            <a:pPr algn="just" fontAlgn="base"/>
            <a:r>
              <a:rPr lang="sk-SK" sz="1500" dirty="0"/>
              <a:t>v sprístupnení dokumentov obsahujúcich osobné údaje dotknutých osôb zo strany okresného súdu alebo okresnej prokuratúry prostredníctvom emailovej správy na základe žiadosti podanej podľa § 14 a </a:t>
            </a:r>
            <a:r>
              <a:rPr lang="sk-SK" sz="1500" dirty="0" err="1"/>
              <a:t>nasl</a:t>
            </a:r>
            <a:r>
              <a:rPr lang="sk-SK" sz="1500" dirty="0"/>
              <a:t>. zákona č. 211/2000 Z. z. o slobodnom prístupe k informáciám, a to v neanonymizovanej podobe (ďalej len „</a:t>
            </a:r>
            <a:r>
              <a:rPr lang="sk-SK" sz="1500" i="1" dirty="0" err="1"/>
              <a:t>infožiadosť</a:t>
            </a:r>
            <a:r>
              <a:rPr lang="sk-SK" sz="1500" dirty="0"/>
              <a:t>“) </a:t>
            </a:r>
            <a:r>
              <a:rPr lang="en-US" sz="1500" dirty="0"/>
              <a:t>​</a:t>
            </a:r>
          </a:p>
          <a:p>
            <a:pPr algn="just" fontAlgn="base"/>
            <a:r>
              <a:rPr lang="sk-SK" sz="1500" dirty="0"/>
              <a:t>v pokračujúcom zasielaní emailových správ obsahujúcich množstvo osobných údajov dotknutých osôb prijímateľovi napriek skutočnosti, že medzi prijímateľom a odosielateľom došlo k vypovedaniu zmluvy, ktorej predmetom bolo poskytovanie služby spočívajúcej v sprístupňovaní predmetných osobných údajov týkajúcich sa klientov odosielateľa, a to napriek viacnásobným upozorneniam odosielateľa zo strany príjemcu</a:t>
            </a:r>
            <a:r>
              <a:rPr lang="en-US" sz="1500" dirty="0"/>
              <a:t>​</a:t>
            </a:r>
          </a:p>
          <a:p>
            <a:pPr marL="0" indent="0" algn="just" fontAlgn="base">
              <a:buNone/>
            </a:pPr>
            <a:r>
              <a:rPr lang="sk-SK" sz="1500" dirty="0"/>
              <a:t>​</a:t>
            </a:r>
          </a:p>
          <a:p>
            <a:pPr marL="0" indent="0" algn="just" fontAlgn="base">
              <a:buNone/>
            </a:pPr>
            <a:endParaRPr lang="sk-SK" sz="1500" dirty="0"/>
          </a:p>
          <a:p>
            <a:pPr algn="just" fontAlgn="base"/>
            <a:endParaRPr lang="sk-SK" sz="1500" dirty="0"/>
          </a:p>
          <a:p>
            <a:pPr marL="0" indent="0" algn="just" fontAlgn="base">
              <a:buNone/>
            </a:pPr>
            <a:endParaRPr lang="sk-SK" sz="1500" dirty="0"/>
          </a:p>
          <a:p>
            <a:pPr marL="0" indent="0" algn="just" fontAlgn="base">
              <a:buNone/>
            </a:pPr>
            <a:endParaRPr lang="sk-SK" sz="1500" dirty="0"/>
          </a:p>
          <a:p>
            <a:pPr marL="0" indent="0" algn="just" fontAlgn="base">
              <a:buNone/>
            </a:pPr>
            <a:endParaRPr lang="sk-SK" sz="1500" dirty="0"/>
          </a:p>
          <a:p>
            <a:pPr marL="0" indent="0" algn="just" fontAlgn="base">
              <a:buNone/>
            </a:pPr>
            <a:endParaRPr lang="sk-SK" sz="1500" dirty="0"/>
          </a:p>
          <a:p>
            <a:pPr marL="0" indent="0" algn="just" fontAlgn="base">
              <a:buNone/>
            </a:pPr>
            <a:endParaRPr lang="sk-SK" sz="1500" dirty="0"/>
          </a:p>
          <a:p>
            <a:pPr marL="0" indent="0" algn="just" fontAlgn="base">
              <a:buNone/>
            </a:pPr>
            <a:endParaRPr lang="sk-SK" sz="1500" dirty="0"/>
          </a:p>
          <a:p>
            <a:pPr algn="just" fontAlgn="base"/>
            <a:endParaRPr lang="sk-SK" sz="1500" dirty="0"/>
          </a:p>
          <a:p>
            <a:pPr algn="just"/>
            <a:endParaRPr lang="sk-SK" sz="1500" dirty="0"/>
          </a:p>
        </p:txBody>
      </p:sp>
    </p:spTree>
    <p:extLst>
      <p:ext uri="{BB962C8B-B14F-4D97-AF65-F5344CB8AC3E}">
        <p14:creationId xmlns:p14="http://schemas.microsoft.com/office/powerpoint/2010/main" val="1269342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7DE20-993D-F889-2E17-61AC4EB6BA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6ECA75E-3AEA-C4E1-14DE-28B0880CE1BA}"/>
              </a:ext>
            </a:extLst>
          </p:cNvPr>
          <p:cNvSpPr>
            <a:spLocks noGrp="1"/>
          </p:cNvSpPr>
          <p:nvPr>
            <p:ph type="title"/>
          </p:nvPr>
        </p:nvSpPr>
        <p:spPr>
          <a:xfrm>
            <a:off x="2203704" y="512064"/>
            <a:ext cx="8637200" cy="987552"/>
          </a:xfrm>
        </p:spPr>
        <p:txBody>
          <a:bodyPr/>
          <a:lstStyle/>
          <a:p>
            <a:r>
              <a:rPr lang="sk-SK" b="1" dirty="0"/>
              <a:t>TRESTNOPRÁVNE PROSTRIEDKY OCHRANY</a:t>
            </a:r>
            <a:r>
              <a:rPr lang="sk-SK" dirty="0"/>
              <a:t>​​</a:t>
            </a:r>
            <a:endParaRPr lang="sk-SK" sz="3500" b="1" dirty="0"/>
          </a:p>
        </p:txBody>
      </p:sp>
      <p:sp>
        <p:nvSpPr>
          <p:cNvPr id="3" name="Zástupný objekt pre obsah 2">
            <a:extLst>
              <a:ext uri="{FF2B5EF4-FFF2-40B4-BE49-F238E27FC236}">
                <a16:creationId xmlns:a16="http://schemas.microsoft.com/office/drawing/2014/main" id="{0696BB45-8AB2-064E-02BF-2F4E9870AAB3}"/>
              </a:ext>
            </a:extLst>
          </p:cNvPr>
          <p:cNvSpPr>
            <a:spLocks noGrp="1"/>
          </p:cNvSpPr>
          <p:nvPr>
            <p:ph idx="1"/>
          </p:nvPr>
        </p:nvSpPr>
        <p:spPr>
          <a:xfrm>
            <a:off x="1611951" y="1911096"/>
            <a:ext cx="9055216" cy="3822192"/>
          </a:xfrm>
        </p:spPr>
        <p:txBody>
          <a:bodyPr/>
          <a:lstStyle/>
          <a:p>
            <a:pPr fontAlgn="base"/>
            <a:r>
              <a:rPr lang="sk-SK" sz="1800" b="1" dirty="0"/>
              <a:t>Trestný čin neoprávneného nakladania s osobnými údajmi</a:t>
            </a:r>
            <a:r>
              <a:rPr lang="sk-SK" sz="1800" dirty="0"/>
              <a:t> (§ 374 Trestného zákona)</a:t>
            </a:r>
            <a:r>
              <a:rPr lang="en-US" sz="1800" dirty="0"/>
              <a:t>​</a:t>
            </a:r>
          </a:p>
          <a:p>
            <a:pPr fontAlgn="base"/>
            <a:r>
              <a:rPr lang="sk-SK" sz="1800" dirty="0"/>
              <a:t>podľa ods. 1 predmetného ustanovenia skutkovú podstatu tohto trestného činu naplní páchateľ, ktorý neoprávnene poskytne, sprístupní alebo zverejní:</a:t>
            </a:r>
            <a:r>
              <a:rPr lang="en-US" sz="1800" dirty="0"/>
              <a:t>​</a:t>
            </a:r>
          </a:p>
          <a:p>
            <a:pPr fontAlgn="base"/>
            <a:r>
              <a:rPr lang="sk-SK" sz="1800" dirty="0"/>
              <a:t>osobné údaje o inom zhromaždené v súvislosti s výkonom verejnej moci alebo uplatňovaním ústavných práv osoby, alebo</a:t>
            </a:r>
            <a:r>
              <a:rPr lang="en-US" sz="1800" dirty="0"/>
              <a:t>​</a:t>
            </a:r>
          </a:p>
          <a:p>
            <a:pPr fontAlgn="base"/>
            <a:r>
              <a:rPr lang="sk-SK" sz="1800" dirty="0"/>
              <a:t>osobné údaje o inom získané v súvislosti s výkonom svojho povolania, zamestnania alebo funkcie,</a:t>
            </a:r>
            <a:r>
              <a:rPr lang="en-US" sz="1800" dirty="0"/>
              <a:t>​</a:t>
            </a:r>
          </a:p>
          <a:p>
            <a:pPr fontAlgn="base"/>
            <a:r>
              <a:rPr lang="sk-SK" sz="1800" dirty="0"/>
              <a:t>čím poruší všeobecne záväzným právnym predpisom ustanovenú povinnosť</a:t>
            </a:r>
            <a:r>
              <a:rPr lang="en-US" sz="1800" dirty="0"/>
              <a:t>​</a:t>
            </a:r>
          </a:p>
          <a:p>
            <a:pPr fontAlgn="base"/>
            <a:r>
              <a:rPr lang="sk-SK" sz="1800" dirty="0"/>
              <a:t>páchateľovi tohto trestného činu možno za jeho spáchanie uložiť trest odňatia slobody </a:t>
            </a:r>
            <a:r>
              <a:rPr lang="sk-SK" sz="1800" b="1" dirty="0"/>
              <a:t>až na jeden rok</a:t>
            </a:r>
            <a:r>
              <a:rPr lang="en-US" sz="1800" dirty="0"/>
              <a:t>​</a:t>
            </a:r>
          </a:p>
          <a:p>
            <a:pPr marL="0" indent="0" algn="just" fontAlgn="base">
              <a:buNone/>
            </a:pPr>
            <a:r>
              <a:rPr lang="sk-SK" sz="1800" dirty="0"/>
              <a:t>​</a:t>
            </a:r>
          </a:p>
          <a:p>
            <a:pPr marL="0" indent="0" algn="just" fontAlgn="base">
              <a:buNone/>
            </a:pPr>
            <a:endParaRPr lang="sk-SK" sz="1800" dirty="0"/>
          </a:p>
          <a:p>
            <a:pPr algn="just" fontAlgn="base"/>
            <a:endParaRPr lang="sk-SK" sz="1800" dirty="0"/>
          </a:p>
          <a:p>
            <a:pPr marL="0" indent="0" algn="just" fontAlgn="base">
              <a:buNone/>
            </a:pPr>
            <a:endParaRPr lang="sk-SK" sz="1800" dirty="0"/>
          </a:p>
          <a:p>
            <a:pPr marL="0" indent="0" algn="just" fontAlgn="base">
              <a:buNone/>
            </a:pPr>
            <a:endParaRPr lang="sk-SK" sz="1800" dirty="0"/>
          </a:p>
          <a:p>
            <a:pPr marL="0" indent="0" algn="just" fontAlgn="base">
              <a:buNone/>
            </a:pPr>
            <a:endParaRPr lang="sk-SK" sz="1800" dirty="0"/>
          </a:p>
          <a:p>
            <a:pPr marL="0" indent="0" algn="just" fontAlgn="base">
              <a:buNone/>
            </a:pPr>
            <a:endParaRPr lang="sk-SK" sz="1800" dirty="0"/>
          </a:p>
          <a:p>
            <a:pPr marL="0" indent="0" algn="just" fontAlgn="base">
              <a:buNone/>
            </a:pPr>
            <a:endParaRPr lang="sk-SK" sz="1800" dirty="0"/>
          </a:p>
          <a:p>
            <a:pPr marL="0" indent="0" algn="just" fontAlgn="base">
              <a:buNone/>
            </a:pPr>
            <a:endParaRPr lang="sk-SK" sz="1800" dirty="0"/>
          </a:p>
          <a:p>
            <a:pPr algn="just" fontAlgn="base"/>
            <a:endParaRPr lang="sk-SK" sz="1800" dirty="0"/>
          </a:p>
          <a:p>
            <a:pPr algn="just"/>
            <a:endParaRPr lang="sk-SK" sz="1800" dirty="0"/>
          </a:p>
        </p:txBody>
      </p:sp>
    </p:spTree>
    <p:extLst>
      <p:ext uri="{BB962C8B-B14F-4D97-AF65-F5344CB8AC3E}">
        <p14:creationId xmlns:p14="http://schemas.microsoft.com/office/powerpoint/2010/main" val="3610842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62E52-581D-0E2C-BFBC-2127EE243F8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D49355-E6BE-4E88-0902-FDACC65BDB7B}"/>
              </a:ext>
            </a:extLst>
          </p:cNvPr>
          <p:cNvSpPr>
            <a:spLocks noGrp="1"/>
          </p:cNvSpPr>
          <p:nvPr>
            <p:ph type="title"/>
          </p:nvPr>
        </p:nvSpPr>
        <p:spPr>
          <a:xfrm>
            <a:off x="2203704" y="512064"/>
            <a:ext cx="8637200" cy="987552"/>
          </a:xfrm>
        </p:spPr>
        <p:txBody>
          <a:bodyPr/>
          <a:lstStyle/>
          <a:p>
            <a:r>
              <a:rPr lang="sk-SK" b="1" dirty="0"/>
              <a:t>TRESTNOPRÁVNE PROSTRIEDKY OCHRANY</a:t>
            </a:r>
            <a:r>
              <a:rPr lang="sk-SK" dirty="0"/>
              <a:t>​​</a:t>
            </a:r>
            <a:endParaRPr lang="sk-SK" sz="3500" b="1" dirty="0"/>
          </a:p>
        </p:txBody>
      </p:sp>
      <p:sp>
        <p:nvSpPr>
          <p:cNvPr id="3" name="Zástupný objekt pre obsah 2">
            <a:extLst>
              <a:ext uri="{FF2B5EF4-FFF2-40B4-BE49-F238E27FC236}">
                <a16:creationId xmlns:a16="http://schemas.microsoft.com/office/drawing/2014/main" id="{FEDD2265-2FCA-C835-6FC4-2263F4208E3A}"/>
              </a:ext>
            </a:extLst>
          </p:cNvPr>
          <p:cNvSpPr>
            <a:spLocks noGrp="1"/>
          </p:cNvSpPr>
          <p:nvPr>
            <p:ph idx="1"/>
          </p:nvPr>
        </p:nvSpPr>
        <p:spPr>
          <a:xfrm>
            <a:off x="1611951" y="1911096"/>
            <a:ext cx="9055216" cy="3822192"/>
          </a:xfrm>
        </p:spPr>
        <p:txBody>
          <a:bodyPr/>
          <a:lstStyle/>
          <a:p>
            <a:pPr algn="just" fontAlgn="base"/>
            <a:r>
              <a:rPr lang="sk-SK" sz="2000" dirty="0"/>
              <a:t>nízka </a:t>
            </a:r>
            <a:r>
              <a:rPr lang="sk-SK" sz="2000" dirty="0" err="1"/>
              <a:t>incidencia</a:t>
            </a:r>
            <a:r>
              <a:rPr lang="sk-SK" sz="2000" dirty="0"/>
              <a:t> trestného činu</a:t>
            </a:r>
            <a:r>
              <a:rPr lang="en-US" sz="2000" dirty="0"/>
              <a:t>​</a:t>
            </a:r>
          </a:p>
          <a:p>
            <a:pPr algn="just" fontAlgn="base"/>
            <a:r>
              <a:rPr lang="sk-SK" sz="2000" dirty="0"/>
              <a:t>podľa údajov zo Štatistických ročeniek vydávaných Ministerstvom spravodlivosti SR bolo za obdobie od 1.1.2018 do 31.12.2023 odsúdených za predmetný trestný čin spolu iba 39 osôb (priemerne 6.5 osoby za kalendárny rok)</a:t>
            </a:r>
            <a:r>
              <a:rPr lang="en-US" sz="2000" dirty="0"/>
              <a:t>​</a:t>
            </a:r>
          </a:p>
          <a:p>
            <a:pPr algn="just" fontAlgn="base"/>
            <a:r>
              <a:rPr lang="sk-SK" sz="2000" dirty="0"/>
              <a:t>z dostupných súdnych rozhodnutí možno ako príklad naplnenia skutkovej podstaty tohto trestného činu uviesť napríklad </a:t>
            </a:r>
            <a:r>
              <a:rPr lang="sk-SK" sz="2000" b="1" dirty="0"/>
              <a:t>neoprávnené vyhľadávania (lustrácie) osobných údajov dotknutých osôb v informačných systémoch vedených Ministerstvom vnútra SR zo strany príslušníkov Policajného zboru</a:t>
            </a:r>
            <a:r>
              <a:rPr lang="sk-SK" sz="2000" dirty="0"/>
              <a:t>, napríklad v evidencii motorových vozidiel (EVO) alebo v registri obyvateľstva (REGOB)</a:t>
            </a:r>
            <a:r>
              <a:rPr lang="en-US" sz="2000" dirty="0"/>
              <a:t>​</a:t>
            </a:r>
          </a:p>
          <a:p>
            <a:pPr marL="0" indent="0" fontAlgn="base">
              <a:buNone/>
            </a:pPr>
            <a:endParaRPr lang="sk-SK" sz="2000" dirty="0"/>
          </a:p>
          <a:p>
            <a:pPr marL="0" indent="0" algn="just" fontAlgn="base">
              <a:buNone/>
            </a:pPr>
            <a:r>
              <a:rPr lang="sk-SK" sz="2000" dirty="0"/>
              <a:t>​</a:t>
            </a:r>
          </a:p>
          <a:p>
            <a:pPr marL="0" indent="0" algn="just" fontAlgn="base">
              <a:buNone/>
            </a:pPr>
            <a:endParaRPr lang="sk-SK" sz="2000" dirty="0"/>
          </a:p>
          <a:p>
            <a:pPr algn="just" fontAlgn="base"/>
            <a:endParaRPr lang="sk-SK" sz="2000" dirty="0"/>
          </a:p>
          <a:p>
            <a:pPr marL="0" indent="0" algn="just" fontAlgn="base">
              <a:buNone/>
            </a:pPr>
            <a:endParaRPr lang="sk-SK" sz="2000" dirty="0"/>
          </a:p>
          <a:p>
            <a:pPr marL="0" indent="0" algn="just" fontAlgn="base">
              <a:buNone/>
            </a:pPr>
            <a:endParaRPr lang="sk-SK" sz="2000" dirty="0"/>
          </a:p>
          <a:p>
            <a:pPr marL="0" indent="0" algn="just" fontAlgn="base">
              <a:buNone/>
            </a:pPr>
            <a:endParaRPr lang="sk-SK" sz="2000" dirty="0"/>
          </a:p>
          <a:p>
            <a:pPr marL="0" indent="0" algn="just" fontAlgn="base">
              <a:buNone/>
            </a:pPr>
            <a:endParaRPr lang="sk-SK" sz="2000" dirty="0"/>
          </a:p>
          <a:p>
            <a:pPr marL="0" indent="0" algn="just" fontAlgn="base">
              <a:buNone/>
            </a:pPr>
            <a:endParaRPr lang="sk-SK" sz="2000" dirty="0"/>
          </a:p>
          <a:p>
            <a:pPr marL="0" indent="0" algn="just" fontAlgn="base">
              <a:buNone/>
            </a:pPr>
            <a:endParaRPr lang="sk-SK" sz="2000" dirty="0"/>
          </a:p>
          <a:p>
            <a:pPr algn="just" fontAlgn="base"/>
            <a:endParaRPr lang="sk-SK" sz="2000" dirty="0"/>
          </a:p>
          <a:p>
            <a:pPr algn="just"/>
            <a:endParaRPr lang="sk-SK" sz="2000" dirty="0"/>
          </a:p>
        </p:txBody>
      </p:sp>
    </p:spTree>
    <p:extLst>
      <p:ext uri="{BB962C8B-B14F-4D97-AF65-F5344CB8AC3E}">
        <p14:creationId xmlns:p14="http://schemas.microsoft.com/office/powerpoint/2010/main" val="3944768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9736-BABE-E55E-53B2-E80D56298DF5}"/>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CE4B07FE-2A79-3DE7-662F-D1F91E62E68B}"/>
              </a:ext>
            </a:extLst>
          </p:cNvPr>
          <p:cNvSpPr>
            <a:spLocks noGrp="1"/>
          </p:cNvSpPr>
          <p:nvPr>
            <p:ph sz="half" idx="1"/>
          </p:nvPr>
        </p:nvSpPr>
        <p:spPr>
          <a:xfrm>
            <a:off x="762000" y="1984248"/>
            <a:ext cx="10265664" cy="3358219"/>
          </a:xfrm>
        </p:spPr>
        <p:txBody>
          <a:bodyPr/>
          <a:lstStyle/>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r>
              <a:rPr lang="sk-SK" sz="3400" dirty="0">
                <a:solidFill>
                  <a:schemeClr val="bg1"/>
                </a:solidFill>
              </a:rPr>
              <a:t>PRÍPADOVÉ ŠTÚDIE​</a:t>
            </a:r>
          </a:p>
        </p:txBody>
      </p:sp>
    </p:spTree>
    <p:extLst>
      <p:ext uri="{BB962C8B-B14F-4D97-AF65-F5344CB8AC3E}">
        <p14:creationId xmlns:p14="http://schemas.microsoft.com/office/powerpoint/2010/main" val="337365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11ED9-447C-54D5-47A4-809B52CF082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3C3157-716F-CC05-ED10-7281A626657F}"/>
              </a:ext>
            </a:extLst>
          </p:cNvPr>
          <p:cNvSpPr>
            <a:spLocks noGrp="1"/>
          </p:cNvSpPr>
          <p:nvPr>
            <p:ph type="ctrTitle"/>
          </p:nvPr>
        </p:nvSpPr>
        <p:spPr>
          <a:xfrm>
            <a:off x="4169328" y="347473"/>
            <a:ext cx="6498672" cy="1380744"/>
          </a:xfrm>
        </p:spPr>
        <p:txBody>
          <a:bodyPr/>
          <a:lstStyle/>
          <a:p>
            <a:r>
              <a:rPr lang="sk-SK" dirty="0"/>
              <a:t>1. PRÍKLAD</a:t>
            </a:r>
            <a:r>
              <a:rPr lang="sk-SK" b="0" dirty="0"/>
              <a:t>​</a:t>
            </a:r>
            <a:endParaRPr lang="sk-SK" dirty="0"/>
          </a:p>
        </p:txBody>
      </p:sp>
      <p:sp>
        <p:nvSpPr>
          <p:cNvPr id="3" name="Podnadpis 2">
            <a:extLst>
              <a:ext uri="{FF2B5EF4-FFF2-40B4-BE49-F238E27FC236}">
                <a16:creationId xmlns:a16="http://schemas.microsoft.com/office/drawing/2014/main" id="{4551EE5D-BA12-7194-8905-9622162F10B1}"/>
              </a:ext>
            </a:extLst>
          </p:cNvPr>
          <p:cNvSpPr>
            <a:spLocks noGrp="1"/>
          </p:cNvSpPr>
          <p:nvPr>
            <p:ph type="subTitle" idx="1"/>
          </p:nvPr>
        </p:nvSpPr>
        <p:spPr>
          <a:xfrm>
            <a:off x="3977640" y="1618487"/>
            <a:ext cx="6690360" cy="4892039"/>
          </a:xfrm>
        </p:spPr>
        <p:txBody>
          <a:bodyPr/>
          <a:lstStyle/>
          <a:p>
            <a:pPr algn="just" fontAlgn="base"/>
            <a:r>
              <a:rPr lang="sk-SK" sz="2000" b="1" dirty="0"/>
              <a:t>SKUTKOVÝ STAV: </a:t>
            </a:r>
            <a:r>
              <a:rPr lang="sk-SK" sz="2000" i="1" dirty="0"/>
              <a:t>Verejná vysoká škola zaslala hromadnú emailovú správu s informáciou o mieste, dátume a čase konania prijímacích skúšok 250 uchádzačom o štúdium tým spôsobom, že jednotlivým príjemcom boli súčasne sprístupnené emailové adresy všetkých ostatných príjemcov - uchádzačov o štúdium v rámci zoznamu príjemcov</a:t>
            </a:r>
            <a:r>
              <a:rPr lang="en-US" sz="2000" dirty="0"/>
              <a:t>​</a:t>
            </a:r>
          </a:p>
          <a:p>
            <a:pPr algn="just" fontAlgn="base"/>
            <a:r>
              <a:rPr lang="sk-SK" sz="2000" b="1" dirty="0"/>
              <a:t>ÚLOHY:</a:t>
            </a:r>
            <a:r>
              <a:rPr lang="sk-SK" sz="2000" dirty="0"/>
              <a:t>​</a:t>
            </a:r>
          </a:p>
          <a:p>
            <a:pPr algn="just" fontAlgn="base"/>
            <a:r>
              <a:rPr lang="sk-SK" sz="2000" dirty="0"/>
              <a:t>Posúďte, k porušenie ktorej zásady spracúvania osobných údajov došlo a konkretizujte povahu porušenia.</a:t>
            </a:r>
            <a:r>
              <a:rPr lang="en-US" sz="2000" dirty="0"/>
              <a:t>​</a:t>
            </a:r>
          </a:p>
          <a:p>
            <a:pPr algn="just" fontAlgn="base"/>
            <a:r>
              <a:rPr lang="sk-SK" sz="2000" dirty="0"/>
              <a:t>Možno emailovú adresu považovať v každom prípade za osobný údaj?</a:t>
            </a:r>
            <a:r>
              <a:rPr lang="en-US" sz="2000" dirty="0"/>
              <a:t>​</a:t>
            </a:r>
          </a:p>
          <a:p>
            <a:pPr algn="just" fontAlgn="base"/>
            <a:r>
              <a:rPr lang="sk-SK" sz="2000" dirty="0"/>
              <a:t>Použitie ktorého právneho základu spracúvania by v posudzovanom prípade prichádzalo do úvahy? Za splnenia akých predpokladov?</a:t>
            </a:r>
            <a:r>
              <a:rPr lang="en-US" sz="2000" dirty="0"/>
              <a:t>​</a:t>
            </a:r>
          </a:p>
          <a:p>
            <a:pPr fontAlgn="base"/>
            <a:r>
              <a:rPr lang="sk-SK" sz="2000" dirty="0"/>
              <a:t>​</a:t>
            </a:r>
          </a:p>
          <a:p>
            <a:pPr fontAlgn="base"/>
            <a:r>
              <a:rPr lang="sk-SK" sz="2000" dirty="0"/>
              <a:t>​</a:t>
            </a:r>
          </a:p>
          <a:p>
            <a:pPr fontAlgn="base"/>
            <a:r>
              <a:rPr lang="sk-SK" sz="2000" dirty="0"/>
              <a:t>​</a:t>
            </a:r>
          </a:p>
          <a:p>
            <a:endParaRPr lang="sk-SK" sz="2000" dirty="0"/>
          </a:p>
        </p:txBody>
      </p:sp>
    </p:spTree>
    <p:extLst>
      <p:ext uri="{BB962C8B-B14F-4D97-AF65-F5344CB8AC3E}">
        <p14:creationId xmlns:p14="http://schemas.microsoft.com/office/powerpoint/2010/main" val="140715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8D254F02-6B5D-3D89-8713-B0A4BA8FACBF}"/>
              </a:ext>
            </a:extLst>
          </p:cNvPr>
          <p:cNvSpPr>
            <a:spLocks noGrp="1" noChangeArrowheads="1"/>
          </p:cNvSpPr>
          <p:nvPr>
            <p:ph type="title"/>
          </p:nvPr>
        </p:nvSpPr>
        <p:spPr>
          <a:xfrm>
            <a:off x="2221992" y="585927"/>
            <a:ext cx="8445175" cy="1339658"/>
          </a:xfrm>
        </p:spPr>
        <p:txBody>
          <a:bodyPr lIns="91440" tIns="45720" rIns="91440" bIns="45720" anchor="t">
            <a:normAutofit/>
          </a:bodyPr>
          <a:lstStyle/>
          <a:p>
            <a:r>
              <a:rPr lang="sk-SK" altLang="sk-SK" b="1" dirty="0">
                <a:ea typeface="Calibri Light"/>
                <a:cs typeface="Calibri Light"/>
              </a:rPr>
              <a:t>FIRST-PARTY / THIRD-PARTY COOKIES</a:t>
            </a:r>
          </a:p>
        </p:txBody>
      </p:sp>
      <p:pic>
        <p:nvPicPr>
          <p:cNvPr id="2050" name="Picture 2" descr="Obrázok, na ktorom je stôl&#10;&#10;Automaticky generovaný popis">
            <a:extLst>
              <a:ext uri="{FF2B5EF4-FFF2-40B4-BE49-F238E27FC236}">
                <a16:creationId xmlns:a16="http://schemas.microsoft.com/office/drawing/2014/main" id="{5B122E37-312A-FA3C-EB93-A810CDEB28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1992" y="1925585"/>
            <a:ext cx="8172545" cy="3492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F7DE-51AD-E2E5-6F98-B8617F48D6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E76A17D-8AA5-B782-B27F-19CD3A40AB96}"/>
              </a:ext>
            </a:extLst>
          </p:cNvPr>
          <p:cNvSpPr>
            <a:spLocks noGrp="1"/>
          </p:cNvSpPr>
          <p:nvPr>
            <p:ph type="ctrTitle"/>
          </p:nvPr>
        </p:nvSpPr>
        <p:spPr>
          <a:xfrm>
            <a:off x="4169328" y="347473"/>
            <a:ext cx="6498672" cy="1380744"/>
          </a:xfrm>
        </p:spPr>
        <p:txBody>
          <a:bodyPr/>
          <a:lstStyle/>
          <a:p>
            <a:r>
              <a:rPr lang="sk-SK" dirty="0"/>
              <a:t>2. PRÍKLAD</a:t>
            </a:r>
            <a:r>
              <a:rPr lang="sk-SK" b="0" dirty="0"/>
              <a:t>​</a:t>
            </a:r>
            <a:endParaRPr lang="sk-SK" dirty="0"/>
          </a:p>
        </p:txBody>
      </p:sp>
      <p:sp>
        <p:nvSpPr>
          <p:cNvPr id="3" name="Podnadpis 2">
            <a:extLst>
              <a:ext uri="{FF2B5EF4-FFF2-40B4-BE49-F238E27FC236}">
                <a16:creationId xmlns:a16="http://schemas.microsoft.com/office/drawing/2014/main" id="{E1DDE490-085B-ABB1-60DC-4EFBD382C46E}"/>
              </a:ext>
            </a:extLst>
          </p:cNvPr>
          <p:cNvSpPr>
            <a:spLocks noGrp="1"/>
          </p:cNvSpPr>
          <p:nvPr>
            <p:ph type="subTitle" idx="1"/>
          </p:nvPr>
        </p:nvSpPr>
        <p:spPr>
          <a:xfrm>
            <a:off x="3977640" y="1618487"/>
            <a:ext cx="6690360" cy="4892039"/>
          </a:xfrm>
        </p:spPr>
        <p:txBody>
          <a:bodyPr/>
          <a:lstStyle/>
          <a:p>
            <a:pPr algn="just" fontAlgn="base"/>
            <a:r>
              <a:rPr lang="sk-SK" sz="1800" b="1" dirty="0"/>
              <a:t>SKUTKOVÝ STAV: </a:t>
            </a:r>
            <a:r>
              <a:rPr lang="sk-SK" sz="1800" i="1" dirty="0"/>
              <a:t>Obec zverejnila pri príležitosti Nového roka na svojom webovom sídle a sociálnych sieťach príspevok, v ktorom uviedla zoznam svojich obyvateľov obsahujúci mená a priezviská obyvateľov, ktorí v predchádzajúcom kalendárnom roku dovŕšili okrúhle životné jubileum 60, 70 a 80 rokov. Tieto údaje získala obec z evidencie pobytu občanov, ktorý vedie podľa zákona č. 253/1998 Z. z. o hlásení pobytu občanov Slovenskej republiky a registri obyvateľov Slovenskej republiky. </a:t>
            </a:r>
            <a:r>
              <a:rPr lang="en-US" sz="1800" dirty="0"/>
              <a:t>​</a:t>
            </a:r>
          </a:p>
          <a:p>
            <a:pPr algn="just" fontAlgn="base"/>
            <a:r>
              <a:rPr lang="sk-SK" sz="1800" b="1" dirty="0"/>
              <a:t>ÚLOHY:</a:t>
            </a:r>
            <a:r>
              <a:rPr lang="sk-SK" sz="1800" dirty="0"/>
              <a:t>​</a:t>
            </a:r>
          </a:p>
          <a:p>
            <a:pPr algn="just" fontAlgn="base"/>
            <a:r>
              <a:rPr lang="sk-SK" sz="1800" dirty="0"/>
              <a:t>K porušeniu akých zásad spracúvania osobných údajov došlo v popisovanom prípade? </a:t>
            </a:r>
            <a:r>
              <a:rPr lang="en-US" sz="1800" dirty="0"/>
              <a:t>​</a:t>
            </a:r>
          </a:p>
          <a:p>
            <a:pPr algn="just" fontAlgn="base"/>
            <a:r>
              <a:rPr lang="sk-SK" sz="1800" dirty="0"/>
              <a:t>Na aké účely je obec oprávnená využívať údaje z evidencie pobytu občanov? </a:t>
            </a:r>
            <a:r>
              <a:rPr lang="en-US" sz="1800" dirty="0"/>
              <a:t>​</a:t>
            </a:r>
          </a:p>
          <a:p>
            <a:pPr algn="just" fontAlgn="base"/>
            <a:r>
              <a:rPr lang="sk-SK" sz="1800" dirty="0"/>
              <a:t>Za splnenia akých predpokladov by bolo uvedené konanie obce oprávnené? Možno využitie osobných údajov na takýto účel legitimizovať aj následne, tzn. po spracovaní osobných údajov?</a:t>
            </a:r>
            <a:r>
              <a:rPr lang="en-US" sz="1800" dirty="0"/>
              <a:t>​</a:t>
            </a:r>
          </a:p>
          <a:p>
            <a:pPr fontAlgn="base"/>
            <a:r>
              <a:rPr lang="sk-SK" sz="1800" dirty="0"/>
              <a:t>​</a:t>
            </a:r>
          </a:p>
          <a:p>
            <a:pPr fontAlgn="base"/>
            <a:r>
              <a:rPr lang="sk-SK" sz="1800" dirty="0"/>
              <a:t>​</a:t>
            </a:r>
          </a:p>
          <a:p>
            <a:pPr fontAlgn="base"/>
            <a:r>
              <a:rPr lang="sk-SK" sz="1800" dirty="0"/>
              <a:t>​</a:t>
            </a:r>
          </a:p>
          <a:p>
            <a:pPr fontAlgn="base"/>
            <a:r>
              <a:rPr lang="sk-SK" sz="1800" dirty="0"/>
              <a:t>​</a:t>
            </a:r>
          </a:p>
          <a:p>
            <a:pPr fontAlgn="base"/>
            <a:r>
              <a:rPr lang="sk-SK" sz="1800" dirty="0"/>
              <a:t>​</a:t>
            </a:r>
          </a:p>
          <a:p>
            <a:pPr fontAlgn="base"/>
            <a:r>
              <a:rPr lang="sk-SK" sz="1800" dirty="0"/>
              <a:t>​</a:t>
            </a:r>
          </a:p>
          <a:p>
            <a:endParaRPr lang="sk-SK" sz="1800" dirty="0"/>
          </a:p>
        </p:txBody>
      </p:sp>
    </p:spTree>
    <p:extLst>
      <p:ext uri="{BB962C8B-B14F-4D97-AF65-F5344CB8AC3E}">
        <p14:creationId xmlns:p14="http://schemas.microsoft.com/office/powerpoint/2010/main" val="1076307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1713E-5F2F-7646-3044-914E0EF40A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19E42E-FD55-02FC-21BE-2B436496EC5D}"/>
              </a:ext>
            </a:extLst>
          </p:cNvPr>
          <p:cNvSpPr>
            <a:spLocks noGrp="1"/>
          </p:cNvSpPr>
          <p:nvPr>
            <p:ph type="ctrTitle"/>
          </p:nvPr>
        </p:nvSpPr>
        <p:spPr>
          <a:xfrm>
            <a:off x="4169328" y="347473"/>
            <a:ext cx="6498672" cy="1060703"/>
          </a:xfrm>
        </p:spPr>
        <p:txBody>
          <a:bodyPr/>
          <a:lstStyle/>
          <a:p>
            <a:r>
              <a:rPr lang="sk-SK" dirty="0"/>
              <a:t>3. PRÍKLAD</a:t>
            </a:r>
          </a:p>
        </p:txBody>
      </p:sp>
      <p:sp>
        <p:nvSpPr>
          <p:cNvPr id="3" name="Podnadpis 2">
            <a:extLst>
              <a:ext uri="{FF2B5EF4-FFF2-40B4-BE49-F238E27FC236}">
                <a16:creationId xmlns:a16="http://schemas.microsoft.com/office/drawing/2014/main" id="{CE821E26-0F79-FA21-2EAD-26402CC5297C}"/>
              </a:ext>
            </a:extLst>
          </p:cNvPr>
          <p:cNvSpPr>
            <a:spLocks noGrp="1"/>
          </p:cNvSpPr>
          <p:nvPr>
            <p:ph type="subTitle" idx="1"/>
          </p:nvPr>
        </p:nvSpPr>
        <p:spPr>
          <a:xfrm>
            <a:off x="3977640" y="1408176"/>
            <a:ext cx="6690360" cy="5294375"/>
          </a:xfrm>
        </p:spPr>
        <p:txBody>
          <a:bodyPr/>
          <a:lstStyle/>
          <a:p>
            <a:pPr algn="just" fontAlgn="base"/>
            <a:r>
              <a:rPr lang="sk-SK" sz="1300" b="1" dirty="0"/>
              <a:t>SKUTKOVÝ STAV: </a:t>
            </a:r>
            <a:r>
              <a:rPr lang="sk-SK" sz="1300" i="1" dirty="0"/>
              <a:t>Prevádzkovateľ, ktorý je obchodnou spoločnosťou, vlastní nehnuteľnosť, ktorú využíva na uskladnenie tovaru, s ktorým obchoduje. Za účelom uzavretia poistnej zmluvy na predmetnú nehnuteľnosť prevádzkovateľ nainštaloval na nehnuteľnosti kamerový systém, ktorý okrem vnútorných priestorov monitoruje aj prístupovú cestu k nehnuteľnosti, ktorej je spoluvlastníkom, a to prostredníctvom kamery umiestnenej nad vchodom do objektu. Ostatní spoluvlastníci prístupovej cesty podali návrh na Úrad na ochranu osobných údajov SR, v ktorom namietali porušenie ich práv na ochranu osobných údajov z dôvodu monitorovania prístupovej cesty, ktorú denne využívajú za účelom prístupu na vlastné pozemky, na ktorých sa nachádzajú ich rodinné domy, bez ich súhlasu a vedomia. Vo svojom vyjadrení prevádzkovateľ Úradu uviedol, že považuje za nevyhnutné monitorovať celý rozsah spoločnej prístupovej cesty za účelom ochrany svojej nehnuteľnosti a tovaru v nej uskladnenom. Pri otázke o dĺžke uchovávania záznamov vyhotovených prostredníctvom kamerového systému prevádzkovateľ Úradu uviedol, že záznamy sú uchovávané po dobu 14 dní od ich vyhotovenia.</a:t>
            </a:r>
            <a:r>
              <a:rPr lang="en-US" sz="1300" dirty="0"/>
              <a:t>​</a:t>
            </a:r>
          </a:p>
          <a:p>
            <a:pPr algn="just" fontAlgn="base"/>
            <a:r>
              <a:rPr lang="sk-SK" sz="1300" b="1" dirty="0"/>
              <a:t>ÚLOHY:</a:t>
            </a:r>
            <a:r>
              <a:rPr lang="sk-SK" sz="1300" dirty="0"/>
              <a:t>​</a:t>
            </a:r>
          </a:p>
          <a:p>
            <a:pPr algn="just" fontAlgn="base"/>
            <a:r>
              <a:rPr lang="sk-SK" sz="1300" dirty="0"/>
              <a:t>K spracúvaniu akých osobných údajov dochádza v posudzovanom prípade?</a:t>
            </a:r>
            <a:r>
              <a:rPr lang="en-US" sz="1300" dirty="0"/>
              <a:t>​</a:t>
            </a:r>
          </a:p>
          <a:p>
            <a:pPr algn="just" fontAlgn="base"/>
            <a:r>
              <a:rPr lang="sk-SK" sz="1300" dirty="0"/>
              <a:t>Na základe akých právnych základov je možné monitorovať priestor prostredníctvom nainštalovaného kamerového systému? Vysvetlite predpoklady aplikácie oprávneného záujmu prevádzkovateľa v tejto súvislosti.</a:t>
            </a:r>
            <a:r>
              <a:rPr lang="en-US" sz="1300" dirty="0"/>
              <a:t>​</a:t>
            </a:r>
          </a:p>
          <a:p>
            <a:pPr algn="just" fontAlgn="base"/>
            <a:r>
              <a:rPr lang="sk-SK" sz="1300" dirty="0"/>
              <a:t>Možno monitorovanie spoločnej prístupovej cesty bez obmedzenia považovať za primerané? Diskutujte o možných obmedzeniach, ktoré by zabezpečili súladnosť monitorovania so zásadou minimalizácie osobných údajov.</a:t>
            </a:r>
            <a:r>
              <a:rPr lang="en-US" sz="1300" dirty="0"/>
              <a:t>​</a:t>
            </a:r>
          </a:p>
          <a:p>
            <a:pPr algn="just" fontAlgn="base"/>
            <a:r>
              <a:rPr lang="sk-SK" sz="1300" dirty="0"/>
              <a:t>Možno dĺžku uchovávania kamerových záznamov v trvaní 14 dní od ich vyhotovenia považovať za súladnú so zásadou minimalizácie uchovávania? </a:t>
            </a:r>
            <a:r>
              <a:rPr lang="en-US"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algn="just" fontAlgn="base"/>
            <a:r>
              <a:rPr lang="en-US"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endParaRPr lang="sk-SK" sz="1300" dirty="0"/>
          </a:p>
        </p:txBody>
      </p:sp>
    </p:spTree>
    <p:extLst>
      <p:ext uri="{BB962C8B-B14F-4D97-AF65-F5344CB8AC3E}">
        <p14:creationId xmlns:p14="http://schemas.microsoft.com/office/powerpoint/2010/main" val="1045150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63A7-7BDD-6978-1EDD-5C46F5506E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30CBE9-8633-542B-D02B-5E858AF52D11}"/>
              </a:ext>
            </a:extLst>
          </p:cNvPr>
          <p:cNvSpPr>
            <a:spLocks noGrp="1"/>
          </p:cNvSpPr>
          <p:nvPr>
            <p:ph type="ctrTitle"/>
          </p:nvPr>
        </p:nvSpPr>
        <p:spPr>
          <a:xfrm>
            <a:off x="4169328" y="347473"/>
            <a:ext cx="6498672" cy="1380744"/>
          </a:xfrm>
        </p:spPr>
        <p:txBody>
          <a:bodyPr/>
          <a:lstStyle/>
          <a:p>
            <a:r>
              <a:rPr lang="sk-SK" dirty="0"/>
              <a:t>4. PRÍKLAD</a:t>
            </a:r>
          </a:p>
        </p:txBody>
      </p:sp>
      <p:sp>
        <p:nvSpPr>
          <p:cNvPr id="3" name="Podnadpis 2">
            <a:extLst>
              <a:ext uri="{FF2B5EF4-FFF2-40B4-BE49-F238E27FC236}">
                <a16:creationId xmlns:a16="http://schemas.microsoft.com/office/drawing/2014/main" id="{8FBB6F32-FD7B-3B7D-C136-2B7A7E683B96}"/>
              </a:ext>
            </a:extLst>
          </p:cNvPr>
          <p:cNvSpPr>
            <a:spLocks noGrp="1"/>
          </p:cNvSpPr>
          <p:nvPr>
            <p:ph type="subTitle" idx="1"/>
          </p:nvPr>
        </p:nvSpPr>
        <p:spPr>
          <a:xfrm>
            <a:off x="4005944" y="1513114"/>
            <a:ext cx="7489370" cy="2246049"/>
          </a:xfrm>
        </p:spPr>
        <p:txBody>
          <a:bodyPr/>
          <a:lstStyle/>
          <a:p>
            <a:pPr algn="just" fontAlgn="base"/>
            <a:r>
              <a:rPr lang="sk-SK" b="1" dirty="0"/>
              <a:t>ÚLOHA: </a:t>
            </a:r>
            <a:r>
              <a:rPr lang="en-US" dirty="0"/>
              <a:t>​</a:t>
            </a:r>
          </a:p>
          <a:p>
            <a:pPr algn="just" fontAlgn="base"/>
            <a:r>
              <a:rPr lang="sk-SK" dirty="0"/>
              <a:t>Preskúmajte uvedené oznámenie o spracúvaní súborov </a:t>
            </a:r>
            <a:r>
              <a:rPr lang="sk-SK" dirty="0" err="1"/>
              <a:t>cookies</a:t>
            </a:r>
            <a:r>
              <a:rPr lang="sk-SK" dirty="0"/>
              <a:t> z hľadiska ich súladnosti s aplikovateľnou úpravou ochrany osobných údajov.</a:t>
            </a:r>
            <a:endParaRPr lang="en-US" dirty="0"/>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algn="just" fontAlgn="base"/>
            <a:r>
              <a:rPr lang="en-US"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endParaRPr lang="sk-SK" sz="1300" dirty="0"/>
          </a:p>
        </p:txBody>
      </p:sp>
      <p:pic>
        <p:nvPicPr>
          <p:cNvPr id="23556" name="Picture 4" descr="Obrázok, na ktorom je text, snímka obrazovky, písmo, dizajn&#10;&#10;Automaticky generovaný popis">
            <a:extLst>
              <a:ext uri="{FF2B5EF4-FFF2-40B4-BE49-F238E27FC236}">
                <a16:creationId xmlns:a16="http://schemas.microsoft.com/office/drawing/2014/main" id="{FB60714D-B377-DFAF-4F22-C7AA5CEF5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314" y="3429000"/>
            <a:ext cx="76962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190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1B7A0-1F36-64A7-7384-D11E81B65F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B248311-8056-3ECD-D8FA-8B73DA56E996}"/>
              </a:ext>
            </a:extLst>
          </p:cNvPr>
          <p:cNvSpPr>
            <a:spLocks noGrp="1"/>
          </p:cNvSpPr>
          <p:nvPr>
            <p:ph type="ctrTitle"/>
          </p:nvPr>
        </p:nvSpPr>
        <p:spPr>
          <a:xfrm>
            <a:off x="4169328" y="347473"/>
            <a:ext cx="6498672" cy="1380744"/>
          </a:xfrm>
        </p:spPr>
        <p:txBody>
          <a:bodyPr/>
          <a:lstStyle/>
          <a:p>
            <a:r>
              <a:rPr lang="sk-SK" dirty="0"/>
              <a:t>5. PRÍKLAD</a:t>
            </a:r>
            <a:r>
              <a:rPr lang="sk-SK" b="0" dirty="0"/>
              <a:t>​</a:t>
            </a:r>
            <a:endParaRPr lang="sk-SK" dirty="0"/>
          </a:p>
        </p:txBody>
      </p:sp>
      <p:sp>
        <p:nvSpPr>
          <p:cNvPr id="3" name="Podnadpis 2">
            <a:extLst>
              <a:ext uri="{FF2B5EF4-FFF2-40B4-BE49-F238E27FC236}">
                <a16:creationId xmlns:a16="http://schemas.microsoft.com/office/drawing/2014/main" id="{B20FAF55-9A3D-70F6-F935-D9A26F90F4B7}"/>
              </a:ext>
            </a:extLst>
          </p:cNvPr>
          <p:cNvSpPr>
            <a:spLocks noGrp="1"/>
          </p:cNvSpPr>
          <p:nvPr>
            <p:ph type="subTitle" idx="1"/>
          </p:nvPr>
        </p:nvSpPr>
        <p:spPr>
          <a:xfrm>
            <a:off x="3657600" y="1513114"/>
            <a:ext cx="7837714" cy="2246049"/>
          </a:xfrm>
        </p:spPr>
        <p:txBody>
          <a:bodyPr/>
          <a:lstStyle/>
          <a:p>
            <a:pPr fontAlgn="base"/>
            <a:r>
              <a:rPr lang="sk-SK" b="1" dirty="0"/>
              <a:t>ÚLOHA: </a:t>
            </a:r>
            <a:r>
              <a:rPr lang="en-US" dirty="0"/>
              <a:t>​</a:t>
            </a:r>
          </a:p>
          <a:p>
            <a:pPr algn="just" fontAlgn="base"/>
            <a:r>
              <a:rPr lang="sk-SK" dirty="0"/>
              <a:t>Preskúmajte uvedené oznámenie o spracúvaní súborov </a:t>
            </a:r>
            <a:r>
              <a:rPr lang="sk-SK" dirty="0" err="1"/>
              <a:t>cookies</a:t>
            </a:r>
            <a:r>
              <a:rPr lang="sk-SK" dirty="0"/>
              <a:t> z hľadiska ich súladnosti s aplikovateľnou úpravou ochrany osobných údajov.</a:t>
            </a:r>
            <a:r>
              <a:rPr lang="en-US"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algn="just" fontAlgn="base"/>
            <a:r>
              <a:rPr lang="en-US"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pPr fontAlgn="base"/>
            <a:r>
              <a:rPr lang="sk-SK" sz="1300" dirty="0"/>
              <a:t>​</a:t>
            </a:r>
          </a:p>
          <a:p>
            <a:endParaRPr lang="sk-SK" sz="1300" dirty="0"/>
          </a:p>
        </p:txBody>
      </p:sp>
      <p:pic>
        <p:nvPicPr>
          <p:cNvPr id="24578" name="Picture 2" descr="Obrázok, na ktorom je text, snímka obrazovky, vizitka, písmo&#10;&#10;Automaticky generovaný popis">
            <a:extLst>
              <a:ext uri="{FF2B5EF4-FFF2-40B4-BE49-F238E27FC236}">
                <a16:creationId xmlns:a16="http://schemas.microsoft.com/office/drawing/2014/main" id="{B7F3FA6A-7BB4-DE32-929B-1181721AE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99816"/>
            <a:ext cx="8092440" cy="352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54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0043-8E4F-A03D-7C44-A1455FDFE004}"/>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75717212-E79F-BC9C-45A1-E7A2AD663594}"/>
              </a:ext>
            </a:extLst>
          </p:cNvPr>
          <p:cNvSpPr>
            <a:spLocks noGrp="1"/>
          </p:cNvSpPr>
          <p:nvPr>
            <p:ph sz="half" idx="1"/>
          </p:nvPr>
        </p:nvSpPr>
        <p:spPr>
          <a:xfrm>
            <a:off x="762000" y="1984248"/>
            <a:ext cx="10265664" cy="3358219"/>
          </a:xfrm>
        </p:spPr>
        <p:txBody>
          <a:bodyPr/>
          <a:lstStyle/>
          <a:p>
            <a:pPr marL="0" indent="0" algn="ctr">
              <a:buNone/>
            </a:pPr>
            <a:endParaRPr lang="sk-SK" sz="3400" dirty="0">
              <a:solidFill>
                <a:schemeClr val="bg1"/>
              </a:solidFill>
            </a:endParaRPr>
          </a:p>
          <a:p>
            <a:pPr marL="0" indent="0" algn="ctr">
              <a:buNone/>
            </a:pPr>
            <a:endParaRPr lang="sk-SK" sz="3400" dirty="0">
              <a:solidFill>
                <a:schemeClr val="bg1"/>
              </a:solidFill>
            </a:endParaRPr>
          </a:p>
          <a:p>
            <a:pPr marL="0" indent="0" algn="ctr">
              <a:buNone/>
            </a:pPr>
            <a:r>
              <a:rPr lang="sk-SK" sz="3400" dirty="0">
                <a:solidFill>
                  <a:schemeClr val="bg1"/>
                </a:solidFill>
              </a:rPr>
              <a:t>Ďakujem za pozornosť.</a:t>
            </a:r>
          </a:p>
        </p:txBody>
      </p:sp>
    </p:spTree>
    <p:extLst>
      <p:ext uri="{BB962C8B-B14F-4D97-AF65-F5344CB8AC3E}">
        <p14:creationId xmlns:p14="http://schemas.microsoft.com/office/powerpoint/2010/main" val="17727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brázok, na ktorom je text, snímka obrazovky, webová lokalita, webová stránka&#10;&#10;Obsah vygenerovaný pomocou AI môže byť nesprávny.">
            <a:extLst>
              <a:ext uri="{FF2B5EF4-FFF2-40B4-BE49-F238E27FC236}">
                <a16:creationId xmlns:a16="http://schemas.microsoft.com/office/drawing/2014/main" id="{64E36D31-F92D-0C7F-453A-5717BE70A6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13432" y="906244"/>
            <a:ext cx="7187184" cy="442011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BF9C1-0CBB-B640-9ABC-D60D002CDB21}"/>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9999BDBA-2671-BEA3-C038-778D0FBEC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406" y="420624"/>
            <a:ext cx="7473188" cy="51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0935"/>
      </p:ext>
    </p:extLst>
  </p:cSld>
  <p:clrMapOvr>
    <a:masterClrMapping/>
  </p:clrMapOvr>
  <p:transition>
    <p:blinds dir="vert"/>
  </p:transition>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5913F-A975-46EE-AD1F-585D8F37072D}">
  <ds:schemaRefs>
    <ds:schemaRef ds:uri="8579d8c0-f4a4-46e1-afa1-8fb8e6f3aea2"/>
    <ds:schemaRef ds:uri="http://purl.org/dc/dcmitype/"/>
    <ds:schemaRef ds:uri="e43f6a51-8160-47b7-9684-358882b461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71C5A2C-BA87-4409-B261-0A445C3D1660}"/>
</file>

<file path=customXml/itemProps3.xml><?xml version="1.0" encoding="utf-8"?>
<ds:datastoreItem xmlns:ds="http://schemas.openxmlformats.org/officeDocument/2006/customXml" ds:itemID="{F56288D3-8BF6-4EDF-B4BA-5D87CC794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2622</TotalTime>
  <Words>6302</Words>
  <Application>Microsoft Office PowerPoint</Application>
  <PresentationFormat>Širokouhlá</PresentationFormat>
  <Paragraphs>598</Paragraphs>
  <Slides>74</Slides>
  <Notes>20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74</vt:i4>
      </vt:variant>
    </vt:vector>
  </HeadingPairs>
  <TitlesOfParts>
    <vt:vector size="78" baseType="lpstr">
      <vt:lpstr>Arial</vt:lpstr>
      <vt:lpstr>Calibri</vt:lpstr>
      <vt:lpstr>Calibri Light</vt:lpstr>
      <vt:lpstr>Motív balíka Office</vt:lpstr>
      <vt:lpstr>OCHRANA OSOBNÝCH ÚDAJOV II.</vt:lpstr>
      <vt:lpstr>OBSAH</vt:lpstr>
      <vt:lpstr>Prezentácia programu PowerPoint</vt:lpstr>
      <vt:lpstr>COOKIES​</vt:lpstr>
      <vt:lpstr>COOKIES​</vt:lpstr>
      <vt:lpstr>SESSION / PERSISTENT COOKIES</vt:lpstr>
      <vt:lpstr>FIRST-PARTY / THIRD-PARTY COOKIES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COOKIES AKO ONLINE IDENTIFIKÁTORY​</vt:lpstr>
      <vt:lpstr>PRÁVNY ZÁKLAD SPRACÚVANIA​</vt:lpstr>
      <vt:lpstr>SÚHLAS​</vt:lpstr>
      <vt:lpstr>ROZSUDOK SÚDNEHO DVORA VO VECI C-210/16 ​ WIRTSCHAFTSAKADEMIE SCHLESWIG-HOLSTEIN​</vt:lpstr>
      <vt:lpstr>ROZSUDOK SÚDNEHO DVORA VO VECI C-210/16 ​ WIRTSCHAFTSAKADEMIE SCHLESWIG-HOLSTEIN​</vt:lpstr>
      <vt:lpstr>ROZSUDOK SÚDNEHO DVORA VO VECI C-210/16 ​ WIRTSCHAFTSAKADEMIE SCHLESWIG-HOLSTEIN​</vt:lpstr>
      <vt:lpstr>ROZSUDOK SÚDNEHO DVORA VO VECI C-210/16 ​ WIRTSCHAFTSAKADEMIE SCHLESWIG-HOLSTEIN​</vt:lpstr>
      <vt:lpstr>ROZSUDOK SÚDNEHO DVORA VO VECI C-210/16 ​ WIRTSCHAFTSAKADEMIE SCHLESWIG-HOLSTEIN​</vt:lpstr>
      <vt:lpstr>ROZSUDOK SÚDNEHO DVORA VO VECI C-210/16 ​ WIRTSCHAFTSAKADEMIE SCHLESWIG-HOLSTEIN​</vt:lpstr>
      <vt:lpstr>ROZSUDOK SÚDNEHO DVORA ​ VO VECI C-673/17 PLANET 49​</vt:lpstr>
      <vt:lpstr>ROZSUDOK SÚDNEHO DVORA ​ VO VECI C-673/17 PLANET 49​</vt:lpstr>
      <vt:lpstr>ROZSUDOK SÚDNEHO DVORA ​ VO VECI C-673/17 PLANET 49​</vt:lpstr>
      <vt:lpstr>ROZSUDOK SÚDNEHO DVORA ​ VO VECI C-673/17 PLANET 49​</vt:lpstr>
      <vt:lpstr>ROZSUDOK SÚDNEHO DVORA ​ VO VECI C-673/17 PLANET 49​</vt:lpstr>
      <vt:lpstr>ROZSUDOK SÚDNEHO DVORA ​ VO VECI C-673/17 PLANET 49​</vt:lpstr>
      <vt:lpstr>Prezentácia programu PowerPoint</vt:lpstr>
      <vt:lpstr>IP ADRESY​</vt:lpstr>
      <vt:lpstr>IP ADRESA AKO ONLINE IDENTIFIKÁTOR​</vt:lpstr>
      <vt:lpstr>STATICKÉ IP ADRESY</vt:lpstr>
      <vt:lpstr>DYNAMICKÉ IP ADRESY​</vt:lpstr>
      <vt:lpstr>DYNAMICKÉ IP ADRESY​</vt:lpstr>
      <vt:lpstr>DYNAMICKÉ IP ADRESY​</vt:lpstr>
      <vt:lpstr>Prezentácia programu PowerPoint</vt:lpstr>
      <vt:lpstr>BEZPEČNOSŤ SPRACÚVANIA OSOBNÝCH ÚDAJOV</vt:lpstr>
      <vt:lpstr>BEZPEČNOSŤ SPRACÚVANIA OSOBNÝCH ÚDAJOV</vt:lpstr>
      <vt:lpstr>BEZPEČNOSŤ SPRACÚVANIA OSOBNÝCH ÚDAJOV</vt:lpstr>
      <vt:lpstr>BEZPEČNOSŤ SPRACÚVANIA OSOBNÝCH ÚDAJOV</vt:lpstr>
      <vt:lpstr>BEZPEČNOSŤ SPRACÚVANIA OÚ​</vt:lpstr>
      <vt:lpstr>BEZPEČNOSŤ SPRACÚVANIA OÚ​</vt:lpstr>
      <vt:lpstr>BEZPEČNOSŤ SPRACÚVANIA OÚ​</vt:lpstr>
      <vt:lpstr>BEZPEČNOSŤ SPRACÚVANIA OÚ​</vt:lpstr>
      <vt:lpstr>BEZPEČNOSŤ SPRACÚVANIA OÚ​</vt:lpstr>
      <vt:lpstr>SANKCIE ÚOOÚ</vt:lpstr>
      <vt:lpstr>SANKCIE ÚOOÚ</vt:lpstr>
      <vt:lpstr>Prezentácia programu PowerPoint</vt:lpstr>
      <vt:lpstr>ADMINISTRATÍVNOPRÁVNE PROSTRIEDKY OCHRANY​</vt:lpstr>
      <vt:lpstr>PORUŠENIE OCHRANY OSOBNÝCH ÚDAJOV ​ AKO KATEGÓRIA NEZÁKONNÉHO OBSAHU</vt:lpstr>
      <vt:lpstr>NEOPRÁVNENÉ VYHOTOVENIE ​ ZÁZNAMOV Z KAMEROVÝCH SYSTÉMOV​</vt:lpstr>
      <vt:lpstr>NEOPRÁVNENÉ VYHOTOVENIE ​ ZÁZNAMOV Z KAMEROVÝCH SYSTÉMOV​</vt:lpstr>
      <vt:lpstr>NEOPRÁVNENÉ VYHOTOVENIE ​ ZÁZNAMOV Z KAMEROVÝCH SYSTÉMOV</vt:lpstr>
      <vt:lpstr>NEOPRÁVNENÉ VYHOTOVENIE ​ ZÁZNAMOV Z KAMEROVÝCH SYSTÉMOV</vt:lpstr>
      <vt:lpstr>NEOPRÁVNENÉ VYHOTOVENIE ​ ZÁZNAMOV Z KAMEROVÝCH SYSTÉMOV</vt:lpstr>
      <vt:lpstr>NEOPRÁVNENÉ VYHOTOVENIE ​ ZÁZNAMOV Z KAMEROVÝCH SYSTÉMOV</vt:lpstr>
      <vt:lpstr>NEOPRÁVNENÉ ZVEREJNENIE OSOBNÝCH ÚDAJOV </vt:lpstr>
      <vt:lpstr>NEOPRÁVNENÉ ZVEREJNENIE OSOBNÝCH ÚDAJOV </vt:lpstr>
      <vt:lpstr>NEOPRÁVNENÉ ODOSLANIE OSOBNÝCH ÚDAJOV PR. EMAILU ​</vt:lpstr>
      <vt:lpstr>TRESTNOPRÁVNE PROSTRIEDKY OCHRANY​​</vt:lpstr>
      <vt:lpstr>TRESTNOPRÁVNE PROSTRIEDKY OCHRANY​​</vt:lpstr>
      <vt:lpstr>Prezentácia programu PowerPoint</vt:lpstr>
      <vt:lpstr>1. PRÍKLAD​</vt:lpstr>
      <vt:lpstr>2. PRÍKLAD​</vt:lpstr>
      <vt:lpstr>3. PRÍKLAD</vt:lpstr>
      <vt:lpstr>4. PRÍKLAD</vt:lpstr>
      <vt:lpstr>5. PRÍKLAD​</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Simona Rudohradská</cp:lastModifiedBy>
  <cp:revision>22</cp:revision>
  <dcterms:created xsi:type="dcterms:W3CDTF">2025-03-26T10:23:24Z</dcterms:created>
  <dcterms:modified xsi:type="dcterms:W3CDTF">2026-01-07T10:41:17Z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y fmtid="{D5CDD505-2E9C-101B-9397-08002B2CF9AE}" pid="4" name="Order">
    <vt:r8>162100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