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98" r:id="rId6"/>
    <p:sldId id="322" r:id="rId7"/>
    <p:sldId id="306" r:id="rId8"/>
    <p:sldId id="319" r:id="rId9"/>
    <p:sldId id="307" r:id="rId10"/>
    <p:sldId id="308" r:id="rId11"/>
    <p:sldId id="309" r:id="rId12"/>
    <p:sldId id="318" r:id="rId13"/>
    <p:sldId id="310" r:id="rId14"/>
    <p:sldId id="311" r:id="rId15"/>
    <p:sldId id="312" r:id="rId16"/>
    <p:sldId id="320" r:id="rId17"/>
    <p:sldId id="321" r:id="rId18"/>
    <p:sldId id="324" r:id="rId19"/>
    <p:sldId id="314" r:id="rId20"/>
    <p:sldId id="315" r:id="rId21"/>
    <p:sldId id="325" r:id="rId22"/>
    <p:sldId id="313" r:id="rId23"/>
    <p:sldId id="316" r:id="rId24"/>
    <p:sldId id="326" r:id="rId25"/>
    <p:sldId id="317" r:id="rId26"/>
    <p:sldId id="327" r:id="rId27"/>
    <p:sldId id="269" r:id="rId28"/>
    <p:sldId id="270" r:id="rId29"/>
    <p:sldId id="271" r:id="rId30"/>
    <p:sldId id="259" r:id="rId3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E6A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56058D-4011-447B-B2DC-E70519F61794}" v="2" dt="2026-04-04T07:51:14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0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gina Hučková" userId="S::regina.huckova@upjs.sk::a33dcba1-ac96-4326-8a7c-ba7ff8a42f59" providerId="AD" clId="Web-{E356058D-4011-447B-B2DC-E70519F61794}"/>
    <pc:docChg chg="modSld">
      <pc:chgData name="Regina Hučková" userId="S::regina.huckova@upjs.sk::a33dcba1-ac96-4326-8a7c-ba7ff8a42f59" providerId="AD" clId="Web-{E356058D-4011-447B-B2DC-E70519F61794}" dt="2026-04-04T07:51:14.576" v="1" actId="20577"/>
      <pc:docMkLst>
        <pc:docMk/>
      </pc:docMkLst>
      <pc:sldChg chg="modSp">
        <pc:chgData name="Regina Hučková" userId="S::regina.huckova@upjs.sk::a33dcba1-ac96-4326-8a7c-ba7ff8a42f59" providerId="AD" clId="Web-{E356058D-4011-447B-B2DC-E70519F61794}" dt="2026-04-04T07:51:14.576" v="1" actId="20577"/>
        <pc:sldMkLst>
          <pc:docMk/>
          <pc:sldMk cId="3361926617" sldId="256"/>
        </pc:sldMkLst>
        <pc:spChg chg="mod">
          <ac:chgData name="Regina Hučková" userId="S::regina.huckova@upjs.sk::a33dcba1-ac96-4326-8a7c-ba7ff8a42f59" providerId="AD" clId="Web-{E356058D-4011-447B-B2DC-E70519F61794}" dt="2026-04-04T07:51:14.576" v="1" actId="20577"/>
          <ac:spMkLst>
            <pc:docMk/>
            <pc:sldMk cId="3361926617" sldId="256"/>
            <ac:spMk id="3" creationId="{4D8809A4-0D88-49E1-B95B-A31D3DD4080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90036-6ABC-493B-BFFB-93C35973D31C}" type="datetimeFigureOut">
              <a:t>4. 4. 2026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1C056-3AA6-48C1-9225-9408466782DD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641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F959F8-BB76-41FD-A865-38442A5C3301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sk-SK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5204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F4CEBF-CC25-41A2-AFF5-4D290614731F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sk-SK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0384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4CB706-3290-42A4-930A-C0C8C5841E6C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sk-SK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4302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A6DA58-7568-4103-A674-832B5C867A4C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sk-SK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454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3E3EFB-AAB7-4E9F-9330-FA3A8949DCFE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sk-SK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6285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2A6E84-5234-4D62-8102-53FE84ED4648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sk-SK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622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ED4897-FDFC-4ED9-A644-D55A50F90329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sk-SK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296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CC2590-8EAC-465A-8F50-ECE7A6E5266B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sk-SK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9076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B1255A-AFAA-4DE2-80D9-ACCC9CB336D8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sk-SK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2846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6904D2-A45D-468B-82DE-31589B61BA78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sk-SK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9321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B987F4-ED56-42DB-AC3F-850B97AF025B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sk-SK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9067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7AC2D6-3D14-44F0-B8B5-34948AB9172F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sk-SK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653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F40B60-A400-46AD-80A2-FE20325D96B9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sk-SK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5897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B5C2A9-1BFD-4F47-B77B-873E929572C2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sk-SK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919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6B6273A0-CB70-4DCA-951C-22AD261EE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3160" b="1256"/>
          <a:stretch/>
        </p:blipFill>
        <p:spPr>
          <a:xfrm>
            <a:off x="-62144" y="-1"/>
            <a:ext cx="12254144" cy="68580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80D75A8-EF0D-42B5-81F7-D4A43EF185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69328" y="1258349"/>
            <a:ext cx="6498672" cy="248314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ABE9D2-FE45-4FE8-B47F-3EB3F43AC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9328" y="3602038"/>
            <a:ext cx="6498672" cy="18163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EFF887D1-0431-4C78-9187-5B6065D6682B}"/>
              </a:ext>
            </a:extLst>
          </p:cNvPr>
          <p:cNvSpPr/>
          <p:nvPr userDrawn="1"/>
        </p:nvSpPr>
        <p:spPr>
          <a:xfrm>
            <a:off x="-62143" y="1981200"/>
            <a:ext cx="3110143" cy="4876801"/>
          </a:xfrm>
          <a:prstGeom prst="rect">
            <a:avLst/>
          </a:prstGeom>
          <a:solidFill>
            <a:srgbClr val="261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54C3F28A-1442-4C09-8E32-BD6FEABBE4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14" y="136525"/>
            <a:ext cx="865118" cy="1450975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2E80317B-0BE1-46DE-8263-05FCE35834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" y="2549742"/>
            <a:ext cx="1685737" cy="50157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605952B-999F-4F9D-80B8-2604E7C82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r="8926"/>
          <a:stretch/>
        </p:blipFill>
        <p:spPr>
          <a:xfrm>
            <a:off x="361012" y="2970671"/>
            <a:ext cx="2263831" cy="345966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EEE7A2F-219E-470D-A67D-66895767F2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" y="518488"/>
            <a:ext cx="1027112" cy="4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420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5AD31-D522-4507-BFC4-01AB8BC8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3FF362AA-1EEC-48D4-95A8-468325BE1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DCFFE48-041F-4F41-BCAE-DE58D8B2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708DEAA-9ED1-4C10-B975-FB25852C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117498-756C-41B1-BB89-F288EE1E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48799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75EF934-91ED-4009-B390-909E3F82A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DACDA43E-7592-489D-B2BB-9DFDCE9A9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BBFAA0F-D23A-4004-81E8-90D0D3D7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D72AA85-E512-400E-9A69-8EBC4539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86D43B1-D95B-459D-8400-5EA2CC67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75114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507E612A-319E-42B3-8BF3-7D04C9903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0"/>
            <a:ext cx="6857999" cy="121920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83C8AA5-DC8C-4450-B3A9-A5776E65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41" y="585927"/>
            <a:ext cx="7622126" cy="133965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55C7D4-0C37-4DE8-9C93-3550355C9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2253101"/>
            <a:ext cx="9055216" cy="26450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71241583-FD84-408B-A1C4-345A708EA8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67" y="4986965"/>
            <a:ext cx="897783" cy="150591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66480D4-8FA9-4EAE-8FF3-27B4463A2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b="9038"/>
          <a:stretch/>
        </p:blipFill>
        <p:spPr>
          <a:xfrm>
            <a:off x="2139945" y="5476560"/>
            <a:ext cx="6777429" cy="101631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D2409EAF-E252-45FE-B876-96D3D2D0B2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46" y="503101"/>
            <a:ext cx="929648" cy="427312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E67B8347-DD39-4EB3-83F0-98A21FC8D7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0" y="306391"/>
            <a:ext cx="857642" cy="88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400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>
            <a:extLst>
              <a:ext uri="{FF2B5EF4-FFF2-40B4-BE49-F238E27FC236}">
                <a16:creationId xmlns:a16="http://schemas.microsoft.com/office/drawing/2014/main" id="{0AFE80BB-39A5-430F-8B66-6715C8DFE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8" y="1770374"/>
            <a:ext cx="2921112" cy="489928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6925B6A-558D-41D0-921C-07630D628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709738"/>
            <a:ext cx="7308850" cy="1805249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rgbClr val="ED1C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4D4B47A9-13BB-4D64-BEBB-0567724C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589463"/>
            <a:ext cx="730885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3A6F8DF-9A64-4E4E-8ACA-350774DB8A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9" y="2873042"/>
            <a:ext cx="2395369" cy="863852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0F61C3BC-8BEE-43B5-8B1A-B4591BFBA5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7" y="3822229"/>
            <a:ext cx="2764102" cy="947535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13612CDC-A70A-49D4-BA3C-6BAB42BDA2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85" y="396836"/>
            <a:ext cx="1638317" cy="42993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F84734E0-5083-469E-B5DC-7F9743250E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1" y="4993224"/>
            <a:ext cx="2391893" cy="86510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E3DF4C9-7F8E-4EA1-A169-062E4B5C08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7" y="396836"/>
            <a:ext cx="905055" cy="4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04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1BC6A-B3E0-4B68-B7BE-AEE55C1A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9C2C15-249B-40F1-A207-C832EA5A8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2E9CE97-C97E-47BF-9F0F-5C72E6953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92D1A87-A082-4EF4-AB65-19CDDDD9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65A2E57-8A4E-4122-B1A2-2280F29A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1371F2A-2F8E-4EA5-BF19-F71BE956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4D879E43-FDF9-4CA3-A1F9-B586EDCC19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1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C3ED0F57-74A6-438C-83F0-3706008F4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97" y="4525941"/>
            <a:ext cx="1037871" cy="1740716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F6003D6F-B587-4D05-BC14-5BA0FEE170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32" y="3328833"/>
            <a:ext cx="1284739" cy="2150247"/>
          </a:xfrm>
          <a:prstGeom prst="rect">
            <a:avLst/>
          </a:prstGeom>
        </p:spPr>
      </p:pic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A7AEF69B-FFAB-41B0-9DD2-EA62113C55B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726108" y="2304307"/>
            <a:ext cx="8627691" cy="21502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A88EE303-85AD-4525-B75E-9B0E772F3D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72" y="5588625"/>
            <a:ext cx="2603500" cy="892481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3E9AC88F-330F-441F-BB9B-38C25ABEAF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91" y="5676372"/>
            <a:ext cx="2474753" cy="892481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560ADC45-016B-43D3-8AFC-321520A630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340" y="5705808"/>
            <a:ext cx="2467573" cy="892481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4CF28204-B192-4E47-AA1C-AA43884C9A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5" y="578444"/>
            <a:ext cx="1056455" cy="485598"/>
          </a:xfrm>
          <a:prstGeom prst="rect">
            <a:avLst/>
          </a:prstGeom>
        </p:spPr>
      </p:pic>
      <p:sp>
        <p:nvSpPr>
          <p:cNvPr id="14" name="Zástupný objekt pre text 13">
            <a:extLst>
              <a:ext uri="{FF2B5EF4-FFF2-40B4-BE49-F238E27FC236}">
                <a16:creationId xmlns:a16="http://schemas.microsoft.com/office/drawing/2014/main" id="{5622E02C-2893-4076-93FE-B88A3298F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3500" y="838200"/>
            <a:ext cx="8750300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k-SK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1933623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21C360A7-7BA8-424D-81D6-FAA56A4E4F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2"/>
            <a:ext cx="6857999" cy="121920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53A6BE6-EC82-49A3-9E4F-9AF6F129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034" y="365125"/>
            <a:ext cx="8483177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C3099B6-819E-4622-8E34-904FB37AE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54A9CCC-769A-40A6-919F-91506D2AD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962" y="2505075"/>
            <a:ext cx="5233614" cy="2818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FFFC307E-D745-4676-8578-42598E5B9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A759C9E-3EFF-44F2-BEBC-A325E62B4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259388" cy="2818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C8A87E3-7F37-4768-86A8-355CF90B60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3" y="428626"/>
            <a:ext cx="1035380" cy="475911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AA4A5778-5CE8-451E-8A9A-27B224A18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b="9038"/>
          <a:stretch/>
        </p:blipFill>
        <p:spPr>
          <a:xfrm>
            <a:off x="2190745" y="5582872"/>
            <a:ext cx="6777429" cy="10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065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39C46-D6DD-4274-88B9-4019DB73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FB2571E-3821-4F63-8B2E-0D772EBE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91B873F-E28E-4C9A-982A-F8D09E7B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3F7DDAD-D4AA-4D5A-AFF1-B41ACD6D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83835D3-5B09-4189-84CE-33A6C55EF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2"/>
            <a:ext cx="6857999" cy="1219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106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FC154A5F-0502-4BE3-8B23-C25A8E10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EB36392-996A-4BAF-91F1-BDDEF62E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91B4724-F16A-4D4C-B22D-F932C709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68589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A10C4-9C33-4547-AEB2-A0268891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E89FA7-6AEA-40B7-A6A2-D5D478BAB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6FF5CE3-2468-4813-AD7B-78FF6B04E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62C775A-99AF-42EF-A228-5360902A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4C08D83-B07D-4BF2-8DE8-45A2C913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222F36D-6CE5-4B2F-9D90-59AFC47B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8225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42FF7-8883-4060-95CE-32B9E945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D3D348F-6490-4DC6-9D8C-499B44C38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7CD6ED8-14C5-462F-BE67-151286900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18464D2-C39F-489E-A00F-EF03F243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CC9E08B-92ED-4575-9BEE-F543A3AE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26A2B09-9E54-48A5-8655-FE3447E2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13903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CB1F8871-46C3-4517-BB5F-2A7DD41FD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t="3160" r="495" b="125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6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15/185/20220325#paragraf-6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F64E3-D481-4D22-B8E0-2E608B4ED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/>
          <a:lstStyle/>
          <a:p>
            <a:pPr algn="ctr"/>
            <a:r>
              <a:rPr lang="sk-SK" dirty="0"/>
              <a:t>Zmluvné záväzky v digitálnom priestore a autorské právo</a:t>
            </a:r>
            <a:endParaRPr lang="sk-SK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8809A4-0D88-49E1-B95B-A31D3DD40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9328" y="4194705"/>
            <a:ext cx="6498672" cy="1816322"/>
          </a:xfrm>
        </p:spPr>
        <p:txBody>
          <a:bodyPr lIns="91440" tIns="45720" rIns="91440" bIns="45720" anchor="t"/>
          <a:lstStyle/>
          <a:p>
            <a:r>
              <a:rPr lang="sk-SK">
                <a:latin typeface="Arial"/>
                <a:cs typeface="Arial"/>
              </a:rPr>
              <a:t>doc. JUDr. Renáta Bačárová, PhD., LL.M.</a:t>
            </a:r>
          </a:p>
          <a:p>
            <a:endParaRPr lang="sk-SK" dirty="0">
              <a:latin typeface="Arial"/>
              <a:cs typeface="Arial"/>
            </a:endParaRPr>
          </a:p>
          <a:p>
            <a:r>
              <a:rPr lang="sk-SK"/>
              <a:t>Katedra občianskeho práva, Právnická fakulta UPJŠ v Košiciach </a:t>
            </a:r>
          </a:p>
        </p:txBody>
      </p:sp>
    </p:spTree>
    <p:extLst>
      <p:ext uri="{BB962C8B-B14F-4D97-AF65-F5344CB8AC3E}">
        <p14:creationId xmlns:p14="http://schemas.microsoft.com/office/powerpoint/2010/main" val="336192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>
                <a:solidFill>
                  <a:schemeClr val="accent1">
                    <a:tint val="83000"/>
                    <a:satMod val="150000"/>
                  </a:schemeClr>
                </a:solidFill>
              </a:rPr>
              <a:t>Rozsah použitia AD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82775"/>
            <a:ext cx="8229600" cy="4572000"/>
          </a:xfrm>
        </p:spPr>
        <p:txBody>
          <a:bodyPr/>
          <a:lstStyle/>
          <a:p>
            <a:pPr marL="447675" lvl="1" indent="-382588">
              <a:buSzPct val="80000"/>
              <a:buFont typeface="Wingdings 2" pitchFamily="18" charset="2"/>
              <a:buChar char=""/>
            </a:pPr>
            <a:r>
              <a:rPr lang="sk-SK" sz="3000"/>
              <a:t>skoršie nevýhradné licencie zostávajú zachované, ak nedohodnuté inak</a:t>
            </a:r>
          </a:p>
          <a:p>
            <a:r>
              <a:rPr lang="sk-SK"/>
              <a:t>posilnenie právnej istoty skoršieho nadobúdateľa nevýhradnej licencie </a:t>
            </a:r>
          </a:p>
          <a:p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Trvanie licencie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2775"/>
            <a:ext cx="10210800" cy="3993092"/>
          </a:xfrm>
        </p:spPr>
        <p:txBody>
          <a:bodyPr>
            <a:normAutofit lnSpcReduction="10000"/>
          </a:bodyPr>
          <a:lstStyle/>
          <a:p>
            <a:pPr marL="448056" indent="-384048">
              <a:buFont typeface="Wingdings 2"/>
              <a:buChar char=""/>
              <a:defRPr/>
            </a:pPr>
            <a:r>
              <a:rPr lang="sk-SK" dirty="0"/>
              <a:t>presne určený (v AZ neexistujú časové obmedzenia trvania licencie) 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sk-SK" dirty="0"/>
              <a:t>alebo </a:t>
            </a:r>
            <a:r>
              <a:rPr lang="sk-SK" u="sng" dirty="0"/>
              <a:t>spôsob</a:t>
            </a:r>
            <a:r>
              <a:rPr lang="sk-SK" dirty="0"/>
              <a:t> jeho určenia 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sk-SK" dirty="0"/>
              <a:t>alebo </a:t>
            </a:r>
            <a:r>
              <a:rPr lang="sk-SK" u="sng" dirty="0"/>
              <a:t>účel</a:t>
            </a:r>
            <a:r>
              <a:rPr lang="sk-SK" dirty="0"/>
              <a:t> zmluvy</a:t>
            </a:r>
          </a:p>
          <a:p>
            <a:pPr marL="822960" lvl="1">
              <a:buFont typeface="Verdana"/>
              <a:buChar char="›"/>
              <a:defRPr/>
            </a:pPr>
            <a:r>
              <a:rPr lang="sk-SK" dirty="0"/>
              <a:t>ak nie je – nevyhnutný na dosiahnutie účelu – inak čas obvyklý – max 1 rok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sk-SK" dirty="0"/>
              <a:t>obmedzenie súvisí s trvaním majetkových práv autora ( </a:t>
            </a:r>
            <a:r>
              <a:rPr lang="en-US" dirty="0">
                <a:cs typeface="Arial" charset="0"/>
              </a:rPr>
              <a:t>*</a:t>
            </a:r>
            <a:r>
              <a:rPr lang="sk-SK" dirty="0">
                <a:cs typeface="Arial" charset="0"/>
              </a:rPr>
              <a:t> </a:t>
            </a:r>
            <a:r>
              <a:rPr lang="sk-SK" dirty="0"/>
              <a:t>autora a 70 r. po </a:t>
            </a:r>
            <a:r>
              <a:rPr lang="sk-SK" dirty="0">
                <a:cs typeface="Arial" charset="0"/>
              </a:rPr>
              <a:t>†</a:t>
            </a:r>
            <a:r>
              <a:rPr lang="sk-SK" dirty="0"/>
              <a:t>), 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sk-SK" dirty="0"/>
              <a:t>praktické - licenciu udeliť na dobu </a:t>
            </a:r>
            <a:r>
              <a:rPr lang="sk-SK" u="sng" dirty="0"/>
              <a:t>určitú</a:t>
            </a:r>
            <a:r>
              <a:rPr lang="sk-SK" dirty="0"/>
              <a:t>, najdlhšie na dobu trvania majetkových autorských  práv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1196975"/>
          </a:xfrm>
        </p:spPr>
        <p:txBody>
          <a:bodyPr/>
          <a:lstStyle/>
          <a:p>
            <a:pPr marL="484632">
              <a:defRPr/>
            </a:pPr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Odmena za použitie AD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10668000" cy="4340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sz="1600" dirty="0">
                <a:latin typeface="Open Sans" panose="020B0606030504020204" pitchFamily="34" charset="0"/>
              </a:rPr>
              <a:t>Dohodnutá odmena za udelenie licencie alebo spôsob jej určenia musí zodpovedať </a:t>
            </a:r>
            <a:r>
              <a:rPr lang="sk-SK" sz="1600" u="sng" dirty="0">
                <a:latin typeface="Open Sans" panose="020B0606030504020204" pitchFamily="34" charset="0"/>
              </a:rPr>
              <a:t>jednotlivým</a:t>
            </a:r>
            <a:r>
              <a:rPr lang="sk-SK" sz="1600" dirty="0">
                <a:latin typeface="Open Sans" panose="020B0606030504020204" pitchFamily="34" charset="0"/>
              </a:rPr>
              <a:t> spôsobom použitia diela dohodnutým podľa </a:t>
            </a:r>
            <a:r>
              <a:rPr lang="sk-SK" sz="1600" b="1" i="1" dirty="0">
                <a:latin typeface="Open Sans" panose="020B0606030504020204" pitchFamily="34" charset="0"/>
                <a:hlinkClick r:id="rId3" tooltip="Odkaz na predpis alebo ustanoven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66</a:t>
            </a:r>
            <a:r>
              <a:rPr lang="sk-SK" sz="1600" dirty="0">
                <a:latin typeface="Open Sans" panose="020B0606030504020204" pitchFamily="34" charset="0"/>
              </a:rPr>
              <a:t>. Táto odmena má zodpovedať očakávanému ekonomickému zhodnoteniu diela a byť proporcionálna k tvorivému podielu autora na zhodnocovanom diele.</a:t>
            </a:r>
            <a:endParaRPr lang="sk-SK" sz="1600" dirty="0"/>
          </a:p>
          <a:p>
            <a:pPr>
              <a:lnSpc>
                <a:spcPct val="80000"/>
              </a:lnSpc>
            </a:pPr>
            <a:r>
              <a:rPr lang="sk-SK" sz="2400" dirty="0"/>
              <a:t>odmena alebo spôsob jej určenia</a:t>
            </a:r>
          </a:p>
          <a:p>
            <a:pPr lvl="1">
              <a:lnSpc>
                <a:spcPct val="80000"/>
              </a:lnSpc>
            </a:pPr>
            <a:r>
              <a:rPr lang="sk-SK" sz="2000" dirty="0"/>
              <a:t>aj bezodplatne</a:t>
            </a:r>
          </a:p>
          <a:p>
            <a:pPr lvl="1">
              <a:lnSpc>
                <a:spcPct val="80000"/>
              </a:lnSpc>
            </a:pPr>
            <a:r>
              <a:rPr lang="sk-SK" sz="2000" dirty="0"/>
              <a:t>ak neurčená – obvyklá výška</a:t>
            </a:r>
          </a:p>
          <a:p>
            <a:pPr>
              <a:lnSpc>
                <a:spcPct val="80000"/>
              </a:lnSpc>
            </a:pPr>
            <a:r>
              <a:rPr lang="sk-SK" sz="2400" dirty="0"/>
              <a:t>odmena za udelenie súhlasu na použitie diela, nie aj za skutočné použitie AD</a:t>
            </a:r>
          </a:p>
          <a:p>
            <a:pPr>
              <a:lnSpc>
                <a:spcPct val="80000"/>
              </a:lnSpc>
            </a:pPr>
            <a:r>
              <a:rPr lang="sk-SK" sz="2400" dirty="0"/>
              <a:t>určenie:</a:t>
            </a:r>
          </a:p>
          <a:p>
            <a:pPr lvl="1">
              <a:lnSpc>
                <a:spcPct val="80000"/>
              </a:lnSpc>
            </a:pPr>
            <a:r>
              <a:rPr lang="sk-SK" sz="2000" u="sng" dirty="0"/>
              <a:t>pevnou sumou</a:t>
            </a:r>
          </a:p>
          <a:p>
            <a:pPr lvl="1">
              <a:lnSpc>
                <a:spcPct val="80000"/>
              </a:lnSpc>
            </a:pPr>
            <a:r>
              <a:rPr lang="sk-SK" sz="2000" u="sng" dirty="0"/>
              <a:t>v závislosti od príjmov a výnosov</a:t>
            </a:r>
            <a:r>
              <a:rPr lang="sk-SK" sz="2000" dirty="0"/>
              <a:t> z využitia licencie nadobúdateľ povinný:</a:t>
            </a:r>
          </a:p>
          <a:p>
            <a:pPr lvl="2">
              <a:lnSpc>
                <a:spcPct val="80000"/>
              </a:lnSpc>
            </a:pPr>
            <a:r>
              <a:rPr lang="sk-SK" sz="1800" dirty="0"/>
              <a:t>predkladať informáciu o príjmoch alebo výnosoch za </a:t>
            </a:r>
            <a:r>
              <a:rPr lang="sk-SK" sz="1800" u="sng" dirty="0"/>
              <a:t>každý </a:t>
            </a:r>
            <a:r>
              <a:rPr lang="sk-SK" sz="1800" dirty="0"/>
              <a:t>spôsob použitia (min. 1x ročne) a poskytnúť </a:t>
            </a:r>
            <a:r>
              <a:rPr lang="sk-SK" sz="1800" u="sng" dirty="0"/>
              <a:t>vyúčtovanie</a:t>
            </a:r>
            <a:r>
              <a:rPr lang="sk-SK" sz="1800" dirty="0"/>
              <a:t> odmeny</a:t>
            </a:r>
          </a:p>
          <a:p>
            <a:pPr lvl="2">
              <a:lnSpc>
                <a:spcPct val="80000"/>
              </a:lnSpc>
            </a:pPr>
            <a:r>
              <a:rPr lang="sk-SK" sz="1800" dirty="0"/>
              <a:t>umožniť kontrolu účtovnej evidencie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Forma LZ</a:t>
            </a:r>
          </a:p>
        </p:txBody>
      </p:sp>
      <p:sp>
        <p:nvSpPr>
          <p:cNvPr id="48130" name="Zástupný symbol obsahu 2"/>
          <p:cNvSpPr>
            <a:spLocks noGrp="1"/>
          </p:cNvSpPr>
          <p:nvPr>
            <p:ph idx="1"/>
          </p:nvPr>
        </p:nvSpPr>
        <p:spPr>
          <a:xfrm>
            <a:off x="1981200" y="1882775"/>
            <a:ext cx="8229600" cy="4572000"/>
          </a:xfrm>
        </p:spPr>
        <p:txBody>
          <a:bodyPr/>
          <a:lstStyle/>
          <a:p>
            <a:r>
              <a:rPr lang="sk-SK" dirty="0"/>
              <a:t>predtým </a:t>
            </a:r>
          </a:p>
          <a:p>
            <a:pPr lvl="1"/>
            <a:r>
              <a:rPr lang="sk-SK" dirty="0"/>
              <a:t>povinná písomná forma – inak neplatnosť LZ</a:t>
            </a:r>
          </a:p>
          <a:p>
            <a:r>
              <a:rPr lang="sk-SK" dirty="0"/>
              <a:t>teraz len pri výhradnej licencii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Verejná licencia</a:t>
            </a:r>
          </a:p>
        </p:txBody>
      </p:sp>
      <p:sp>
        <p:nvSpPr>
          <p:cNvPr id="49154" name="Zástupný symbol obsahu 2"/>
          <p:cNvSpPr>
            <a:spLocks noGrp="1"/>
          </p:cNvSpPr>
          <p:nvPr>
            <p:ph idx="1"/>
          </p:nvPr>
        </p:nvSpPr>
        <p:spPr>
          <a:xfrm>
            <a:off x="0" y="1412777"/>
            <a:ext cx="10210800" cy="5041999"/>
          </a:xfrm>
        </p:spPr>
        <p:txBody>
          <a:bodyPr/>
          <a:lstStyle/>
          <a:p>
            <a:r>
              <a:rPr lang="pl-PL" dirty="0"/>
              <a:t>význam v on-line prostredí </a:t>
            </a:r>
          </a:p>
          <a:p>
            <a:r>
              <a:rPr lang="pl-PL" dirty="0"/>
              <a:t>potenciálna ubikvita predmetov AP </a:t>
            </a:r>
          </a:p>
          <a:p>
            <a:r>
              <a:rPr lang="pl-PL" dirty="0"/>
              <a:t>ponuka licencia aj právnym </a:t>
            </a:r>
            <a:r>
              <a:rPr lang="sk-SK" dirty="0"/>
              <a:t>úkonom smerujúcim voči neurčitým osobám</a:t>
            </a:r>
          </a:p>
          <a:p>
            <a:r>
              <a:rPr lang="pl-PL" dirty="0"/>
              <a:t>prijatie ponuky - konanie, z ktorého možno vyvodiť súhlas s podmienkami licencie</a:t>
            </a:r>
          </a:p>
          <a:p>
            <a:r>
              <a:rPr lang="sk-SK" dirty="0"/>
              <a:t>platí len pre licenciu nevýhradnú a bezodplatnú (nemožnosť ju vypovedať)</a:t>
            </a:r>
          </a:p>
          <a:p>
            <a:pPr marL="65087" indent="0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Verejná licencia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Spôsoby prijatia ponuky</a:t>
            </a:r>
          </a:p>
          <a:p>
            <a:pPr lvl="1"/>
            <a:r>
              <a:rPr lang="sk-SK" dirty="0" err="1"/>
              <a:t>shrink-wrap</a:t>
            </a:r>
            <a:r>
              <a:rPr lang="sk-SK" dirty="0"/>
              <a:t> licencia </a:t>
            </a:r>
          </a:p>
          <a:p>
            <a:pPr lvl="1"/>
            <a:r>
              <a:rPr lang="sk-SK" dirty="0" err="1"/>
              <a:t>click-wrap</a:t>
            </a:r>
            <a:r>
              <a:rPr lang="sk-SK" dirty="0"/>
              <a:t> licencia</a:t>
            </a:r>
          </a:p>
          <a:p>
            <a:r>
              <a:rPr lang="sk-SK" dirty="0"/>
              <a:t>napr. licencie: </a:t>
            </a:r>
          </a:p>
          <a:p>
            <a:pPr lvl="1"/>
            <a:r>
              <a:rPr lang="sk-SK" dirty="0"/>
              <a:t>CC</a:t>
            </a:r>
          </a:p>
          <a:p>
            <a:pPr lvl="1"/>
            <a:r>
              <a:rPr lang="sk-SK" dirty="0"/>
              <a:t>GNU</a:t>
            </a:r>
          </a:p>
          <a:p>
            <a:pPr lvl="1"/>
            <a:r>
              <a:rPr lang="sk-SK" dirty="0"/>
              <a:t>BSD</a:t>
            </a:r>
          </a:p>
          <a:p>
            <a:pPr lvl="1"/>
            <a:r>
              <a:rPr lang="sk-SK" dirty="0"/>
              <a:t>EUPL</a:t>
            </a:r>
          </a:p>
        </p:txBody>
      </p:sp>
    </p:spTree>
    <p:extLst>
      <p:ext uri="{BB962C8B-B14F-4D97-AF65-F5344CB8AC3E}">
        <p14:creationId xmlns:p14="http://schemas.microsoft.com/office/powerpoint/2010/main" val="1609030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Sublicencie a postúpenie L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62101"/>
            <a:ext cx="8229600" cy="4530725"/>
          </a:xfrm>
        </p:spPr>
        <p:txBody>
          <a:bodyPr/>
          <a:lstStyle/>
          <a:p>
            <a:r>
              <a:rPr lang="sk-SK" dirty="0"/>
              <a:t>právo udeľovať </a:t>
            </a:r>
            <a:r>
              <a:rPr lang="sk-SK" u="sng" dirty="0"/>
              <a:t>sublicencie</a:t>
            </a:r>
            <a:r>
              <a:rPr lang="sk-SK" dirty="0"/>
              <a:t> </a:t>
            </a:r>
          </a:p>
          <a:p>
            <a:pPr lvl="1"/>
            <a:r>
              <a:rPr lang="sk-SK" dirty="0"/>
              <a:t>v rozsahu udelenej licencie</a:t>
            </a:r>
          </a:p>
          <a:p>
            <a:pPr lvl="1"/>
            <a:r>
              <a:rPr lang="sk-SK" dirty="0"/>
              <a:t>predchádzajúci súhlas autora </a:t>
            </a:r>
          </a:p>
          <a:p>
            <a:r>
              <a:rPr lang="sk-SK" dirty="0"/>
              <a:t>právo </a:t>
            </a:r>
            <a:r>
              <a:rPr lang="sk-SK" u="sng" dirty="0"/>
              <a:t>postúpiť</a:t>
            </a:r>
            <a:r>
              <a:rPr lang="sk-SK" dirty="0"/>
              <a:t> licenciu </a:t>
            </a:r>
          </a:p>
          <a:p>
            <a:pPr lvl="1"/>
            <a:r>
              <a:rPr lang="sk-SK" dirty="0"/>
              <a:t>predchádzajúci súhlas + informovanie autora (NIE súhlas pri predaji podniku alebo časti)</a:t>
            </a:r>
          </a:p>
          <a:p>
            <a:r>
              <a:rPr lang="sk-SK" dirty="0"/>
              <a:t>povinnosť zachovania formy právneho úkonu</a:t>
            </a:r>
          </a:p>
          <a:p>
            <a:pPr lvl="1"/>
            <a:r>
              <a:rPr lang="sk-SK" dirty="0"/>
              <a:t>ak LZ písomná – sublicencia aj postúpenie písomne (ak neurčené inak)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>
                <a:solidFill>
                  <a:schemeClr val="accent1">
                    <a:tint val="83000"/>
                    <a:satMod val="150000"/>
                  </a:schemeClr>
                </a:solidFill>
              </a:rPr>
              <a:t>Prechod a zánik licencie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>
              <a:buFont typeface="Wingdings 2"/>
              <a:buChar char=""/>
              <a:defRPr/>
            </a:pPr>
            <a:r>
              <a:rPr lang="sk-SK" dirty="0"/>
              <a:t>prechod licencie </a:t>
            </a:r>
          </a:p>
          <a:p>
            <a:pPr marL="822960" lvl="1">
              <a:buFont typeface="Verdana"/>
              <a:buChar char="›"/>
              <a:defRPr/>
            </a:pPr>
            <a:r>
              <a:rPr lang="sk-SK" dirty="0"/>
              <a:t>zánik PO alebo smrť FO, ktorej bola udelená</a:t>
            </a:r>
          </a:p>
          <a:p>
            <a:pPr marL="822960" lvl="1">
              <a:buFont typeface="Verdana"/>
              <a:buChar char="›"/>
              <a:defRPr/>
            </a:pPr>
            <a:r>
              <a:rPr lang="sk-SK" dirty="0"/>
              <a:t>prechod práv a povinností z LZ na právneho nástupcu PO alebo dediča FO</a:t>
            </a:r>
          </a:p>
          <a:p>
            <a:pPr marL="822960" lvl="1">
              <a:buFont typeface="Verdana"/>
              <a:buChar char="›"/>
              <a:defRPr/>
            </a:pPr>
            <a:r>
              <a:rPr lang="sk-SK" dirty="0"/>
              <a:t>možno vylúčiť v LZ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sk-SK" dirty="0"/>
              <a:t>zánik licencie </a:t>
            </a:r>
          </a:p>
          <a:p>
            <a:pPr marL="822960" lvl="1">
              <a:buFont typeface="Verdana"/>
              <a:buChar char="›"/>
              <a:defRPr/>
            </a:pPr>
            <a:r>
              <a:rPr lang="sk-SK" dirty="0"/>
              <a:t>osoba nemá právneho nástupcu alebo dedičov,</a:t>
            </a:r>
          </a:p>
          <a:p>
            <a:pPr marL="822960" lvl="1">
              <a:buFont typeface="Verdana"/>
              <a:buChar char="›"/>
              <a:defRPr/>
            </a:pPr>
            <a:r>
              <a:rPr lang="sk-SK" dirty="0"/>
              <a:t>uplynutím času, na ktorý bola licencia udelená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Odstúpenie od LZ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písomná forma</a:t>
            </a:r>
          </a:p>
          <a:p>
            <a:r>
              <a:rPr lang="sk-SK" dirty="0"/>
              <a:t>nevyužívanie </a:t>
            </a:r>
            <a:r>
              <a:rPr lang="sk-SK" u="sng" dirty="0"/>
              <a:t>výhradnej</a:t>
            </a:r>
            <a:r>
              <a:rPr lang="sk-SK" dirty="0"/>
              <a:t> licencie</a:t>
            </a:r>
          </a:p>
          <a:p>
            <a:r>
              <a:rPr lang="sk-SK" dirty="0"/>
              <a:t>najskôr po 1 roku od udelenia L</a:t>
            </a:r>
          </a:p>
          <a:p>
            <a:r>
              <a:rPr lang="sk-SK" dirty="0"/>
              <a:t>písomná výzva nadobúdateľa na využívanie + primeraná lehota na nápravu</a:t>
            </a:r>
          </a:p>
          <a:p>
            <a:r>
              <a:rPr lang="sk-SK" dirty="0"/>
              <a:t>možnosť </a:t>
            </a:r>
            <a:r>
              <a:rPr lang="sk-SK" u="sng" dirty="0"/>
              <a:t>zmeny</a:t>
            </a:r>
            <a:r>
              <a:rPr lang="sk-SK" dirty="0"/>
              <a:t> výhradnej L na nevýhradnú</a:t>
            </a:r>
          </a:p>
        </p:txBody>
      </p:sp>
    </p:spTree>
    <p:extLst>
      <p:ext uri="{BB962C8B-B14F-4D97-AF65-F5344CB8AC3E}">
        <p14:creationId xmlns:p14="http://schemas.microsoft.com/office/powerpoint/2010/main" val="2879146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>
                <a:solidFill>
                  <a:schemeClr val="accent1">
                    <a:tint val="83000"/>
                    <a:satMod val="150000"/>
                  </a:schemeClr>
                </a:solidFill>
              </a:rPr>
              <a:t>Ďalšie náležitosti LZ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82775"/>
            <a:ext cx="8229600" cy="4572000"/>
          </a:xfrm>
        </p:spPr>
        <p:txBody>
          <a:bodyPr/>
          <a:lstStyle/>
          <a:p>
            <a:r>
              <a:rPr lang="sk-SK"/>
              <a:t>rozhodcovská doložka </a:t>
            </a:r>
          </a:p>
          <a:p>
            <a:r>
              <a:rPr lang="sk-SK"/>
              <a:t>výber rozhodného práva (pri autorskoprávnych vzťahoch s medzinárodným prvkom)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 b="1">
                <a:solidFill>
                  <a:schemeClr val="accent1">
                    <a:tint val="83000"/>
                    <a:satMod val="150000"/>
                  </a:schemeClr>
                </a:solidFill>
              </a:rPr>
              <a:t>Zmluvy podľa AZ</a:t>
            </a:r>
            <a:endParaRPr lang="sk-SK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82775"/>
            <a:ext cx="8229600" cy="4572000"/>
          </a:xfrm>
        </p:spPr>
        <p:txBody>
          <a:bodyPr/>
          <a:lstStyle/>
          <a:p>
            <a:r>
              <a:rPr lang="sk-SK" b="1" dirty="0"/>
              <a:t>zmluva o vytvorení diela - </a:t>
            </a:r>
            <a:r>
              <a:rPr lang="sk-SK" b="1" dirty="0">
                <a:solidFill>
                  <a:srgbClr val="FFC000"/>
                </a:solidFill>
              </a:rPr>
              <a:t>dielo na objednávku </a:t>
            </a:r>
          </a:p>
          <a:p>
            <a:r>
              <a:rPr lang="sk-SK" b="1" dirty="0"/>
              <a:t>licenčná zmluva § 65 a </a:t>
            </a:r>
            <a:r>
              <a:rPr lang="sk-SK" b="1" dirty="0" err="1"/>
              <a:t>nasl</a:t>
            </a:r>
            <a:r>
              <a:rPr lang="sk-SK" b="1" dirty="0"/>
              <a:t>. AZ)</a:t>
            </a:r>
          </a:p>
          <a:p>
            <a:pPr lvl="2"/>
            <a:r>
              <a:rPr lang="sk-SK" b="1" dirty="0"/>
              <a:t>licenčná zmluva na vydanie diela</a:t>
            </a:r>
          </a:p>
          <a:p>
            <a:pPr lvl="2"/>
            <a:r>
              <a:rPr lang="sk-SK" b="1" dirty="0"/>
              <a:t>kolektívna licenčná zmluva</a:t>
            </a:r>
          </a:p>
          <a:p>
            <a:pPr lvl="2"/>
            <a:r>
              <a:rPr lang="sk-SK" b="1" dirty="0"/>
              <a:t>hromadná licenčná zmluva    </a:t>
            </a:r>
          </a:p>
          <a:p>
            <a:pPr lvl="3"/>
            <a:r>
              <a:rPr lang="sk-SK" b="1" dirty="0"/>
              <a:t>rozšírená</a:t>
            </a:r>
          </a:p>
          <a:p>
            <a:pPr lvl="3"/>
            <a:r>
              <a:rPr lang="sk-SK" b="1" dirty="0" err="1"/>
              <a:t>multiteritoriálna</a:t>
            </a:r>
            <a:endParaRPr lang="sk-SK" b="1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>
                <a:solidFill>
                  <a:schemeClr val="accent1">
                    <a:tint val="83000"/>
                    <a:satMod val="150000"/>
                  </a:schemeClr>
                </a:solidFill>
              </a:rPr>
              <a:t>LZ na vydanie diela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2775"/>
            <a:ext cx="10210800" cy="4572000"/>
          </a:xfrm>
        </p:spPr>
        <p:txBody>
          <a:bodyPr>
            <a:normAutofit/>
          </a:bodyPr>
          <a:lstStyle/>
          <a:p>
            <a:pPr marL="448056" indent="-384048">
              <a:buFont typeface="Wingdings 2"/>
              <a:buChar char=""/>
              <a:defRPr/>
            </a:pPr>
            <a:r>
              <a:rPr lang="sk-SK" dirty="0"/>
              <a:t>vydanie diela § 6 ods. 2 NAZ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sk-SK" dirty="0"/>
              <a:t>subjekty (autor, nadobúdateľ)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sk-SK" dirty="0"/>
              <a:t>predmet - udelenie súhlasu na použitie diela (slovesné, divadelné, hudobné, fotografické, iné D výtvarného umenia, kartografické D – taxatívny výpočet AD)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sk-SK" dirty="0"/>
              <a:t>spôsob použitia: </a:t>
            </a:r>
          </a:p>
          <a:p>
            <a:pPr marL="822960" lvl="1">
              <a:buFont typeface="Verdana"/>
              <a:buChar char="›"/>
              <a:defRPr/>
            </a:pPr>
            <a:r>
              <a:rPr lang="sk-SK" dirty="0"/>
              <a:t>vyhotovenie rozmnoženín </a:t>
            </a:r>
          </a:p>
          <a:p>
            <a:pPr marL="822960" lvl="1">
              <a:buFont typeface="Verdana"/>
              <a:buChar char="›"/>
              <a:defRPr/>
            </a:pPr>
            <a:r>
              <a:rPr lang="sk-SK" dirty="0"/>
              <a:t>verejné rozširovanie</a:t>
            </a:r>
          </a:p>
          <a:p>
            <a:pPr marL="822960" lvl="1">
              <a:buFont typeface="Verdana"/>
              <a:buChar char="›"/>
              <a:defRPr/>
            </a:pPr>
            <a:r>
              <a:rPr lang="sk-SK" dirty="0"/>
              <a:t>sprístupňovanie verejnosti</a:t>
            </a:r>
          </a:p>
          <a:p>
            <a:pPr marL="822960" lvl="1">
              <a:buFont typeface="Verdana"/>
              <a:buChar char="›"/>
              <a:defRPr/>
            </a:pPr>
            <a:endParaRPr lang="sk-S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LZ na vydanie 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Odstúpenie od LZ na vydanie D</a:t>
            </a:r>
          </a:p>
          <a:p>
            <a:pPr lvl="1"/>
            <a:r>
              <a:rPr lang="sk-SK" dirty="0"/>
              <a:t>neumožnenie A korektúry</a:t>
            </a:r>
          </a:p>
          <a:p>
            <a:pPr lvl="1"/>
            <a:r>
              <a:rPr lang="sk-SK" dirty="0"/>
              <a:t>použitie D </a:t>
            </a:r>
            <a:r>
              <a:rPr lang="sk-SK" dirty="0" err="1"/>
              <a:t>sp</a:t>
            </a:r>
            <a:r>
              <a:rPr lang="sk-SK" dirty="0"/>
              <a:t>. znižujúcim jeho hodnotu</a:t>
            </a:r>
          </a:p>
          <a:p>
            <a:r>
              <a:rPr lang="sk-SK" dirty="0"/>
              <a:t>rozmnoženina pre autora</a:t>
            </a:r>
          </a:p>
        </p:txBody>
      </p:sp>
    </p:spTree>
    <p:extLst>
      <p:ext uri="{BB962C8B-B14F-4D97-AF65-F5344CB8AC3E}">
        <p14:creationId xmlns:p14="http://schemas.microsoft.com/office/powerpoint/2010/main" val="1959821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Kolektívna LZ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>
              <a:buFont typeface="Wingdings 2"/>
              <a:buChar char=""/>
              <a:defRPr/>
            </a:pPr>
            <a:r>
              <a:rPr lang="sk-SK" u="sng" dirty="0"/>
              <a:t>kolektívnosť</a:t>
            </a:r>
            <a:r>
              <a:rPr lang="sk-SK" dirty="0"/>
              <a:t> - vo vzťahu ku kolektívu používateľov (</a:t>
            </a:r>
            <a:r>
              <a:rPr lang="sk-SK" dirty="0" err="1"/>
              <a:t>t.j</a:t>
            </a:r>
            <a:r>
              <a:rPr lang="sk-SK" dirty="0"/>
              <a:t>. PO, </a:t>
            </a:r>
            <a:r>
              <a:rPr lang="sk-SK" dirty="0" err="1"/>
              <a:t>kt.združuje</a:t>
            </a:r>
            <a:r>
              <a:rPr lang="sk-SK" dirty="0"/>
              <a:t> používateľov diel), ktorý je zmluvnou stranou s OKS</a:t>
            </a:r>
          </a:p>
          <a:p>
            <a:pPr marL="822960" lvl="1">
              <a:buFont typeface="Verdana"/>
              <a:buChar char="›"/>
              <a:defRPr/>
            </a:pPr>
            <a:r>
              <a:rPr lang="sk-SK" dirty="0"/>
              <a:t>práva a povinnosti z LZ vznikajú priamo členovi PO, keď s ňou prejaví súhlas</a:t>
            </a:r>
          </a:p>
          <a:p>
            <a:pPr marL="822960" lvl="1">
              <a:buFont typeface="Verdana"/>
              <a:buChar char="›"/>
              <a:defRPr/>
            </a:pPr>
            <a:r>
              <a:rPr lang="sk-SK" dirty="0"/>
              <a:t>nevýhradná L</a:t>
            </a:r>
          </a:p>
          <a:p>
            <a:pPr marL="822960" lvl="1">
              <a:buFont typeface="Verdana"/>
              <a:buChar char="›"/>
              <a:defRPr/>
            </a:pPr>
            <a:r>
              <a:rPr lang="sk-SK" dirty="0"/>
              <a:t>písomná forma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Hromadná LZ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533" y="2253101"/>
            <a:ext cx="10548634" cy="3216366"/>
          </a:xfrm>
        </p:spPr>
        <p:txBody>
          <a:bodyPr/>
          <a:lstStyle/>
          <a:p>
            <a:pPr marL="448056" indent="-384048">
              <a:buFont typeface="Wingdings 2"/>
              <a:buChar char=""/>
              <a:defRPr/>
            </a:pPr>
            <a:r>
              <a:rPr lang="sk-SK" u="sng" dirty="0"/>
              <a:t>hromadnosť</a:t>
            </a:r>
            <a:r>
              <a:rPr lang="sk-SK" dirty="0"/>
              <a:t> - vo vzťahu k predmetom ochrany, ku ktorým práva spravuje OKS</a:t>
            </a:r>
          </a:p>
          <a:p>
            <a:pPr marL="822960" lvl="1">
              <a:buFont typeface="Verdana"/>
              <a:buChar char="›"/>
              <a:defRPr/>
            </a:pPr>
            <a:r>
              <a:rPr lang="sk-SK" dirty="0"/>
              <a:t>písomná forma</a:t>
            </a:r>
          </a:p>
          <a:p>
            <a:pPr marL="822960" lvl="1">
              <a:buFont typeface="Verdana"/>
              <a:buChar char="›"/>
              <a:defRPr/>
            </a:pPr>
            <a:r>
              <a:rPr lang="sk-SK" dirty="0"/>
              <a:t>nevýhradná L</a:t>
            </a:r>
          </a:p>
          <a:p>
            <a:r>
              <a:rPr lang="sk-SK" dirty="0"/>
              <a:t>Rozšírená hromadná LZ </a:t>
            </a:r>
          </a:p>
          <a:p>
            <a:pPr lvl="1"/>
            <a:r>
              <a:rPr lang="sk-SK" dirty="0"/>
              <a:t>súhlas na použitie všetkých D (zastupovaní aj nezastupovaní autori)</a:t>
            </a:r>
          </a:p>
          <a:p>
            <a:r>
              <a:rPr lang="sk-SK" dirty="0" err="1"/>
              <a:t>Multiteritoriálna</a:t>
            </a:r>
            <a:r>
              <a:rPr lang="sk-SK" dirty="0"/>
              <a:t> hromadná LZ na on-line použitie hudobných diel</a:t>
            </a:r>
          </a:p>
        </p:txBody>
      </p:sp>
    </p:spTree>
    <p:extLst>
      <p:ext uri="{BB962C8B-B14F-4D97-AF65-F5344CB8AC3E}">
        <p14:creationId xmlns:p14="http://schemas.microsoft.com/office/powerpoint/2010/main" val="2145946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Dielo na objednávku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vytvorené autorom </a:t>
            </a:r>
            <a:r>
              <a:rPr lang="pt-BR" dirty="0"/>
              <a:t>na základe zmluvy o dielo</a:t>
            </a:r>
            <a:r>
              <a:rPr lang="sk-SK" dirty="0"/>
              <a:t> podľa OZ </a:t>
            </a:r>
          </a:p>
          <a:p>
            <a:pPr lvl="1">
              <a:defRPr/>
            </a:pPr>
            <a:r>
              <a:rPr lang="sk-SK" dirty="0"/>
              <a:t>platí, že autor udelil súhlas na jeho použitie na účel vyplývajúci zo zmluvy, ak nie je dohodnuté inak.</a:t>
            </a:r>
          </a:p>
          <a:p>
            <a:pPr>
              <a:defRPr/>
            </a:pPr>
            <a:r>
              <a:rPr lang="pt-BR" dirty="0"/>
              <a:t>použi</a:t>
            </a:r>
            <a:r>
              <a:rPr lang="sk-SK" dirty="0"/>
              <a:t>tie na </a:t>
            </a:r>
            <a:r>
              <a:rPr lang="pt-BR" dirty="0"/>
              <a:t>iný účel</a:t>
            </a:r>
            <a:r>
              <a:rPr lang="sk-SK" dirty="0"/>
              <a:t> len so súhlasom autora (ak neustanovené inak).</a:t>
            </a:r>
          </a:p>
        </p:txBody>
      </p:sp>
    </p:spTree>
    <p:extLst>
      <p:ext uri="{BB962C8B-B14F-4D97-AF65-F5344CB8AC3E}">
        <p14:creationId xmlns:p14="http://schemas.microsoft.com/office/powerpoint/2010/main" val="3537698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Autor je oprávnený dielo na objednávku sám použiť, ako aj udeliť súhlas na jeho použitie (ak nedohodnuté </a:t>
            </a:r>
            <a:r>
              <a:rPr lang="pl-PL" dirty="0"/>
              <a:t>inak a ak to nie je v rozpore s oprávnenými záujmami </a:t>
            </a:r>
            <a:r>
              <a:rPr lang="sk-SK" dirty="0"/>
              <a:t>objednávateľa).</a:t>
            </a:r>
          </a:p>
          <a:p>
            <a:pPr>
              <a:defRPr/>
            </a:pPr>
            <a:r>
              <a:rPr lang="sk-SK" dirty="0"/>
              <a:t>primerané použitie aj na dielo vytvorené v rámci verejnej súťaže (vyhlasovateľ ako objednávateľ)</a:t>
            </a:r>
          </a:p>
        </p:txBody>
      </p:sp>
    </p:spTree>
    <p:extLst>
      <p:ext uri="{BB962C8B-B14F-4D97-AF65-F5344CB8AC3E}">
        <p14:creationId xmlns:p14="http://schemas.microsoft.com/office/powerpoint/2010/main" val="4257958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počítačový program, tvorivá databáza a kartografické dielo vytvorené celkom alebo sčasti na objednávku </a:t>
            </a:r>
          </a:p>
          <a:p>
            <a:pPr lvl="1">
              <a:defRPr/>
            </a:pPr>
            <a:r>
              <a:rPr lang="sk-SK" dirty="0"/>
              <a:t>platia ustanovenia o ZD</a:t>
            </a:r>
          </a:p>
          <a:p>
            <a:pPr lvl="1">
              <a:defRPr/>
            </a:pPr>
            <a:r>
              <a:rPr lang="sk-SK" dirty="0"/>
              <a:t>objednávateľ sa považuje za zamestnávateľa</a:t>
            </a:r>
          </a:p>
          <a:p>
            <a:pPr>
              <a:defRPr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1629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DB274F-E0EC-4FC3-9E9C-477713B3D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825625"/>
            <a:ext cx="9570720" cy="3516842"/>
          </a:xfrm>
        </p:spPr>
        <p:txBody>
          <a:bodyPr/>
          <a:lstStyle/>
          <a:p>
            <a:pPr marL="0" indent="0" algn="ctr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</a:rPr>
              <a:t>Ďakujem za pozornosť.</a:t>
            </a:r>
          </a:p>
        </p:txBody>
      </p:sp>
    </p:spTree>
    <p:extLst>
      <p:ext uri="{BB962C8B-B14F-4D97-AF65-F5344CB8AC3E}">
        <p14:creationId xmlns:p14="http://schemas.microsoft.com/office/powerpoint/2010/main" val="83223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Licenčná zmluva – </a:t>
            </a:r>
            <a:br>
              <a:rPr lang="sk-SK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sk-SK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všeobecne (§ 65 a </a:t>
            </a:r>
            <a:r>
              <a:rPr lang="sk-SK" sz="4000" b="1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nasl</a:t>
            </a:r>
            <a:r>
              <a:rPr lang="sk-SK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. NAZ)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82775"/>
            <a:ext cx="8229600" cy="4572000"/>
          </a:xfrm>
        </p:spPr>
        <p:txBody>
          <a:bodyPr/>
          <a:lstStyle/>
          <a:p>
            <a:r>
              <a:rPr lang="sk-SK"/>
              <a:t>osobitný zmluvný typ AP</a:t>
            </a:r>
          </a:p>
          <a:p>
            <a:r>
              <a:rPr lang="sk-SK"/>
              <a:t>udeľovanie súhlasu, oprávnenia, licencie (z lat. </a:t>
            </a:r>
            <a:r>
              <a:rPr lang="sk-SK" i="1"/>
              <a:t>licet</a:t>
            </a:r>
            <a:r>
              <a:rPr lang="sk-SK"/>
              <a:t> - je dovolené) </a:t>
            </a:r>
          </a:p>
          <a:p>
            <a:r>
              <a:rPr lang="sk-SK"/>
              <a:t>porovnaj „Licenčná zmluva na predmety PV“ §§ 508 - 515 OBZ</a:t>
            </a:r>
          </a:p>
          <a:p>
            <a:pPr lvl="1"/>
            <a:r>
              <a:rPr lang="sk-SK"/>
              <a:t>nepoužiteľná na oblasť AP, vzťahuje sa len na predmety priemyselného vlastníctva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Licenčná zmluva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82775"/>
            <a:ext cx="8229600" cy="4572000"/>
          </a:xfrm>
        </p:spPr>
        <p:txBody>
          <a:bodyPr/>
          <a:lstStyle/>
          <a:p>
            <a:r>
              <a:rPr lang="sk-SK" dirty="0"/>
              <a:t>podstatné náležitosti (demonštratívne): </a:t>
            </a:r>
          </a:p>
          <a:p>
            <a:pPr lvl="1"/>
            <a:r>
              <a:rPr lang="sk-SK" dirty="0"/>
              <a:t>určenie diela, na ktoré sa licencia udeľuje,</a:t>
            </a:r>
          </a:p>
          <a:p>
            <a:pPr lvl="1"/>
            <a:r>
              <a:rPr lang="sk-SK" dirty="0"/>
              <a:t>spôsob použitia diela (§19 ods. 4 NAZ), </a:t>
            </a:r>
          </a:p>
          <a:p>
            <a:pPr lvl="1"/>
            <a:r>
              <a:rPr lang="sk-SK" dirty="0"/>
              <a:t>rozsah licencie, </a:t>
            </a:r>
          </a:p>
          <a:p>
            <a:pPr lvl="1"/>
            <a:r>
              <a:rPr lang="sk-SK" dirty="0"/>
              <a:t>čas, na ktorý sa licencia udeľuje alebo spôsob jeho určenia a </a:t>
            </a:r>
          </a:p>
          <a:p>
            <a:pPr lvl="1"/>
            <a:r>
              <a:rPr lang="sk-SK" dirty="0"/>
              <a:t>odmena </a:t>
            </a:r>
            <a:r>
              <a:rPr lang="sk-SK" b="0" i="0" dirty="0">
                <a:effectLst/>
                <a:latin typeface="Open Sans" panose="020B0606030504020204" pitchFamily="34" charset="0"/>
              </a:rPr>
              <a:t>za udelenie licencie </a:t>
            </a:r>
            <a:r>
              <a:rPr lang="sk-SK" dirty="0"/>
              <a:t>alebo spôsob jej určenia (ak sa nedohodlo bezodplatné poskytnutie licencie).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Obsah LZ</a:t>
            </a:r>
          </a:p>
        </p:txBody>
      </p:sp>
      <p:sp>
        <p:nvSpPr>
          <p:cNvPr id="33794" name="Zástupný symbol obsahu 2"/>
          <p:cNvSpPr>
            <a:spLocks noGrp="1"/>
          </p:cNvSpPr>
          <p:nvPr>
            <p:ph idx="1"/>
          </p:nvPr>
        </p:nvSpPr>
        <p:spPr>
          <a:xfrm>
            <a:off x="1981200" y="1882775"/>
            <a:ext cx="8229600" cy="4572000"/>
          </a:xfrm>
        </p:spPr>
        <p:txBody>
          <a:bodyPr/>
          <a:lstStyle/>
          <a:p>
            <a:r>
              <a:rPr lang="sk-SK"/>
              <a:t>aj odkaz na licenčné podmienky </a:t>
            </a:r>
          </a:p>
          <a:p>
            <a:pPr lvl="1"/>
            <a:r>
              <a:rPr lang="sk-SK"/>
              <a:t>známe alebo </a:t>
            </a:r>
          </a:p>
          <a:p>
            <a:pPr lvl="1"/>
            <a:r>
              <a:rPr lang="sk-SK"/>
              <a:t>dostupné v čase uzavretia zmluvy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>
                <a:solidFill>
                  <a:schemeClr val="accent1">
                    <a:tint val="83000"/>
                    <a:satMod val="150000"/>
                  </a:schemeClr>
                </a:solidFill>
              </a:rPr>
              <a:t>Subjekty LZ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4"/>
            <a:ext cx="10221913" cy="4556653"/>
          </a:xfrm>
        </p:spPr>
        <p:txBody>
          <a:bodyPr>
            <a:normAutofit fontScale="92500" lnSpcReduction="10000"/>
          </a:bodyPr>
          <a:lstStyle/>
          <a:p>
            <a:pPr marL="448056" indent="-384048">
              <a:buFont typeface="Wingdings 2"/>
              <a:buChar char=""/>
              <a:defRPr/>
            </a:pPr>
            <a:r>
              <a:rPr lang="sk-SK" sz="2400" dirty="0"/>
              <a:t>rozdiel od zmluvy o vytvorení diela - formulované širšie. 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sk-SK" sz="2400" dirty="0"/>
              <a:t>poskytovateľ licencie: </a:t>
            </a:r>
          </a:p>
          <a:p>
            <a:pPr marL="822960" lvl="1">
              <a:buFont typeface="Verdana"/>
              <a:buChar char="›"/>
              <a:defRPr/>
            </a:pPr>
            <a:r>
              <a:rPr lang="sk-SK" sz="2000" dirty="0"/>
              <a:t>autor (spoluautor), </a:t>
            </a:r>
          </a:p>
          <a:p>
            <a:pPr marL="822960" lvl="1">
              <a:buFont typeface="Verdana"/>
              <a:buChar char="›"/>
              <a:defRPr/>
            </a:pPr>
            <a:r>
              <a:rPr lang="sk-SK" sz="2000" dirty="0"/>
              <a:t>iní nositelia AP, napr.  </a:t>
            </a:r>
          </a:p>
          <a:p>
            <a:pPr marL="1106424" lvl="2">
              <a:buFont typeface="Wingdings 2"/>
              <a:buChar char=""/>
              <a:defRPr/>
            </a:pPr>
            <a:r>
              <a:rPr lang="sk-SK" sz="1800" dirty="0"/>
              <a:t>FO al. PO, ktorá vytvorenie diela iniciovala, usmerňovala a zabezpečovala proces jeho vytvorenia pri spoločnom diele,</a:t>
            </a:r>
          </a:p>
          <a:p>
            <a:pPr marL="1106424" lvl="2">
              <a:buFont typeface="Wingdings 2"/>
              <a:buChar char=""/>
              <a:defRPr/>
            </a:pPr>
            <a:r>
              <a:rPr lang="sk-SK" sz="1800" dirty="0"/>
              <a:t>zamestnávateľ pri zamestnaneckom diele, </a:t>
            </a:r>
          </a:p>
          <a:p>
            <a:pPr marL="1106424" lvl="2">
              <a:buFont typeface="Wingdings 2"/>
              <a:buChar char=""/>
              <a:defRPr/>
            </a:pPr>
            <a:r>
              <a:rPr lang="sk-SK" sz="1800" dirty="0"/>
              <a:t>OKS - pri právach povinne kolektívne spravovaných,</a:t>
            </a:r>
          </a:p>
          <a:p>
            <a:pPr marL="1106424" lvl="2">
              <a:buFont typeface="Wingdings 2"/>
              <a:buChar char=""/>
              <a:defRPr/>
            </a:pPr>
            <a:r>
              <a:rPr lang="sk-SK" sz="1800" dirty="0"/>
              <a:t>dedičia. 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sk-SK" sz="2400" dirty="0"/>
              <a:t>namiesto týchto osôb možné uzavretie LZ inými FO alebo PO na základe plnomocenstva alebo na základe zákonného zastúpenia. </a:t>
            </a:r>
          </a:p>
          <a:p>
            <a:pPr marL="822960" lvl="1">
              <a:buFont typeface="Verdana"/>
              <a:buChar char="›"/>
              <a:defRPr/>
            </a:pPr>
            <a:r>
              <a:rPr lang="sk-SK" sz="2000" dirty="0"/>
              <a:t>FO, ktorá nemá spôsobilosť na právne úkony – povinne zastúpená zákonným zástupcom (napr. maloleté dieťa - autor). </a:t>
            </a:r>
          </a:p>
          <a:p>
            <a:pPr marL="822960" lvl="1">
              <a:buFont typeface="Verdana"/>
              <a:buChar char="›"/>
              <a:defRPr/>
            </a:pPr>
            <a:r>
              <a:rPr lang="sk-SK" sz="2000" dirty="0"/>
              <a:t>zástupca nie je nositeľom autorských majetkových práv, len koná v mene a na účet zastúpeného.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>
                <a:solidFill>
                  <a:schemeClr val="accent1">
                    <a:tint val="83000"/>
                    <a:satMod val="150000"/>
                  </a:schemeClr>
                </a:solidFill>
              </a:rPr>
              <a:t>Spôsob použitia AD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82775"/>
            <a:ext cx="8229600" cy="4572000"/>
          </a:xfrm>
        </p:spPr>
        <p:txBody>
          <a:bodyPr/>
          <a:lstStyle/>
          <a:p>
            <a:r>
              <a:rPr lang="sk-SK" dirty="0"/>
              <a:t>LZ na všetky spôsoby alebo na niektoré podľa § 19 ods. 4 AZ</a:t>
            </a:r>
          </a:p>
          <a:p>
            <a:r>
              <a:rPr lang="sk-SK" dirty="0"/>
              <a:t>zákaz udelenia licencie na spôsob použitia, ktorý nie je v čase uzavretia LZ známy </a:t>
            </a:r>
          </a:p>
          <a:p>
            <a:r>
              <a:rPr lang="sk-SK" dirty="0"/>
              <a:t>ak spôsob neurčený - licencia udelená na spôsob použitia diela nevyhnutný na dosiahnutie </a:t>
            </a:r>
            <a:r>
              <a:rPr lang="sk-SK" u="sng" dirty="0"/>
              <a:t>účelu</a:t>
            </a:r>
            <a:r>
              <a:rPr lang="sk-SK" dirty="0"/>
              <a:t> zmluvy (cieľ).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Rozsah licencie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10210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400" dirty="0"/>
              <a:t>neobmedzený </a:t>
            </a:r>
            <a:endParaRPr lang="sk-SK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sk-SK" sz="2400" dirty="0"/>
              <a:t>obmedzený </a:t>
            </a:r>
            <a:endParaRPr lang="sk-SK" sz="2400" b="1" i="1" dirty="0"/>
          </a:p>
          <a:p>
            <a:pPr lvl="1">
              <a:lnSpc>
                <a:spcPct val="90000"/>
              </a:lnSpc>
            </a:pPr>
            <a:r>
              <a:rPr lang="sk-SK" sz="2000" dirty="0"/>
              <a:t>územne (SR) </a:t>
            </a:r>
            <a:endParaRPr lang="sk-SK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sk-SK" sz="2000" dirty="0"/>
              <a:t>vecne (obvyklé) </a:t>
            </a:r>
          </a:p>
          <a:p>
            <a:pPr lvl="1">
              <a:lnSpc>
                <a:spcPct val="90000"/>
              </a:lnSpc>
            </a:pPr>
            <a:r>
              <a:rPr lang="sk-SK" sz="2000" dirty="0"/>
              <a:t>napr. určený podľa počtu (množstva) rozmnoženín</a:t>
            </a:r>
          </a:p>
          <a:p>
            <a:r>
              <a:rPr lang="sk-SK" sz="2400" dirty="0"/>
              <a:t>LZ neurčuje rozsah</a:t>
            </a:r>
          </a:p>
          <a:p>
            <a:pPr lvl="1"/>
            <a:r>
              <a:rPr lang="sk-SK" sz="2000" dirty="0"/>
              <a:t>licencia je udelená v rozsahu nevyhnutnom na dosiahnutie </a:t>
            </a:r>
            <a:r>
              <a:rPr lang="sk-SK" sz="2000" dirty="0">
                <a:solidFill>
                  <a:srgbClr val="FFC000"/>
                </a:solidFill>
              </a:rPr>
              <a:t>účelu</a:t>
            </a:r>
            <a:r>
              <a:rPr lang="sk-SK" sz="2000" dirty="0"/>
              <a:t> zmluvy</a:t>
            </a:r>
          </a:p>
          <a:p>
            <a:pPr lvl="2"/>
            <a:r>
              <a:rPr lang="pl-PL" dirty="0"/>
              <a:t>z jej účelu nevyplýva rozsah </a:t>
            </a:r>
          </a:p>
          <a:p>
            <a:pPr lvl="3"/>
            <a:r>
              <a:rPr lang="sk-SK" u="sng" dirty="0"/>
              <a:t>územný</a:t>
            </a:r>
            <a:r>
              <a:rPr lang="sk-SK" dirty="0"/>
              <a:t> rozsah licencie je obmedzený na územie SR</a:t>
            </a:r>
          </a:p>
          <a:p>
            <a:pPr lvl="3"/>
            <a:r>
              <a:rPr lang="pl-PL" u="sng" dirty="0"/>
              <a:t>vecný</a:t>
            </a:r>
            <a:r>
              <a:rPr lang="pl-PL" dirty="0"/>
              <a:t> rozsah licencie je obmedzený tak, ako je to obvyklé </a:t>
            </a:r>
            <a:r>
              <a:rPr lang="sk-SK" dirty="0"/>
              <a:t>pri danom druhu diela a spôsobe použitia diela.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sk-SK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Rozsah licencie</a:t>
            </a:r>
          </a:p>
        </p:txBody>
      </p:sp>
      <p:sp>
        <p:nvSpPr>
          <p:cNvPr id="40962" name="Zástupný symbol obsahu 2"/>
          <p:cNvSpPr>
            <a:spLocks noGrp="1"/>
          </p:cNvSpPr>
          <p:nvPr>
            <p:ph idx="1"/>
          </p:nvPr>
        </p:nvSpPr>
        <p:spPr>
          <a:xfrm>
            <a:off x="0" y="1882775"/>
            <a:ext cx="10210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400" b="1" i="1" u="sng" dirty="0"/>
              <a:t>výhradná</a:t>
            </a:r>
            <a:r>
              <a:rPr lang="sk-SK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sk-SK" sz="2000" dirty="0"/>
              <a:t>nemožno udeliť tretej osobe licenciu na spôsob použitia diela udelený výhradnou licenciou</a:t>
            </a:r>
          </a:p>
          <a:p>
            <a:pPr lvl="2">
              <a:lnSpc>
                <a:spcPct val="90000"/>
              </a:lnSpc>
            </a:pPr>
            <a:r>
              <a:rPr lang="sk-SK" sz="1800" dirty="0"/>
              <a:t>ak udelí - LZ </a:t>
            </a:r>
            <a:r>
              <a:rPr lang="sk-SK" sz="1800" u="sng" dirty="0"/>
              <a:t>neplatná</a:t>
            </a:r>
            <a:r>
              <a:rPr lang="sk-SK" sz="1800" dirty="0"/>
              <a:t> – výnimka predchádzajúci písomný súhlas nadobúdateľa výhradnej licencie</a:t>
            </a:r>
          </a:p>
          <a:p>
            <a:pPr lvl="1">
              <a:lnSpc>
                <a:spcPct val="90000"/>
              </a:lnSpc>
            </a:pPr>
            <a:r>
              <a:rPr lang="sk-SK" sz="2000" dirty="0"/>
              <a:t>autor je povinný sám sa zdržať použitia diela týmto spôsobom (možné dohodnúť inak)</a:t>
            </a:r>
          </a:p>
          <a:p>
            <a:pPr>
              <a:lnSpc>
                <a:spcPct val="90000"/>
              </a:lnSpc>
            </a:pPr>
            <a:r>
              <a:rPr lang="sk-SK" sz="2400" b="1" i="1" u="sng" dirty="0"/>
              <a:t>nevýhradná</a:t>
            </a:r>
            <a:r>
              <a:rPr lang="sk-SK" sz="2400" b="1" i="1" dirty="0"/>
              <a:t> -</a:t>
            </a:r>
            <a:r>
              <a:rPr lang="sk-SK" sz="2400" dirty="0"/>
              <a:t> platí vyvrátiteľná právna domnienka, ak v LZ nie je dohodnuté, že autor udelil výhradnú licenciu platí, že udelil nevýhradnú; </a:t>
            </a:r>
          </a:p>
          <a:p>
            <a:pPr lvl="1">
              <a:lnSpc>
                <a:spcPct val="90000"/>
              </a:lnSpc>
            </a:pPr>
            <a:r>
              <a:rPr lang="sk-SK" sz="2000" dirty="0"/>
              <a:t>autor sám môže použiť dielo spôsobom, na ktorý udelil licenciu</a:t>
            </a:r>
          </a:p>
          <a:p>
            <a:pPr lvl="1">
              <a:lnSpc>
                <a:spcPct val="90000"/>
              </a:lnSpc>
            </a:pPr>
            <a:r>
              <a:rPr lang="sk-SK" sz="2000" dirty="0"/>
              <a:t>udeliť ďalšiu licenciu 3.osobe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3f6a51-8160-47b7-9684-358882b461ce">
      <Terms xmlns="http://schemas.microsoft.com/office/infopath/2007/PartnerControls"/>
    </lcf76f155ced4ddcb4097134ff3c332f>
    <TaxCatchAll xmlns="8579d8c0-f4a4-46e1-afa1-8fb8e6f3aea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578B964FCBE9438AB520F8F4494DE8" ma:contentTypeVersion="14" ma:contentTypeDescription="Umožňuje vytvoriť nový dokument." ma:contentTypeScope="" ma:versionID="8a024a3a2335b019e6236309d9bae28d">
  <xsd:schema xmlns:xsd="http://www.w3.org/2001/XMLSchema" xmlns:xs="http://www.w3.org/2001/XMLSchema" xmlns:p="http://schemas.microsoft.com/office/2006/metadata/properties" xmlns:ns2="e43f6a51-8160-47b7-9684-358882b461ce" xmlns:ns3="8579d8c0-f4a4-46e1-afa1-8fb8e6f3aea2" targetNamespace="http://schemas.microsoft.com/office/2006/metadata/properties" ma:root="true" ma:fieldsID="e52a03a4667edfa4310a91f303f7d965" ns2:_="" ns3:_="">
    <xsd:import namespace="e43f6a51-8160-47b7-9684-358882b461ce"/>
    <xsd:import namespace="8579d8c0-f4a4-46e1-afa1-8fb8e6f3ae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f6a51-8160-47b7-9684-358882b461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a" ma:readOnly="false" ma:fieldId="{5cf76f15-5ced-4ddc-b409-7134ff3c332f}" ma:taxonomyMulti="true" ma:sspId="abd44fc1-b512-40ba-a72c-fa16cc8c0a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9d8c0-f4a4-46e1-afa1-8fb8e6f3aea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273904e-93df-4dfc-8969-da61afed23a3}" ma:internalName="TaxCatchAll" ma:showField="CatchAllData" ma:web="8579d8c0-f4a4-46e1-afa1-8fb8e6f3ae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65913F-A975-46EE-AD1F-585D8F37072D}">
  <ds:schemaRefs>
    <ds:schemaRef ds:uri="http://schemas.microsoft.com/office/2006/documentManagement/types"/>
    <ds:schemaRef ds:uri="8579d8c0-f4a4-46e1-afa1-8fb8e6f3aea2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43f6a51-8160-47b7-9684-358882b461ce"/>
  </ds:schemaRefs>
</ds:datastoreItem>
</file>

<file path=customXml/itemProps2.xml><?xml version="1.0" encoding="utf-8"?>
<ds:datastoreItem xmlns:ds="http://schemas.openxmlformats.org/officeDocument/2006/customXml" ds:itemID="{F56288D3-8BF6-4EDF-B4BA-5D87CC7945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EA486D-B6EE-46A5-BE29-FB33E16858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3f6a51-8160-47b7-9684-358882b461ce"/>
    <ds:schemaRef ds:uri="8579d8c0-f4a4-46e1-afa1-8fb8e6f3ae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1217</Words>
  <Application>Microsoft Office PowerPoint</Application>
  <PresentationFormat>Širokouhlá</PresentationFormat>
  <Paragraphs>178</Paragraphs>
  <Slides>27</Slides>
  <Notes>14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28" baseType="lpstr">
      <vt:lpstr>Motív balíka Office</vt:lpstr>
      <vt:lpstr>Zmluvné záväzky v digitálnom priestore a autorské právo</vt:lpstr>
      <vt:lpstr>Zmluvy podľa AZ</vt:lpstr>
      <vt:lpstr>Licenčná zmluva –  všeobecne (§ 65 a nasl. NAZ)</vt:lpstr>
      <vt:lpstr>Licenčná zmluva</vt:lpstr>
      <vt:lpstr>Obsah LZ</vt:lpstr>
      <vt:lpstr>Subjekty LZ</vt:lpstr>
      <vt:lpstr>Spôsob použitia AD</vt:lpstr>
      <vt:lpstr>Rozsah licencie</vt:lpstr>
      <vt:lpstr>Rozsah licencie</vt:lpstr>
      <vt:lpstr>Rozsah použitia AD</vt:lpstr>
      <vt:lpstr>Trvanie licencie</vt:lpstr>
      <vt:lpstr>Odmena za použitie AD</vt:lpstr>
      <vt:lpstr>Forma LZ</vt:lpstr>
      <vt:lpstr>Verejná licencia</vt:lpstr>
      <vt:lpstr>Verejná licencia</vt:lpstr>
      <vt:lpstr>Sublicencie a postúpenie L</vt:lpstr>
      <vt:lpstr>Prechod a zánik licencie</vt:lpstr>
      <vt:lpstr>Odstúpenie od LZ</vt:lpstr>
      <vt:lpstr>Ďalšie náležitosti LZ</vt:lpstr>
      <vt:lpstr>LZ na vydanie diela</vt:lpstr>
      <vt:lpstr>LZ na vydanie D</vt:lpstr>
      <vt:lpstr>Kolektívna LZ</vt:lpstr>
      <vt:lpstr>Hromadná LZ</vt:lpstr>
      <vt:lpstr>Dielo na objednávku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Kristína Basová</dc:creator>
  <cp:lastModifiedBy>Renata Bacarova</cp:lastModifiedBy>
  <cp:revision>23</cp:revision>
  <dcterms:created xsi:type="dcterms:W3CDTF">2025-03-26T10:23:24Z</dcterms:created>
  <dcterms:modified xsi:type="dcterms:W3CDTF">2026-04-04T07:51:14Z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0x01010036578B964FCBE9438AB520F8F4494DE8</vt:lpwstr>
  </property>
  <property fmtid="{D5CDD505-2E9C-101B-9397-08002B2CF9AE}" pid="3" name="MediaServiceImageTags">
    <vt:lpwstr/>
  </property>
  <property fmtid="{D5CDD505-2E9C-101B-9397-08002B2CF9AE}" pid="4" name="Order">
    <vt:r8>162200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