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306" r:id="rId6"/>
    <p:sldId id="335" r:id="rId7"/>
    <p:sldId id="336" r:id="rId8"/>
    <p:sldId id="295" r:id="rId9"/>
    <p:sldId id="324" r:id="rId10"/>
    <p:sldId id="325" r:id="rId11"/>
    <p:sldId id="296" r:id="rId12"/>
    <p:sldId id="327" r:id="rId13"/>
    <p:sldId id="298" r:id="rId14"/>
    <p:sldId id="293" r:id="rId15"/>
    <p:sldId id="310" r:id="rId16"/>
    <p:sldId id="337" r:id="rId17"/>
    <p:sldId id="311" r:id="rId18"/>
    <p:sldId id="338" r:id="rId19"/>
    <p:sldId id="309" r:id="rId20"/>
    <p:sldId id="299" r:id="rId21"/>
    <p:sldId id="265" r:id="rId22"/>
    <p:sldId id="266" r:id="rId23"/>
    <p:sldId id="268" r:id="rId24"/>
    <p:sldId id="297" r:id="rId25"/>
    <p:sldId id="267" r:id="rId26"/>
    <p:sldId id="274" r:id="rId27"/>
    <p:sldId id="339" r:id="rId28"/>
    <p:sldId id="263" r:id="rId29"/>
    <p:sldId id="264" r:id="rId30"/>
    <p:sldId id="341" r:id="rId31"/>
    <p:sldId id="262" r:id="rId32"/>
    <p:sldId id="320" r:id="rId33"/>
    <p:sldId id="321" r:id="rId34"/>
    <p:sldId id="328" r:id="rId35"/>
    <p:sldId id="329" r:id="rId36"/>
    <p:sldId id="330" r:id="rId37"/>
    <p:sldId id="331" r:id="rId38"/>
    <p:sldId id="332" r:id="rId39"/>
    <p:sldId id="259" r:id="rId4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E6A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268913-11C6-46D9-9379-6470F650DE18}" v="3" dt="2026-04-04T07:51:04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na Hučková" userId="S::regina.huckova@upjs.sk::a33dcba1-ac96-4326-8a7c-ba7ff8a42f59" providerId="AD" clId="Web-{67268913-11C6-46D9-9379-6470F650DE18}"/>
    <pc:docChg chg="modSld">
      <pc:chgData name="Regina Hučková" userId="S::regina.huckova@upjs.sk::a33dcba1-ac96-4326-8a7c-ba7ff8a42f59" providerId="AD" clId="Web-{67268913-11C6-46D9-9379-6470F650DE18}" dt="2026-04-04T07:51:04.361" v="2" actId="20577"/>
      <pc:docMkLst>
        <pc:docMk/>
      </pc:docMkLst>
      <pc:sldChg chg="modSp">
        <pc:chgData name="Regina Hučková" userId="S::regina.huckova@upjs.sk::a33dcba1-ac96-4326-8a7c-ba7ff8a42f59" providerId="AD" clId="Web-{67268913-11C6-46D9-9379-6470F650DE18}" dt="2026-04-04T07:51:04.361" v="2" actId="20577"/>
        <pc:sldMkLst>
          <pc:docMk/>
          <pc:sldMk cId="3361926617" sldId="256"/>
        </pc:sldMkLst>
        <pc:spChg chg="mod">
          <ac:chgData name="Regina Hučková" userId="S::regina.huckova@upjs.sk::a33dcba1-ac96-4326-8a7c-ba7ff8a42f59" providerId="AD" clId="Web-{67268913-11C6-46D9-9379-6470F650DE18}" dt="2026-04-04T07:51:04.361" v="2" actId="20577"/>
          <ac:spMkLst>
            <pc:docMk/>
            <pc:sldMk cId="3361926617" sldId="256"/>
            <ac:spMk id="3" creationId="{4D8809A4-0D88-49E1-B95B-A31D3DD408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0036-6ABC-493B-BFFB-93C35973D31C}" type="datetimeFigureOut">
              <a:t>4. 4. 2026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1C056-3AA6-48C1-9225-9408466782D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41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BEBC3-5A75-4080-A08B-56B10D1E02A7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k-SK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3990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3C7CB-AE18-49D3-8114-23D130D39F58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987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EEEEA-5F74-4690-9CA5-1A3C796913E8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k-SK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765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A291A-6E18-4E09-ACC5-0656B78FD69F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k-SK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933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ABEA4D-1D28-4192-B304-51E77BAFF21F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k-SK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073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DF970-CB35-4138-A42A-535CD7F5ACAC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k-SK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802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3E9C2A-5B16-43C1-A144-420674FB50E9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sk-SK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34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F6DFA-80CA-49D8-B692-115B239BED59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sk-SK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414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8B6FA0-D435-46E9-96B5-7AC39B56D2BD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sk-SK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444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D96975-2C39-4845-95E0-E54F783C7E44}" type="slidenum">
              <a:rPr lang="sk-SK" altLang="sk-S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sk-SK" altLang="sk-SK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8240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B6273A0-CB70-4DCA-951C-22AD261E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160" b="1256"/>
          <a:stretch/>
        </p:blipFill>
        <p:spPr>
          <a:xfrm>
            <a:off x="-62144" y="-1"/>
            <a:ext cx="12254144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0D75A8-EF0D-42B5-81F7-D4A43EF185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9328" y="1258349"/>
            <a:ext cx="6498672" cy="248314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ABE9D2-FE45-4FE8-B47F-3EB3F43AC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3602038"/>
            <a:ext cx="6498672" cy="18163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FF887D1-0431-4C78-9187-5B6065D6682B}"/>
              </a:ext>
            </a:extLst>
          </p:cNvPr>
          <p:cNvSpPr/>
          <p:nvPr userDrawn="1"/>
        </p:nvSpPr>
        <p:spPr>
          <a:xfrm>
            <a:off x="-62143" y="1981200"/>
            <a:ext cx="3110143" cy="4876801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4C3F28A-1442-4C09-8E32-BD6FEABBE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14" y="136525"/>
            <a:ext cx="865118" cy="145097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E80317B-0BE1-46DE-8263-05FCE35834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2549742"/>
            <a:ext cx="1685737" cy="50157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05952B-999F-4F9D-80B8-2604E7C82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8926"/>
          <a:stretch/>
        </p:blipFill>
        <p:spPr>
          <a:xfrm>
            <a:off x="361012" y="2970671"/>
            <a:ext cx="2263831" cy="345966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EEE7A2F-219E-470D-A67D-66895767F2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518488"/>
            <a:ext cx="1027112" cy="4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20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AD31-D522-4507-BFC4-01AB8BC8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FF362AA-1EEC-48D4-95A8-468325BE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CFFE48-041F-4F41-BCAE-DE58D8B2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08DEAA-9ED1-4C10-B975-FB25852C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117498-756C-41B1-BB89-F288EE1E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879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5EF934-91ED-4009-B390-909E3F82A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ACDA43E-7592-489D-B2BB-9DFDCE9A9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BFAA0F-D23A-4004-81E8-90D0D3D7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72AA85-E512-400E-9A69-8EBC4539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6D43B1-D95B-459D-8400-5EA2CC67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5114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0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585927"/>
            <a:ext cx="7622126" cy="13396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1241583-FD84-408B-A1C4-345A708EA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67" y="4986965"/>
            <a:ext cx="897783" cy="150591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66480D4-8FA9-4EAE-8FF3-27B4463A2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39945" y="5476560"/>
            <a:ext cx="6777429" cy="10163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2409EAF-E252-45FE-B876-96D3D2D0B2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6" y="503101"/>
            <a:ext cx="929648" cy="4273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67B8347-DD39-4EB3-83F0-98A21FC8D7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06391"/>
            <a:ext cx="857642" cy="8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00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0AFE80BB-39A5-430F-8B66-6715C8DFE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" y="1770374"/>
            <a:ext cx="2921112" cy="48992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25B6A-558D-41D0-921C-07630D62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D4B47A9-13BB-4D64-BEBB-0567724C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3A6F8DF-9A64-4E4E-8ACA-350774DB8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9" y="2873042"/>
            <a:ext cx="2395369" cy="863852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F61C3BC-8BEE-43B5-8B1A-B4591BFBA5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7" y="3822229"/>
            <a:ext cx="2764102" cy="947535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13612CDC-A70A-49D4-BA3C-6BAB42BDA2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5" y="396836"/>
            <a:ext cx="1638317" cy="4299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84734E0-5083-469E-B5DC-7F9743250E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" y="4993224"/>
            <a:ext cx="2391893" cy="86510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E3DF4C9-7F8E-4EA1-A169-062E4B5C08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7" y="396836"/>
            <a:ext cx="905055" cy="4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4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BC6A-B3E0-4B68-B7BE-AEE55C1A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9C2C15-249B-40F1-A207-C832EA5A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2E9CE97-C97E-47BF-9F0F-5C72E695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2D1A87-A082-4EF4-AB65-19CDDDD9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5A2E57-8A4E-4122-B1A2-2280F29A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371F2A-2F8E-4EA5-BF19-F71BE956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D879E43-FDF9-4CA3-A1F9-B586EDCC19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3ED0F57-74A6-438C-83F0-3706008F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97" y="4525941"/>
            <a:ext cx="1037871" cy="174071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6003D6F-B587-4D05-BC14-5BA0FEE170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32" y="3328833"/>
            <a:ext cx="1284739" cy="2150247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A7AEF69B-FFAB-41B0-9DD2-EA62113C55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26108" y="2304307"/>
            <a:ext cx="8627691" cy="2150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A88EE303-85AD-4525-B75E-9B0E772F3D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2" y="5588625"/>
            <a:ext cx="2603500" cy="89248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3E9AC88F-330F-441F-BB9B-38C25ABEAF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1" y="5676372"/>
            <a:ext cx="2474753" cy="89248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60ADC45-016B-43D3-8AFC-321520A630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40" y="5705808"/>
            <a:ext cx="2467573" cy="89248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CF28204-B192-4E47-AA1C-AA43884C9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5" y="578444"/>
            <a:ext cx="1056455" cy="485598"/>
          </a:xfrm>
          <a:prstGeom prst="rect">
            <a:avLst/>
          </a:prstGeom>
        </p:spPr>
      </p:pic>
      <p:sp>
        <p:nvSpPr>
          <p:cNvPr id="14" name="Zástupný objekt pre text 13">
            <a:extLst>
              <a:ext uri="{FF2B5EF4-FFF2-40B4-BE49-F238E27FC236}">
                <a16:creationId xmlns:a16="http://schemas.microsoft.com/office/drawing/2014/main" id="{5622E02C-2893-4076-93FE-B88A3298F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500" y="838200"/>
            <a:ext cx="875030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1933623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21C360A7-7BA8-424D-81D6-FAA56A4E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3A6BE6-EC82-49A3-9E4F-9AF6F129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34" y="365125"/>
            <a:ext cx="8483177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C3099B6-819E-4622-8E34-904FB37A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4A9CCC-769A-40A6-919F-91506D2A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962" y="2505075"/>
            <a:ext cx="5233614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FFC307E-D745-4676-8578-42598E5B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A759C9E-3EFF-44F2-BEBC-A325E62B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259388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C8A87E3-7F37-4768-86A8-355CF90B6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3" y="428626"/>
            <a:ext cx="1035380" cy="47591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A4A5778-5CE8-451E-8A9A-27B224A18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90745" y="5582872"/>
            <a:ext cx="6777429" cy="10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65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39C46-D6DD-4274-88B9-4019DB73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FB2571E-3821-4F63-8B2E-0D772EBE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1B873F-E28E-4C9A-982A-F8D09E7B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3F7DDAD-D4AA-4D5A-AFF1-B41ACD6D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3835D3-5B09-4189-84CE-33A6C55E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06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C154A5F-0502-4BE3-8B23-C25A8E10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EB36392-996A-4BAF-91F1-BDDEF62E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91B4724-F16A-4D4C-B22D-F932C709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8589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10C4-9C33-4547-AEB2-A0268891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E89FA7-6AEA-40B7-A6A2-D5D478BA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6FF5CE3-2468-4813-AD7B-78FF6B04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2C775A-99AF-42EF-A228-5360902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C08D83-B07D-4BF2-8DE8-45A2C913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22F36D-6CE5-4B2F-9D90-59AFC47B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225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2FF7-8883-4060-95CE-32B9E94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D3D348F-6490-4DC6-9D8C-499B44C38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7CD6ED8-14C5-462F-BE67-151286900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18464D2-C39F-489E-A00F-EF03F243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CC9E08B-92ED-4575-9BEE-F543A3AE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6A2B09-9E54-48A5-8655-FE3447E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3903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B1F8871-46C3-4517-BB5F-2A7DD41FD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3160" r="495" b="12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F64E3-D481-4D22-B8E0-2E608B4ED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sk-SK" dirty="0"/>
              <a:t>Autorské právo a informačné technológie</a:t>
            </a:r>
            <a:br>
              <a:rPr lang="sk-SK" dirty="0"/>
            </a:br>
            <a:r>
              <a:rPr lang="sk-SK" dirty="0"/>
              <a:t>(2,3) </a:t>
            </a:r>
            <a:endParaRPr lang="sk-SK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8809A4-0D88-49E1-B95B-A31D3DD40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4194705"/>
            <a:ext cx="6498672" cy="1816322"/>
          </a:xfrm>
        </p:spPr>
        <p:txBody>
          <a:bodyPr lIns="91440" tIns="45720" rIns="91440" bIns="45720" anchor="t"/>
          <a:lstStyle/>
          <a:p>
            <a:r>
              <a:rPr lang="sk-SK" dirty="0"/>
              <a:t>doc. JUDr. Renáta Bačárová, PhD., LL.M. </a:t>
            </a:r>
          </a:p>
          <a:p>
            <a:endParaRPr lang="sk-SK" dirty="0"/>
          </a:p>
          <a:p>
            <a:r>
              <a:rPr lang="sk-SK"/>
              <a:t>Katedra občianskeho práva, Právnická fakulta UPJŠ v Košiciach</a:t>
            </a:r>
          </a:p>
        </p:txBody>
      </p:sp>
    </p:spTree>
    <p:extLst>
      <p:ext uri="{BB962C8B-B14F-4D97-AF65-F5344CB8AC3E}">
        <p14:creationId xmlns:p14="http://schemas.microsoft.com/office/powerpoint/2010/main" val="336192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Subjekty AP</a:t>
            </a:r>
          </a:p>
        </p:txBody>
      </p:sp>
      <p:sp>
        <p:nvSpPr>
          <p:cNvPr id="27650" name="Zástupný symbol obsahu 2"/>
          <p:cNvSpPr>
            <a:spLocks noGrp="1"/>
          </p:cNvSpPr>
          <p:nvPr>
            <p:ph idx="1"/>
          </p:nvPr>
        </p:nvSpPr>
        <p:spPr>
          <a:xfrm>
            <a:off x="169333" y="1556792"/>
            <a:ext cx="10021941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pôvodné 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odvodené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800" dirty="0"/>
              <a:t>dedičia,</a:t>
            </a:r>
            <a:endParaRPr lang="sk-SK" sz="1600" dirty="0"/>
          </a:p>
          <a:p>
            <a:pPr lvl="1" eaLnBrk="1" hangingPunct="1">
              <a:lnSpc>
                <a:spcPct val="90000"/>
              </a:lnSpc>
            </a:pPr>
            <a:r>
              <a:rPr lang="sk-SK" sz="2800" dirty="0"/>
              <a:t>osoba, ktorá zverejní nezverejnené dielo, </a:t>
            </a:r>
            <a:endParaRPr lang="sk-SK" sz="1600" dirty="0"/>
          </a:p>
          <a:p>
            <a:pPr lvl="1" eaLnBrk="1" hangingPunct="1">
              <a:lnSpc>
                <a:spcPct val="90000"/>
              </a:lnSpc>
            </a:pPr>
            <a:r>
              <a:rPr lang="sk-SK" sz="2800" dirty="0"/>
              <a:t>organizácie kolektívnej správy práv,</a:t>
            </a:r>
            <a:endParaRPr lang="sk-SK" sz="1600" dirty="0"/>
          </a:p>
          <a:p>
            <a:pPr lvl="1" eaLnBrk="1" hangingPunct="1">
              <a:lnSpc>
                <a:spcPct val="90000"/>
              </a:lnSpc>
            </a:pPr>
            <a:r>
              <a:rPr lang="sk-SK" sz="2800" dirty="0"/>
              <a:t>umelecké fondy (zákon č. 13/1993 </a:t>
            </a:r>
            <a:r>
              <a:rPr lang="sk-SK" sz="2800" dirty="0" err="1"/>
              <a:t>Z.z</a:t>
            </a:r>
            <a:r>
              <a:rPr lang="sk-SK" sz="2800" dirty="0"/>
              <a:t>.)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Nadobúdateľ výhradnej licencie 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Nositeľ práv podľa AZ (zamestnávateľ ...) </a:t>
            </a:r>
            <a:endParaRPr lang="sk-SK" sz="1600" dirty="0"/>
          </a:p>
          <a:p>
            <a:pPr lvl="1"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Subjekty</a:t>
            </a:r>
          </a:p>
        </p:txBody>
      </p:sp>
      <p:sp>
        <p:nvSpPr>
          <p:cNvPr id="23554" name="Zástupný symbol obsahu 2"/>
          <p:cNvSpPr>
            <a:spLocks noGrp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Autorstvo</a:t>
            </a:r>
            <a:endParaRPr lang="sk-SK" dirty="0"/>
          </a:p>
          <a:p>
            <a:pPr lvl="1" eaLnBrk="1" hangingPunct="1"/>
            <a:r>
              <a:rPr lang="sk-SK" dirty="0"/>
              <a:t>Autor</a:t>
            </a:r>
          </a:p>
          <a:p>
            <a:pPr lvl="1" eaLnBrk="1" hangingPunct="1"/>
            <a:r>
              <a:rPr lang="sk-SK" dirty="0"/>
              <a:t>Anonymné a </a:t>
            </a:r>
            <a:r>
              <a:rPr lang="sk-SK" dirty="0" err="1"/>
              <a:t>pseudonymné</a:t>
            </a:r>
            <a:r>
              <a:rPr lang="sk-SK" dirty="0"/>
              <a:t> dielo</a:t>
            </a:r>
          </a:p>
          <a:p>
            <a:pPr lvl="1" eaLnBrk="1" hangingPunct="1"/>
            <a:r>
              <a:rPr lang="sk-SK" dirty="0"/>
              <a:t>Spoluautorstvo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9104" y="0"/>
            <a:ext cx="8229600" cy="1399032"/>
          </a:xfrm>
        </p:spPr>
        <p:txBody>
          <a:bodyPr/>
          <a:lstStyle/>
          <a:p>
            <a:r>
              <a:rPr lang="sk-SK" dirty="0"/>
              <a:t>Autor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2533" y="1268760"/>
            <a:ext cx="9838267" cy="5589240"/>
          </a:xfrm>
        </p:spPr>
        <p:txBody>
          <a:bodyPr/>
          <a:lstStyle/>
          <a:p>
            <a:pPr marL="447675" lvl="1" indent="-382588">
              <a:buSzPct val="80000"/>
              <a:buFont typeface="Wingdings 2" pitchFamily="18" charset="2"/>
              <a:buChar char=""/>
            </a:pPr>
            <a:r>
              <a:rPr lang="cs-CZ" dirty="0"/>
              <a:t>FO, </a:t>
            </a:r>
            <a:r>
              <a:rPr lang="cs-CZ" dirty="0" err="1"/>
              <a:t>ktorá</a:t>
            </a:r>
            <a:r>
              <a:rPr lang="cs-CZ" dirty="0"/>
              <a:t> </a:t>
            </a:r>
            <a:r>
              <a:rPr lang="cs-CZ" u="sng" dirty="0" err="1"/>
              <a:t>vytvorila</a:t>
            </a:r>
            <a:r>
              <a:rPr lang="cs-CZ" dirty="0"/>
              <a:t> </a:t>
            </a:r>
            <a:r>
              <a:rPr lang="cs-CZ" dirty="0" err="1"/>
              <a:t>dielo</a:t>
            </a:r>
            <a:r>
              <a:rPr lang="cs-CZ" dirty="0"/>
              <a:t> (aj </a:t>
            </a:r>
            <a:r>
              <a:rPr lang="cs-CZ" dirty="0" err="1"/>
              <a:t>nespôsobilé</a:t>
            </a:r>
            <a:r>
              <a:rPr lang="cs-CZ" dirty="0"/>
              <a:t> osoby) </a:t>
            </a:r>
          </a:p>
          <a:p>
            <a:pPr marL="447675" lvl="1" indent="-382588">
              <a:buSzPct val="80000"/>
              <a:buFont typeface="Wingdings 2" pitchFamily="18" charset="2"/>
              <a:buChar char=""/>
            </a:pPr>
            <a:r>
              <a:rPr lang="cs-CZ" dirty="0"/>
              <a:t>zásada </a:t>
            </a:r>
            <a:r>
              <a:rPr lang="cs-CZ" dirty="0" err="1"/>
              <a:t>tvorcu</a:t>
            </a:r>
            <a:r>
              <a:rPr lang="cs-CZ" dirty="0"/>
              <a:t> </a:t>
            </a:r>
            <a:r>
              <a:rPr lang="cs-CZ" dirty="0" err="1"/>
              <a:t>diela</a:t>
            </a:r>
            <a:endParaRPr lang="sk-SK" dirty="0"/>
          </a:p>
          <a:p>
            <a:pPr lvl="1"/>
            <a:r>
              <a:rPr lang="sk-SK" dirty="0"/>
              <a:t>Spoluautorstvo (zástupca aj 1 zo spoluautorov)</a:t>
            </a:r>
          </a:p>
          <a:p>
            <a:pPr lvl="1"/>
            <a:r>
              <a:rPr lang="sk-SK" dirty="0"/>
              <a:t>anonymné, </a:t>
            </a:r>
            <a:r>
              <a:rPr lang="sk-SK" dirty="0" err="1"/>
              <a:t>pseudonymné</a:t>
            </a:r>
            <a:r>
              <a:rPr lang="sk-SK" dirty="0"/>
              <a:t> D</a:t>
            </a:r>
          </a:p>
          <a:p>
            <a:pPr lvl="1"/>
            <a:r>
              <a:rPr lang="sk-SK" dirty="0"/>
              <a:t>osobitosti: dielo spojené, spoločné, spracované </a:t>
            </a:r>
          </a:p>
          <a:p>
            <a:r>
              <a:rPr lang="sk-SK" sz="2400" dirty="0"/>
              <a:t>predpoklad autorstva</a:t>
            </a:r>
          </a:p>
          <a:p>
            <a:pPr lvl="1"/>
            <a:r>
              <a:rPr lang="sk-SK" dirty="0"/>
              <a:t>Fyzická osoba, ktorej meno je uvedené na diele alebo vo vzťahu k dielu obvyklým spôsobom ako označenie </a:t>
            </a:r>
            <a:r>
              <a:rPr lang="pl-PL" dirty="0"/>
              <a:t>autora, sa považuje za autora diela, ak nie je preukázaný opak. </a:t>
            </a:r>
          </a:p>
          <a:p>
            <a:pPr lvl="1"/>
            <a:r>
              <a:rPr lang="pl-PL" dirty="0"/>
              <a:t>platí aj keď je dielo označené </a:t>
            </a:r>
            <a:r>
              <a:rPr lang="sk-SK" dirty="0"/>
              <a:t>pseudonymom, ak nie sú pochybnosti o totožnosti autora.</a:t>
            </a:r>
          </a:p>
        </p:txBody>
      </p:sp>
    </p:spTree>
    <p:extLst>
      <p:ext uri="{BB962C8B-B14F-4D97-AF65-F5344CB8AC3E}">
        <p14:creationId xmlns:p14="http://schemas.microsoft.com/office/powerpoint/2010/main" val="310738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Dedičia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len majetkové AP</a:t>
            </a:r>
          </a:p>
          <a:p>
            <a:r>
              <a:rPr lang="sk-SK" dirty="0"/>
              <a:t>FO,PO, štát</a:t>
            </a:r>
          </a:p>
          <a:p>
            <a:r>
              <a:rPr lang="sk-SK" dirty="0"/>
              <a:t>osobitosť: </a:t>
            </a:r>
          </a:p>
          <a:p>
            <a:pPr lvl="1"/>
            <a:r>
              <a:rPr lang="sk-SK" dirty="0"/>
              <a:t>dedenie diela spoluautorov</a:t>
            </a:r>
          </a:p>
          <a:p>
            <a:r>
              <a:rPr lang="sk-SK" dirty="0"/>
              <a:t>rozlišovať: </a:t>
            </a:r>
          </a:p>
          <a:p>
            <a:pPr lvl="1"/>
            <a:r>
              <a:rPr lang="sk-SK" dirty="0"/>
              <a:t>dedenie AD – AP – pohľadávky</a:t>
            </a:r>
          </a:p>
        </p:txBody>
      </p:sp>
    </p:spTree>
    <p:extLst>
      <p:ext uri="{BB962C8B-B14F-4D97-AF65-F5344CB8AC3E}">
        <p14:creationId xmlns:p14="http://schemas.microsoft.com/office/powerpoint/2010/main" val="388718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OKS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smernica EP a Rady 2014/26/EÚ z 26. februára 2014 o kolektívnej správe autorských práv a práv súvisiacich s autorským právom a o poskytovaní </a:t>
            </a:r>
            <a:r>
              <a:rPr lang="sk-SK" dirty="0" err="1"/>
              <a:t>multiteritoriálnych</a:t>
            </a:r>
            <a:r>
              <a:rPr lang="sk-SK" dirty="0"/>
              <a:t> licencií na práva na hudobné diela na online využívanie na vnútornom trhu </a:t>
            </a:r>
          </a:p>
        </p:txBody>
      </p:sp>
    </p:spTree>
    <p:extLst>
      <p:ext uri="{BB962C8B-B14F-4D97-AF65-F5344CB8AC3E}">
        <p14:creationId xmlns:p14="http://schemas.microsoft.com/office/powerpoint/2010/main" val="114290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1399032"/>
          </a:xfrm>
        </p:spPr>
        <p:txBody>
          <a:bodyPr>
            <a:normAutofit/>
          </a:bodyPr>
          <a:lstStyle/>
          <a:p>
            <a:r>
              <a:rPr lang="sk-SK" dirty="0"/>
              <a:t>Osoba, ktorá zverejní </a:t>
            </a:r>
            <a:br>
              <a:rPr lang="sk-SK" dirty="0"/>
            </a:br>
            <a:r>
              <a:rPr lang="sk-SK" dirty="0"/>
              <a:t>nezverejnené 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882808"/>
            <a:ext cx="8229600" cy="4572000"/>
          </a:xfrm>
        </p:spPr>
        <p:txBody>
          <a:bodyPr/>
          <a:lstStyle/>
          <a:p>
            <a:r>
              <a:rPr lang="sk-SK" dirty="0"/>
              <a:t>Osoba, ktorá po uplynutí trvania majetkových práv zverejní predtým nezverejnené dielo</a:t>
            </a:r>
          </a:p>
          <a:p>
            <a:r>
              <a:rPr lang="sk-SK" dirty="0"/>
              <a:t>vznik majetkových AP k tomuto dielu (rozsah AP ako autor diela)</a:t>
            </a:r>
          </a:p>
          <a:p>
            <a:r>
              <a:rPr lang="sk-SK" dirty="0"/>
              <a:t>trvanie 25 rokov od zverejnenia diela.</a:t>
            </a:r>
          </a:p>
        </p:txBody>
      </p:sp>
    </p:spTree>
    <p:extLst>
      <p:ext uri="{BB962C8B-B14F-4D97-AF65-F5344CB8AC3E}">
        <p14:creationId xmlns:p14="http://schemas.microsoft.com/office/powerpoint/2010/main" val="265190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Umelecké fondy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zákon č. 13/1993 </a:t>
            </a:r>
            <a:r>
              <a:rPr lang="sk-SK" dirty="0" err="1"/>
              <a:t>Z.z</a:t>
            </a:r>
            <a:r>
              <a:rPr lang="sk-SK" dirty="0"/>
              <a:t>. o umeleckých fondoch v znení </a:t>
            </a:r>
            <a:r>
              <a:rPr lang="sk-SK" dirty="0" err="1"/>
              <a:t>n.p</a:t>
            </a:r>
            <a:r>
              <a:rPr lang="sk-SK" dirty="0"/>
              <a:t>.</a:t>
            </a:r>
          </a:p>
          <a:p>
            <a:r>
              <a:rPr lang="sk-SK" dirty="0"/>
              <a:t>Literárny </a:t>
            </a:r>
          </a:p>
          <a:p>
            <a:r>
              <a:rPr lang="sk-SK" dirty="0"/>
              <a:t>Hudobný</a:t>
            </a:r>
          </a:p>
          <a:p>
            <a:r>
              <a:rPr lang="sk-SK" dirty="0"/>
              <a:t>Výtvarných umení</a:t>
            </a:r>
          </a:p>
        </p:txBody>
      </p:sp>
    </p:spTree>
    <p:extLst>
      <p:ext uri="{BB962C8B-B14F-4D97-AF65-F5344CB8AC3E}">
        <p14:creationId xmlns:p14="http://schemas.microsoft.com/office/powerpoint/2010/main" val="51477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Vznik a trvanie AP (§ 32 NAZ)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5041999"/>
          </a:xfrm>
        </p:spPr>
        <p:txBody>
          <a:bodyPr>
            <a:norm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Autorské právo k dielu </a:t>
            </a:r>
            <a:r>
              <a:rPr lang="sk-SK" b="1" i="1" dirty="0"/>
              <a:t>vzniká</a:t>
            </a:r>
            <a:r>
              <a:rPr lang="sk-SK" dirty="0"/>
              <a:t> okamihom, keď je dielo objektívne vyjadrené v podobe vnímateľnej zmyslami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majetkové AP trvajú od okamihu vytvorenia D počas života autora a 70 rokov po jeho smrti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i="1" dirty="0"/>
              <a:t>©</a:t>
            </a:r>
            <a:r>
              <a:rPr lang="sk-SK" dirty="0"/>
              <a:t> </a:t>
            </a:r>
            <a:r>
              <a:rPr lang="sk-SK" i="1" dirty="0"/>
              <a:t>tzv. </a:t>
            </a:r>
            <a:r>
              <a:rPr lang="sk-SK" i="1" dirty="0" err="1"/>
              <a:t>copyrightová</a:t>
            </a:r>
            <a:r>
              <a:rPr lang="sk-SK" i="1" dirty="0"/>
              <a:t> doložka + </a:t>
            </a:r>
            <a:r>
              <a:rPr lang="sk-SK" dirty="0"/>
              <a:t>pripojenie mena nositeľa  AP s uvedením roku prvého uverejnenia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Autorské právo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sk-SK"/>
              <a:t>absolútna povaha</a:t>
            </a:r>
          </a:p>
          <a:p>
            <a:pPr eaLnBrk="1" hangingPunct="1"/>
            <a:r>
              <a:rPr lang="sk-SK"/>
              <a:t>pôsobia erga omnes </a:t>
            </a:r>
          </a:p>
          <a:p>
            <a:pPr eaLnBrk="1" hangingPunct="1"/>
            <a:r>
              <a:rPr lang="sk-SK"/>
              <a:t>relatívne práva (vyplývajúce z absolútnych práv, napr. z LZ)</a:t>
            </a:r>
          </a:p>
          <a:p>
            <a:pPr eaLnBrk="1" hangingPunct="1"/>
            <a:r>
              <a:rPr lang="sk-SK"/>
              <a:t>výhradné </a:t>
            </a:r>
            <a:r>
              <a:rPr lang="sk-SK" b="1"/>
              <a:t>osobnostné</a:t>
            </a:r>
            <a:r>
              <a:rPr lang="sk-SK"/>
              <a:t> práva </a:t>
            </a:r>
          </a:p>
          <a:p>
            <a:pPr eaLnBrk="1" hangingPunct="1"/>
            <a:r>
              <a:rPr lang="sk-SK"/>
              <a:t>výhradné </a:t>
            </a:r>
            <a:r>
              <a:rPr lang="sk-SK" b="1"/>
              <a:t>majetkové</a:t>
            </a:r>
            <a:r>
              <a:rPr lang="sk-SK"/>
              <a:t> práva </a:t>
            </a:r>
          </a:p>
          <a:p>
            <a:pPr eaLnBrk="1" hangingPunct="1"/>
            <a:r>
              <a:rPr lang="sk-SK"/>
              <a:t>quasidualizmus </a:t>
            </a:r>
          </a:p>
          <a:p>
            <a:pPr eaLnBrk="1" hangingPunct="1"/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Výhradné osobnostné AP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sk-SK" dirty="0"/>
              <a:t>neprevoditeľné </a:t>
            </a:r>
          </a:p>
          <a:p>
            <a:pPr eaLnBrk="1" hangingPunct="1"/>
            <a:r>
              <a:rPr lang="sk-SK" u="sng" dirty="0"/>
              <a:t>ne</a:t>
            </a:r>
            <a:r>
              <a:rPr lang="sk-SK" dirty="0"/>
              <a:t>prechádzajú na dedičov - zanikajú smrťou autora </a:t>
            </a:r>
          </a:p>
          <a:p>
            <a:pPr eaLnBrk="1" hangingPunct="1"/>
            <a:r>
              <a:rPr lang="sk-SK" dirty="0"/>
              <a:t>nemožno sa ich vzdať </a:t>
            </a:r>
          </a:p>
          <a:p>
            <a:pPr eaLnBrk="1" hangingPunct="1"/>
            <a:r>
              <a:rPr lang="sk-SK" dirty="0"/>
              <a:t>+ súhlas na zásah do osobnostných AP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sz="4000">
                <a:solidFill>
                  <a:schemeClr val="accent1">
                    <a:tint val="83000"/>
                    <a:satMod val="150000"/>
                  </a:schemeClr>
                </a:solidFill>
              </a:rPr>
              <a:t>Predmet AP – autorské dielo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sk-SK" dirty="0"/>
              <a:t>Všeobecné predpoklady ochrany (§3 ods. 1 AZ):</a:t>
            </a:r>
          </a:p>
          <a:p>
            <a:pPr lvl="1" eaLnBrk="1" hangingPunct="1"/>
            <a:r>
              <a:rPr lang="sk-SK" dirty="0"/>
              <a:t>dielo z oblasti literatúry, umenia alebo vedy</a:t>
            </a:r>
          </a:p>
          <a:p>
            <a:pPr lvl="1" eaLnBrk="1" hangingPunct="1"/>
            <a:r>
              <a:rPr lang="sk-SK" dirty="0"/>
              <a:t>jedinečnosť</a:t>
            </a:r>
            <a:r>
              <a:rPr lang="sk-SK" dirty="0">
                <a:latin typeface="Arial" charset="0"/>
              </a:rPr>
              <a:t> (pôvodnosť ?)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tvorivá duševná činnosť (len FO)</a:t>
            </a:r>
          </a:p>
          <a:p>
            <a:pPr lvl="1" eaLnBrk="1" hangingPunct="1"/>
            <a:r>
              <a:rPr lang="sk-SK" dirty="0"/>
              <a:t>vyjadrenie v zmyslami vnímateľnej podobe (nerozhoduje podoba, obsah, kvalita, účel, forma, dokončenie – aj časť D, názov D, mená postáv)</a:t>
            </a:r>
          </a:p>
          <a:p>
            <a:pPr lvl="1" eaLnBrk="1" hangingPunct="1"/>
            <a:r>
              <a:rPr lang="sk-SK" dirty="0"/>
              <a:t>neexistencia </a:t>
            </a:r>
            <a:r>
              <a:rPr lang="sk-SK" dirty="0" err="1"/>
              <a:t>vylúk</a:t>
            </a:r>
            <a:r>
              <a:rPr lang="sk-SK" dirty="0"/>
              <a:t> z ochrany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Výhradné osobnostné AP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  <a:defRPr/>
            </a:pPr>
            <a:r>
              <a:rPr lang="sk-SK" dirty="0"/>
              <a:t>Právo na autorstvo</a:t>
            </a:r>
          </a:p>
          <a:p>
            <a:pPr marL="609600" indent="-609600">
              <a:buFontTx/>
              <a:buAutoNum type="arabicPeriod"/>
              <a:defRPr/>
            </a:pPr>
            <a:r>
              <a:rPr lang="sk-SK" dirty="0"/>
              <a:t>Právo rozhodnúť o zverejnení (nezverejnení) diela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sk-SK" dirty="0"/>
              <a:t>Právo na označenie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sk-SK" dirty="0"/>
              <a:t> Právo na nedotknuteľnosť diela:</a:t>
            </a:r>
          </a:p>
          <a:p>
            <a:pPr marL="984504" lvl="1" indent="-609600">
              <a:buFont typeface="Verdana"/>
              <a:buChar char="›"/>
              <a:defRPr/>
            </a:pPr>
            <a:r>
              <a:rPr lang="sk-SK" dirty="0"/>
              <a:t>Nedovolená zmena diela alebo zásah do diela</a:t>
            </a:r>
          </a:p>
          <a:p>
            <a:pPr marL="984504" lvl="1" indent="-609600">
              <a:buFont typeface="Verdana"/>
              <a:buChar char="›"/>
              <a:defRPr/>
            </a:pPr>
            <a:r>
              <a:rPr lang="sk-SK" dirty="0"/>
              <a:t>Hanlivé nakladanie s dielom, ktoré znižuje hodnotu D alebo spôsobuje autorovi ujmu na cti a dobrej povesti</a:t>
            </a:r>
          </a:p>
          <a:p>
            <a:pPr marL="609600" indent="-609600">
              <a:buFont typeface="Wingdings 2"/>
              <a:buChar char=""/>
              <a:defRPr/>
            </a:pPr>
            <a:r>
              <a:rPr lang="sk-SK" dirty="0"/>
              <a:t>Postmortálna ochrana autora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Absolútne majetkové AP </a:t>
            </a:r>
          </a:p>
        </p:txBody>
      </p:sp>
      <p:sp>
        <p:nvSpPr>
          <p:cNvPr id="36866" name="Zástupný symbol obsahu 2"/>
          <p:cNvSpPr>
            <a:spLocks noGrp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sk-SK" dirty="0"/>
              <a:t>použitie diela, </a:t>
            </a:r>
          </a:p>
          <a:p>
            <a:pPr eaLnBrk="1" hangingPunct="1"/>
            <a:r>
              <a:rPr lang="sk-SK" dirty="0"/>
              <a:t>primeranú odmenu za použitie diela (nájom D, použitie osirelého D),</a:t>
            </a:r>
          </a:p>
          <a:p>
            <a:pPr eaLnBrk="1" hangingPunct="1"/>
            <a:r>
              <a:rPr lang="sk-SK" dirty="0"/>
              <a:t>odmenu pri ďalšom predaji originálu diela výtvarného umenia (tzv. „</a:t>
            </a:r>
            <a:r>
              <a:rPr lang="sk-SK" dirty="0" err="1"/>
              <a:t>droit</a:t>
            </a:r>
            <a:r>
              <a:rPr lang="sk-SK" dirty="0"/>
              <a:t> de suite“)</a:t>
            </a:r>
          </a:p>
          <a:p>
            <a:pPr eaLnBrk="1" hangingPunct="1"/>
            <a:r>
              <a:rPr lang="sk-SK" dirty="0"/>
              <a:t>náhradu odmeny pri rozmnožovaní diela pre súkromnú potrebu a </a:t>
            </a:r>
            <a:r>
              <a:rPr lang="sk-SK" dirty="0" err="1"/>
              <a:t>reprografia</a:t>
            </a:r>
            <a:endParaRPr lang="sk-SK" dirty="0"/>
          </a:p>
          <a:p>
            <a:pPr eaLnBrk="1" hangingPunct="1"/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Výhradné majetkové AP na použitie diela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sk-SK" dirty="0"/>
              <a:t>neprevoditeľné </a:t>
            </a:r>
          </a:p>
          <a:p>
            <a:pPr eaLnBrk="1" hangingPunct="1"/>
            <a:r>
              <a:rPr lang="sk-SK" dirty="0"/>
              <a:t>nemožno sa ich vzdať </a:t>
            </a:r>
          </a:p>
          <a:p>
            <a:pPr eaLnBrk="1" hangingPunct="1"/>
            <a:r>
              <a:rPr lang="sk-SK" dirty="0"/>
              <a:t>nemožno ich postihnúť exekúciou (neplatí pre pohľadávky z nich vzniknuté)</a:t>
            </a:r>
          </a:p>
          <a:p>
            <a:pPr eaLnBrk="1" hangingPunct="1"/>
            <a:r>
              <a:rPr lang="sk-SK" dirty="0"/>
              <a:t>prechádzajú na dedičov 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3843"/>
            <a:ext cx="8229600" cy="1399032"/>
          </a:xfrm>
        </p:spPr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Výhradné majetkové - AP </a:t>
            </a:r>
            <a:r>
              <a:rPr lang="sk-SK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POUŽITIE D</a:t>
            </a: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- demonštratívne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6"/>
            <a:ext cx="10210800" cy="4513791"/>
          </a:xfrm>
        </p:spPr>
        <p:txBody>
          <a:bodyPr>
            <a:normAutofit lnSpcReduction="10000"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spracovanie D,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spojenie D s iným D, 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zaradenie diela do databázy,</a:t>
            </a:r>
            <a:endParaRPr lang="sk-SK" b="1" dirty="0"/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vyhotovenie rozmnoženiny diela,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verejné rozširovanie originálu diela alebo jeho rozmnoženiny prevodom vlastníckeho práva, vypožičaním a nájmom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uvedenie D na verejnosti</a:t>
            </a:r>
            <a:r>
              <a:rPr lang="sk-SK" b="1" dirty="0"/>
              <a:t> </a:t>
            </a:r>
          </a:p>
          <a:p>
            <a:pPr marL="822706" lvl="1" indent="-384048">
              <a:buFont typeface="Wingdings 2"/>
              <a:buChar char=""/>
              <a:defRPr/>
            </a:pPr>
            <a:r>
              <a:rPr lang="sk-SK" dirty="0"/>
              <a:t>verejné vystavenie originálu D al. rozmnoženiny, </a:t>
            </a:r>
            <a:endParaRPr lang="sk-SK" b="1" dirty="0"/>
          </a:p>
          <a:p>
            <a:pPr marL="822706" lvl="1" indent="-384048">
              <a:buFont typeface="Wingdings 2"/>
              <a:buChar char=""/>
              <a:defRPr/>
            </a:pPr>
            <a:r>
              <a:rPr lang="sk-SK" dirty="0"/>
              <a:t>verejné vykonanie diela, </a:t>
            </a:r>
          </a:p>
          <a:p>
            <a:pPr marL="822706" lvl="1" indent="-384048">
              <a:buFont typeface="Wingdings 2"/>
              <a:buChar char=""/>
              <a:defRPr/>
            </a:pPr>
            <a:r>
              <a:rPr lang="sk-SK" dirty="0"/>
              <a:t>verejný prenos diela</a:t>
            </a:r>
            <a:endParaRPr lang="sk-SK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Osobitné režimy tvorby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Zamestnanecké dielo</a:t>
            </a:r>
          </a:p>
          <a:p>
            <a:r>
              <a:rPr lang="sk-SK" dirty="0"/>
              <a:t>Dielo na objednávku</a:t>
            </a:r>
          </a:p>
          <a:p>
            <a:r>
              <a:rPr lang="sk-SK" dirty="0"/>
              <a:t>Spoločné dielo</a:t>
            </a:r>
          </a:p>
          <a:p>
            <a:r>
              <a:rPr lang="sk-SK" dirty="0"/>
              <a:t>Školské dielo</a:t>
            </a:r>
          </a:p>
        </p:txBody>
      </p:sp>
    </p:spTree>
    <p:extLst>
      <p:ext uri="{BB962C8B-B14F-4D97-AF65-F5344CB8AC3E}">
        <p14:creationId xmlns:p14="http://schemas.microsoft.com/office/powerpoint/2010/main" val="4106436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3000" dirty="0"/>
              <a:t>Pracovné vzťahy </a:t>
            </a:r>
            <a:br>
              <a:rPr lang="sk-SK" sz="3000" dirty="0"/>
            </a:br>
            <a:r>
              <a:rPr lang="sk-SK" sz="3000" dirty="0"/>
              <a:t>a zamestnanecké dielo (§ 90 NAZ)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9900" y="2057400"/>
            <a:ext cx="6172200" cy="3943350"/>
          </a:xfrm>
        </p:spPr>
        <p:txBody>
          <a:bodyPr/>
          <a:lstStyle/>
          <a:p>
            <a:pPr>
              <a:defRPr/>
            </a:pPr>
            <a:r>
              <a:rPr lang="sk-SK" sz="1800" dirty="0"/>
              <a:t>vytvorené autorom na splnenie povinností vyplývajúcich mu z pracovnoprávneho vzťahu alebo z obdobného pracovného vzťahu,</a:t>
            </a:r>
          </a:p>
          <a:p>
            <a:pPr>
              <a:defRPr/>
            </a:pPr>
            <a:r>
              <a:rPr lang="sk-SK" sz="1800" dirty="0"/>
              <a:t>vytvorené autorom, ktorý je členom riadiacich, kontrolných alebo dozorných orgánov PO alebo štatutárnym orgánom PO, alebo členom štatutárneho </a:t>
            </a:r>
            <a:r>
              <a:rPr lang="pl-PL" sz="1800" dirty="0"/>
              <a:t>orgánu PO, na splnenie povinností </a:t>
            </a:r>
            <a:r>
              <a:rPr lang="sk-SK" sz="1800" dirty="0"/>
              <a:t>vyplývajúcich mu z členstva v orgáne tejto PO</a:t>
            </a:r>
          </a:p>
          <a:p>
            <a:pPr>
              <a:defRPr/>
            </a:pPr>
            <a:r>
              <a:rPr lang="sk-SK" sz="1800" dirty="0"/>
              <a:t>dočasne pridelený zamestnanec</a:t>
            </a:r>
          </a:p>
        </p:txBody>
      </p:sp>
    </p:spTree>
    <p:extLst>
      <p:ext uri="{BB962C8B-B14F-4D97-AF65-F5344CB8AC3E}">
        <p14:creationId xmlns:p14="http://schemas.microsoft.com/office/powerpoint/2010/main" val="1951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Majetkové práva autora k ZD </a:t>
            </a:r>
            <a:r>
              <a:rPr lang="pt-BR" dirty="0"/>
              <a:t>vykonáva vo svojom mene a na svoj účet zamestnávateľ</a:t>
            </a:r>
            <a:r>
              <a:rPr lang="sk-SK" dirty="0"/>
              <a:t> (</a:t>
            </a:r>
            <a:r>
              <a:rPr lang="pl-PL" dirty="0"/>
              <a:t>ak nedohodnuté inak). </a:t>
            </a:r>
          </a:p>
          <a:p>
            <a:pPr>
              <a:defRPr/>
            </a:pPr>
            <a:r>
              <a:rPr lang="pt-BR" dirty="0"/>
              <a:t>autor nesmie udeliť tretej osobe súhlas</a:t>
            </a:r>
            <a:r>
              <a:rPr lang="sk-SK" dirty="0"/>
              <a:t> </a:t>
            </a:r>
            <a:r>
              <a:rPr lang="pt-BR" dirty="0"/>
              <a:t>na použitie tohto diela a </a:t>
            </a:r>
            <a:endParaRPr lang="sk-SK" dirty="0"/>
          </a:p>
          <a:p>
            <a:pPr>
              <a:defRPr/>
            </a:pPr>
            <a:r>
              <a:rPr lang="pt-BR" dirty="0"/>
              <a:t>autor je povinný sám sa</a:t>
            </a:r>
            <a:r>
              <a:rPr lang="sk-SK" dirty="0"/>
              <a:t> zdržať výkonu majetkových práv k tomuto dielu.</a:t>
            </a:r>
          </a:p>
        </p:txBody>
      </p:sp>
    </p:spTree>
    <p:extLst>
      <p:ext uri="{BB962C8B-B14F-4D97-AF65-F5344CB8AC3E}">
        <p14:creationId xmlns:p14="http://schemas.microsoft.com/office/powerpoint/2010/main" val="897610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Ak zamestnávateľ vykonáva majetkové práva </a:t>
            </a:r>
            <a:r>
              <a:rPr lang="pt-BR" dirty="0"/>
              <a:t>autora k zamestnaneckému dielu, platí, že autor udelil</a:t>
            </a:r>
            <a:r>
              <a:rPr lang="sk-SK" dirty="0"/>
              <a:t> súhlas aj na</a:t>
            </a:r>
          </a:p>
          <a:p>
            <a:pPr lvl="1">
              <a:defRPr/>
            </a:pPr>
            <a:r>
              <a:rPr lang="sk-SK" dirty="0"/>
              <a:t>zverejnenie diela,</a:t>
            </a:r>
          </a:p>
          <a:p>
            <a:pPr lvl="1">
              <a:defRPr/>
            </a:pPr>
            <a:r>
              <a:rPr lang="sk-SK" dirty="0"/>
              <a:t>označenie diela menom, obchodným menom alebo názvom zamestnávateľa,</a:t>
            </a:r>
          </a:p>
          <a:p>
            <a:pPr lvl="1">
              <a:defRPr/>
            </a:pPr>
            <a:r>
              <a:rPr lang="pl-PL" dirty="0">
                <a:solidFill>
                  <a:srgbClr val="FF0000"/>
                </a:solidFill>
              </a:rPr>
              <a:t>dokončenie diela, zmenu diela alebo iný zásah do </a:t>
            </a:r>
            <a:r>
              <a:rPr lang="sk-SK" dirty="0">
                <a:solidFill>
                  <a:srgbClr val="FF0000"/>
                </a:solidFill>
              </a:rPr>
              <a:t>diela</a:t>
            </a:r>
            <a:r>
              <a:rPr lang="sk-SK" dirty="0"/>
              <a:t>.</a:t>
            </a:r>
          </a:p>
          <a:p>
            <a:pPr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797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7508B-1460-431F-8C87-CEE34227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Dovolené použitia AD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3C90B5-DABF-40EF-9A54-BDC9239E4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2253100"/>
            <a:ext cx="10548634" cy="3690499"/>
          </a:xfrm>
        </p:spPr>
        <p:txBody>
          <a:bodyPr/>
          <a:lstStyle/>
          <a:p>
            <a:r>
              <a:rPr lang="sk-SK" dirty="0"/>
              <a:t>predmety AP nechránené </a:t>
            </a:r>
          </a:p>
          <a:p>
            <a:pPr lvl="1"/>
            <a:r>
              <a:rPr lang="sk-SK" dirty="0"/>
              <a:t>(myšlienka, spôsob, systém, metóda, princíp, objav, informácia zahrnutá v AD, denné správy .... )</a:t>
            </a:r>
          </a:p>
          <a:p>
            <a:r>
              <a:rPr lang="sk-SK" dirty="0"/>
              <a:t>licenčná zmluva </a:t>
            </a:r>
          </a:p>
          <a:p>
            <a:r>
              <a:rPr lang="sk-SK" dirty="0"/>
              <a:t>verejné licencie (CC, GNU GPL, EULA)</a:t>
            </a:r>
          </a:p>
          <a:p>
            <a:r>
              <a:rPr lang="sk-SK" dirty="0"/>
              <a:t>výnimky a obmedzenia AP </a:t>
            </a:r>
          </a:p>
          <a:p>
            <a:pPr lvl="1"/>
            <a:r>
              <a:rPr lang="sk-SK" dirty="0"/>
              <a:t>osirelé diela</a:t>
            </a:r>
          </a:p>
          <a:p>
            <a:r>
              <a:rPr lang="sk-SK" dirty="0"/>
              <a:t>voľné diela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8737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Verejné licencie CC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534" y="1439333"/>
            <a:ext cx="10548634" cy="4131734"/>
          </a:xfrm>
        </p:spPr>
        <p:txBody>
          <a:bodyPr/>
          <a:lstStyle/>
          <a:p>
            <a:r>
              <a:rPr lang="en-US" sz="2000" dirty="0"/>
              <a:t>CC BY Creative Commons Attribution („</a:t>
            </a:r>
            <a:r>
              <a:rPr lang="en-US" sz="2000" dirty="0" err="1"/>
              <a:t>uvedenie</a:t>
            </a:r>
            <a:r>
              <a:rPr lang="en-US" sz="2000" dirty="0"/>
              <a:t> </a:t>
            </a:r>
            <a:r>
              <a:rPr lang="en-US" sz="2000" dirty="0" err="1"/>
              <a:t>autora</a:t>
            </a:r>
            <a:r>
              <a:rPr lang="en-US" sz="2000" dirty="0"/>
              <a:t>“) </a:t>
            </a:r>
            <a:endParaRPr lang="sk-SK" sz="2000" dirty="0"/>
          </a:p>
          <a:p>
            <a:r>
              <a:rPr lang="sk-SK" sz="2000" dirty="0"/>
              <a:t>CC BY-ND </a:t>
            </a:r>
            <a:r>
              <a:rPr lang="sk-SK" sz="2000" dirty="0" err="1"/>
              <a:t>Creative</a:t>
            </a:r>
            <a:r>
              <a:rPr lang="sk-SK" sz="2000" dirty="0"/>
              <a:t> </a:t>
            </a:r>
            <a:r>
              <a:rPr lang="sk-SK" sz="2000" dirty="0" err="1"/>
              <a:t>Commons</a:t>
            </a:r>
            <a:r>
              <a:rPr lang="sk-SK" sz="2000" dirty="0"/>
              <a:t> </a:t>
            </a:r>
            <a:r>
              <a:rPr lang="sk-SK" sz="2000" dirty="0" err="1"/>
              <a:t>Attribution</a:t>
            </a:r>
            <a:r>
              <a:rPr lang="sk-SK" sz="2000" dirty="0"/>
              <a:t>-No-</a:t>
            </a:r>
            <a:r>
              <a:rPr lang="sk-SK" sz="2000" dirty="0" err="1"/>
              <a:t>derivatives</a:t>
            </a:r>
            <a:r>
              <a:rPr lang="sk-SK" sz="2000" dirty="0"/>
              <a:t> („uvedenie autora – bez odvodeného obsahu“)</a:t>
            </a:r>
          </a:p>
          <a:p>
            <a:r>
              <a:rPr lang="sk-SK" sz="2000" dirty="0"/>
              <a:t>CC BY-NC </a:t>
            </a:r>
            <a:r>
              <a:rPr lang="sk-SK" sz="2000" dirty="0" err="1"/>
              <a:t>Creative</a:t>
            </a:r>
            <a:r>
              <a:rPr lang="sk-SK" sz="2000" dirty="0"/>
              <a:t> </a:t>
            </a:r>
            <a:r>
              <a:rPr lang="sk-SK" sz="2000" dirty="0" err="1"/>
              <a:t>Commons</a:t>
            </a:r>
            <a:r>
              <a:rPr lang="sk-SK" sz="2000" dirty="0"/>
              <a:t> </a:t>
            </a:r>
            <a:r>
              <a:rPr lang="sk-SK" sz="2000" dirty="0" err="1"/>
              <a:t>Attribution-NonCommercial</a:t>
            </a:r>
            <a:r>
              <a:rPr lang="sk-SK" sz="2000" dirty="0"/>
              <a:t> („uvedenie autora – nekomerčné použitie“</a:t>
            </a:r>
          </a:p>
          <a:p>
            <a:r>
              <a:rPr lang="en-US" sz="2000" dirty="0"/>
              <a:t>CC BY-SA Creative Commons Attribution-</a:t>
            </a:r>
            <a:r>
              <a:rPr lang="en-US" sz="2000" dirty="0" err="1"/>
              <a:t>ShareAlike</a:t>
            </a:r>
            <a:r>
              <a:rPr lang="en-US" sz="2000" dirty="0"/>
              <a:t> („</a:t>
            </a:r>
            <a:r>
              <a:rPr lang="en-US" sz="2000" dirty="0" err="1"/>
              <a:t>uvedenie</a:t>
            </a:r>
            <a:r>
              <a:rPr lang="en-US" sz="2000" dirty="0"/>
              <a:t> </a:t>
            </a:r>
            <a:r>
              <a:rPr lang="en-US" sz="2000" dirty="0" err="1"/>
              <a:t>autora</a:t>
            </a:r>
            <a:r>
              <a:rPr lang="en-US" sz="2000" dirty="0"/>
              <a:t> – </a:t>
            </a:r>
            <a:r>
              <a:rPr lang="en-US" sz="2000" dirty="0" err="1"/>
              <a:t>rovnaké</a:t>
            </a:r>
            <a:r>
              <a:rPr lang="en-US" sz="2000" dirty="0"/>
              <a:t> </a:t>
            </a:r>
            <a:r>
              <a:rPr lang="en-US" sz="2000" dirty="0" err="1"/>
              <a:t>šírenie</a:t>
            </a:r>
            <a:r>
              <a:rPr lang="en-US" sz="2000" dirty="0"/>
              <a:t>“</a:t>
            </a:r>
            <a:endParaRPr lang="sk-SK" sz="2000" dirty="0"/>
          </a:p>
          <a:p>
            <a:r>
              <a:rPr lang="sk-SK" sz="2000" dirty="0"/>
              <a:t>CC BY-NC-ND </a:t>
            </a:r>
            <a:r>
              <a:rPr lang="sk-SK" sz="2000" dirty="0" err="1"/>
              <a:t>Creative</a:t>
            </a:r>
            <a:r>
              <a:rPr lang="sk-SK" sz="2000" dirty="0"/>
              <a:t> </a:t>
            </a:r>
            <a:r>
              <a:rPr lang="sk-SK" sz="2000" dirty="0" err="1"/>
              <a:t>Commons</a:t>
            </a:r>
            <a:r>
              <a:rPr lang="sk-SK" sz="2000" dirty="0"/>
              <a:t> </a:t>
            </a:r>
            <a:r>
              <a:rPr lang="sk-SK" sz="2000" dirty="0" err="1"/>
              <a:t>Attribution</a:t>
            </a:r>
            <a:r>
              <a:rPr lang="sk-SK" sz="2000" dirty="0"/>
              <a:t>-</a:t>
            </a:r>
            <a:r>
              <a:rPr lang="sk-SK" sz="2000" dirty="0" err="1"/>
              <a:t>NonCommercial</a:t>
            </a:r>
            <a:r>
              <a:rPr lang="sk-SK" sz="2000" dirty="0"/>
              <a:t>-No-</a:t>
            </a:r>
            <a:r>
              <a:rPr lang="sk-SK" sz="2000" dirty="0" err="1"/>
              <a:t>derivatives</a:t>
            </a:r>
            <a:r>
              <a:rPr lang="sk-SK" sz="2000" dirty="0"/>
              <a:t> („uvedenie autora – nekomerčné použitie – bez odvodeného obsahu“)</a:t>
            </a:r>
          </a:p>
          <a:p>
            <a:r>
              <a:rPr lang="sk-SK" sz="2000" dirty="0"/>
              <a:t>CC BY-NC-SA </a:t>
            </a:r>
            <a:r>
              <a:rPr lang="sk-SK" sz="2000" dirty="0" err="1"/>
              <a:t>Creative</a:t>
            </a:r>
            <a:r>
              <a:rPr lang="sk-SK" sz="2000" dirty="0"/>
              <a:t> </a:t>
            </a:r>
            <a:r>
              <a:rPr lang="sk-SK" sz="2000" dirty="0" err="1"/>
              <a:t>Commons</a:t>
            </a:r>
            <a:r>
              <a:rPr lang="sk-SK" sz="2000" dirty="0"/>
              <a:t> </a:t>
            </a:r>
            <a:r>
              <a:rPr lang="sk-SK" sz="2000" dirty="0" err="1"/>
              <a:t>Attribution-NonCommercial-ShareAlike</a:t>
            </a:r>
            <a:r>
              <a:rPr lang="sk-SK" sz="2000" dirty="0"/>
              <a:t> (“uvedenie autora – nekomerčné použitie – rovnaké šírenie”)</a:t>
            </a:r>
          </a:p>
        </p:txBody>
      </p:sp>
    </p:spTree>
    <p:extLst>
      <p:ext uri="{BB962C8B-B14F-4D97-AF65-F5344CB8AC3E}">
        <p14:creationId xmlns:p14="http://schemas.microsoft.com/office/powerpoint/2010/main" val="301225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657" y="0"/>
            <a:ext cx="8229600" cy="908720"/>
          </a:xfrm>
        </p:spPr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AP nechráni - Výluky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08720"/>
            <a:ext cx="8229600" cy="594928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1600" dirty="0"/>
              <a:t>taxatívne</a:t>
            </a:r>
          </a:p>
          <a:p>
            <a:r>
              <a:rPr lang="sk-SK" sz="1600" u="sng" dirty="0"/>
              <a:t>myšlienka</a:t>
            </a:r>
            <a:r>
              <a:rPr lang="sk-SK" sz="1600" dirty="0"/>
              <a:t>, spôsob, systém, metóda, koncept, princíp, objav alebo informácia, ktorá bola vyjadrená, opísaná, vysvetlená, znázornená alebo zahrnutá do diela,</a:t>
            </a:r>
          </a:p>
          <a:p>
            <a:r>
              <a:rPr lang="sk-SK" sz="1600" u="sng" dirty="0"/>
              <a:t>text právneho predpisu</a:t>
            </a:r>
            <a:r>
              <a:rPr lang="sk-SK" sz="1600" dirty="0"/>
              <a:t>, úradné rozhodnutie alebo </a:t>
            </a:r>
            <a:r>
              <a:rPr lang="pl-PL" sz="1600" dirty="0"/>
              <a:t>súdne rozhodnutie, technická norma, ako aj spolu </a:t>
            </a:r>
            <a:r>
              <a:rPr lang="sk-SK" sz="1600" dirty="0"/>
              <a:t>s nimi vytvorená prípravná dokumentácia a ich preklad, </a:t>
            </a:r>
            <a:r>
              <a:rPr lang="pl-PL" sz="1600" dirty="0"/>
              <a:t>bez ohľadu na to, či spĺňajú podmienky podľa </a:t>
            </a:r>
            <a:r>
              <a:rPr lang="sk-SK" sz="1600" dirty="0"/>
              <a:t>§ 3 ods. 1,</a:t>
            </a:r>
          </a:p>
          <a:p>
            <a:r>
              <a:rPr lang="pl-PL" sz="1600" u="sng" dirty="0"/>
              <a:t>územnoplánovacia</a:t>
            </a:r>
            <a:r>
              <a:rPr lang="pl-PL" sz="1600" dirty="0"/>
              <a:t> dokumentácia, bez ohľadu na to, či spĺňa podmienky podľa § 3 ods. 1,</a:t>
            </a:r>
          </a:p>
          <a:p>
            <a:r>
              <a:rPr lang="sk-SK" sz="1600" dirty="0"/>
              <a:t>štátny </a:t>
            </a:r>
            <a:r>
              <a:rPr lang="sk-SK" sz="1600" u="sng" dirty="0"/>
              <a:t>symbol</a:t>
            </a:r>
            <a:r>
              <a:rPr lang="sk-SK" sz="1600" dirty="0"/>
              <a:t>, symbol obce, symbol samosprávneho </a:t>
            </a:r>
            <a:r>
              <a:rPr lang="pl-PL" sz="1600" dirty="0"/>
              <a:t>kraja; (neplatí, ak ide o dielo, ktoré je podkladom </a:t>
            </a:r>
            <a:r>
              <a:rPr lang="sk-SK" sz="1600" dirty="0"/>
              <a:t>na vytvorenie symbolu),</a:t>
            </a:r>
          </a:p>
          <a:p>
            <a:r>
              <a:rPr lang="sk-SK" sz="1600" u="sng" dirty="0"/>
              <a:t>prejav</a:t>
            </a:r>
            <a:r>
              <a:rPr lang="sk-SK" sz="1600" dirty="0"/>
              <a:t> prednesený pri prerokúvaní vecí verejných, </a:t>
            </a:r>
            <a:r>
              <a:rPr lang="pl-PL" sz="1600" dirty="0"/>
              <a:t>bez ohľadu na to, či spĺňa podmienky podľa § 3 </a:t>
            </a:r>
            <a:r>
              <a:rPr lang="sk-SK" sz="1600" dirty="0"/>
              <a:t>ods. 1,</a:t>
            </a:r>
          </a:p>
          <a:p>
            <a:r>
              <a:rPr lang="sk-SK" sz="1600" u="sng" dirty="0"/>
              <a:t>denná správa</a:t>
            </a:r>
            <a:r>
              <a:rPr lang="sk-SK" sz="1600" dirty="0"/>
              <a:t>; dennou správou je informácia o udalosti alebo skutočnosti,</a:t>
            </a:r>
          </a:p>
          <a:p>
            <a:pPr lvl="1"/>
            <a:r>
              <a:rPr lang="sk-SK" sz="1600" dirty="0"/>
              <a:t>za dennú správu sa nepovažuje dielo, ktoré o dennej správe informuje alebo v ktorom je denná správa zahrnutá,</a:t>
            </a:r>
          </a:p>
          <a:p>
            <a:r>
              <a:rPr lang="sk-SK" sz="1600" u="sng" dirty="0"/>
              <a:t>dielo tradičnej ľudovej kultúry </a:t>
            </a:r>
            <a:r>
              <a:rPr lang="sk-SK" sz="1600" dirty="0"/>
              <a:t>(napr. folklórne D),</a:t>
            </a:r>
          </a:p>
          <a:p>
            <a:r>
              <a:rPr lang="sk-SK" sz="1600" u="sng" dirty="0"/>
              <a:t>výsledok výkonu </a:t>
            </a:r>
            <a:r>
              <a:rPr lang="sk-SK" sz="1600" dirty="0"/>
              <a:t>činnosti znalca, tlmočníka alebo prekladateľa podľa osobitného predpisu</a:t>
            </a:r>
            <a:endParaRPr lang="sk-SK" sz="1600" u="sng" dirty="0"/>
          </a:p>
        </p:txBody>
      </p:sp>
    </p:spTree>
    <p:extLst>
      <p:ext uri="{BB962C8B-B14F-4D97-AF65-F5344CB8AC3E}">
        <p14:creationId xmlns:p14="http://schemas.microsoft.com/office/powerpoint/2010/main" val="1208637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Licencie CC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59467"/>
            <a:ext cx="12192000" cy="4361822"/>
          </a:xfrm>
        </p:spPr>
        <p:txBody>
          <a:bodyPr/>
          <a:lstStyle/>
          <a:p>
            <a:r>
              <a:rPr lang="sk-SK" b="1" dirty="0"/>
              <a:t>ATTRIBUTION (BY) </a:t>
            </a:r>
            <a:br>
              <a:rPr lang="sk-SK" b="1" dirty="0"/>
            </a:br>
            <a:r>
              <a:rPr lang="sk-SK" b="1" dirty="0"/>
              <a:t>ATTRIBUTION NON-COMMERCIAL (BY – NC) </a:t>
            </a:r>
          </a:p>
          <a:p>
            <a:r>
              <a:rPr lang="en-US" b="1" dirty="0"/>
              <a:t>ATTRIBUTION SHARE ALIKE (BY – SA)</a:t>
            </a:r>
            <a:endParaRPr lang="sk-SK" b="1" dirty="0"/>
          </a:p>
          <a:p>
            <a:r>
              <a:rPr lang="en-US" b="1" dirty="0"/>
              <a:t>ATTRIBUTION NO DERIVATIVES (BY – ND)</a:t>
            </a:r>
            <a:r>
              <a:rPr lang="sk-SK" b="1" dirty="0"/>
              <a:t> </a:t>
            </a:r>
          </a:p>
          <a:p>
            <a:r>
              <a:rPr lang="sk-SK" b="1" dirty="0"/>
              <a:t>ATTRIBUTION NON-COMMERCIAL SHARE ALIKE (BY – NC – SA)</a:t>
            </a:r>
          </a:p>
          <a:p>
            <a:r>
              <a:rPr lang="sk-SK" b="1" dirty="0"/>
              <a:t>ATTRIBUTION NON-COMMERCIAL NO DERIVATIVES (BY – NC – ND) </a:t>
            </a:r>
            <a:br>
              <a:rPr lang="sk-SK" b="1" dirty="0"/>
            </a:br>
            <a:endParaRPr lang="en-US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437" y="4098221"/>
            <a:ext cx="1117460" cy="39365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437" y="3579785"/>
            <a:ext cx="1117460" cy="39365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62" y="3059915"/>
            <a:ext cx="1117460" cy="39365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62" y="2571674"/>
            <a:ext cx="1117460" cy="39365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62" y="2035990"/>
            <a:ext cx="1117460" cy="39365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62" y="1626524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36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Výnimky a obmedzenia majetkových AP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59792"/>
            <a:ext cx="10210800" cy="5198208"/>
          </a:xfrm>
        </p:spPr>
        <p:txBody>
          <a:bodyPr/>
          <a:lstStyle/>
          <a:p>
            <a:r>
              <a:rPr lang="sk-SK" dirty="0"/>
              <a:t>Všeobecné ustanovenia - </a:t>
            </a:r>
            <a:r>
              <a:rPr lang="sk-SK" sz="3200" dirty="0"/>
              <a:t>Trojkrokový test </a:t>
            </a:r>
          </a:p>
          <a:p>
            <a:r>
              <a:rPr lang="sk-SK" dirty="0"/>
              <a:t>Použitie diela na účely </a:t>
            </a:r>
            <a:r>
              <a:rPr lang="pt-BR" dirty="0"/>
              <a:t>slobody prejavu a práva na informácie</a:t>
            </a:r>
            <a:endParaRPr lang="sk-SK" dirty="0"/>
          </a:p>
          <a:p>
            <a:r>
              <a:rPr lang="pt-BR" dirty="0"/>
              <a:t>Použitie diela na sociálne, vzdelávacie,</a:t>
            </a:r>
            <a:r>
              <a:rPr lang="sk-SK" dirty="0"/>
              <a:t> vedecké, kultúrne, úradné a iné účely</a:t>
            </a:r>
          </a:p>
          <a:p>
            <a:r>
              <a:rPr lang="sk-SK" dirty="0"/>
              <a:t>Použitie diela s minimálnym hospodárskym významom</a:t>
            </a:r>
          </a:p>
          <a:p>
            <a:r>
              <a:rPr lang="sk-SK" dirty="0"/>
              <a:t>Propagácia výstavy a dražby umeleckého diela</a:t>
            </a:r>
          </a:p>
        </p:txBody>
      </p:sp>
    </p:spTree>
    <p:extLst>
      <p:ext uri="{BB962C8B-B14F-4D97-AF65-F5344CB8AC3E}">
        <p14:creationId xmlns:p14="http://schemas.microsoft.com/office/powerpoint/2010/main" val="1599389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Použitie diela na účely </a:t>
            </a:r>
            <a:r>
              <a:rPr lang="pt-BR" b="1" dirty="0"/>
              <a:t>slobody prejavu a práva na informácie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Citácia</a:t>
            </a:r>
          </a:p>
          <a:p>
            <a:r>
              <a:rPr lang="sk-SK" dirty="0"/>
              <a:t>Karikatúra, paródia, </a:t>
            </a:r>
            <a:r>
              <a:rPr lang="sk-SK" dirty="0" err="1"/>
              <a:t>pastiš</a:t>
            </a:r>
            <a:endParaRPr lang="sk-SK" dirty="0"/>
          </a:p>
          <a:p>
            <a:r>
              <a:rPr lang="pt-BR" dirty="0"/>
              <a:t>Použitie diela na informačné účely</a:t>
            </a:r>
            <a:endParaRPr lang="sk-SK" dirty="0"/>
          </a:p>
          <a:p>
            <a:r>
              <a:rPr lang="sk-SK" dirty="0"/>
              <a:t>Záznam vysielania</a:t>
            </a:r>
          </a:p>
          <a:p>
            <a:r>
              <a:rPr lang="sk-SK" dirty="0"/>
              <a:t>Použitie diela umiestneného na verejnom priestranstve</a:t>
            </a:r>
          </a:p>
        </p:txBody>
      </p:sp>
    </p:spTree>
    <p:extLst>
      <p:ext uri="{BB962C8B-B14F-4D97-AF65-F5344CB8AC3E}">
        <p14:creationId xmlns:p14="http://schemas.microsoft.com/office/powerpoint/2010/main" val="1280275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Použitie diela na sociálne, vzdelávacie,</a:t>
            </a:r>
            <a:r>
              <a:rPr lang="sk-SK" b="1" dirty="0"/>
              <a:t> vedecké, kultúrne, úradné a iné účely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9682" y="2017336"/>
            <a:ext cx="10497485" cy="466626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Vyhotovenie rozmnoženiny diela pre súkromnú potrebu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 err="1"/>
              <a:t>Reprografia</a:t>
            </a:r>
            <a:endParaRPr lang="sk-SK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dirty="0"/>
              <a:t>Použitie diela na vyučovacie účely a pri výskume</a:t>
            </a:r>
            <a:endParaRPr lang="sk-SK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Použitie diela pri školských predstaveniach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Použitie diela pre potreby osôb so zdravotným postihnutím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>
                <a:latin typeface="Open Sans" panose="020B0606030504020204" pitchFamily="34" charset="0"/>
              </a:rPr>
              <a:t>Použitie diela pre potreby osôb s poruchou čítania</a:t>
            </a:r>
            <a:endParaRPr lang="sk-SK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Použitie diela v rámci náboženských </a:t>
            </a:r>
            <a:r>
              <a:rPr lang="pt-BR" sz="1400" dirty="0"/>
              <a:t>a úradných obradov a sviatkov</a:t>
            </a:r>
            <a:endParaRPr lang="sk-SK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Použitie diela prostredníctvom koncového zariadenia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dirty="0"/>
              <a:t>Použitie diela na účel archivovania</a:t>
            </a:r>
            <a:endParaRPr lang="sk-SK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>
                <a:latin typeface="Open Sans" panose="020B0606030504020204" pitchFamily="34" charset="0"/>
              </a:rPr>
              <a:t>Použitie diela na účel zachovania kultúrneho dedičstva</a:t>
            </a:r>
            <a:endParaRPr lang="sk-SK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Použitie diela verejným vystavením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Použitie osirelého diela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>
                <a:latin typeface="Open Sans" panose="020B0606030504020204" pitchFamily="34" charset="0"/>
              </a:rPr>
              <a:t>Použitie obchodne nedostupného diela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>
                <a:latin typeface="Open Sans" panose="020B0606030504020204" pitchFamily="34" charset="0"/>
              </a:rPr>
              <a:t>Použitie diela pri čerpaní údajov na účel výskumu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latin typeface="Open Sans" panose="020B0606030504020204" pitchFamily="34" charset="0"/>
              </a:rPr>
              <a:t>Použitie diela pri čerpaní údajov</a:t>
            </a:r>
            <a:endParaRPr lang="sk-SK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Použitie architektonického diela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Použitie diela na úradné účely</a:t>
            </a:r>
          </a:p>
        </p:txBody>
      </p:sp>
    </p:spTree>
    <p:extLst>
      <p:ext uri="{BB962C8B-B14F-4D97-AF65-F5344CB8AC3E}">
        <p14:creationId xmlns:p14="http://schemas.microsoft.com/office/powerpoint/2010/main" val="1391095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Použitie diela s minimálnym hospodárskym významom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Dočasné vyhotovenie rozmnoženiny diela</a:t>
            </a:r>
          </a:p>
          <a:p>
            <a:r>
              <a:rPr lang="sk-SK" dirty="0"/>
              <a:t>Náhodné použitie diela</a:t>
            </a:r>
          </a:p>
          <a:p>
            <a:r>
              <a:rPr lang="sk-SK" dirty="0"/>
              <a:t>Použitie diela pri oprave a ukážke zariadenia</a:t>
            </a:r>
          </a:p>
        </p:txBody>
      </p:sp>
    </p:spTree>
    <p:extLst>
      <p:ext uri="{BB962C8B-B14F-4D97-AF65-F5344CB8AC3E}">
        <p14:creationId xmlns:p14="http://schemas.microsoft.com/office/powerpoint/2010/main" val="419449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Propagácia výstavy a dražby umeleckého diela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§ 57 AZ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0605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DB274F-E0EC-4FC3-9E9C-477713B3D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9570720" cy="3516842"/>
          </a:xfrm>
        </p:spPr>
        <p:txBody>
          <a:bodyPr/>
          <a:lstStyle/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</a:rPr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83223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Autorské diela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4"/>
            <a:ext cx="10293350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000" dirty="0">
                <a:latin typeface="Arial Unicode MS" pitchFamily="34" charset="-128"/>
              </a:rPr>
              <a:t>§ 3 (2) AZ :</a:t>
            </a:r>
            <a:r>
              <a:rPr lang="sk-SK" sz="2000" dirty="0"/>
              <a:t> </a:t>
            </a:r>
          </a:p>
          <a:p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literárne dielo</a:t>
            </a:r>
            <a:r>
              <a:rPr lang="sk-SK" sz="2000" dirty="0"/>
              <a:t> - pojem užší ako </a:t>
            </a:r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slovesné dielo, </a:t>
            </a:r>
          </a:p>
          <a:p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divadelné </a:t>
            </a:r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dielo</a:t>
            </a:r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*</a:t>
            </a:r>
          </a:p>
          <a:p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hudobné dielo</a:t>
            </a:r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audiovizuálne dielo,</a:t>
            </a:r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 </a:t>
            </a:r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sk-SK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dielo výtvarného</a:t>
            </a:r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umenia,</a:t>
            </a:r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 (+ fotografické dielo *)</a:t>
            </a:r>
          </a:p>
          <a:p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architektonické dielo,</a:t>
            </a:r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sk-SK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dielo úžitkového</a:t>
            </a:r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umenia,*</a:t>
            </a:r>
          </a:p>
          <a:p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kartografické dielo /</a:t>
            </a:r>
            <a:r>
              <a:rPr lang="sk-SK" sz="2000" dirty="0"/>
              <a:t>pojem §2(9) o geodézii a kartografii al.</a:t>
            </a:r>
          </a:p>
          <a:p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iný druh </a:t>
            </a:r>
            <a:r>
              <a:rPr lang="sk-SK" sz="2000" dirty="0"/>
              <a:t>umeleckého diela alebo vedeckého diela, ak spĺňa podmienky podľa § 3 (1) AZ/</a:t>
            </a:r>
          </a:p>
          <a:p>
            <a:r>
              <a:rPr lang="sk-SK" sz="2000" dirty="0"/>
              <a:t>osobitná úprava – </a:t>
            </a:r>
            <a:r>
              <a:rPr lang="sk-SK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audiovizuálne dielo a počítačový program + databáza</a:t>
            </a:r>
          </a:p>
          <a:p>
            <a:pPr marL="65087" indent="0">
              <a:buNone/>
            </a:pPr>
            <a:endParaRPr lang="sk-SK" sz="7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Počítačový program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84808"/>
            <a:ext cx="10210800" cy="4572000"/>
          </a:xfrm>
        </p:spPr>
        <p:txBody>
          <a:bodyPr>
            <a:normAutofit fontScale="92500"/>
          </a:bodyPr>
          <a:lstStyle/>
          <a:p>
            <a:r>
              <a:rPr lang="sk-SK" dirty="0"/>
              <a:t>súbor príkazov a inštrukcií vyjadrených v akejkoľvek forme použitých </a:t>
            </a:r>
            <a:r>
              <a:rPr lang="it-IT" dirty="0"/>
              <a:t>priamo alebo nepriamo v počítači alebo v podobnom</a:t>
            </a:r>
            <a:r>
              <a:rPr lang="sk-SK" dirty="0"/>
              <a:t> technickom zariadení, je chránený podľa AZ (ako literárne dielo), ak je </a:t>
            </a:r>
          </a:p>
          <a:p>
            <a:pPr lvl="1"/>
            <a:r>
              <a:rPr lang="sk-SK" dirty="0"/>
              <a:t>výsledkom tvorivej duševnej činnosti autora (NIE jedinečnosť). </a:t>
            </a:r>
          </a:p>
          <a:p>
            <a:r>
              <a:rPr lang="sk-SK" dirty="0"/>
              <a:t>Príkazy a inštrukcie môžu byť napísané alebo vyjadrené</a:t>
            </a:r>
          </a:p>
          <a:p>
            <a:pPr lvl="1"/>
            <a:r>
              <a:rPr lang="sk-SK" dirty="0"/>
              <a:t>v zdrojovom kóde alebo </a:t>
            </a:r>
          </a:p>
          <a:p>
            <a:pPr lvl="1"/>
            <a:r>
              <a:rPr lang="sk-SK" dirty="0"/>
              <a:t>v strojovom kóde. </a:t>
            </a:r>
          </a:p>
          <a:p>
            <a:pPr lvl="1"/>
            <a:r>
              <a:rPr lang="sk-SK" dirty="0"/>
              <a:t>súčasťou počítačového programu je aj </a:t>
            </a:r>
            <a:r>
              <a:rPr lang="sk-SK" u="sng" dirty="0"/>
              <a:t>podkladový materiál </a:t>
            </a:r>
            <a:r>
              <a:rPr lang="sk-SK" dirty="0"/>
              <a:t>použitý </a:t>
            </a:r>
            <a:r>
              <a:rPr lang="pl-PL" dirty="0"/>
              <a:t>na jeho vytvorenie. </a:t>
            </a:r>
          </a:p>
          <a:p>
            <a:r>
              <a:rPr lang="sk-SK" dirty="0"/>
              <a:t>Nechránené:</a:t>
            </a:r>
          </a:p>
          <a:p>
            <a:pPr marL="730250" lvl="2" indent="-382588">
              <a:buSzPct val="80000"/>
              <a:buFont typeface="Wingdings 2" pitchFamily="18" charset="2"/>
              <a:buChar char=""/>
            </a:pPr>
            <a:r>
              <a:rPr lang="pl-PL" dirty="0"/>
              <a:t>myšlienky a princípy, na ktorých je </a:t>
            </a:r>
            <a:r>
              <a:rPr lang="sk-SK" dirty="0"/>
              <a:t>založený prvok počítačového programu, vrátane tých, ktoré sú podkladom jeho rozhrania.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Audiovizuálne dielo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5093500"/>
          </a:xfrm>
        </p:spPr>
        <p:txBody>
          <a:bodyPr/>
          <a:lstStyle/>
          <a:p>
            <a:r>
              <a:rPr lang="sk-SK" sz="2400" dirty="0"/>
              <a:t>dielo vytvorené filmovými tvorivými postupmi, ako aj </a:t>
            </a:r>
          </a:p>
          <a:p>
            <a:r>
              <a:rPr lang="sk-SK" sz="2400" dirty="0"/>
              <a:t>výberom a spracovaním </a:t>
            </a:r>
            <a:r>
              <a:rPr lang="sk-SK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diel audiovizuálne použitých </a:t>
            </a:r>
          </a:p>
          <a:p>
            <a:r>
              <a:rPr lang="sk-SK" sz="2400" dirty="0"/>
              <a:t>bez ohľadu na formu a spôsob ich spracovania, </a:t>
            </a:r>
          </a:p>
          <a:p>
            <a:r>
              <a:rPr lang="sk-SK" sz="2400" dirty="0"/>
              <a:t>vnímateľné prostredníctvom technického zariadenia ako sled zaznamenaných, zámerne usporiadaných a navzájom súvisiacich obrazov vyvolávajúcich dojem pohybu a sprevádzaných zvukom alebo bez neho.</a:t>
            </a:r>
          </a:p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Originál audiovizuálneho diela </a:t>
            </a:r>
            <a:r>
              <a:rPr lang="sk-SK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sk-SK" sz="2400" dirty="0"/>
              <a:t>prvý audiovizuálny záznam tohto diela</a:t>
            </a:r>
          </a:p>
          <a:p>
            <a:r>
              <a:rPr lang="sk-SK" sz="2400" dirty="0"/>
              <a:t>porovnaj aj </a:t>
            </a:r>
            <a:r>
              <a:rPr lang="sk-SK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audiovizuálny záznam </a:t>
            </a:r>
            <a:r>
              <a:rPr lang="sk-SK" sz="2400" dirty="0"/>
              <a:t>(práva </a:t>
            </a:r>
            <a:r>
              <a:rPr lang="sk-SK" sz="2400" u="sng" dirty="0"/>
              <a:t>súvisiace</a:t>
            </a:r>
            <a:r>
              <a:rPr lang="sk-SK" sz="2400" dirty="0"/>
              <a:t> s AP)</a:t>
            </a:r>
          </a:p>
        </p:txBody>
      </p:sp>
    </p:spTree>
    <p:extLst>
      <p:ext uri="{BB962C8B-B14F-4D97-AF65-F5344CB8AC3E}">
        <p14:creationId xmlns:p14="http://schemas.microsoft.com/office/powerpoint/2010/main" val="353884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Audiovizuálne použité dielo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dielo, ktoré so súhlasom jeho autora je autorom audiovizuálneho diela </a:t>
            </a:r>
          </a:p>
          <a:p>
            <a:pPr lvl="1"/>
            <a:r>
              <a:rPr lang="sk-SK" u="sng" dirty="0"/>
              <a:t>adaptované</a:t>
            </a:r>
            <a:r>
              <a:rPr lang="sk-SK" dirty="0"/>
              <a:t> pre vytvorenie audiovizuálneho diela,</a:t>
            </a:r>
          </a:p>
          <a:p>
            <a:pPr lvl="1"/>
            <a:r>
              <a:rPr lang="pt-BR" u="sng" dirty="0"/>
              <a:t>spracované</a:t>
            </a:r>
            <a:r>
              <a:rPr lang="pt-BR" dirty="0"/>
              <a:t> alebo inak použité </a:t>
            </a:r>
            <a:r>
              <a:rPr lang="pt-BR" u="sng" dirty="0"/>
              <a:t>a vložené </a:t>
            </a:r>
            <a:r>
              <a:rPr lang="pt-BR" dirty="0"/>
              <a:t>do audiovizuálneho</a:t>
            </a:r>
            <a:r>
              <a:rPr lang="sk-SK" dirty="0"/>
              <a:t> diela ako jeho súčasť alebo</a:t>
            </a:r>
          </a:p>
          <a:p>
            <a:pPr lvl="1"/>
            <a:r>
              <a:rPr lang="sk-SK" u="sng" dirty="0"/>
              <a:t>vložené</a:t>
            </a:r>
            <a:r>
              <a:rPr lang="sk-SK" dirty="0"/>
              <a:t> do audiovizuálneho diela ako jeho súčasť (nejde o spojenie diel)</a:t>
            </a:r>
          </a:p>
        </p:txBody>
      </p:sp>
    </p:spTree>
    <p:extLst>
      <p:ext uri="{BB962C8B-B14F-4D97-AF65-F5344CB8AC3E}">
        <p14:creationId xmlns:p14="http://schemas.microsoft.com/office/powerpoint/2010/main" val="285408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Databáza</a:t>
            </a:r>
          </a:p>
        </p:txBody>
      </p:sp>
      <p:sp>
        <p:nvSpPr>
          <p:cNvPr id="22530" name="Zástupný symbol obsahu 2"/>
          <p:cNvSpPr>
            <a:spLocks noGrp="1"/>
          </p:cNvSpPr>
          <p:nvPr>
            <p:ph idx="1"/>
          </p:nvPr>
        </p:nvSpPr>
        <p:spPr>
          <a:xfrm>
            <a:off x="1972234" y="1340768"/>
            <a:ext cx="8695766" cy="5472608"/>
          </a:xfrm>
        </p:spPr>
        <p:txBody>
          <a:bodyPr/>
          <a:lstStyle/>
          <a:p>
            <a:r>
              <a:rPr lang="sk-SK" dirty="0"/>
              <a:t>súbor navzájom nezávislých diel, údajov alebo iných navzájom nezávislých materiálov</a:t>
            </a:r>
          </a:p>
          <a:p>
            <a:r>
              <a:rPr lang="sk-SK" dirty="0"/>
              <a:t>systematicky alebo metodicky usporiadaných a jednotlivo prístupných elektronickými alebo inými prostriedkami</a:t>
            </a:r>
          </a:p>
          <a:p>
            <a:r>
              <a:rPr lang="pl-PL" dirty="0"/>
              <a:t>bez ohľadu na formu jeho vyjadrenia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u="sng" dirty="0"/>
              <a:t>nepovažuje</a:t>
            </a:r>
            <a:r>
              <a:rPr lang="sk-SK" dirty="0"/>
              <a:t> sa počítačový program použitý pri zhotovení alebo prevádzke databázy prístupnej elektronickými prostriedkami.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Databáza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AP</a:t>
            </a:r>
          </a:p>
          <a:p>
            <a:r>
              <a:rPr lang="sk-SK" dirty="0"/>
              <a:t>osobitné právo</a:t>
            </a:r>
          </a:p>
        </p:txBody>
      </p:sp>
    </p:spTree>
    <p:extLst>
      <p:ext uri="{BB962C8B-B14F-4D97-AF65-F5344CB8AC3E}">
        <p14:creationId xmlns:p14="http://schemas.microsoft.com/office/powerpoint/2010/main" val="309359645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578B964FCBE9438AB520F8F4494DE8" ma:contentTypeVersion="14" ma:contentTypeDescription="Umožňuje vytvoriť nový dokument." ma:contentTypeScope="" ma:versionID="8a024a3a2335b019e6236309d9bae28d">
  <xsd:schema xmlns:xsd="http://www.w3.org/2001/XMLSchema" xmlns:xs="http://www.w3.org/2001/XMLSchema" xmlns:p="http://schemas.microsoft.com/office/2006/metadata/properties" xmlns:ns2="e43f6a51-8160-47b7-9684-358882b461ce" xmlns:ns3="8579d8c0-f4a4-46e1-afa1-8fb8e6f3aea2" targetNamespace="http://schemas.microsoft.com/office/2006/metadata/properties" ma:root="true" ma:fieldsID="e52a03a4667edfa4310a91f303f7d965" ns2:_="" ns3:_="">
    <xsd:import namespace="e43f6a51-8160-47b7-9684-358882b461ce"/>
    <xsd:import namespace="8579d8c0-f4a4-46e1-afa1-8fb8e6f3a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f6a51-8160-47b7-9684-358882b46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abd44fc1-b512-40ba-a72c-fa16cc8c0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9d8c0-f4a4-46e1-afa1-8fb8e6f3ae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73904e-93df-4dfc-8969-da61afed23a3}" ma:internalName="TaxCatchAll" ma:showField="CatchAllData" ma:web="8579d8c0-f4a4-46e1-afa1-8fb8e6f3a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f6a51-8160-47b7-9684-358882b461ce">
      <Terms xmlns="http://schemas.microsoft.com/office/infopath/2007/PartnerControls"/>
    </lcf76f155ced4ddcb4097134ff3c332f>
    <TaxCatchAll xmlns="8579d8c0-f4a4-46e1-afa1-8fb8e6f3aea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EA486D-B6EE-46A5-BE29-FB33E1685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3f6a51-8160-47b7-9684-358882b461ce"/>
    <ds:schemaRef ds:uri="8579d8c0-f4a4-46e1-afa1-8fb8e6f3a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65913F-A975-46EE-AD1F-585D8F37072D}">
  <ds:schemaRefs>
    <ds:schemaRef ds:uri="http://schemas.microsoft.com/office/2006/documentManagement/types"/>
    <ds:schemaRef ds:uri="8579d8c0-f4a4-46e1-afa1-8fb8e6f3aea2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43f6a51-8160-47b7-9684-358882b461ce"/>
  </ds:schemaRefs>
</ds:datastoreItem>
</file>

<file path=customXml/itemProps3.xml><?xml version="1.0" encoding="utf-8"?>
<ds:datastoreItem xmlns:ds="http://schemas.openxmlformats.org/officeDocument/2006/customXml" ds:itemID="{F56288D3-8BF6-4EDF-B4BA-5D87CC7945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1736</Words>
  <Application>Microsoft Office PowerPoint</Application>
  <PresentationFormat>Širokouhlá</PresentationFormat>
  <Paragraphs>233</Paragraphs>
  <Slides>36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37" baseType="lpstr">
      <vt:lpstr>Motív balíka Office</vt:lpstr>
      <vt:lpstr>Autorské právo a informačné technológie (2,3) </vt:lpstr>
      <vt:lpstr>Predmet AP – autorské dielo</vt:lpstr>
      <vt:lpstr>AP nechráni - Výluky</vt:lpstr>
      <vt:lpstr>Autorské diela</vt:lpstr>
      <vt:lpstr>Počítačový program</vt:lpstr>
      <vt:lpstr>Audiovizuálne dielo</vt:lpstr>
      <vt:lpstr>Audiovizuálne použité dielo</vt:lpstr>
      <vt:lpstr>Databáza</vt:lpstr>
      <vt:lpstr>Databáza</vt:lpstr>
      <vt:lpstr>Subjekty AP</vt:lpstr>
      <vt:lpstr>Subjekty</vt:lpstr>
      <vt:lpstr>Autor</vt:lpstr>
      <vt:lpstr>Dedičia</vt:lpstr>
      <vt:lpstr>OKS </vt:lpstr>
      <vt:lpstr>Osoba, ktorá zverejní  nezverejnené D</vt:lpstr>
      <vt:lpstr>Umelecké fondy</vt:lpstr>
      <vt:lpstr>Vznik a trvanie AP (§ 32 NAZ)</vt:lpstr>
      <vt:lpstr>Autorské právo</vt:lpstr>
      <vt:lpstr> Výhradné osobnostné AP</vt:lpstr>
      <vt:lpstr>Výhradné osobnostné AP</vt:lpstr>
      <vt:lpstr>Absolútne majetkové AP </vt:lpstr>
      <vt:lpstr>Výhradné majetkové AP na použitie diela </vt:lpstr>
      <vt:lpstr>Výhradné majetkové - AP POUŽITIE D - demonštratívne</vt:lpstr>
      <vt:lpstr>Osobitné režimy tvorby</vt:lpstr>
      <vt:lpstr>Pracovné vzťahy  a zamestnanecké dielo (§ 90 NAZ)</vt:lpstr>
      <vt:lpstr>Prezentácia programu PowerPoint</vt:lpstr>
      <vt:lpstr>Prezentácia programu PowerPoint</vt:lpstr>
      <vt:lpstr>Dovolené použitia AD</vt:lpstr>
      <vt:lpstr>Verejné licencie CC</vt:lpstr>
      <vt:lpstr>Licencie CC</vt:lpstr>
      <vt:lpstr>Výnimky a obmedzenia majetkových AP </vt:lpstr>
      <vt:lpstr>Použitie diela na účely slobody prejavu a práva na informácie</vt:lpstr>
      <vt:lpstr>Použitie diela na sociálne, vzdelávacie, vedecké, kultúrne, úradné a iné účely</vt:lpstr>
      <vt:lpstr>Použitie diela s minimálnym hospodárskym významom</vt:lpstr>
      <vt:lpstr>Propagácia výstavy a dražby umeleckého diela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Kristína Basová</dc:creator>
  <cp:lastModifiedBy>Renata Bacarova</cp:lastModifiedBy>
  <cp:revision>27</cp:revision>
  <dcterms:created xsi:type="dcterms:W3CDTF">2025-03-26T10:23:24Z</dcterms:created>
  <dcterms:modified xsi:type="dcterms:W3CDTF">2026-04-04T07:51:06Z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0x01010036578B964FCBE9438AB520F8F4494DE8</vt:lpwstr>
  </property>
  <property fmtid="{D5CDD505-2E9C-101B-9397-08002B2CF9AE}" pid="3" name="MediaServiceImageTags">
    <vt:lpwstr/>
  </property>
  <property fmtid="{D5CDD505-2E9C-101B-9397-08002B2CF9AE}" pid="4" name="Order">
    <vt:r8>162200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