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30" r:id="rId6"/>
    <p:sldId id="328" r:id="rId7"/>
    <p:sldId id="297" r:id="rId8"/>
    <p:sldId id="333" r:id="rId9"/>
    <p:sldId id="274" r:id="rId10"/>
    <p:sldId id="275" r:id="rId11"/>
    <p:sldId id="263" r:id="rId12"/>
    <p:sldId id="264" r:id="rId13"/>
    <p:sldId id="265" r:id="rId14"/>
    <p:sldId id="334" r:id="rId15"/>
    <p:sldId id="335" r:id="rId16"/>
    <p:sldId id="336" r:id="rId17"/>
    <p:sldId id="339" r:id="rId18"/>
    <p:sldId id="338" r:id="rId19"/>
    <p:sldId id="337" r:id="rId20"/>
    <p:sldId id="340" r:id="rId21"/>
    <p:sldId id="341" r:id="rId22"/>
    <p:sldId id="344" r:id="rId23"/>
    <p:sldId id="345" r:id="rId24"/>
    <p:sldId id="346" r:id="rId25"/>
    <p:sldId id="347" r:id="rId26"/>
    <p:sldId id="348" r:id="rId27"/>
    <p:sldId id="349" r:id="rId28"/>
    <p:sldId id="342" r:id="rId29"/>
    <p:sldId id="259" r:id="rId3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90036-6ABC-493B-BFFB-93C35973D31C}" type="datetimeFigureOut">
              <a:t>5. 1. 2026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C056-3AA6-48C1-9225-9408466782DD}" type="slidenum">
              <a:t>‹#›</a:t>
            </a:fld>
            <a:endParaRPr lang="sk-SK"/>
          </a:p>
        </p:txBody>
      </p:sp>
    </p:spTree>
    <p:extLst>
      <p:ext uri="{BB962C8B-B14F-4D97-AF65-F5344CB8AC3E}">
        <p14:creationId xmlns:p14="http://schemas.microsoft.com/office/powerpoint/2010/main" val="69641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338C7F26-F325-DA7F-99F4-F74CAF9A0DB8}"/>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65DEDF5B-91D4-105F-4D56-D67B5894F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03162B0E-F1B7-C5CE-ED51-C58008B76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2</a:t>
            </a:fld>
            <a:endParaRPr lang="cs-CZ" altLang="sk-SK">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4DC17-2344-37C9-9C2D-6B6FD470BC53}"/>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FA8EE5A9-376E-FB86-0257-033151456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12</a:t>
            </a:fld>
            <a:endParaRPr lang="cs-CZ" altLang="sk-SK"/>
          </a:p>
        </p:txBody>
      </p:sp>
      <p:sp>
        <p:nvSpPr>
          <p:cNvPr id="44035" name="Rectangle 2">
            <a:extLst>
              <a:ext uri="{FF2B5EF4-FFF2-40B4-BE49-F238E27FC236}">
                <a16:creationId xmlns:a16="http://schemas.microsoft.com/office/drawing/2014/main" id="{08D1D183-9369-3BE4-5AC5-40550D1BC545}"/>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E03E1755-BBB9-FE86-DFEC-B56DE7A3E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33468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8467-AECA-3973-3E2D-AFB3E3DE4F20}"/>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AF07BC2C-EA62-8E19-1007-1741092AD8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13</a:t>
            </a:fld>
            <a:endParaRPr lang="cs-CZ" altLang="sk-SK"/>
          </a:p>
        </p:txBody>
      </p:sp>
      <p:sp>
        <p:nvSpPr>
          <p:cNvPr id="44035" name="Rectangle 2">
            <a:extLst>
              <a:ext uri="{FF2B5EF4-FFF2-40B4-BE49-F238E27FC236}">
                <a16:creationId xmlns:a16="http://schemas.microsoft.com/office/drawing/2014/main" id="{AA8ABFFB-0D16-467C-7BC7-FD26803435E8}"/>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E1A66EC6-3801-ECED-A9C3-E09D518A8B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73271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4B71A-633B-4B21-9CC6-73B164E1898A}"/>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9471F1B6-CEF8-C368-8FFF-EBD279D1BE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14</a:t>
            </a:fld>
            <a:endParaRPr lang="cs-CZ" altLang="sk-SK"/>
          </a:p>
        </p:txBody>
      </p:sp>
      <p:sp>
        <p:nvSpPr>
          <p:cNvPr id="44035" name="Rectangle 2">
            <a:extLst>
              <a:ext uri="{FF2B5EF4-FFF2-40B4-BE49-F238E27FC236}">
                <a16:creationId xmlns:a16="http://schemas.microsoft.com/office/drawing/2014/main" id="{85C41089-DBDD-2F6A-04E0-924295BF2C54}"/>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C0EBD207-A24F-7E47-574B-5A7197325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77002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8E82-9B5C-DBE0-8E2F-FBA030771476}"/>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A9B6EEDE-47EB-DBE6-F0FA-55375517E2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15</a:t>
            </a:fld>
            <a:endParaRPr lang="cs-CZ" altLang="sk-SK"/>
          </a:p>
        </p:txBody>
      </p:sp>
      <p:sp>
        <p:nvSpPr>
          <p:cNvPr id="44035" name="Rectangle 2">
            <a:extLst>
              <a:ext uri="{FF2B5EF4-FFF2-40B4-BE49-F238E27FC236}">
                <a16:creationId xmlns:a16="http://schemas.microsoft.com/office/drawing/2014/main" id="{EFDEF2D9-D78A-FFCB-5366-46E3A78538CB}"/>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CCC4642B-5C5E-D614-CF17-F9DBDE893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92106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BBB11-032C-6EA2-B929-A151CCD9D2CB}"/>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5BC98EF9-D7C4-D452-D4C0-5D7F101C3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16</a:t>
            </a:fld>
            <a:endParaRPr lang="cs-CZ" altLang="sk-SK"/>
          </a:p>
        </p:txBody>
      </p:sp>
      <p:sp>
        <p:nvSpPr>
          <p:cNvPr id="44035" name="Rectangle 2">
            <a:extLst>
              <a:ext uri="{FF2B5EF4-FFF2-40B4-BE49-F238E27FC236}">
                <a16:creationId xmlns:a16="http://schemas.microsoft.com/office/drawing/2014/main" id="{F53D5089-C838-33CA-F3F1-8C8B046DEFFE}"/>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91B91A81-5BF4-A6BE-64BA-B203B9CAD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94240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5720-9913-BCB2-40CE-470610FE6A31}"/>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4D7296CB-8695-58EF-B0C3-98A3F18BC8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17</a:t>
            </a:fld>
            <a:endParaRPr lang="cs-CZ" altLang="sk-SK"/>
          </a:p>
        </p:txBody>
      </p:sp>
      <p:sp>
        <p:nvSpPr>
          <p:cNvPr id="44035" name="Rectangle 2">
            <a:extLst>
              <a:ext uri="{FF2B5EF4-FFF2-40B4-BE49-F238E27FC236}">
                <a16:creationId xmlns:a16="http://schemas.microsoft.com/office/drawing/2014/main" id="{C74CCF7B-50B4-B9CC-FB33-868C818D08E0}"/>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B25DF265-4837-2C40-32C3-850E43BD0D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13508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EF40C-BC84-2023-2526-022890355520}"/>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78DE6308-3EFF-B92E-12B3-8D8F0B84A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18</a:t>
            </a:fld>
            <a:endParaRPr lang="cs-CZ" altLang="sk-SK"/>
          </a:p>
        </p:txBody>
      </p:sp>
      <p:sp>
        <p:nvSpPr>
          <p:cNvPr id="44035" name="Rectangle 2">
            <a:extLst>
              <a:ext uri="{FF2B5EF4-FFF2-40B4-BE49-F238E27FC236}">
                <a16:creationId xmlns:a16="http://schemas.microsoft.com/office/drawing/2014/main" id="{8A54FF3C-5DB9-F225-7A2A-E5AD035B6460}"/>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E8A744AF-2B76-B858-F902-58FA0B0171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40928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58F9C-E07A-E9CC-67BF-787E1B4718FA}"/>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F0855263-B105-9537-8AF3-9A0A4A7DD2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19</a:t>
            </a:fld>
            <a:endParaRPr lang="cs-CZ" altLang="sk-SK"/>
          </a:p>
        </p:txBody>
      </p:sp>
      <p:sp>
        <p:nvSpPr>
          <p:cNvPr id="44035" name="Rectangle 2">
            <a:extLst>
              <a:ext uri="{FF2B5EF4-FFF2-40B4-BE49-F238E27FC236}">
                <a16:creationId xmlns:a16="http://schemas.microsoft.com/office/drawing/2014/main" id="{4E9F2834-89CE-0C47-0F9D-74BC04A2EADB}"/>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3EAAE11C-12E3-71E0-E456-886D7FA605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553739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C4EB-C25E-E7ED-0606-B170CB9B8A3A}"/>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DD8CC958-FF47-8C30-03A1-1B05EEDB5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20</a:t>
            </a:fld>
            <a:endParaRPr lang="cs-CZ" altLang="sk-SK"/>
          </a:p>
        </p:txBody>
      </p:sp>
      <p:sp>
        <p:nvSpPr>
          <p:cNvPr id="44035" name="Rectangle 2">
            <a:extLst>
              <a:ext uri="{FF2B5EF4-FFF2-40B4-BE49-F238E27FC236}">
                <a16:creationId xmlns:a16="http://schemas.microsoft.com/office/drawing/2014/main" id="{0BDC2B06-C81A-968E-669C-4EEDB3BD75A9}"/>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D1C48DA3-2A27-03A0-AE15-AA9F1DA20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40376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21332-8CBD-B2FA-C04D-2B1D0C1BDBA6}"/>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BC4DFF00-3412-1A47-5517-9DF2B801F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21</a:t>
            </a:fld>
            <a:endParaRPr lang="cs-CZ" altLang="sk-SK"/>
          </a:p>
        </p:txBody>
      </p:sp>
      <p:sp>
        <p:nvSpPr>
          <p:cNvPr id="44035" name="Rectangle 2">
            <a:extLst>
              <a:ext uri="{FF2B5EF4-FFF2-40B4-BE49-F238E27FC236}">
                <a16:creationId xmlns:a16="http://schemas.microsoft.com/office/drawing/2014/main" id="{2C8A4EEF-ECD4-EDC1-341A-9C0B71D601A7}"/>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FF451609-6D0B-4D09-54F1-4EDC311025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43594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BC5D8F3-9B51-4F67-53FD-B2BE22ED1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4</a:t>
            </a:fld>
            <a:endParaRPr lang="cs-CZ" altLang="sk-SK"/>
          </a:p>
        </p:txBody>
      </p:sp>
      <p:sp>
        <p:nvSpPr>
          <p:cNvPr id="11267" name="Rectangle 2">
            <a:extLst>
              <a:ext uri="{FF2B5EF4-FFF2-40B4-BE49-F238E27FC236}">
                <a16:creationId xmlns:a16="http://schemas.microsoft.com/office/drawing/2014/main" id="{B735B982-3404-4FFB-BB71-62764B1E7A1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78E8188F-3621-0879-40FD-3EFA65287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5C92-54A1-97C8-EEAF-54AADF6C798A}"/>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8686D38B-7424-7E75-1699-E5A20ABE86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22</a:t>
            </a:fld>
            <a:endParaRPr lang="cs-CZ" altLang="sk-SK"/>
          </a:p>
        </p:txBody>
      </p:sp>
      <p:sp>
        <p:nvSpPr>
          <p:cNvPr id="44035" name="Rectangle 2">
            <a:extLst>
              <a:ext uri="{FF2B5EF4-FFF2-40B4-BE49-F238E27FC236}">
                <a16:creationId xmlns:a16="http://schemas.microsoft.com/office/drawing/2014/main" id="{BFC52773-F974-CD67-5F55-0312F41BBF69}"/>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F73BD428-AAB7-DD27-ACCE-DDCA45A79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016845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E305-2768-2651-F7A7-6A5A2A808D75}"/>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447AEC94-2F84-4A2B-150D-2595DA686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23</a:t>
            </a:fld>
            <a:endParaRPr lang="cs-CZ" altLang="sk-SK"/>
          </a:p>
        </p:txBody>
      </p:sp>
      <p:sp>
        <p:nvSpPr>
          <p:cNvPr id="44035" name="Rectangle 2">
            <a:extLst>
              <a:ext uri="{FF2B5EF4-FFF2-40B4-BE49-F238E27FC236}">
                <a16:creationId xmlns:a16="http://schemas.microsoft.com/office/drawing/2014/main" id="{16EAFEAD-9B00-49A6-35D1-A5F2D8147EEC}"/>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40AA11CD-C658-5F67-0A3E-FB98502733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83397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20C26-613E-4888-B5D7-468B8E4A4745}"/>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0E25D228-A0D8-34AB-CC0D-F72A432A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24</a:t>
            </a:fld>
            <a:endParaRPr lang="cs-CZ" altLang="sk-SK"/>
          </a:p>
        </p:txBody>
      </p:sp>
      <p:sp>
        <p:nvSpPr>
          <p:cNvPr id="44035" name="Rectangle 2">
            <a:extLst>
              <a:ext uri="{FF2B5EF4-FFF2-40B4-BE49-F238E27FC236}">
                <a16:creationId xmlns:a16="http://schemas.microsoft.com/office/drawing/2014/main" id="{94E7E49D-6C80-597A-1936-0831F159613A}"/>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CA96484A-E9DE-227D-00D6-BD67ED7FA9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75817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0B6D-8829-079E-FA2E-837CA183065D}"/>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275E828D-46A5-5995-26BC-706D75D975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25</a:t>
            </a:fld>
            <a:endParaRPr lang="cs-CZ" altLang="sk-SK"/>
          </a:p>
        </p:txBody>
      </p:sp>
      <p:sp>
        <p:nvSpPr>
          <p:cNvPr id="44035" name="Rectangle 2">
            <a:extLst>
              <a:ext uri="{FF2B5EF4-FFF2-40B4-BE49-F238E27FC236}">
                <a16:creationId xmlns:a16="http://schemas.microsoft.com/office/drawing/2014/main" id="{04E0840A-1A83-5AFF-9F15-8CBCD009AD1C}"/>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4FF92933-375C-360E-45FF-C1EC03669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96258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DC52608-C632-17EB-DDAB-A237F9F52E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5</a:t>
            </a:fld>
            <a:endParaRPr lang="cs-CZ" altLang="sk-SK"/>
          </a:p>
        </p:txBody>
      </p:sp>
      <p:sp>
        <p:nvSpPr>
          <p:cNvPr id="20483" name="Rectangle 2">
            <a:extLst>
              <a:ext uri="{FF2B5EF4-FFF2-40B4-BE49-F238E27FC236}">
                <a16:creationId xmlns:a16="http://schemas.microsoft.com/office/drawing/2014/main" id="{396DF067-A35A-98D8-18C3-19B44EF098B3}"/>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DB3D9CA9-64B5-D664-0326-DA08133D3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2779ED9-E022-0DF0-C01A-B5FA2FC63B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3515081-D1F4-443D-AC90-4F37FA0A09FA}" type="slidenum">
              <a:rPr lang="cs-CZ" altLang="sk-SK"/>
              <a:pPr fontAlgn="base">
                <a:spcBef>
                  <a:spcPct val="0"/>
                </a:spcBef>
                <a:spcAft>
                  <a:spcPct val="0"/>
                </a:spcAft>
              </a:pPr>
              <a:t>6</a:t>
            </a:fld>
            <a:endParaRPr lang="cs-CZ" altLang="sk-SK"/>
          </a:p>
        </p:txBody>
      </p:sp>
      <p:sp>
        <p:nvSpPr>
          <p:cNvPr id="22531" name="Rectangle 2">
            <a:extLst>
              <a:ext uri="{FF2B5EF4-FFF2-40B4-BE49-F238E27FC236}">
                <a16:creationId xmlns:a16="http://schemas.microsoft.com/office/drawing/2014/main" id="{EC727360-0CCF-C5EB-4648-2DDA1000A2AD}"/>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22532" name="Rectangle 3">
            <a:extLst>
              <a:ext uri="{FF2B5EF4-FFF2-40B4-BE49-F238E27FC236}">
                <a16:creationId xmlns:a16="http://schemas.microsoft.com/office/drawing/2014/main" id="{40E84DD1-06EA-14F9-D515-DA6F8A8629A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B4D4D15-92DB-311B-0BEB-6483400986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7F92E56-F169-4CED-A4E4-C04996809CDA}" type="slidenum">
              <a:rPr lang="cs-CZ" altLang="sk-SK"/>
              <a:pPr fontAlgn="base">
                <a:spcBef>
                  <a:spcPct val="0"/>
                </a:spcBef>
                <a:spcAft>
                  <a:spcPct val="0"/>
                </a:spcAft>
              </a:pPr>
              <a:t>7</a:t>
            </a:fld>
            <a:endParaRPr lang="cs-CZ" altLang="sk-SK"/>
          </a:p>
        </p:txBody>
      </p:sp>
      <p:sp>
        <p:nvSpPr>
          <p:cNvPr id="24579" name="Rectangle 2">
            <a:extLst>
              <a:ext uri="{FF2B5EF4-FFF2-40B4-BE49-F238E27FC236}">
                <a16:creationId xmlns:a16="http://schemas.microsoft.com/office/drawing/2014/main" id="{AA828234-25E0-C08C-548C-14DBD94665D7}"/>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24580" name="Rectangle 3">
            <a:extLst>
              <a:ext uri="{FF2B5EF4-FFF2-40B4-BE49-F238E27FC236}">
                <a16:creationId xmlns:a16="http://schemas.microsoft.com/office/drawing/2014/main" id="{108CCF33-7EF7-CCC7-84F5-E8562D2DCA9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1230E11-5662-C4A1-8732-977C6896FB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DBA00D04-A40C-4CF7-872E-B532877C65EE}" type="slidenum">
              <a:rPr lang="cs-CZ" altLang="sk-SK"/>
              <a:pPr fontAlgn="base">
                <a:spcBef>
                  <a:spcPct val="0"/>
                </a:spcBef>
                <a:spcAft>
                  <a:spcPct val="0"/>
                </a:spcAft>
              </a:pPr>
              <a:t>8</a:t>
            </a:fld>
            <a:endParaRPr lang="cs-CZ" altLang="sk-SK"/>
          </a:p>
        </p:txBody>
      </p:sp>
      <p:sp>
        <p:nvSpPr>
          <p:cNvPr id="26627" name="Rectangle 2">
            <a:extLst>
              <a:ext uri="{FF2B5EF4-FFF2-40B4-BE49-F238E27FC236}">
                <a16:creationId xmlns:a16="http://schemas.microsoft.com/office/drawing/2014/main" id="{412F626E-F986-4F2C-5FE3-C2F909E2E429}"/>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BE162E91-7640-31CB-207F-85A8C7740E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BB1FE1B-D554-746F-4A2E-EB13596AF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9A86F25F-4C3A-40EB-BB0D-580B9B17012F}" type="slidenum">
              <a:rPr lang="cs-CZ" altLang="sk-SK"/>
              <a:pPr fontAlgn="base">
                <a:spcBef>
                  <a:spcPct val="0"/>
                </a:spcBef>
                <a:spcAft>
                  <a:spcPct val="0"/>
                </a:spcAft>
              </a:pPr>
              <a:t>9</a:t>
            </a:fld>
            <a:endParaRPr lang="cs-CZ" altLang="sk-SK"/>
          </a:p>
        </p:txBody>
      </p:sp>
      <p:sp>
        <p:nvSpPr>
          <p:cNvPr id="37891" name="Rectangle 2">
            <a:extLst>
              <a:ext uri="{FF2B5EF4-FFF2-40B4-BE49-F238E27FC236}">
                <a16:creationId xmlns:a16="http://schemas.microsoft.com/office/drawing/2014/main" id="{E02F945B-E2AB-7AD8-8BEF-E392E7D8F731}"/>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C7FEBD99-8E90-404C-0641-24A144E1D0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5A6EE00-289A-FA89-0CAA-F74B81059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10</a:t>
            </a:fld>
            <a:endParaRPr lang="cs-CZ" altLang="sk-SK"/>
          </a:p>
        </p:txBody>
      </p:sp>
      <p:sp>
        <p:nvSpPr>
          <p:cNvPr id="44035" name="Rectangle 2">
            <a:extLst>
              <a:ext uri="{FF2B5EF4-FFF2-40B4-BE49-F238E27FC236}">
                <a16:creationId xmlns:a16="http://schemas.microsoft.com/office/drawing/2014/main" id="{8A290BA4-83BD-0DFE-2447-0A4FBF8FEA0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9E738ADF-1DCD-4DCB-ECCF-91405526F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5E51B-B778-BFA6-80E7-F32B012844DC}"/>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49825FD3-2561-06D9-402D-94F07A778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71C467F-0149-4EF7-8918-9B76819C3295}" type="slidenum">
              <a:rPr lang="cs-CZ" altLang="sk-SK"/>
              <a:pPr fontAlgn="base">
                <a:spcBef>
                  <a:spcPct val="0"/>
                </a:spcBef>
                <a:spcAft>
                  <a:spcPct val="0"/>
                </a:spcAft>
              </a:pPr>
              <a:t>11</a:t>
            </a:fld>
            <a:endParaRPr lang="cs-CZ" altLang="sk-SK"/>
          </a:p>
        </p:txBody>
      </p:sp>
      <p:sp>
        <p:nvSpPr>
          <p:cNvPr id="44035" name="Rectangle 2">
            <a:extLst>
              <a:ext uri="{FF2B5EF4-FFF2-40B4-BE49-F238E27FC236}">
                <a16:creationId xmlns:a16="http://schemas.microsoft.com/office/drawing/2014/main" id="{8262CF71-505B-3696-2330-D8E81D786A17}"/>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AC20B76-4C7C-69AE-E516-023CDEFA21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52671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a:t>Upraviť štýly predlohy textu</a:t>
            </a:r>
          </a:p>
        </p:txBody>
      </p:sp>
    </p:spTree>
    <p:extLst>
      <p:ext uri="{BB962C8B-B14F-4D97-AF65-F5344CB8AC3E}">
        <p14:creationId xmlns:p14="http://schemas.microsoft.com/office/powerpoint/2010/main" val="21933623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SK/TXT/?uri=celex%3A52015DC019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nsilium.europa.eu/sk/policies/digital-single-mark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dprop.gov.sk/legislativa/medzinarodne-dohod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a:xfrm>
            <a:off x="4169328" y="596900"/>
            <a:ext cx="6498672" cy="4254500"/>
          </a:xfrm>
        </p:spPr>
        <p:txBody>
          <a:bodyPr lIns="91440" tIns="45720" rIns="91440" bIns="45720" anchor="ctr"/>
          <a:lstStyle/>
          <a:p>
            <a:pPr algn="ctr"/>
            <a:r>
              <a:rPr lang="pl-PL" sz="4800" dirty="0"/>
              <a:t>ÚVOD DO PRÁVA INFORMAČNÝCH A KOMUNIKAČNÝCH TECHNOLÓGIÍ</a:t>
            </a:r>
            <a:endParaRPr lang="sk-SK" sz="4800" dirty="0"/>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169328" y="4914900"/>
            <a:ext cx="6498672" cy="1250950"/>
          </a:xfrm>
        </p:spPr>
        <p:txBody>
          <a:bodyPr/>
          <a:lstStyle/>
          <a:p>
            <a:pPr algn="ctr"/>
            <a:r>
              <a:rPr lang="sk-SK" dirty="0"/>
              <a:t>doc. JUDr. Diana Treščáková, PhD.</a:t>
            </a:r>
          </a:p>
          <a:p>
            <a:pPr algn="ctr"/>
            <a:r>
              <a:rPr lang="sk-SK" dirty="0"/>
              <a:t>Katedra obchodného práva a hospodárskeho práva, Právnická fakulta UPJŠ</a:t>
            </a:r>
          </a:p>
          <a:p>
            <a:endParaRPr lang="sk-SK" dirty="0"/>
          </a:p>
        </p:txBody>
      </p:sp>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D179AEE-2FF6-4AB9-69DD-0E84BCF39586}"/>
              </a:ext>
            </a:extLst>
          </p:cNvPr>
          <p:cNvSpPr>
            <a:spLocks noGrp="1" noChangeArrowheads="1"/>
          </p:cNvSpPr>
          <p:nvPr>
            <p:ph type="title"/>
          </p:nvPr>
        </p:nvSpPr>
        <p:spPr/>
        <p:txBody>
          <a:bodyPr/>
          <a:lstStyle/>
          <a:p>
            <a:r>
              <a:rPr lang="sk-SK" b="1" dirty="0">
                <a:latin typeface="Arial Nova Cond" panose="020B0506020202020204" pitchFamily="34" charset="0"/>
              </a:rPr>
              <a:t>JEDNOTNÝ DIGITÁLNY TRH EÚ</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21F687CC-FC80-1116-DA15-B0CF352BAE5B}"/>
              </a:ext>
            </a:extLst>
          </p:cNvPr>
          <p:cNvSpPr>
            <a:spLocks noGrp="1" noChangeArrowheads="1"/>
          </p:cNvSpPr>
          <p:nvPr>
            <p:ph idx="1"/>
          </p:nvPr>
        </p:nvSpPr>
        <p:spPr bwMode="auto">
          <a:xfrm>
            <a:off x="1611951" y="1727200"/>
            <a:ext cx="9055216" cy="3170997"/>
          </a:xfrm>
        </p:spPr>
        <p:txBody>
          <a:bodyPr wrap="square" numCol="1" anchor="t" anchorCtr="0" compatLnSpc="1">
            <a:prstTxWarp prst="textNoShape">
              <a:avLst/>
            </a:prstTxWarp>
          </a:bodyPr>
          <a:lstStyle/>
          <a:p>
            <a:pPr>
              <a:buFont typeface="Wingdings" panose="05000000000000000000" pitchFamily="2" charset="2"/>
              <a:buChar char="§"/>
            </a:pPr>
            <a:r>
              <a:rPr lang="sk-SK" sz="1600" b="1" dirty="0">
                <a:latin typeface="Arial Nova Cond" panose="020B0506020202020204" pitchFamily="34" charset="0"/>
              </a:rPr>
              <a:t>jednotný trh </a:t>
            </a:r>
            <a:r>
              <a:rPr lang="sk-SK" sz="1600" dirty="0">
                <a:latin typeface="Arial Nova Cond" panose="020B0506020202020204" pitchFamily="34" charset="0"/>
              </a:rPr>
              <a:t>vznikol v EÚ ako nástroj pre zabezpečenie ekonomického rastu, a to presadzovaním štyroch slobôd: </a:t>
            </a:r>
            <a:r>
              <a:rPr lang="sk-SK" sz="1600" b="1" dirty="0">
                <a:latin typeface="Arial Nova Cond" panose="020B0506020202020204" pitchFamily="34" charset="0"/>
              </a:rPr>
              <a:t>voľného pohybu osôb, tovarov, služieb a kapitálu</a:t>
            </a:r>
          </a:p>
          <a:p>
            <a:pPr>
              <a:buFont typeface="Wingdings" panose="05000000000000000000" pitchFamily="2" charset="2"/>
              <a:buChar char="§"/>
            </a:pPr>
            <a:r>
              <a:rPr lang="sk-SK" sz="1600" dirty="0">
                <a:latin typeface="Arial Nova Cond" panose="020B0506020202020204" pitchFamily="34" charset="0"/>
              </a:rPr>
              <a:t>digitálna doba však pridáva potrebu novej piatej slobody, a tou je </a:t>
            </a:r>
            <a:r>
              <a:rPr lang="sk-SK" sz="1600" b="1" dirty="0">
                <a:latin typeface="Arial Nova Cond" panose="020B0506020202020204" pitchFamily="34" charset="0"/>
              </a:rPr>
              <a:t>voľný pohyb dát</a:t>
            </a:r>
          </a:p>
          <a:p>
            <a:pPr>
              <a:buFont typeface="Wingdings" panose="05000000000000000000" pitchFamily="2" charset="2"/>
              <a:buChar char="§"/>
            </a:pPr>
            <a:r>
              <a:rPr lang="sk-SK" sz="1600" dirty="0">
                <a:latin typeface="Arial Nova Cond" panose="020B0506020202020204" pitchFamily="34" charset="0"/>
              </a:rPr>
              <a:t>vytvorenie jednotného digitálneho trhu (JDT) ako </a:t>
            </a:r>
            <a:r>
              <a:rPr lang="sk-SK" sz="1600" b="1" dirty="0">
                <a:latin typeface="Arial Nova Cond" panose="020B0506020202020204" pitchFamily="34" charset="0"/>
              </a:rPr>
              <a:t>jedna z hlavných priorít Európskej komisie </a:t>
            </a:r>
            <a:r>
              <a:rPr lang="sk-SK" sz="1600" dirty="0">
                <a:latin typeface="Arial Nova Cond" panose="020B0506020202020204" pitchFamily="34" charset="0"/>
              </a:rPr>
              <a:t>–potreba využitia obrovských ekonomických príležitostí vyplývajúcich zo začlenenia digitálnych technológií do všetkých sfér hospodárstva a z odstránenia bariér predovšetkým v elektronickom obchode </a:t>
            </a:r>
          </a:p>
          <a:p>
            <a:pPr>
              <a:buFont typeface="Wingdings" panose="05000000000000000000" pitchFamily="2" charset="2"/>
              <a:buChar char="§"/>
            </a:pPr>
            <a:r>
              <a:rPr lang="sk-SK" sz="1600" dirty="0">
                <a:latin typeface="Arial Nova Cond" panose="020B0506020202020204" pitchFamily="34" charset="0"/>
              </a:rPr>
              <a:t>v rámci JDT môžu jednotlivci a podniky bezproblémovo využívať </a:t>
            </a:r>
            <a:r>
              <a:rPr lang="sk-SK" sz="1600" b="1" dirty="0">
                <a:latin typeface="Arial Nova Cond" panose="020B0506020202020204" pitchFamily="34" charset="0"/>
              </a:rPr>
              <a:t>elektronické služby </a:t>
            </a:r>
            <a:r>
              <a:rPr lang="sk-SK" sz="1600" dirty="0">
                <a:latin typeface="Arial Nova Cond" panose="020B0506020202020204" pitchFamily="34" charset="0"/>
              </a:rPr>
              <a:t>a venovať sa svojim aktivitám online podľa pravidiel spravodlivej hospodárskej súťaže a s vysokou úrovňou ochrany spotrebiteľov bez ohľadu na ich štátnu príslušnosť alebo miesto pobytu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03D4F1E-A4CC-5A81-D23A-2EF72C09D68D}"/>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83E073CB-D56A-6425-B6D9-CA8C70B432B2}"/>
              </a:ext>
            </a:extLst>
          </p:cNvPr>
          <p:cNvSpPr>
            <a:spLocks noGrp="1" noChangeArrowheads="1"/>
          </p:cNvSpPr>
          <p:nvPr>
            <p:ph type="title"/>
          </p:nvPr>
        </p:nvSpPr>
        <p:spPr/>
        <p:txBody>
          <a:bodyPr/>
          <a:lstStyle/>
          <a:p>
            <a:r>
              <a:rPr lang="sk-SK" b="1" dirty="0">
                <a:latin typeface="Arial Nova Cond" panose="020B0506020202020204" pitchFamily="34" charset="0"/>
              </a:rPr>
              <a:t>STRATÉGIA PRE JEDNOTNÝ DIGITÁLNY TRH (2015)</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33E8E8D5-1410-F845-3EF5-2032598E5874}"/>
              </a:ext>
            </a:extLst>
          </p:cNvPr>
          <p:cNvSpPr>
            <a:spLocks noGrp="1" noChangeArrowheads="1"/>
          </p:cNvSpPr>
          <p:nvPr>
            <p:ph idx="1"/>
          </p:nvPr>
        </p:nvSpPr>
        <p:spPr bwMode="auto"/>
        <p:txBody>
          <a:bodyPr wrap="square" numCol="1" anchor="t" anchorCtr="0" compatLnSpc="1">
            <a:prstTxWarp prst="textNoShape">
              <a:avLst/>
            </a:prstTxWarp>
          </a:bodyPr>
          <a:lstStyle/>
          <a:p>
            <a:pPr>
              <a:buFont typeface="Wingdings" panose="05000000000000000000" pitchFamily="2" charset="2"/>
              <a:buChar char="§"/>
            </a:pPr>
            <a:r>
              <a:rPr lang="sk-SK" sz="1800" b="1" dirty="0">
                <a:latin typeface="Arial Nova Cond" panose="020B0506020202020204" pitchFamily="34" charset="0"/>
              </a:rPr>
              <a:t>Oznámenie Komisie - </a:t>
            </a:r>
            <a:r>
              <a:rPr lang="sk-SK" sz="1800" b="1" dirty="0">
                <a:latin typeface="Arial Nova Cond" panose="020B0506020202020204" pitchFamily="34" charset="0"/>
                <a:hlinkClick r:id="rId3"/>
              </a:rPr>
              <a:t>Stratégia pre jednotný digitálny trh v Európe</a:t>
            </a:r>
            <a:endParaRPr lang="sk-SK" sz="1800" b="1" dirty="0">
              <a:latin typeface="Arial Nova Cond" panose="020B0506020202020204" pitchFamily="34" charset="0"/>
            </a:endParaRPr>
          </a:p>
          <a:p>
            <a:pPr>
              <a:buFont typeface="Wingdings" panose="05000000000000000000" pitchFamily="2" charset="2"/>
              <a:buChar char="§"/>
            </a:pPr>
            <a:r>
              <a:rPr lang="sk-SK" sz="1800" dirty="0">
                <a:latin typeface="Arial Nova Cond" panose="020B0506020202020204" pitchFamily="34" charset="0"/>
              </a:rPr>
              <a:t>Komisia v Stratégii konkretizovala svoje ciele a zámer vytvorenia a fungovania jednotného digitálneho trhu v rámci EÚ</a:t>
            </a:r>
          </a:p>
          <a:p>
            <a:pPr>
              <a:buFont typeface="Wingdings" panose="05000000000000000000" pitchFamily="2" charset="2"/>
              <a:buChar char="§"/>
            </a:pPr>
            <a:r>
              <a:rPr lang="sk-SK" sz="1800" dirty="0">
                <a:latin typeface="Arial Nova Cond" panose="020B0506020202020204" pitchFamily="34" charset="0"/>
              </a:rPr>
              <a:t>Stratégia stojí na 3 pilieroch:</a:t>
            </a:r>
          </a:p>
          <a:p>
            <a:pPr lvl="1">
              <a:buFont typeface="Wingdings" panose="05000000000000000000" pitchFamily="2" charset="2"/>
              <a:buChar char="§"/>
            </a:pPr>
            <a:r>
              <a:rPr lang="sk-SK" sz="1800" dirty="0">
                <a:latin typeface="Arial Nova Cond" panose="020B0506020202020204" pitchFamily="34" charset="0"/>
              </a:rPr>
              <a:t>Lepší prístup spotrebiteľov a podnikov k online tovarom a službám v celej Európe</a:t>
            </a:r>
          </a:p>
          <a:p>
            <a:pPr lvl="1">
              <a:buFont typeface="Wingdings" panose="05000000000000000000" pitchFamily="2" charset="2"/>
              <a:buChar char="§"/>
            </a:pPr>
            <a:r>
              <a:rPr lang="sk-SK" sz="1800" dirty="0">
                <a:latin typeface="Arial Nova Cond" panose="020B0506020202020204" pitchFamily="34" charset="0"/>
              </a:rPr>
              <a:t>Vytváranie priaznivých podmienok pre rozmach elektronických sietí a služieb a inovácií</a:t>
            </a:r>
          </a:p>
          <a:p>
            <a:pPr lvl="1">
              <a:buFont typeface="Wingdings" panose="05000000000000000000" pitchFamily="2" charset="2"/>
              <a:buChar char="§"/>
            </a:pPr>
            <a:r>
              <a:rPr lang="sk-SK" sz="1800" dirty="0">
                <a:latin typeface="Arial Nova Cond" panose="020B0506020202020204" pitchFamily="34" charset="0"/>
              </a:rPr>
              <a:t>Maximalizácia rastového potenciálu európskeho digitálneho hospodárstva</a:t>
            </a:r>
          </a:p>
        </p:txBody>
      </p:sp>
    </p:spTree>
    <p:extLst>
      <p:ext uri="{BB962C8B-B14F-4D97-AF65-F5344CB8AC3E}">
        <p14:creationId xmlns:p14="http://schemas.microsoft.com/office/powerpoint/2010/main" val="391103814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 calcmode="lin" valueType="num">
                                      <p:cBhvr additive="base">
                                        <p:cTn id="29"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627">
                                            <p:txEl>
                                              <p:pRg st="4" end="4"/>
                                            </p:txEl>
                                          </p:spTgt>
                                        </p:tgtEl>
                                        <p:attrNameLst>
                                          <p:attrName>style.visibility</p:attrName>
                                        </p:attrNameLst>
                                      </p:cBhvr>
                                      <p:to>
                                        <p:strVal val="visible"/>
                                      </p:to>
                                    </p:set>
                                    <p:anim calcmode="lin" valueType="num">
                                      <p:cBhvr additive="base">
                                        <p:cTn id="33"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DF18A69-9594-540A-040C-A2AC0FC79E43}"/>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727A3A4A-2BC7-1CB9-0D66-C696C62D5F32}"/>
              </a:ext>
            </a:extLst>
          </p:cNvPr>
          <p:cNvSpPr>
            <a:spLocks noGrp="1" noChangeArrowheads="1"/>
          </p:cNvSpPr>
          <p:nvPr>
            <p:ph type="title"/>
          </p:nvPr>
        </p:nvSpPr>
        <p:spPr>
          <a:xfrm>
            <a:off x="1962150" y="585927"/>
            <a:ext cx="8705017" cy="1339658"/>
          </a:xfrm>
        </p:spPr>
        <p:txBody>
          <a:bodyPr/>
          <a:lstStyle/>
          <a:p>
            <a:r>
              <a:rPr lang="sk-SK" b="1" dirty="0">
                <a:latin typeface="Arial Nova Cond" panose="020B0506020202020204" pitchFamily="34" charset="0"/>
              </a:rPr>
              <a:t>STRATÉGIA PRE JEDNOTNÝ DIGITÁLNY TRH (2015)</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A146F991-7BBA-9D69-768B-B8F8E8285A4D}"/>
              </a:ext>
            </a:extLst>
          </p:cNvPr>
          <p:cNvSpPr>
            <a:spLocks noGrp="1" noChangeArrowheads="1"/>
          </p:cNvSpPr>
          <p:nvPr>
            <p:ph idx="1"/>
          </p:nvPr>
        </p:nvSpPr>
        <p:spPr bwMode="auto">
          <a:xfrm>
            <a:off x="1611951" y="2253100"/>
            <a:ext cx="9055216" cy="3220599"/>
          </a:xfrm>
        </p:spPr>
        <p:txBody>
          <a:bodyPr wrap="square" numCol="1" anchor="t" anchorCtr="0" compatLnSpc="1">
            <a:prstTxWarp prst="textNoShape">
              <a:avLst/>
            </a:prstTxWarp>
          </a:bodyPr>
          <a:lstStyle/>
          <a:p>
            <a:pPr marL="0" indent="0" algn="ctr">
              <a:buNone/>
            </a:pPr>
            <a:r>
              <a:rPr lang="sk-SK" sz="1400" b="1" dirty="0">
                <a:latin typeface="Arial Nova Cond" panose="020B0506020202020204" pitchFamily="34" charset="0"/>
              </a:rPr>
              <a:t>HLAVNÉ VÝSLEDKY</a:t>
            </a:r>
          </a:p>
          <a:p>
            <a:pPr marL="0" indent="0">
              <a:buNone/>
            </a:pPr>
            <a:r>
              <a:rPr lang="sk-SK" sz="1400" b="1" dirty="0">
                <a:solidFill>
                  <a:schemeClr val="accent5">
                    <a:lumMod val="75000"/>
                  </a:schemeClr>
                </a:solidFill>
                <a:latin typeface="Arial Nova Cond" panose="020B0506020202020204" pitchFamily="34" charset="0"/>
              </a:rPr>
              <a:t>Reforma ochrany údajov</a:t>
            </a:r>
            <a:endParaRPr lang="sk-SK" sz="1400" dirty="0">
              <a:solidFill>
                <a:schemeClr val="accent5">
                  <a:lumMod val="75000"/>
                </a:schemeClr>
              </a:solidFill>
              <a:latin typeface="Arial Nova Cond" panose="020B0506020202020204" pitchFamily="34" charset="0"/>
            </a:endParaRPr>
          </a:p>
          <a:p>
            <a:pPr>
              <a:buFont typeface="Wingdings" panose="05000000000000000000" pitchFamily="2" charset="2"/>
              <a:buChar char="§"/>
            </a:pPr>
            <a:r>
              <a:rPr lang="sk-SK" sz="1400" dirty="0">
                <a:latin typeface="Arial Nova Cond" panose="020B0506020202020204" pitchFamily="34" charset="0"/>
              </a:rPr>
              <a:t>Všeobecné </a:t>
            </a:r>
            <a:r>
              <a:rPr lang="sk-SK" sz="1400" b="1" dirty="0">
                <a:latin typeface="Arial Nova Cond" panose="020B0506020202020204" pitchFamily="34" charset="0"/>
              </a:rPr>
              <a:t>nariadenie o ochrane údajov</a:t>
            </a:r>
            <a:r>
              <a:rPr lang="sk-SK" sz="1400" dirty="0">
                <a:latin typeface="Arial Nova Cond" panose="020B0506020202020204" pitchFamily="34" charset="0"/>
              </a:rPr>
              <a:t> nadobudlo účinnosť a začalo sa uplatňovať od 25. mája 2018. Týmto novým nariadením sa stanovuje osobitný právny základ pre ochranu osobných údajov, ktorá sa v Lisabonskej zmluve z roku 2009 uznáva ako </a:t>
            </a:r>
            <a:r>
              <a:rPr lang="sk-SK" sz="1400" b="1" dirty="0">
                <a:latin typeface="Arial Nova Cond" panose="020B0506020202020204" pitchFamily="34" charset="0"/>
              </a:rPr>
              <a:t>základné právo podľa práva EÚ</a:t>
            </a:r>
            <a:r>
              <a:rPr lang="sk-SK" sz="1400" dirty="0">
                <a:latin typeface="Arial Nova Cond" panose="020B0506020202020204" pitchFamily="34" charset="0"/>
              </a:rPr>
              <a:t>.</a:t>
            </a:r>
          </a:p>
          <a:p>
            <a:pPr>
              <a:buFont typeface="Wingdings" panose="05000000000000000000" pitchFamily="2" charset="2"/>
              <a:buChar char="§"/>
            </a:pPr>
            <a:r>
              <a:rPr lang="sk-SK" sz="1400" dirty="0">
                <a:latin typeface="Arial Nova Cond" panose="020B0506020202020204" pitchFamily="34" charset="0"/>
              </a:rPr>
              <a:t>Reformou ochrany údajov sa reaguje na </a:t>
            </a:r>
            <a:r>
              <a:rPr lang="sk-SK" sz="1400" b="1" dirty="0">
                <a:latin typeface="Arial Nova Cond" panose="020B0506020202020204" pitchFamily="34" charset="0"/>
              </a:rPr>
              <a:t>rýchly technologický vývoj v oblasti toku a výmeny údajov</a:t>
            </a:r>
            <a:r>
              <a:rPr lang="sk-SK" sz="1400" dirty="0">
                <a:latin typeface="Arial Nova Cond" panose="020B0506020202020204" pitchFamily="34" charset="0"/>
              </a:rPr>
              <a:t> stanovením práv, povinností a pravidiel dodržiavania súladu pre jednotlivcov a subjekty zapojené do spracúvania údajov.</a:t>
            </a:r>
          </a:p>
          <a:p>
            <a:pPr>
              <a:buFont typeface="Wingdings" panose="05000000000000000000" pitchFamily="2" charset="2"/>
              <a:buChar char="§"/>
            </a:pPr>
            <a:r>
              <a:rPr lang="sk-SK" sz="1400" dirty="0">
                <a:latin typeface="Arial Nova Cond" panose="020B0506020202020204" pitchFamily="34" charset="0"/>
              </a:rPr>
              <a:t>Okrem toho 5. mája 2016 nadobudla účinnosť smernica o </a:t>
            </a:r>
            <a:r>
              <a:rPr lang="sk-SK" sz="1400" b="1" dirty="0">
                <a:latin typeface="Arial Nova Cond" panose="020B0506020202020204" pitchFamily="34" charset="0"/>
              </a:rPr>
              <a:t>ochrane osobných údajov spracúvaných na účely presadzovania práva v trestných veciach</a:t>
            </a:r>
            <a:r>
              <a:rPr lang="sk-SK" sz="1400" dirty="0">
                <a:latin typeface="Arial Nova Cond" panose="020B0506020202020204" pitchFamily="34" charset="0"/>
              </a:rPr>
              <a:t>. Uvedenou smernicou sa reaguje na rastúcu potrebu orgánov v členských štátoch spracúvať a vymieňať si údaje v rámci </a:t>
            </a:r>
            <a:r>
              <a:rPr lang="sk-SK" sz="1400" b="1" dirty="0">
                <a:latin typeface="Arial Nova Cond" panose="020B0506020202020204" pitchFamily="34" charset="0"/>
              </a:rPr>
              <a:t>boja proti cezhraničnej trestnej činnosti a terorizmu</a:t>
            </a:r>
            <a:r>
              <a:rPr lang="sk-SK" sz="1400" dirty="0">
                <a:latin typeface="Arial Nova Cond" panose="020B0506020202020204" pitchFamily="34" charset="0"/>
              </a:rPr>
              <a:t>. Jej cieľom je preto chrániť práva jednotlivcov a zároveň zaručiť vysokú úroveň verejnej bezpečnosti.</a:t>
            </a:r>
          </a:p>
        </p:txBody>
      </p:sp>
    </p:spTree>
    <p:extLst>
      <p:ext uri="{BB962C8B-B14F-4D97-AF65-F5344CB8AC3E}">
        <p14:creationId xmlns:p14="http://schemas.microsoft.com/office/powerpoint/2010/main" val="6808427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17F8043-45D7-B1E5-75E6-06FA0F08A33C}"/>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718BAC34-593F-DAD0-9303-083BB693CAE3}"/>
              </a:ext>
            </a:extLst>
          </p:cNvPr>
          <p:cNvSpPr>
            <a:spLocks noGrp="1" noChangeArrowheads="1"/>
          </p:cNvSpPr>
          <p:nvPr>
            <p:ph type="title"/>
          </p:nvPr>
        </p:nvSpPr>
        <p:spPr/>
        <p:txBody>
          <a:bodyPr/>
          <a:lstStyle/>
          <a:p>
            <a:r>
              <a:rPr lang="sk-SK" b="1" dirty="0">
                <a:latin typeface="Arial Nova Cond" panose="020B0506020202020204" pitchFamily="34" charset="0"/>
              </a:rPr>
              <a:t>STRATÉGIA PRE JEDNOTNÝ DIGITÁLNY TRH (2015)</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F9F53F89-6EFA-4FB1-E515-48EF0A6BDFD6}"/>
              </a:ext>
            </a:extLst>
          </p:cNvPr>
          <p:cNvSpPr>
            <a:spLocks noGrp="1" noChangeArrowheads="1"/>
          </p:cNvSpPr>
          <p:nvPr>
            <p:ph idx="1"/>
          </p:nvPr>
        </p:nvSpPr>
        <p:spPr bwMode="auto">
          <a:xfrm>
            <a:off x="1611951" y="2253100"/>
            <a:ext cx="9055216" cy="3398399"/>
          </a:xfrm>
        </p:spPr>
        <p:txBody>
          <a:bodyPr wrap="square" numCol="1" anchor="t" anchorCtr="0" compatLnSpc="1">
            <a:prstTxWarp prst="textNoShape">
              <a:avLst/>
            </a:prstTxWarp>
          </a:bodyPr>
          <a:lstStyle/>
          <a:p>
            <a:pPr algn="ctr">
              <a:buFont typeface="Wingdings" panose="05000000000000000000" pitchFamily="2" charset="2"/>
              <a:buChar char="§"/>
            </a:pPr>
            <a:r>
              <a:rPr lang="sk-SK" b="1" dirty="0">
                <a:latin typeface="Arial Nova Cond" panose="020B0506020202020204" pitchFamily="34" charset="0"/>
              </a:rPr>
              <a:t>HLAVNÉ VÝSLEDKY</a:t>
            </a:r>
          </a:p>
          <a:p>
            <a:pPr marL="0" indent="0">
              <a:buNone/>
            </a:pPr>
            <a:r>
              <a:rPr lang="sk-SK" sz="1600" b="1" dirty="0">
                <a:solidFill>
                  <a:schemeClr val="accent5">
                    <a:lumMod val="75000"/>
                  </a:schemeClr>
                </a:solidFill>
                <a:latin typeface="Arial Nova Cond" panose="020B0506020202020204" pitchFamily="34" charset="0"/>
              </a:rPr>
              <a:t>Koniec </a:t>
            </a:r>
            <a:r>
              <a:rPr lang="sk-SK" sz="1600" b="1" dirty="0" err="1">
                <a:solidFill>
                  <a:schemeClr val="accent5">
                    <a:lumMod val="75000"/>
                  </a:schemeClr>
                </a:solidFill>
                <a:latin typeface="Arial Nova Cond" panose="020B0506020202020204" pitchFamily="34" charset="0"/>
              </a:rPr>
              <a:t>roamingových</a:t>
            </a:r>
            <a:r>
              <a:rPr lang="sk-SK" sz="1600" b="1" dirty="0">
                <a:solidFill>
                  <a:schemeClr val="accent5">
                    <a:lumMod val="75000"/>
                  </a:schemeClr>
                </a:solidFill>
                <a:latin typeface="Arial Nova Cond" panose="020B0506020202020204" pitchFamily="34" charset="0"/>
              </a:rPr>
              <a:t> poplatkov v EÚ</a:t>
            </a:r>
            <a:endParaRPr lang="sk-SK" sz="1600" dirty="0">
              <a:solidFill>
                <a:schemeClr val="accent5">
                  <a:lumMod val="75000"/>
                </a:schemeClr>
              </a:solidFill>
              <a:latin typeface="Arial Nova Cond" panose="020B0506020202020204" pitchFamily="34" charset="0"/>
            </a:endParaRPr>
          </a:p>
          <a:p>
            <a:pPr>
              <a:buFont typeface="Wingdings" panose="05000000000000000000" pitchFamily="2" charset="2"/>
              <a:buChar char="§"/>
            </a:pPr>
            <a:r>
              <a:rPr lang="sk-SK" sz="1600" dirty="0">
                <a:latin typeface="Arial Nova Cond" panose="020B0506020202020204" pitchFamily="34" charset="0"/>
              </a:rPr>
              <a:t>Od 15. júna 2017 sa už v Európskej únii neplatia poplatky za roaming</a:t>
            </a:r>
          </a:p>
          <a:p>
            <a:pPr marL="0" indent="0">
              <a:buNone/>
            </a:pPr>
            <a:r>
              <a:rPr lang="sk-SK" sz="1600" b="1" dirty="0">
                <a:solidFill>
                  <a:schemeClr val="accent5">
                    <a:lumMod val="75000"/>
                  </a:schemeClr>
                </a:solidFill>
                <a:latin typeface="Arial Nova Cond" panose="020B0506020202020204" pitchFamily="34" charset="0"/>
              </a:rPr>
              <a:t>Rada prijala program „WiFi4EU“ pre bezplatný prístup k internetu na verejných miestach</a:t>
            </a:r>
            <a:endParaRPr lang="sk-SK" sz="1600" dirty="0">
              <a:solidFill>
                <a:schemeClr val="accent5">
                  <a:lumMod val="75000"/>
                </a:schemeClr>
              </a:solidFill>
              <a:latin typeface="Arial Nova Cond" panose="020B0506020202020204" pitchFamily="34" charset="0"/>
            </a:endParaRPr>
          </a:p>
          <a:p>
            <a:pPr>
              <a:buFont typeface="Wingdings" panose="05000000000000000000" pitchFamily="2" charset="2"/>
              <a:buChar char="§"/>
            </a:pPr>
            <a:r>
              <a:rPr lang="sk-SK" sz="1600" dirty="0">
                <a:latin typeface="Arial Nova Cond" panose="020B0506020202020204" pitchFamily="34" charset="0"/>
              </a:rPr>
              <a:t>Rada s konečnou platnosťou odsúhlasila, že EÚ bude financovať bezplatný bezdrôtový prístup k internetu na verejných miestach</a:t>
            </a:r>
          </a:p>
          <a:p>
            <a:pPr>
              <a:buFont typeface="Wingdings" panose="05000000000000000000" pitchFamily="2" charset="2"/>
              <a:buChar char="§"/>
            </a:pPr>
            <a:r>
              <a:rPr lang="sk-SK" sz="1600" dirty="0">
                <a:latin typeface="Arial Nova Cond" panose="020B0506020202020204" pitchFamily="34" charset="0"/>
              </a:rPr>
              <a:t>V rámci tohto nového programu nazvaného WiFi4EU sa cez ľahko rozpoznateľný viacjazyčný portál bude poskytovať </a:t>
            </a:r>
            <a:r>
              <a:rPr lang="sk-SK" sz="1600" b="1" dirty="0">
                <a:latin typeface="Arial Nova Cond" panose="020B0506020202020204" pitchFamily="34" charset="0"/>
              </a:rPr>
              <a:t>prístup k bezpečnému vysokorýchlostnému pripojeniu v aspoň 6 000 miestnych komunitách v celej EÚ</a:t>
            </a:r>
            <a:r>
              <a:rPr lang="sk-SK" sz="1600" dirty="0">
                <a:latin typeface="Arial Nova Cond" panose="020B0506020202020204" pitchFamily="34" charset="0"/>
              </a:rPr>
              <a:t>, a to najneskôr v roku 2020. </a:t>
            </a:r>
          </a:p>
        </p:txBody>
      </p:sp>
    </p:spTree>
    <p:extLst>
      <p:ext uri="{BB962C8B-B14F-4D97-AF65-F5344CB8AC3E}">
        <p14:creationId xmlns:p14="http://schemas.microsoft.com/office/powerpoint/2010/main" val="174674874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5" end="5"/>
                                            </p:txEl>
                                          </p:spTgt>
                                        </p:tgtEl>
                                        <p:attrNameLst>
                                          <p:attrName>style.visibility</p:attrName>
                                        </p:attrNameLst>
                                      </p:cBhvr>
                                      <p:to>
                                        <p:strVal val="visible"/>
                                      </p:to>
                                    </p:set>
                                    <p:anim calcmode="lin" valueType="num">
                                      <p:cBhvr additive="base">
                                        <p:cTn id="43"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E33597E-7A5A-CCB7-BED2-60F43B8791F5}"/>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F853C105-93C9-88B7-B1B3-EB9DFEB292DC}"/>
              </a:ext>
            </a:extLst>
          </p:cNvPr>
          <p:cNvSpPr>
            <a:spLocks noGrp="1" noChangeArrowheads="1"/>
          </p:cNvSpPr>
          <p:nvPr>
            <p:ph type="title"/>
          </p:nvPr>
        </p:nvSpPr>
        <p:spPr>
          <a:xfrm>
            <a:off x="2120900" y="585927"/>
            <a:ext cx="8546267" cy="1339658"/>
          </a:xfrm>
        </p:spPr>
        <p:txBody>
          <a:bodyPr/>
          <a:lstStyle/>
          <a:p>
            <a:r>
              <a:rPr lang="sk-SK" b="1" dirty="0">
                <a:latin typeface="Arial Nova Cond" panose="020B0506020202020204" pitchFamily="34" charset="0"/>
              </a:rPr>
              <a:t>STRATÉGIA PRE JEDNOTNÝ DIGITÁLNY TRH (2015)</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006DDC3F-0372-3ED7-5561-BA8A7FFA807F}"/>
              </a:ext>
            </a:extLst>
          </p:cNvPr>
          <p:cNvSpPr>
            <a:spLocks noGrp="1" noChangeArrowheads="1"/>
          </p:cNvSpPr>
          <p:nvPr>
            <p:ph idx="1"/>
          </p:nvPr>
        </p:nvSpPr>
        <p:spPr bwMode="auto">
          <a:xfrm>
            <a:off x="1611951" y="2253100"/>
            <a:ext cx="9055216" cy="2839599"/>
          </a:xfrm>
        </p:spPr>
        <p:txBody>
          <a:bodyPr wrap="square" numCol="1" anchor="t" anchorCtr="0" compatLnSpc="1">
            <a:prstTxWarp prst="textNoShape">
              <a:avLst/>
            </a:prstTxWarp>
          </a:bodyPr>
          <a:lstStyle/>
          <a:p>
            <a:pPr marL="0" indent="0" algn="ctr">
              <a:buNone/>
            </a:pPr>
            <a:r>
              <a:rPr lang="sk-SK" sz="1600" b="1" dirty="0">
                <a:latin typeface="Arial Nova Cond" panose="020B0506020202020204" pitchFamily="34" charset="0"/>
              </a:rPr>
              <a:t>HLAVNÉ VÝSLEDKY</a:t>
            </a:r>
          </a:p>
          <a:p>
            <a:pPr marL="0" indent="0">
              <a:buNone/>
            </a:pPr>
            <a:r>
              <a:rPr lang="sk-SK" sz="1600" b="1" dirty="0">
                <a:solidFill>
                  <a:schemeClr val="accent5">
                    <a:lumMod val="75000"/>
                  </a:schemeClr>
                </a:solidFill>
                <a:latin typeface="Arial Nova Cond" panose="020B0506020202020204" pitchFamily="34" charset="0"/>
              </a:rPr>
              <a:t>Geografické blokovanie: Rada prijala nariadenie, ktorým sa odstraňujú prekážky elektronického obchodu</a:t>
            </a:r>
            <a:endParaRPr lang="sk-SK" sz="1600" dirty="0">
              <a:solidFill>
                <a:schemeClr val="accent5">
                  <a:lumMod val="75000"/>
                </a:schemeClr>
              </a:solidFill>
              <a:latin typeface="Arial Nova Cond" panose="020B0506020202020204" pitchFamily="34" charset="0"/>
            </a:endParaRPr>
          </a:p>
          <a:p>
            <a:pPr>
              <a:buFont typeface="Wingdings" panose="05000000000000000000" pitchFamily="2" charset="2"/>
              <a:buChar char="§"/>
            </a:pPr>
            <a:r>
              <a:rPr lang="sk-SK" sz="1600" dirty="0">
                <a:latin typeface="Arial Nova Cond" panose="020B0506020202020204" pitchFamily="34" charset="0"/>
              </a:rPr>
              <a:t>Rada prijala nariadenie, ktorého cieľom je zakázať </a:t>
            </a:r>
            <a:r>
              <a:rPr lang="sk-SK" sz="1600" b="1" dirty="0">
                <a:latin typeface="Arial Nova Cond" panose="020B0506020202020204" pitchFamily="34" charset="0"/>
              </a:rPr>
              <a:t>neodôvodnené geografické blokovanie</a:t>
            </a:r>
            <a:r>
              <a:rPr lang="sk-SK" sz="1600" dirty="0">
                <a:latin typeface="Arial Nova Cond" panose="020B0506020202020204" pitchFamily="34" charset="0"/>
              </a:rPr>
              <a:t> na vnútornom trhu.</a:t>
            </a:r>
          </a:p>
          <a:p>
            <a:pPr>
              <a:buFont typeface="Wingdings" panose="05000000000000000000" pitchFamily="2" charset="2"/>
              <a:buChar char="§"/>
            </a:pPr>
            <a:r>
              <a:rPr lang="sk-SK" sz="1600" dirty="0">
                <a:latin typeface="Arial Nova Cond" panose="020B0506020202020204" pitchFamily="34" charset="0"/>
              </a:rPr>
              <a:t>Geografické blokovanie je diskriminačným postupom, ktorý bráni online zákazníkom v prístupe na webové stránky v inom členskom štáte a v nákupe produktov a služieb na týchto stránkach.</a:t>
            </a:r>
          </a:p>
          <a:p>
            <a:pPr>
              <a:buFont typeface="Wingdings" panose="05000000000000000000" pitchFamily="2" charset="2"/>
              <a:buChar char="§"/>
            </a:pPr>
            <a:r>
              <a:rPr lang="sk-SK" sz="1600" dirty="0">
                <a:latin typeface="Arial Nova Cond" panose="020B0506020202020204" pitchFamily="34" charset="0"/>
              </a:rPr>
              <a:t>Novým právnym predpisom sa odstránia prekážky elektronického obchodu tým, že už viac </a:t>
            </a:r>
            <a:r>
              <a:rPr lang="sk-SK" sz="1600" b="1" dirty="0">
                <a:latin typeface="Arial Nova Cond" panose="020B0506020202020204" pitchFamily="34" charset="0"/>
              </a:rPr>
              <a:t>nebude dochádzať k diskriminácii na základe štátnej príslušnosti zákazníka, jeho miesta bydliska alebo miesta usadenia.</a:t>
            </a:r>
            <a:endParaRPr lang="sk-SK" sz="1600" dirty="0">
              <a:latin typeface="Arial Nova Cond" panose="020B0506020202020204" pitchFamily="34" charset="0"/>
            </a:endParaRPr>
          </a:p>
        </p:txBody>
      </p:sp>
    </p:spTree>
    <p:extLst>
      <p:ext uri="{BB962C8B-B14F-4D97-AF65-F5344CB8AC3E}">
        <p14:creationId xmlns:p14="http://schemas.microsoft.com/office/powerpoint/2010/main" val="132740558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76FDDEC-C4BB-D36F-62D4-A543EC29CE33}"/>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2F92E1DF-A681-CE15-940A-7295F4FF365E}"/>
              </a:ext>
            </a:extLst>
          </p:cNvPr>
          <p:cNvSpPr>
            <a:spLocks noGrp="1" noChangeArrowheads="1"/>
          </p:cNvSpPr>
          <p:nvPr>
            <p:ph type="title"/>
          </p:nvPr>
        </p:nvSpPr>
        <p:spPr>
          <a:xfrm>
            <a:off x="1905000" y="585927"/>
            <a:ext cx="8762167" cy="1339658"/>
          </a:xfrm>
        </p:spPr>
        <p:txBody>
          <a:bodyPr/>
          <a:lstStyle/>
          <a:p>
            <a:r>
              <a:rPr lang="sk-SK" b="1" dirty="0">
                <a:latin typeface="Arial Nova Cond" panose="020B0506020202020204" pitchFamily="34" charset="0"/>
              </a:rPr>
              <a:t>STRATÉGIA PRE JEDNOTNÝ DIGITÁLNY TRH (2015)</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596583D4-FB19-CCA9-CABB-CDDD7E389C34}"/>
              </a:ext>
            </a:extLst>
          </p:cNvPr>
          <p:cNvSpPr>
            <a:spLocks noGrp="1" noChangeArrowheads="1"/>
          </p:cNvSpPr>
          <p:nvPr>
            <p:ph idx="1"/>
          </p:nvPr>
        </p:nvSpPr>
        <p:spPr bwMode="auto">
          <a:xfrm>
            <a:off x="1611951" y="2253100"/>
            <a:ext cx="9055216" cy="3049149"/>
          </a:xfrm>
        </p:spPr>
        <p:txBody>
          <a:bodyPr wrap="square" numCol="1" anchor="t" anchorCtr="0" compatLnSpc="1">
            <a:prstTxWarp prst="textNoShape">
              <a:avLst/>
            </a:prstTxWarp>
          </a:bodyPr>
          <a:lstStyle/>
          <a:p>
            <a:pPr marL="0" indent="0" algn="ctr">
              <a:buNone/>
            </a:pPr>
            <a:r>
              <a:rPr lang="sk-SK" sz="1400" b="1" dirty="0">
                <a:latin typeface="Arial Nova Cond" panose="020B0506020202020204" pitchFamily="34" charset="0"/>
              </a:rPr>
              <a:t>HLAVNÉ VÝSLEDKY</a:t>
            </a:r>
          </a:p>
          <a:p>
            <a:pPr marL="0" indent="0">
              <a:buNone/>
            </a:pPr>
            <a:r>
              <a:rPr lang="sk-SK" sz="1400" b="1" dirty="0">
                <a:solidFill>
                  <a:schemeClr val="accent5">
                    <a:lumMod val="75000"/>
                  </a:schemeClr>
                </a:solidFill>
                <a:latin typeface="Arial Nova Cond" panose="020B0506020202020204" pitchFamily="34" charset="0"/>
              </a:rPr>
              <a:t>Ochrana spotrebiteľa v digitálnom veku: Rada posilňuje spolupráca v rámci celej EÚ</a:t>
            </a:r>
            <a:endParaRPr lang="sk-SK" sz="1400" dirty="0">
              <a:solidFill>
                <a:schemeClr val="accent5">
                  <a:lumMod val="75000"/>
                </a:schemeClr>
              </a:solidFill>
              <a:latin typeface="Arial Nova Cond" panose="020B0506020202020204" pitchFamily="34" charset="0"/>
            </a:endParaRPr>
          </a:p>
          <a:p>
            <a:pPr>
              <a:buFont typeface="Wingdings" panose="05000000000000000000" pitchFamily="2" charset="2"/>
              <a:buChar char="§"/>
            </a:pPr>
            <a:r>
              <a:rPr lang="sk-SK" sz="1400" dirty="0">
                <a:latin typeface="Arial Nova Cond" panose="020B0506020202020204" pitchFamily="34" charset="0"/>
              </a:rPr>
              <a:t>Rada prijala nariadenie s cieľom posilniť spoluprácu medzi vnútroštátnymi orgánmi EÚ zodpovednými za presadzovanie právnych predpisov na ochranu spotrebiteľa.</a:t>
            </a:r>
          </a:p>
          <a:p>
            <a:pPr>
              <a:buFont typeface="Wingdings" panose="05000000000000000000" pitchFamily="2" charset="2"/>
              <a:buChar char="§"/>
            </a:pPr>
            <a:r>
              <a:rPr lang="sk-SK" sz="1400" dirty="0">
                <a:latin typeface="Arial Nova Cond" panose="020B0506020202020204" pitchFamily="34" charset="0"/>
              </a:rPr>
              <a:t>Účinná ochrana spotrebiteľa musí byť odpoveďou na </a:t>
            </a:r>
            <a:r>
              <a:rPr lang="sk-SK" sz="1400" b="1" dirty="0">
                <a:latin typeface="Arial Nova Cond" panose="020B0506020202020204" pitchFamily="34" charset="0"/>
              </a:rPr>
              <a:t>výzvy spojené s digitálnym hospodárstvom</a:t>
            </a:r>
            <a:r>
              <a:rPr lang="sk-SK" sz="1400" dirty="0">
                <a:latin typeface="Arial Nova Cond" panose="020B0506020202020204" pitchFamily="34" charset="0"/>
              </a:rPr>
              <a:t> a rozvojom </a:t>
            </a:r>
            <a:r>
              <a:rPr lang="sk-SK" sz="1400" b="1" dirty="0">
                <a:latin typeface="Arial Nova Cond" panose="020B0506020202020204" pitchFamily="34" charset="0"/>
              </a:rPr>
              <a:t>cezhraničného maloobchodného predaja</a:t>
            </a:r>
            <a:r>
              <a:rPr lang="sk-SK" sz="1400" dirty="0">
                <a:latin typeface="Arial Nova Cond" panose="020B0506020202020204" pitchFamily="34" charset="0"/>
              </a:rPr>
              <a:t> v EÚ.</a:t>
            </a:r>
          </a:p>
          <a:p>
            <a:pPr>
              <a:buFont typeface="Wingdings" panose="05000000000000000000" pitchFamily="2" charset="2"/>
              <a:buChar char="§"/>
            </a:pPr>
            <a:r>
              <a:rPr lang="sk-SK" sz="1400" dirty="0">
                <a:latin typeface="Arial Nova Cond" panose="020B0506020202020204" pitchFamily="34" charset="0"/>
              </a:rPr>
              <a:t>Preto je cieľom nového nariadenia modernizovať mechanizmy spolupráce v záujme ďalšieho </a:t>
            </a:r>
            <a:r>
              <a:rPr lang="sk-SK" sz="1400" b="1" dirty="0">
                <a:latin typeface="Arial Nova Cond" panose="020B0506020202020204" pitchFamily="34" charset="0"/>
              </a:rPr>
              <a:t>zníženia ujmy, ktorú spotrebiteľom spôsobuje</a:t>
            </a:r>
            <a:r>
              <a:rPr lang="sk-SK" sz="1400" dirty="0">
                <a:latin typeface="Arial Nova Cond" panose="020B0506020202020204" pitchFamily="34" charset="0"/>
              </a:rPr>
              <a:t> cezhraničné porušovanie právnych predpisov EÚ týkajúcich sa ochrany spotrebiteľa.</a:t>
            </a:r>
          </a:p>
          <a:p>
            <a:pPr>
              <a:buFont typeface="Wingdings" panose="05000000000000000000" pitchFamily="2" charset="2"/>
              <a:buChar char="§"/>
            </a:pPr>
            <a:r>
              <a:rPr lang="sk-SK" sz="1400" dirty="0">
                <a:latin typeface="Arial Nova Cond" panose="020B0506020202020204" pitchFamily="34" charset="0"/>
              </a:rPr>
              <a:t>Nové pravidlá pomôžu zvýšiť dôveru občanov a podnikov v </a:t>
            </a:r>
            <a:r>
              <a:rPr lang="sk-SK" sz="1400" b="1" dirty="0">
                <a:latin typeface="Arial Nova Cond" panose="020B0506020202020204" pitchFamily="34" charset="0"/>
              </a:rPr>
              <a:t>elektronický obchod</a:t>
            </a:r>
            <a:r>
              <a:rPr lang="sk-SK" sz="1400" dirty="0">
                <a:latin typeface="Arial Nova Cond" panose="020B0506020202020204" pitchFamily="34" charset="0"/>
              </a:rPr>
              <a:t>. Touto revíziou existujúceho rámca pre spoluprácu v oblasti ochrany spotrebiteľa sa poskytuje </a:t>
            </a:r>
            <a:r>
              <a:rPr lang="sk-SK" sz="1400" b="1" dirty="0">
                <a:latin typeface="Arial Nova Cond" panose="020B0506020202020204" pitchFamily="34" charset="0"/>
              </a:rPr>
              <a:t>viac právomocí vnútroštátnym orgánom</a:t>
            </a:r>
            <a:r>
              <a:rPr lang="sk-SK" sz="1400" dirty="0">
                <a:latin typeface="Arial Nova Cond" panose="020B0506020202020204" pitchFamily="34" charset="0"/>
              </a:rPr>
              <a:t> v rámci rozvoja digitálneho jednotného trhu.</a:t>
            </a:r>
          </a:p>
        </p:txBody>
      </p:sp>
    </p:spTree>
    <p:extLst>
      <p:ext uri="{BB962C8B-B14F-4D97-AF65-F5344CB8AC3E}">
        <p14:creationId xmlns:p14="http://schemas.microsoft.com/office/powerpoint/2010/main" val="105820549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5" end="5"/>
                                            </p:txEl>
                                          </p:spTgt>
                                        </p:tgtEl>
                                        <p:attrNameLst>
                                          <p:attrName>style.visibility</p:attrName>
                                        </p:attrNameLst>
                                      </p:cBhvr>
                                      <p:to>
                                        <p:strVal val="visible"/>
                                      </p:to>
                                    </p:set>
                                    <p:anim calcmode="lin" valueType="num">
                                      <p:cBhvr additive="base">
                                        <p:cTn id="43"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D828C2A-8465-65AE-B110-F6F46F2BB433}"/>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FFCA9D14-3A50-1DA6-14F6-4124301B6816}"/>
              </a:ext>
            </a:extLst>
          </p:cNvPr>
          <p:cNvSpPr>
            <a:spLocks noGrp="1" noChangeArrowheads="1"/>
          </p:cNvSpPr>
          <p:nvPr>
            <p:ph type="title"/>
          </p:nvPr>
        </p:nvSpPr>
        <p:spPr/>
        <p:txBody>
          <a:bodyPr/>
          <a:lstStyle/>
          <a:p>
            <a:r>
              <a:rPr lang="sk-SK" b="1" dirty="0">
                <a:latin typeface="Arial Nova Cond" panose="020B0506020202020204" pitchFamily="34" charset="0"/>
              </a:rPr>
              <a:t>STRATÉGIA PRE JEDNOTNÝ DIGITÁLNY TRH (2015)</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BA0DFD2D-CAFD-9E58-C89C-F32259728575}"/>
              </a:ext>
            </a:extLst>
          </p:cNvPr>
          <p:cNvSpPr>
            <a:spLocks noGrp="1" noChangeArrowheads="1"/>
          </p:cNvSpPr>
          <p:nvPr>
            <p:ph idx="1"/>
          </p:nvPr>
        </p:nvSpPr>
        <p:spPr bwMode="auto">
          <a:xfrm>
            <a:off x="1611951" y="1925584"/>
            <a:ext cx="9055216" cy="3262365"/>
          </a:xfrm>
        </p:spPr>
        <p:txBody>
          <a:bodyPr wrap="square" numCol="1" anchor="t" anchorCtr="0" compatLnSpc="1">
            <a:prstTxWarp prst="textNoShape">
              <a:avLst/>
            </a:prstTxWarp>
          </a:bodyPr>
          <a:lstStyle/>
          <a:p>
            <a:pPr marL="0" indent="0" algn="ctr">
              <a:buNone/>
            </a:pPr>
            <a:r>
              <a:rPr lang="sk-SK" sz="1600" b="1" dirty="0">
                <a:latin typeface="Arial Nova Cond" panose="020B0506020202020204" pitchFamily="34" charset="0"/>
              </a:rPr>
              <a:t>HLAVNÉ VÝSLEDKY</a:t>
            </a:r>
          </a:p>
          <a:p>
            <a:pPr marL="0" indent="0">
              <a:buNone/>
            </a:pPr>
            <a:r>
              <a:rPr lang="sk-SK" sz="1600" b="1" dirty="0">
                <a:solidFill>
                  <a:schemeClr val="accent5">
                    <a:lumMod val="75000"/>
                  </a:schemeClr>
                </a:solidFill>
                <a:latin typeface="Arial Nova Cond" panose="020B0506020202020204" pitchFamily="34" charset="0"/>
              </a:rPr>
              <a:t>Rada prijala smernicu o autorskom práve: nové pravidlá pre digitálny vek</a:t>
            </a:r>
            <a:endParaRPr lang="sk-SK" sz="1600" dirty="0">
              <a:solidFill>
                <a:schemeClr val="accent5">
                  <a:lumMod val="75000"/>
                </a:schemeClr>
              </a:solidFill>
              <a:latin typeface="Arial Nova Cond" panose="020B0506020202020204" pitchFamily="34" charset="0"/>
            </a:endParaRPr>
          </a:p>
          <a:p>
            <a:pPr>
              <a:buFont typeface="Wingdings" panose="05000000000000000000" pitchFamily="2" charset="2"/>
              <a:buChar char="§"/>
            </a:pPr>
            <a:r>
              <a:rPr lang="sk-SK" sz="1600" dirty="0">
                <a:latin typeface="Arial Nova Cond" panose="020B0506020202020204" pitchFamily="34" charset="0"/>
              </a:rPr>
              <a:t>EÚ aktualizuje pravidlá v oblasti autorských práv, aby vyhovovali v dnešnom digitálnom prostredí.</a:t>
            </a:r>
          </a:p>
          <a:p>
            <a:pPr>
              <a:buFont typeface="Wingdings" panose="05000000000000000000" pitchFamily="2" charset="2"/>
              <a:buChar char="§"/>
            </a:pPr>
            <a:r>
              <a:rPr lang="sk-SK" sz="1600" dirty="0">
                <a:latin typeface="Arial Nova Cond" panose="020B0506020202020204" pitchFamily="34" charset="0"/>
              </a:rPr>
              <a:t>Rada v tejto súvislosti prijala smernicu, ktorá pripraví pôdu pre skutočný digitálny jednotný trh. Novými pravidlami sa zabezpečuje </a:t>
            </a:r>
            <a:r>
              <a:rPr lang="sk-SK" sz="1600" b="1" dirty="0">
                <a:latin typeface="Arial Nova Cond" panose="020B0506020202020204" pitchFamily="34" charset="0"/>
              </a:rPr>
              <a:t>primeraná ochrana autorov a umelcov</a:t>
            </a:r>
            <a:r>
              <a:rPr lang="sk-SK" sz="1600" dirty="0">
                <a:latin typeface="Arial Nova Cond" panose="020B0506020202020204" pitchFamily="34" charset="0"/>
              </a:rPr>
              <a:t>, pričom sa zároveň otvárajú nové možnosti </a:t>
            </a:r>
            <a:r>
              <a:rPr lang="sk-SK" sz="1600" b="1" dirty="0">
                <a:latin typeface="Arial Nova Cond" panose="020B0506020202020204" pitchFamily="34" charset="0"/>
              </a:rPr>
              <a:t>prístupu k obsahu chránenému autorským právom a spoločnému využívaniu tohto obsahu online</a:t>
            </a:r>
            <a:r>
              <a:rPr lang="sk-SK" sz="1600" dirty="0">
                <a:latin typeface="Arial Nova Cond" panose="020B0506020202020204" pitchFamily="34" charset="0"/>
              </a:rPr>
              <a:t> v celej Európskej únii.</a:t>
            </a:r>
          </a:p>
          <a:p>
            <a:pPr>
              <a:buFont typeface="Wingdings" panose="05000000000000000000" pitchFamily="2" charset="2"/>
              <a:buChar char="§"/>
            </a:pPr>
            <a:r>
              <a:rPr lang="sk-SK" sz="1600" dirty="0">
                <a:latin typeface="Arial Nova Cond" panose="020B0506020202020204" pitchFamily="34" charset="0"/>
              </a:rPr>
              <a:t>V smernici sa riešia rôzne otázky, ktoré možno zoskupiť do troch kategórií:</a:t>
            </a:r>
          </a:p>
          <a:p>
            <a:pPr lvl="1"/>
            <a:r>
              <a:rPr lang="sk-SK" sz="1600" dirty="0">
                <a:latin typeface="Arial Nova Cond" panose="020B0506020202020204" pitchFamily="34" charset="0"/>
              </a:rPr>
              <a:t>prispôsobenie výnimiek týkajúcich sa autorských práv digitálnemu a cezhraničnému prostrediu</a:t>
            </a:r>
          </a:p>
          <a:p>
            <a:pPr lvl="1"/>
            <a:r>
              <a:rPr lang="sk-SK" sz="1600" dirty="0">
                <a:latin typeface="Arial Nova Cond" panose="020B0506020202020204" pitchFamily="34" charset="0"/>
              </a:rPr>
              <a:t>zlepšenie postupov udeľovania licencií na zabezpečenie širšieho prístupu ku kreatívnemu obsahu</a:t>
            </a:r>
          </a:p>
          <a:p>
            <a:pPr lvl="1"/>
            <a:r>
              <a:rPr lang="sk-SK" sz="1600" dirty="0">
                <a:latin typeface="Arial Nova Cond" panose="020B0506020202020204" pitchFamily="34" charset="0"/>
              </a:rPr>
              <a:t>fungujúci trh autorských práv</a:t>
            </a:r>
          </a:p>
        </p:txBody>
      </p:sp>
    </p:spTree>
    <p:extLst>
      <p:ext uri="{BB962C8B-B14F-4D97-AF65-F5344CB8AC3E}">
        <p14:creationId xmlns:p14="http://schemas.microsoft.com/office/powerpoint/2010/main" val="142211274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6627">
                                            <p:txEl>
                                              <p:pRg st="5" end="5"/>
                                            </p:txEl>
                                          </p:spTgt>
                                        </p:tgtEl>
                                        <p:attrNameLst>
                                          <p:attrName>style.visibility</p:attrName>
                                        </p:attrNameLst>
                                      </p:cBhvr>
                                      <p:to>
                                        <p:strVal val="visible"/>
                                      </p:to>
                                    </p:set>
                                    <p:anim calcmode="lin" valueType="num">
                                      <p:cBhvr additive="base">
                                        <p:cTn id="41"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6627">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627">
                                            <p:txEl>
                                              <p:pRg st="6" end="6"/>
                                            </p:txEl>
                                          </p:spTgt>
                                        </p:tgtEl>
                                        <p:attrNameLst>
                                          <p:attrName>style.visibility</p:attrName>
                                        </p:attrNameLst>
                                      </p:cBhvr>
                                      <p:to>
                                        <p:strVal val="visible"/>
                                      </p:to>
                                    </p:set>
                                    <p:anim calcmode="lin" valueType="num">
                                      <p:cBhvr additive="base">
                                        <p:cTn id="45"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6627">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AEE872B-06AE-E197-8F70-165449EFCB3E}"/>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9B3237BB-C45C-F100-AD57-D58A3FF39DC1}"/>
              </a:ext>
            </a:extLst>
          </p:cNvPr>
          <p:cNvSpPr>
            <a:spLocks noGrp="1" noChangeArrowheads="1"/>
          </p:cNvSpPr>
          <p:nvPr>
            <p:ph type="title"/>
          </p:nvPr>
        </p:nvSpPr>
        <p:spPr/>
        <p:txBody>
          <a:bodyPr/>
          <a:lstStyle/>
          <a:p>
            <a:r>
              <a:rPr lang="sk-SK" b="1" dirty="0">
                <a:latin typeface="Arial Nova Cond" panose="020B0506020202020204" pitchFamily="34" charset="0"/>
              </a:rPr>
              <a:t>STRATÉGIA PRE JEDNOTNÝ DIGITÁLNY TRH (2015)</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8A811C2D-3732-E6B2-726B-53C7B5F6A726}"/>
              </a:ext>
            </a:extLst>
          </p:cNvPr>
          <p:cNvSpPr>
            <a:spLocks noGrp="1" noChangeArrowheads="1"/>
          </p:cNvSpPr>
          <p:nvPr>
            <p:ph idx="1"/>
          </p:nvPr>
        </p:nvSpPr>
        <p:spPr bwMode="auto">
          <a:xfrm>
            <a:off x="1611951" y="1925584"/>
            <a:ext cx="9055216" cy="3776715"/>
          </a:xfrm>
        </p:spPr>
        <p:txBody>
          <a:bodyPr wrap="square" numCol="1" anchor="t" anchorCtr="0" compatLnSpc="1">
            <a:prstTxWarp prst="textNoShape">
              <a:avLst/>
            </a:prstTxWarp>
          </a:bodyPr>
          <a:lstStyle/>
          <a:p>
            <a:pPr marL="0" indent="0" algn="ctr">
              <a:buNone/>
            </a:pPr>
            <a:r>
              <a:rPr lang="sk-SK" sz="1800" b="1" dirty="0">
                <a:latin typeface="Arial Nova Cond" panose="020B0506020202020204" pitchFamily="34" charset="0"/>
              </a:rPr>
              <a:t>HLAVNÉ VÝSLEDKY</a:t>
            </a:r>
          </a:p>
          <a:p>
            <a:pPr marL="0" indent="0">
              <a:buNone/>
            </a:pPr>
            <a:r>
              <a:rPr lang="sk-SK" sz="1600" b="1" dirty="0">
                <a:solidFill>
                  <a:schemeClr val="accent5">
                    <a:lumMod val="75000"/>
                  </a:schemeClr>
                </a:solidFill>
                <a:latin typeface="Arial Nova Cond" panose="020B0506020202020204" pitchFamily="34" charset="0"/>
              </a:rPr>
              <a:t>EÚ zavádza pre online platformy povinnosti týkajúce sa transparentnosti</a:t>
            </a:r>
            <a:endParaRPr lang="sk-SK" sz="1600" dirty="0">
              <a:solidFill>
                <a:schemeClr val="accent5">
                  <a:lumMod val="75000"/>
                </a:schemeClr>
              </a:solidFill>
              <a:latin typeface="Arial Nova Cond" panose="020B0506020202020204" pitchFamily="34" charset="0"/>
            </a:endParaRPr>
          </a:p>
          <a:p>
            <a:pPr>
              <a:buFont typeface="Wingdings" panose="05000000000000000000" pitchFamily="2" charset="2"/>
              <a:buChar char="§"/>
            </a:pPr>
            <a:r>
              <a:rPr lang="sk-SK" sz="1600" dirty="0">
                <a:latin typeface="Arial Nova Cond" panose="020B0506020202020204" pitchFamily="34" charset="0"/>
              </a:rPr>
              <a:t>EÚ zavádza nové pravidlá, ktoré podnikom zabezpečia </a:t>
            </a:r>
            <a:r>
              <a:rPr lang="sk-SK" sz="1600" b="1" dirty="0">
                <a:latin typeface="Arial Nova Cond" panose="020B0506020202020204" pitchFamily="34" charset="0"/>
              </a:rPr>
              <a:t>transparentnejšie, spravodlivejšie</a:t>
            </a:r>
            <a:r>
              <a:rPr lang="sk-SK" sz="1600" dirty="0">
                <a:latin typeface="Arial Nova Cond" panose="020B0506020202020204" pitchFamily="34" charset="0"/>
              </a:rPr>
              <a:t> a </a:t>
            </a:r>
            <a:r>
              <a:rPr lang="sk-SK" sz="1600" b="1" dirty="0">
                <a:latin typeface="Arial Nova Cond" panose="020B0506020202020204" pitchFamily="34" charset="0"/>
              </a:rPr>
              <a:t>predvídateľnejšie online prostredie</a:t>
            </a:r>
            <a:r>
              <a:rPr lang="sk-SK" sz="1600" dirty="0">
                <a:latin typeface="Arial Nova Cond" panose="020B0506020202020204" pitchFamily="34" charset="0"/>
              </a:rPr>
              <a:t>, ako aj účinný systém </a:t>
            </a:r>
            <a:r>
              <a:rPr lang="sk-SK" sz="1600" b="1" dirty="0">
                <a:latin typeface="Arial Nova Cond" panose="020B0506020202020204" pitchFamily="34" charset="0"/>
              </a:rPr>
              <a:t>náhrady škody alebo opravy</a:t>
            </a:r>
            <a:r>
              <a:rPr lang="sk-SK" sz="1600" dirty="0">
                <a:latin typeface="Arial Nova Cond" panose="020B0506020202020204" pitchFamily="34" charset="0"/>
              </a:rPr>
              <a:t>.</a:t>
            </a:r>
          </a:p>
          <a:p>
            <a:pPr>
              <a:buFont typeface="Wingdings" panose="05000000000000000000" pitchFamily="2" charset="2"/>
              <a:buChar char="§"/>
            </a:pPr>
            <a:r>
              <a:rPr lang="sk-SK" sz="1600" dirty="0">
                <a:latin typeface="Arial Nova Cond" panose="020B0506020202020204" pitchFamily="34" charset="0"/>
              </a:rPr>
              <a:t>Rada prijala nariadenie, ktorým sa upravujú vzťahy medzi online platformami a podnikmi.</a:t>
            </a:r>
          </a:p>
          <a:p>
            <a:pPr>
              <a:buFont typeface="Wingdings" panose="05000000000000000000" pitchFamily="2" charset="2"/>
              <a:buChar char="§"/>
            </a:pPr>
            <a:r>
              <a:rPr lang="sk-SK" sz="1600" dirty="0">
                <a:latin typeface="Arial Nova Cond" panose="020B0506020202020204" pitchFamily="34" charset="0"/>
              </a:rPr>
              <a:t>Medzi online platformy, na ktoré sa toto nariadenie vzťahuje, patria:</a:t>
            </a:r>
          </a:p>
          <a:p>
            <a:pPr lvl="1"/>
            <a:r>
              <a:rPr lang="sk-SK" sz="1600" dirty="0">
                <a:latin typeface="Arial Nova Cond" panose="020B0506020202020204" pitchFamily="34" charset="0"/>
              </a:rPr>
              <a:t>online trhy</a:t>
            </a:r>
          </a:p>
          <a:p>
            <a:pPr lvl="1"/>
            <a:r>
              <a:rPr lang="sk-SK" sz="1600" dirty="0">
                <a:latin typeface="Arial Nova Cond" panose="020B0506020202020204" pitchFamily="34" charset="0"/>
              </a:rPr>
              <a:t>internetové obchody so softvérovými aplikáciami a/alebo internetové sociálne médiá</a:t>
            </a:r>
          </a:p>
          <a:p>
            <a:pPr lvl="1"/>
            <a:r>
              <a:rPr lang="sk-SK" sz="1600" dirty="0">
                <a:latin typeface="Arial Nova Cond" panose="020B0506020202020204" pitchFamily="34" charset="0"/>
              </a:rPr>
              <a:t>Zahŕňa aj internetové vyhľadávače – bez ohľadu na ich miesto usadenia – a to za predpokladu, že slúžia komerčným používateľom, ktorí sú usadení v EÚ, a že ponúkajú tovar alebo služby spotrebiteľom, ktorí sa tiež nachádzajú v EÚ.</a:t>
            </a:r>
            <a:endParaRPr lang="sk-SK" sz="2000" dirty="0">
              <a:latin typeface="Arial Nova Cond" panose="020B0506020202020204" pitchFamily="34" charset="0"/>
            </a:endParaRPr>
          </a:p>
          <a:p>
            <a:pPr marL="0" indent="0">
              <a:buNone/>
            </a:pPr>
            <a:r>
              <a:rPr lang="sk-SK" sz="1600" dirty="0">
                <a:latin typeface="Arial Nova Cond" panose="020B0506020202020204" pitchFamily="34" charset="0"/>
                <a:hlinkClick r:id="rId3"/>
              </a:rPr>
              <a:t>https://www.consilium.europa.eu/sk/policies/digital-single-market/</a:t>
            </a:r>
            <a:r>
              <a:rPr lang="sk-SK" sz="1600" dirty="0">
                <a:latin typeface="Arial Nova Cond" panose="020B0506020202020204" pitchFamily="34" charset="0"/>
              </a:rPr>
              <a:t> </a:t>
            </a:r>
          </a:p>
        </p:txBody>
      </p:sp>
    </p:spTree>
    <p:extLst>
      <p:ext uri="{BB962C8B-B14F-4D97-AF65-F5344CB8AC3E}">
        <p14:creationId xmlns:p14="http://schemas.microsoft.com/office/powerpoint/2010/main" val="361377328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6627">
                                            <p:txEl>
                                              <p:pRg st="5" end="5"/>
                                            </p:txEl>
                                          </p:spTgt>
                                        </p:tgtEl>
                                        <p:attrNameLst>
                                          <p:attrName>style.visibility</p:attrName>
                                        </p:attrNameLst>
                                      </p:cBhvr>
                                      <p:to>
                                        <p:strVal val="visible"/>
                                      </p:to>
                                    </p:set>
                                    <p:anim calcmode="lin" valueType="num">
                                      <p:cBhvr additive="base">
                                        <p:cTn id="41"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6627">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627">
                                            <p:txEl>
                                              <p:pRg st="6" end="6"/>
                                            </p:txEl>
                                          </p:spTgt>
                                        </p:tgtEl>
                                        <p:attrNameLst>
                                          <p:attrName>style.visibility</p:attrName>
                                        </p:attrNameLst>
                                      </p:cBhvr>
                                      <p:to>
                                        <p:strVal val="visible"/>
                                      </p:to>
                                    </p:set>
                                    <p:anim calcmode="lin" valueType="num">
                                      <p:cBhvr additive="base">
                                        <p:cTn id="45"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6627">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627">
                                            <p:txEl>
                                              <p:pRg st="8" end="8"/>
                                            </p:txEl>
                                          </p:spTgt>
                                        </p:tgtEl>
                                        <p:attrNameLst>
                                          <p:attrName>style.visibility</p:attrName>
                                        </p:attrNameLst>
                                      </p:cBhvr>
                                      <p:to>
                                        <p:strVal val="visible"/>
                                      </p:to>
                                    </p:set>
                                    <p:anim calcmode="lin" valueType="num">
                                      <p:cBhvr additive="base">
                                        <p:cTn id="55"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6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B0E3555-28C9-B2DB-0F76-EEBE7A22AD0E}"/>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743037DD-6C26-8CB9-7CD3-C1FE65D0AFF1}"/>
              </a:ext>
            </a:extLst>
          </p:cNvPr>
          <p:cNvSpPr>
            <a:spLocks noGrp="1" noChangeArrowheads="1"/>
          </p:cNvSpPr>
          <p:nvPr>
            <p:ph type="title"/>
          </p:nvPr>
        </p:nvSpPr>
        <p:spPr/>
        <p:txBody>
          <a:bodyPr/>
          <a:lstStyle/>
          <a:p>
            <a:r>
              <a:rPr lang="sk-SK" b="1" dirty="0">
                <a:latin typeface="Arial Nova Cond" panose="020B0506020202020204" pitchFamily="34" charset="0"/>
              </a:rPr>
              <a:t>NOVÁ PRIEMYSELNÁ STRATÉGIA (2020)</a:t>
            </a:r>
            <a:endParaRPr lang="cs-CZ" altLang="sk-SK" b="1" dirty="0">
              <a:latin typeface="Arial" panose="020B0604020202020204" pitchFamily="34" charset="0"/>
            </a:endParaRPr>
          </a:p>
        </p:txBody>
      </p:sp>
      <p:pic>
        <p:nvPicPr>
          <p:cNvPr id="2" name="Zástupný objekt pre obsah 3">
            <a:extLst>
              <a:ext uri="{FF2B5EF4-FFF2-40B4-BE49-F238E27FC236}">
                <a16:creationId xmlns:a16="http://schemas.microsoft.com/office/drawing/2014/main" id="{7DAF679A-1700-ABFA-2342-A470ADF847B5}"/>
              </a:ext>
            </a:extLst>
          </p:cNvPr>
          <p:cNvPicPr>
            <a:picLocks noGrp="1" noChangeAspect="1"/>
          </p:cNvPicPr>
          <p:nvPr>
            <p:ph idx="1"/>
          </p:nvPr>
        </p:nvPicPr>
        <p:blipFill>
          <a:blip r:embed="rId3"/>
          <a:stretch>
            <a:fillRect/>
          </a:stretch>
        </p:blipFill>
        <p:spPr>
          <a:xfrm>
            <a:off x="4410009" y="1925585"/>
            <a:ext cx="5718307" cy="3668712"/>
          </a:xfrm>
          <a:prstGeom prst="rect">
            <a:avLst/>
          </a:prstGeom>
        </p:spPr>
      </p:pic>
      <p:sp>
        <p:nvSpPr>
          <p:cNvPr id="3" name="BlokTextu 2">
            <a:extLst>
              <a:ext uri="{FF2B5EF4-FFF2-40B4-BE49-F238E27FC236}">
                <a16:creationId xmlns:a16="http://schemas.microsoft.com/office/drawing/2014/main" id="{293057F0-22E2-8CDB-6EE7-5A3518E74128}"/>
              </a:ext>
            </a:extLst>
          </p:cNvPr>
          <p:cNvSpPr txBox="1"/>
          <p:nvPr/>
        </p:nvSpPr>
        <p:spPr>
          <a:xfrm>
            <a:off x="1409700" y="1925585"/>
            <a:ext cx="2227220" cy="369332"/>
          </a:xfrm>
          <a:prstGeom prst="rect">
            <a:avLst/>
          </a:prstGeom>
          <a:noFill/>
        </p:spPr>
        <p:txBody>
          <a:bodyPr wrap="square" rtlCol="0">
            <a:spAutoFit/>
          </a:bodyPr>
          <a:lstStyle/>
          <a:p>
            <a:r>
              <a:rPr lang="sk-SK" b="1" dirty="0">
                <a:latin typeface="Arial Nova Cond" panose="020B0506020202020204" pitchFamily="34" charset="0"/>
              </a:rPr>
              <a:t>HLAVNÉ VÝSLEDKY</a:t>
            </a:r>
          </a:p>
        </p:txBody>
      </p:sp>
    </p:spTree>
    <p:extLst>
      <p:ext uri="{BB962C8B-B14F-4D97-AF65-F5344CB8AC3E}">
        <p14:creationId xmlns:p14="http://schemas.microsoft.com/office/powerpoint/2010/main" val="74246153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8E6600A-A38E-B5E5-F511-AFA18F8126BE}"/>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314A7300-1FC8-0147-2811-AC4BEF655B41}"/>
              </a:ext>
            </a:extLst>
          </p:cNvPr>
          <p:cNvSpPr>
            <a:spLocks noGrp="1" noChangeArrowheads="1"/>
          </p:cNvSpPr>
          <p:nvPr>
            <p:ph type="title"/>
          </p:nvPr>
        </p:nvSpPr>
        <p:spPr/>
        <p:txBody>
          <a:bodyPr/>
          <a:lstStyle/>
          <a:p>
            <a:r>
              <a:rPr lang="sk-SK" b="1" dirty="0">
                <a:latin typeface="Arial Nova Cond" panose="020B0506020202020204" pitchFamily="34" charset="0"/>
              </a:rPr>
              <a:t>NOVÁ PRIEMYSELNÁ STRATÉGIA (2020)</a:t>
            </a:r>
            <a:endParaRPr lang="cs-CZ" altLang="sk-SK" b="1" dirty="0">
              <a:latin typeface="Arial" panose="020B0604020202020204" pitchFamily="34" charset="0"/>
            </a:endParaRPr>
          </a:p>
        </p:txBody>
      </p:sp>
      <p:sp>
        <p:nvSpPr>
          <p:cNvPr id="3" name="BlokTextu 2">
            <a:extLst>
              <a:ext uri="{FF2B5EF4-FFF2-40B4-BE49-F238E27FC236}">
                <a16:creationId xmlns:a16="http://schemas.microsoft.com/office/drawing/2014/main" id="{E5BAC981-5993-182E-4C92-F2E24E7CF9A1}"/>
              </a:ext>
            </a:extLst>
          </p:cNvPr>
          <p:cNvSpPr txBox="1"/>
          <p:nvPr/>
        </p:nvSpPr>
        <p:spPr>
          <a:xfrm>
            <a:off x="1409700" y="1925585"/>
            <a:ext cx="2227220" cy="369332"/>
          </a:xfrm>
          <a:prstGeom prst="rect">
            <a:avLst/>
          </a:prstGeom>
          <a:noFill/>
        </p:spPr>
        <p:txBody>
          <a:bodyPr wrap="square" rtlCol="0">
            <a:spAutoFit/>
          </a:bodyPr>
          <a:lstStyle/>
          <a:p>
            <a:r>
              <a:rPr lang="sk-SK" b="1" dirty="0">
                <a:latin typeface="Arial Nova Cond" panose="020B0506020202020204" pitchFamily="34" charset="0"/>
              </a:rPr>
              <a:t>HLAVNÉ VÝSLEDKY</a:t>
            </a:r>
          </a:p>
        </p:txBody>
      </p:sp>
      <p:pic>
        <p:nvPicPr>
          <p:cNvPr id="6" name="Zástupný objekt pre obsah 5">
            <a:extLst>
              <a:ext uri="{FF2B5EF4-FFF2-40B4-BE49-F238E27FC236}">
                <a16:creationId xmlns:a16="http://schemas.microsoft.com/office/drawing/2014/main" id="{2C9944E4-270F-9FD0-E26E-FB128A2F4E17}"/>
              </a:ext>
            </a:extLst>
          </p:cNvPr>
          <p:cNvPicPr>
            <a:picLocks noGrp="1" noChangeAspect="1"/>
          </p:cNvPicPr>
          <p:nvPr>
            <p:ph idx="1"/>
          </p:nvPr>
        </p:nvPicPr>
        <p:blipFill>
          <a:blip r:embed="rId3"/>
          <a:stretch>
            <a:fillRect/>
          </a:stretch>
        </p:blipFill>
        <p:spPr>
          <a:xfrm>
            <a:off x="4339988" y="1925585"/>
            <a:ext cx="5386479" cy="3458564"/>
          </a:xfrm>
          <a:prstGeom prst="rect">
            <a:avLst/>
          </a:prstGeom>
        </p:spPr>
      </p:pic>
    </p:spTree>
    <p:extLst>
      <p:ext uri="{BB962C8B-B14F-4D97-AF65-F5344CB8AC3E}">
        <p14:creationId xmlns:p14="http://schemas.microsoft.com/office/powerpoint/2010/main" val="318669307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2">
            <a:extLst>
              <a:ext uri="{FF2B5EF4-FFF2-40B4-BE49-F238E27FC236}">
                <a16:creationId xmlns:a16="http://schemas.microsoft.com/office/drawing/2014/main" id="{AF594CD1-8A04-5165-AE36-18A5D47C6139}"/>
              </a:ext>
            </a:extLst>
          </p:cNvPr>
          <p:cNvSpPr>
            <a:spLocks noGrp="1" noChangeArrowheads="1"/>
          </p:cNvSpPr>
          <p:nvPr>
            <p:ph type="title"/>
          </p:nvPr>
        </p:nvSpPr>
        <p:spPr>
          <a:xfrm>
            <a:off x="3045041" y="585927"/>
            <a:ext cx="7622126" cy="1339658"/>
          </a:xfrm>
        </p:spPr>
        <p:txBody>
          <a:bodyPr>
            <a:normAutofit fontScale="90000"/>
          </a:bodyPr>
          <a:lstStyle/>
          <a:p>
            <a:r>
              <a:rPr lang="sk-SK" b="1" dirty="0">
                <a:latin typeface="Arial Nova Cond" panose="020B0506020202020204" pitchFamily="34" charset="0"/>
              </a:rPr>
              <a:t>PRÁVO INFORMAČNÝCH </a:t>
            </a:r>
            <a:br>
              <a:rPr lang="sk-SK" b="1" dirty="0">
                <a:latin typeface="Arial Nova Cond" panose="020B0506020202020204" pitchFamily="34" charset="0"/>
              </a:rPr>
            </a:br>
            <a:r>
              <a:rPr lang="sk-SK" b="1" dirty="0">
                <a:latin typeface="Arial Nova Cond" panose="020B0506020202020204" pitchFamily="34" charset="0"/>
              </a:rPr>
              <a:t>A KOMUNIKAČNÝCH TECHNOLÓGIÍ</a:t>
            </a:r>
            <a:endParaRPr lang="sk-SK" altLang="sk-SK" dirty="0"/>
          </a:p>
        </p:txBody>
      </p:sp>
      <p:sp>
        <p:nvSpPr>
          <p:cNvPr id="5123" name="Zástupný objekt pre obsah 4">
            <a:extLst>
              <a:ext uri="{FF2B5EF4-FFF2-40B4-BE49-F238E27FC236}">
                <a16:creationId xmlns:a16="http://schemas.microsoft.com/office/drawing/2014/main" id="{D3B98AE6-A852-4843-4705-7021D1F50188}"/>
              </a:ext>
            </a:extLst>
          </p:cNvPr>
          <p:cNvSpPr>
            <a:spLocks noGrp="1" noChangeArrowheads="1"/>
          </p:cNvSpPr>
          <p:nvPr>
            <p:ph idx="1"/>
          </p:nvPr>
        </p:nvSpPr>
        <p:spPr bwMode="auto">
          <a:xfrm>
            <a:off x="3045039" y="2253101"/>
            <a:ext cx="7622127" cy="2645096"/>
          </a:xfrm>
        </p:spPr>
        <p:txBody>
          <a:bodyPr lIns="91440" tIns="45720" rIns="91440" bIns="45720" numCol="1" anchorCtr="0" compatLnSpc="1">
            <a:prstTxWarp prst="textNoShape">
              <a:avLst/>
            </a:prstTxWarp>
            <a:normAutofit/>
          </a:bodyPr>
          <a:lstStyle/>
          <a:p>
            <a:pPr algn="just"/>
            <a:r>
              <a:rPr lang="sk-SK" altLang="sk-SK" sz="2200" dirty="0">
                <a:latin typeface="Arial" panose="020B0604020202020204" pitchFamily="34" charset="0"/>
                <a:cs typeface="Arial" panose="020B0604020202020204" pitchFamily="34" charset="0"/>
              </a:rPr>
              <a:t>predstavuje súhrn právnych noriem, ktoré upravujú vzájomne nezávislé a vysoko špecializované právne oblasti, ktoré sa neustále rozvíjajú v dôsledku rýchleho vývoja a aplikácie nových technológií v praxi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8F9860-E73B-415C-7613-13C8C3E8A39A}"/>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6A902729-6848-87F5-D4B5-1B69CD03B7AD}"/>
              </a:ext>
            </a:extLst>
          </p:cNvPr>
          <p:cNvSpPr>
            <a:spLocks noGrp="1" noChangeArrowheads="1"/>
          </p:cNvSpPr>
          <p:nvPr>
            <p:ph type="title"/>
          </p:nvPr>
        </p:nvSpPr>
        <p:spPr/>
        <p:txBody>
          <a:bodyPr/>
          <a:lstStyle/>
          <a:p>
            <a:r>
              <a:rPr lang="sk-SK" b="1" dirty="0">
                <a:latin typeface="Arial Nova Cond" panose="020B0506020202020204" pitchFamily="34" charset="0"/>
              </a:rPr>
              <a:t>NOVÁ PRIEMYSELNÁ STRATÉGIA (2020)</a:t>
            </a:r>
            <a:endParaRPr lang="cs-CZ" altLang="sk-SK" b="1" dirty="0">
              <a:latin typeface="Arial" panose="020B0604020202020204" pitchFamily="34" charset="0"/>
            </a:endParaRPr>
          </a:p>
        </p:txBody>
      </p:sp>
      <p:sp>
        <p:nvSpPr>
          <p:cNvPr id="3" name="BlokTextu 2">
            <a:extLst>
              <a:ext uri="{FF2B5EF4-FFF2-40B4-BE49-F238E27FC236}">
                <a16:creationId xmlns:a16="http://schemas.microsoft.com/office/drawing/2014/main" id="{CEEF04DB-E57B-4513-AF9C-A28947F48B19}"/>
              </a:ext>
            </a:extLst>
          </p:cNvPr>
          <p:cNvSpPr txBox="1"/>
          <p:nvPr/>
        </p:nvSpPr>
        <p:spPr>
          <a:xfrm>
            <a:off x="1409700" y="1925585"/>
            <a:ext cx="2227220" cy="369332"/>
          </a:xfrm>
          <a:prstGeom prst="rect">
            <a:avLst/>
          </a:prstGeom>
          <a:noFill/>
        </p:spPr>
        <p:txBody>
          <a:bodyPr wrap="square" rtlCol="0">
            <a:spAutoFit/>
          </a:bodyPr>
          <a:lstStyle/>
          <a:p>
            <a:r>
              <a:rPr lang="sk-SK" b="1" dirty="0">
                <a:latin typeface="Arial Nova Cond" panose="020B0506020202020204" pitchFamily="34" charset="0"/>
              </a:rPr>
              <a:t>HLAVNÉ VÝSLEDKY</a:t>
            </a:r>
          </a:p>
        </p:txBody>
      </p:sp>
      <p:pic>
        <p:nvPicPr>
          <p:cNvPr id="7" name="Obrázok 6">
            <a:extLst>
              <a:ext uri="{FF2B5EF4-FFF2-40B4-BE49-F238E27FC236}">
                <a16:creationId xmlns:a16="http://schemas.microsoft.com/office/drawing/2014/main" id="{211676EC-C471-21DF-DFB3-90A37FB18063}"/>
              </a:ext>
            </a:extLst>
          </p:cNvPr>
          <p:cNvPicPr>
            <a:picLocks noChangeAspect="1"/>
          </p:cNvPicPr>
          <p:nvPr/>
        </p:nvPicPr>
        <p:blipFill>
          <a:blip r:embed="rId3"/>
          <a:stretch>
            <a:fillRect/>
          </a:stretch>
        </p:blipFill>
        <p:spPr>
          <a:xfrm>
            <a:off x="4492083" y="1925585"/>
            <a:ext cx="5145815" cy="3548115"/>
          </a:xfrm>
          <a:prstGeom prst="rect">
            <a:avLst/>
          </a:prstGeom>
        </p:spPr>
      </p:pic>
    </p:spTree>
    <p:extLst>
      <p:ext uri="{BB962C8B-B14F-4D97-AF65-F5344CB8AC3E}">
        <p14:creationId xmlns:p14="http://schemas.microsoft.com/office/powerpoint/2010/main" val="30290529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7BE63ED-4E0E-BFBC-A1D4-A22F5E5FAC70}"/>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8BA4283A-8418-91D4-4DDA-448D5F8D8A46}"/>
              </a:ext>
            </a:extLst>
          </p:cNvPr>
          <p:cNvSpPr>
            <a:spLocks noGrp="1" noChangeArrowheads="1"/>
          </p:cNvSpPr>
          <p:nvPr>
            <p:ph type="title"/>
          </p:nvPr>
        </p:nvSpPr>
        <p:spPr/>
        <p:txBody>
          <a:bodyPr/>
          <a:lstStyle/>
          <a:p>
            <a:r>
              <a:rPr lang="sk-SK" b="1" dirty="0">
                <a:latin typeface="Arial Nova Cond" panose="020B0506020202020204" pitchFamily="34" charset="0"/>
              </a:rPr>
              <a:t>NOVÁ PRIEMYSELNÁ STRATÉGIA (2020)</a:t>
            </a:r>
            <a:endParaRPr lang="cs-CZ" altLang="sk-SK" b="1" dirty="0">
              <a:latin typeface="Arial" panose="020B0604020202020204" pitchFamily="34" charset="0"/>
            </a:endParaRPr>
          </a:p>
        </p:txBody>
      </p:sp>
      <p:sp>
        <p:nvSpPr>
          <p:cNvPr id="3" name="BlokTextu 2">
            <a:extLst>
              <a:ext uri="{FF2B5EF4-FFF2-40B4-BE49-F238E27FC236}">
                <a16:creationId xmlns:a16="http://schemas.microsoft.com/office/drawing/2014/main" id="{3B7121F2-8AA6-A101-ED42-5803B83234FB}"/>
              </a:ext>
            </a:extLst>
          </p:cNvPr>
          <p:cNvSpPr txBox="1"/>
          <p:nvPr/>
        </p:nvSpPr>
        <p:spPr>
          <a:xfrm>
            <a:off x="1409700" y="1925585"/>
            <a:ext cx="2227220" cy="369332"/>
          </a:xfrm>
          <a:prstGeom prst="rect">
            <a:avLst/>
          </a:prstGeom>
          <a:noFill/>
        </p:spPr>
        <p:txBody>
          <a:bodyPr wrap="square" rtlCol="0">
            <a:spAutoFit/>
          </a:bodyPr>
          <a:lstStyle/>
          <a:p>
            <a:r>
              <a:rPr lang="sk-SK" b="1" dirty="0">
                <a:latin typeface="Arial Nova Cond" panose="020B0506020202020204" pitchFamily="34" charset="0"/>
              </a:rPr>
              <a:t>HLAVNÉ VÝSLEDKY</a:t>
            </a:r>
          </a:p>
        </p:txBody>
      </p:sp>
      <p:pic>
        <p:nvPicPr>
          <p:cNvPr id="2" name="Obrázok 1">
            <a:extLst>
              <a:ext uri="{FF2B5EF4-FFF2-40B4-BE49-F238E27FC236}">
                <a16:creationId xmlns:a16="http://schemas.microsoft.com/office/drawing/2014/main" id="{68A2E066-7408-9DC0-068D-B87C177124AA}"/>
              </a:ext>
            </a:extLst>
          </p:cNvPr>
          <p:cNvPicPr>
            <a:picLocks noChangeAspect="1"/>
          </p:cNvPicPr>
          <p:nvPr/>
        </p:nvPicPr>
        <p:blipFill>
          <a:blip r:embed="rId3"/>
          <a:stretch>
            <a:fillRect/>
          </a:stretch>
        </p:blipFill>
        <p:spPr>
          <a:xfrm>
            <a:off x="4382187" y="1925585"/>
            <a:ext cx="5539712" cy="3688465"/>
          </a:xfrm>
          <a:prstGeom prst="rect">
            <a:avLst/>
          </a:prstGeom>
        </p:spPr>
      </p:pic>
    </p:spTree>
    <p:extLst>
      <p:ext uri="{BB962C8B-B14F-4D97-AF65-F5344CB8AC3E}">
        <p14:creationId xmlns:p14="http://schemas.microsoft.com/office/powerpoint/2010/main" val="323561380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A92D7E6-F0AE-75F8-18DE-ABC7B2F1CAD6}"/>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BCC79B56-4B35-0C14-A3D3-68731396D7EC}"/>
              </a:ext>
            </a:extLst>
          </p:cNvPr>
          <p:cNvSpPr>
            <a:spLocks noGrp="1" noChangeArrowheads="1"/>
          </p:cNvSpPr>
          <p:nvPr>
            <p:ph type="title"/>
          </p:nvPr>
        </p:nvSpPr>
        <p:spPr/>
        <p:txBody>
          <a:bodyPr/>
          <a:lstStyle/>
          <a:p>
            <a:r>
              <a:rPr lang="sk-SK" b="1" dirty="0">
                <a:latin typeface="Arial Nova Cond" panose="020B0506020202020204" pitchFamily="34" charset="0"/>
              </a:rPr>
              <a:t>NOVÁ PRIEMYSELNÁ STRATÉGIA (2020)</a:t>
            </a:r>
            <a:endParaRPr lang="cs-CZ" altLang="sk-SK" b="1" dirty="0">
              <a:latin typeface="Arial" panose="020B0604020202020204" pitchFamily="34" charset="0"/>
            </a:endParaRPr>
          </a:p>
        </p:txBody>
      </p:sp>
      <p:sp>
        <p:nvSpPr>
          <p:cNvPr id="3" name="BlokTextu 2">
            <a:extLst>
              <a:ext uri="{FF2B5EF4-FFF2-40B4-BE49-F238E27FC236}">
                <a16:creationId xmlns:a16="http://schemas.microsoft.com/office/drawing/2014/main" id="{4DFB55BA-91DF-14ED-805C-367F54B19C6B}"/>
              </a:ext>
            </a:extLst>
          </p:cNvPr>
          <p:cNvSpPr txBox="1"/>
          <p:nvPr/>
        </p:nvSpPr>
        <p:spPr>
          <a:xfrm>
            <a:off x="1409700" y="1925585"/>
            <a:ext cx="2227220" cy="369332"/>
          </a:xfrm>
          <a:prstGeom prst="rect">
            <a:avLst/>
          </a:prstGeom>
          <a:noFill/>
        </p:spPr>
        <p:txBody>
          <a:bodyPr wrap="square" rtlCol="0">
            <a:spAutoFit/>
          </a:bodyPr>
          <a:lstStyle/>
          <a:p>
            <a:r>
              <a:rPr lang="sk-SK" b="1" dirty="0">
                <a:latin typeface="Arial Nova Cond" panose="020B0506020202020204" pitchFamily="34" charset="0"/>
              </a:rPr>
              <a:t>HLAVNÉ VÝSLEDKY</a:t>
            </a:r>
          </a:p>
        </p:txBody>
      </p:sp>
      <p:pic>
        <p:nvPicPr>
          <p:cNvPr id="4" name="Obrázok 3">
            <a:extLst>
              <a:ext uri="{FF2B5EF4-FFF2-40B4-BE49-F238E27FC236}">
                <a16:creationId xmlns:a16="http://schemas.microsoft.com/office/drawing/2014/main" id="{39842C19-4C3B-7BFA-9050-0CB386AF3DF3}"/>
              </a:ext>
            </a:extLst>
          </p:cNvPr>
          <p:cNvPicPr>
            <a:picLocks noChangeAspect="1"/>
          </p:cNvPicPr>
          <p:nvPr/>
        </p:nvPicPr>
        <p:blipFill>
          <a:blip r:embed="rId3"/>
          <a:stretch>
            <a:fillRect/>
          </a:stretch>
        </p:blipFill>
        <p:spPr>
          <a:xfrm>
            <a:off x="4207539" y="1845227"/>
            <a:ext cx="5889009" cy="3702588"/>
          </a:xfrm>
          <a:prstGeom prst="rect">
            <a:avLst/>
          </a:prstGeom>
        </p:spPr>
      </p:pic>
    </p:spTree>
    <p:extLst>
      <p:ext uri="{BB962C8B-B14F-4D97-AF65-F5344CB8AC3E}">
        <p14:creationId xmlns:p14="http://schemas.microsoft.com/office/powerpoint/2010/main" val="240526253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5C5B743-58E4-4D25-9E30-DF70603401FA}"/>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3A50957F-E699-DC6B-CFD9-154301F33503}"/>
              </a:ext>
            </a:extLst>
          </p:cNvPr>
          <p:cNvSpPr>
            <a:spLocks noGrp="1" noChangeArrowheads="1"/>
          </p:cNvSpPr>
          <p:nvPr>
            <p:ph type="title"/>
          </p:nvPr>
        </p:nvSpPr>
        <p:spPr/>
        <p:txBody>
          <a:bodyPr/>
          <a:lstStyle/>
          <a:p>
            <a:r>
              <a:rPr lang="sk-SK" b="1" dirty="0">
                <a:latin typeface="Arial Nova Cond" panose="020B0506020202020204" pitchFamily="34" charset="0"/>
              </a:rPr>
              <a:t>NOVÁ PRIEMYSELNÁ STRATÉGIA (2020)</a:t>
            </a:r>
            <a:endParaRPr lang="cs-CZ" altLang="sk-SK" b="1" dirty="0">
              <a:latin typeface="Arial" panose="020B0604020202020204" pitchFamily="34" charset="0"/>
            </a:endParaRPr>
          </a:p>
        </p:txBody>
      </p:sp>
      <p:sp>
        <p:nvSpPr>
          <p:cNvPr id="3" name="BlokTextu 2">
            <a:extLst>
              <a:ext uri="{FF2B5EF4-FFF2-40B4-BE49-F238E27FC236}">
                <a16:creationId xmlns:a16="http://schemas.microsoft.com/office/drawing/2014/main" id="{386E3ECA-A1B1-98C0-87BD-B0BF4CF99B1F}"/>
              </a:ext>
            </a:extLst>
          </p:cNvPr>
          <p:cNvSpPr txBox="1"/>
          <p:nvPr/>
        </p:nvSpPr>
        <p:spPr>
          <a:xfrm>
            <a:off x="1409700" y="1925585"/>
            <a:ext cx="2227220" cy="369332"/>
          </a:xfrm>
          <a:prstGeom prst="rect">
            <a:avLst/>
          </a:prstGeom>
          <a:noFill/>
        </p:spPr>
        <p:txBody>
          <a:bodyPr wrap="square" rtlCol="0">
            <a:spAutoFit/>
          </a:bodyPr>
          <a:lstStyle/>
          <a:p>
            <a:r>
              <a:rPr lang="sk-SK" b="1" dirty="0">
                <a:latin typeface="Arial Nova Cond" panose="020B0506020202020204" pitchFamily="34" charset="0"/>
              </a:rPr>
              <a:t>HLAVNÉ VÝSLEDKY</a:t>
            </a:r>
          </a:p>
        </p:txBody>
      </p:sp>
      <p:pic>
        <p:nvPicPr>
          <p:cNvPr id="5" name="Obrázok 4">
            <a:extLst>
              <a:ext uri="{FF2B5EF4-FFF2-40B4-BE49-F238E27FC236}">
                <a16:creationId xmlns:a16="http://schemas.microsoft.com/office/drawing/2014/main" id="{529DD20A-ECA9-0E07-CB53-E7D7344C25E2}"/>
              </a:ext>
            </a:extLst>
          </p:cNvPr>
          <p:cNvPicPr>
            <a:picLocks noChangeAspect="1"/>
          </p:cNvPicPr>
          <p:nvPr/>
        </p:nvPicPr>
        <p:blipFill>
          <a:blip r:embed="rId3"/>
          <a:stretch>
            <a:fillRect/>
          </a:stretch>
        </p:blipFill>
        <p:spPr>
          <a:xfrm>
            <a:off x="4032913" y="1858964"/>
            <a:ext cx="6482687" cy="3647908"/>
          </a:xfrm>
          <a:prstGeom prst="rect">
            <a:avLst/>
          </a:prstGeom>
        </p:spPr>
      </p:pic>
    </p:spTree>
    <p:extLst>
      <p:ext uri="{BB962C8B-B14F-4D97-AF65-F5344CB8AC3E}">
        <p14:creationId xmlns:p14="http://schemas.microsoft.com/office/powerpoint/2010/main" val="15270755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09BEBEC-11D5-AFF7-AC33-500037AC29FF}"/>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FB2049EA-C0BA-5AA9-06E1-6C0CAEE4F613}"/>
              </a:ext>
            </a:extLst>
          </p:cNvPr>
          <p:cNvSpPr>
            <a:spLocks noGrp="1" noChangeArrowheads="1"/>
          </p:cNvSpPr>
          <p:nvPr>
            <p:ph type="title"/>
          </p:nvPr>
        </p:nvSpPr>
        <p:spPr/>
        <p:txBody>
          <a:bodyPr/>
          <a:lstStyle/>
          <a:p>
            <a:r>
              <a:rPr lang="sk-SK" b="1" dirty="0">
                <a:latin typeface="Arial Nova Cond" panose="020B0506020202020204" pitchFamily="34" charset="0"/>
              </a:rPr>
              <a:t>NOVÁ PRIEMYSELNÁ STRATÉGIA (2020)</a:t>
            </a:r>
            <a:endParaRPr lang="cs-CZ" altLang="sk-SK" b="1" dirty="0">
              <a:latin typeface="Arial" panose="020B0604020202020204" pitchFamily="34" charset="0"/>
            </a:endParaRPr>
          </a:p>
        </p:txBody>
      </p:sp>
      <p:sp>
        <p:nvSpPr>
          <p:cNvPr id="3" name="BlokTextu 2">
            <a:extLst>
              <a:ext uri="{FF2B5EF4-FFF2-40B4-BE49-F238E27FC236}">
                <a16:creationId xmlns:a16="http://schemas.microsoft.com/office/drawing/2014/main" id="{82FB6FFD-A4E9-1345-5046-A654B48FFFC1}"/>
              </a:ext>
            </a:extLst>
          </p:cNvPr>
          <p:cNvSpPr txBox="1"/>
          <p:nvPr/>
        </p:nvSpPr>
        <p:spPr>
          <a:xfrm>
            <a:off x="1409700" y="1925585"/>
            <a:ext cx="2227220" cy="369332"/>
          </a:xfrm>
          <a:prstGeom prst="rect">
            <a:avLst/>
          </a:prstGeom>
          <a:noFill/>
        </p:spPr>
        <p:txBody>
          <a:bodyPr wrap="square" rtlCol="0">
            <a:spAutoFit/>
          </a:bodyPr>
          <a:lstStyle/>
          <a:p>
            <a:r>
              <a:rPr lang="sk-SK" b="1" dirty="0">
                <a:latin typeface="Arial Nova Cond" panose="020B0506020202020204" pitchFamily="34" charset="0"/>
              </a:rPr>
              <a:t>HLAVNÉ VÝSLEDKY</a:t>
            </a:r>
          </a:p>
        </p:txBody>
      </p:sp>
      <p:pic>
        <p:nvPicPr>
          <p:cNvPr id="2" name="Obrázok 1">
            <a:extLst>
              <a:ext uri="{FF2B5EF4-FFF2-40B4-BE49-F238E27FC236}">
                <a16:creationId xmlns:a16="http://schemas.microsoft.com/office/drawing/2014/main" id="{B552AE23-F5DD-ACC9-A519-434FAD117FC0}"/>
              </a:ext>
            </a:extLst>
          </p:cNvPr>
          <p:cNvPicPr>
            <a:picLocks noChangeAspect="1"/>
          </p:cNvPicPr>
          <p:nvPr/>
        </p:nvPicPr>
        <p:blipFill>
          <a:blip r:embed="rId3"/>
          <a:stretch>
            <a:fillRect/>
          </a:stretch>
        </p:blipFill>
        <p:spPr>
          <a:xfrm>
            <a:off x="3890229" y="1925585"/>
            <a:ext cx="6523629" cy="3671886"/>
          </a:xfrm>
          <a:prstGeom prst="rect">
            <a:avLst/>
          </a:prstGeom>
        </p:spPr>
      </p:pic>
    </p:spTree>
    <p:extLst>
      <p:ext uri="{BB962C8B-B14F-4D97-AF65-F5344CB8AC3E}">
        <p14:creationId xmlns:p14="http://schemas.microsoft.com/office/powerpoint/2010/main" val="113077513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FF51031-E728-E7AF-48EE-05E58C4DC4F7}"/>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7482F9C0-2D0F-B453-BC2B-824C5DC35FF8}"/>
              </a:ext>
            </a:extLst>
          </p:cNvPr>
          <p:cNvSpPr>
            <a:spLocks noGrp="1" noChangeArrowheads="1"/>
          </p:cNvSpPr>
          <p:nvPr>
            <p:ph type="title"/>
          </p:nvPr>
        </p:nvSpPr>
        <p:spPr>
          <a:xfrm>
            <a:off x="2286000" y="585927"/>
            <a:ext cx="8381167" cy="1339658"/>
          </a:xfrm>
        </p:spPr>
        <p:txBody>
          <a:bodyPr/>
          <a:lstStyle/>
          <a:p>
            <a:r>
              <a:rPr lang="sk-SK" b="1" dirty="0">
                <a:latin typeface="Arial Nova Cond" panose="020B0506020202020204" pitchFamily="34" charset="0"/>
              </a:rPr>
              <a:t>VNÚTROŠTÁTNY PLÁN DIGITÁLNEJ DEKÁDY SR</a:t>
            </a:r>
            <a:endParaRPr lang="cs-CZ" altLang="sk-SK" b="1" dirty="0">
              <a:latin typeface="Arial" panose="020B0604020202020204" pitchFamily="34" charset="0"/>
            </a:endParaRPr>
          </a:p>
        </p:txBody>
      </p:sp>
      <p:sp>
        <p:nvSpPr>
          <p:cNvPr id="26627" name="Rectangle 3">
            <a:extLst>
              <a:ext uri="{FF2B5EF4-FFF2-40B4-BE49-F238E27FC236}">
                <a16:creationId xmlns:a16="http://schemas.microsoft.com/office/drawing/2014/main" id="{9BFA14E9-0D12-780C-E844-2A892C2CD72F}"/>
              </a:ext>
            </a:extLst>
          </p:cNvPr>
          <p:cNvSpPr>
            <a:spLocks noGrp="1" noChangeArrowheads="1"/>
          </p:cNvSpPr>
          <p:nvPr>
            <p:ph idx="1"/>
          </p:nvPr>
        </p:nvSpPr>
        <p:spPr bwMode="auto">
          <a:xfrm>
            <a:off x="1611951" y="1854200"/>
            <a:ext cx="9055216" cy="3740149"/>
          </a:xfrm>
        </p:spPr>
        <p:txBody>
          <a:bodyPr wrap="square" numCol="1" anchor="t" anchorCtr="0" compatLnSpc="1">
            <a:prstTxWarp prst="textNoShape">
              <a:avLst/>
            </a:prstTxWarp>
          </a:bodyPr>
          <a:lstStyle/>
          <a:p>
            <a:pPr marL="0" indent="0">
              <a:buNone/>
            </a:pPr>
            <a:r>
              <a:rPr lang="sk-SK" sz="1300" dirty="0">
                <a:latin typeface="Arial Nova Cond" panose="020B0506020202020204" pitchFamily="34" charset="0"/>
              </a:rPr>
              <a:t>Ciele v dimenzií </a:t>
            </a:r>
            <a:r>
              <a:rPr lang="sk-SK" sz="1300" b="1" dirty="0">
                <a:latin typeface="Arial Nova Cond" panose="020B0506020202020204" pitchFamily="34" charset="0"/>
              </a:rPr>
              <a:t>Digitálne zručnosti do roku 2030:</a:t>
            </a:r>
          </a:p>
          <a:p>
            <a:pPr marL="285750" indent="-285750"/>
            <a:r>
              <a:rPr lang="sk-SK" sz="1300" dirty="0">
                <a:latin typeface="Arial Nova Cond" panose="020B0506020202020204" pitchFamily="34" charset="0"/>
              </a:rPr>
              <a:t>najmenej 80 % osôb vo veku od 16 do 74 rokov bude mať aspoň základné digitálne zručnosti; </a:t>
            </a:r>
          </a:p>
          <a:p>
            <a:pPr marL="285750" indent="-285750"/>
            <a:r>
              <a:rPr lang="sk-SK" sz="1300" dirty="0">
                <a:latin typeface="Arial Nova Cond" panose="020B0506020202020204" pitchFamily="34" charset="0"/>
              </a:rPr>
              <a:t>v Únii bude zamestnaných najmenej 20 miliónov odborníkov v oblasti IKT, pričom sa podporí prístup žien k tejto oblasti a zvýši počet absolventov odboru IKT. </a:t>
            </a:r>
          </a:p>
          <a:p>
            <a:endParaRPr lang="sk-SK" sz="1300" dirty="0">
              <a:latin typeface="Arial Nova Cond" panose="020B0506020202020204" pitchFamily="34" charset="0"/>
            </a:endParaRPr>
          </a:p>
          <a:p>
            <a:pPr marL="0" indent="0">
              <a:buNone/>
            </a:pPr>
            <a:r>
              <a:rPr lang="sk-SK" sz="1300" dirty="0">
                <a:latin typeface="Arial Nova Cond" panose="020B0506020202020204" pitchFamily="34" charset="0"/>
              </a:rPr>
              <a:t>Ciele v dimenzii </a:t>
            </a:r>
            <a:r>
              <a:rPr lang="sk-SK" sz="1300" b="1" dirty="0">
                <a:latin typeface="Arial Nova Cond" panose="020B0506020202020204" pitchFamily="34" charset="0"/>
              </a:rPr>
              <a:t>Bezpečné a udržateľné digitálne infraštruktúry do roku 2030</a:t>
            </a:r>
            <a:r>
              <a:rPr lang="sk-SK" sz="1300" dirty="0">
                <a:latin typeface="Arial Nova Cond" panose="020B0506020202020204" pitchFamily="34" charset="0"/>
              </a:rPr>
              <a:t>:</a:t>
            </a:r>
          </a:p>
          <a:p>
            <a:pPr marL="285750" indent="-285750"/>
            <a:r>
              <a:rPr lang="sk-SK" sz="1300" dirty="0">
                <a:latin typeface="Arial Nova Cond" panose="020B0506020202020204" pitchFamily="34" charset="0"/>
              </a:rPr>
              <a:t>100 % domácností bude pokrytých gigabitovým pripojením; </a:t>
            </a:r>
          </a:p>
          <a:p>
            <a:pPr marL="285750" indent="-285750"/>
            <a:r>
              <a:rPr lang="sk-SK" sz="1300" dirty="0">
                <a:latin typeface="Arial Nova Cond" panose="020B0506020202020204" pitchFamily="34" charset="0"/>
              </a:rPr>
              <a:t>100 % obývaných území bude pokrytých aspoň jednou 5G sieťou bez ohľadu na použité frekvenčné pásmo; </a:t>
            </a:r>
          </a:p>
          <a:p>
            <a:pPr marL="285750" indent="-285750"/>
            <a:r>
              <a:rPr lang="sk-SK" sz="1300" dirty="0">
                <a:latin typeface="Arial Nova Cond" panose="020B0506020202020204" pitchFamily="34" charset="0"/>
              </a:rPr>
              <a:t>hodnota vytvorená z hľadiska príjmov z činností v oblasti polovodičov v Európskej únii vo všetkých fázach hodnotového reťazca bude vzhľadom na hodnotu globálneho trhu na úrovni 20 % hodnoty celosvetovej produkcie;</a:t>
            </a:r>
          </a:p>
          <a:p>
            <a:pPr marL="285750" indent="-285750"/>
            <a:r>
              <a:rPr lang="sk-SK" sz="1300" dirty="0">
                <a:latin typeface="Arial Nova Cond" panose="020B0506020202020204" pitchFamily="34" charset="0"/>
              </a:rPr>
              <a:t>v Európskej únii bude zavedených aspoň 10 000 klimaticky neutrálnych bezpečných okrajových uzlov a budú rozmiestnené tak, aby sa zaručil prístup k dátovým službám s malým oneskorením (pár milisekúnd), a to bez ohľadu na to, kde sa podniky nachádzajú;</a:t>
            </a:r>
          </a:p>
          <a:p>
            <a:pPr marL="285750" indent="-285750"/>
            <a:r>
              <a:rPr lang="sk-SK" sz="1300" dirty="0">
                <a:latin typeface="Arial Nova Cond" panose="020B0506020202020204" pitchFamily="34" charset="0"/>
              </a:rPr>
              <a:t>v Európskej únii bude fungovať prvý počítač s kvantovým zrýchlením.</a:t>
            </a:r>
          </a:p>
        </p:txBody>
      </p:sp>
    </p:spTree>
    <p:extLst>
      <p:ext uri="{BB962C8B-B14F-4D97-AF65-F5344CB8AC3E}">
        <p14:creationId xmlns:p14="http://schemas.microsoft.com/office/powerpoint/2010/main" val="337229974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627">
                                            <p:txEl>
                                              <p:pRg st="8" end="8"/>
                                            </p:txEl>
                                          </p:spTgt>
                                        </p:tgtEl>
                                        <p:attrNameLst>
                                          <p:attrName>style.visibility</p:attrName>
                                        </p:attrNameLst>
                                      </p:cBhvr>
                                      <p:to>
                                        <p:strVal val="visible"/>
                                      </p:to>
                                    </p:set>
                                    <p:anim calcmode="lin" valueType="num">
                                      <p:cBhvr additive="base">
                                        <p:cTn id="55"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62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6627">
                                            <p:txEl>
                                              <p:pRg st="9" end="9"/>
                                            </p:txEl>
                                          </p:spTgt>
                                        </p:tgtEl>
                                        <p:attrNameLst>
                                          <p:attrName>style.visibility</p:attrName>
                                        </p:attrNameLst>
                                      </p:cBhvr>
                                      <p:to>
                                        <p:strVal val="visible"/>
                                      </p:to>
                                    </p:set>
                                    <p:anim calcmode="lin" valueType="num">
                                      <p:cBhvr additive="base">
                                        <p:cTn id="61" dur="500" fill="hold"/>
                                        <p:tgtEl>
                                          <p:spTgt spid="2662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62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BDB274F-E0EC-4FC3-9E9C-477713B3D1DB}"/>
              </a:ext>
            </a:extLst>
          </p:cNvPr>
          <p:cNvSpPr>
            <a:spLocks noGrp="1"/>
          </p:cNvSpPr>
          <p:nvPr>
            <p:ph sz="half" idx="1"/>
          </p:nvPr>
        </p:nvSpPr>
        <p:spPr>
          <a:xfrm>
            <a:off x="762000" y="1825625"/>
            <a:ext cx="9347200" cy="3516842"/>
          </a:xfrm>
        </p:spPr>
        <p:txBody>
          <a:bodyPr/>
          <a:lstStyle/>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r>
              <a:rPr lang="sk-SK" dirty="0">
                <a:solidFill>
                  <a:schemeClr val="bg1"/>
                </a:solidFill>
              </a:rPr>
              <a:t>Ďakujem za pozornosť.</a:t>
            </a:r>
          </a:p>
        </p:txBody>
      </p:sp>
    </p:spTree>
    <p:extLst>
      <p:ext uri="{BB962C8B-B14F-4D97-AF65-F5344CB8AC3E}">
        <p14:creationId xmlns:p14="http://schemas.microsoft.com/office/powerpoint/2010/main" val="83223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8D254F02-6B5D-3D89-8713-B0A4BA8FACBF}"/>
              </a:ext>
            </a:extLst>
          </p:cNvPr>
          <p:cNvSpPr>
            <a:spLocks noGrp="1" noChangeArrowheads="1"/>
          </p:cNvSpPr>
          <p:nvPr>
            <p:ph type="title"/>
          </p:nvPr>
        </p:nvSpPr>
        <p:spPr>
          <a:xfrm>
            <a:off x="1911350" y="585927"/>
            <a:ext cx="8755817" cy="1339658"/>
          </a:xfrm>
        </p:spPr>
        <p:txBody>
          <a:bodyPr lIns="91440" tIns="45720" rIns="91440" bIns="45720" anchor="t">
            <a:normAutofit/>
          </a:bodyPr>
          <a:lstStyle/>
          <a:p>
            <a:r>
              <a:rPr lang="sk-SK" b="1" dirty="0">
                <a:latin typeface="Arial Nova Cond" panose="020B0506020202020204" pitchFamily="34" charset="0"/>
              </a:rPr>
              <a:t>POVAHA PRÁVNEJ ÚPRAVY</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56442084-AD85-7735-6531-B892FFFC6A07}"/>
              </a:ext>
            </a:extLst>
          </p:cNvPr>
          <p:cNvSpPr>
            <a:spLocks noGrp="1"/>
          </p:cNvSpPr>
          <p:nvPr>
            <p:ph idx="1"/>
          </p:nvPr>
        </p:nvSpPr>
        <p:spPr>
          <a:xfrm>
            <a:off x="1611951" y="1879600"/>
            <a:ext cx="9055216" cy="3289300"/>
          </a:xfrm>
        </p:spPr>
        <p:txBody>
          <a:bodyPr>
            <a:normAutofit fontScale="92500" lnSpcReduction="10000"/>
          </a:bodyPr>
          <a:lstStyle/>
          <a:p>
            <a:pPr>
              <a:buFont typeface="Wingdings" panose="05000000000000000000" pitchFamily="2" charset="2"/>
              <a:buChar char="§"/>
            </a:pPr>
            <a:r>
              <a:rPr lang="sk-SK" sz="1800" dirty="0">
                <a:latin typeface="Arial Nova Cond" panose="020B0506020202020204" pitchFamily="34" charset="0"/>
              </a:rPr>
              <a:t>právna úprava spravidla </a:t>
            </a:r>
            <a:r>
              <a:rPr lang="sk-SK" sz="1800" b="1" dirty="0">
                <a:latin typeface="Arial Nova Cond" panose="020B0506020202020204" pitchFamily="34" charset="0"/>
              </a:rPr>
              <a:t>neflexibilná</a:t>
            </a:r>
            <a:r>
              <a:rPr lang="sk-SK" sz="1800" dirty="0">
                <a:latin typeface="Arial Nova Cond" panose="020B0506020202020204" pitchFamily="34" charset="0"/>
              </a:rPr>
              <a:t>, </a:t>
            </a:r>
            <a:r>
              <a:rPr lang="sk-SK" sz="1800" b="1" dirty="0">
                <a:latin typeface="Arial Nova Cond" panose="020B0506020202020204" pitchFamily="34" charset="0"/>
              </a:rPr>
              <a:t>ťažkopádna</a:t>
            </a:r>
            <a:r>
              <a:rPr lang="sk-SK" sz="1800" dirty="0">
                <a:latin typeface="Arial Nova Cond" panose="020B0506020202020204" pitchFamily="34" charset="0"/>
              </a:rPr>
              <a:t>, </a:t>
            </a:r>
            <a:r>
              <a:rPr lang="sk-SK" sz="1800" b="1" dirty="0">
                <a:latin typeface="Arial Nova Cond" panose="020B0506020202020204" pitchFamily="34" charset="0"/>
              </a:rPr>
              <a:t>neschopná dostatočne rýchlo reagovať </a:t>
            </a:r>
            <a:r>
              <a:rPr lang="sk-SK" sz="1800" dirty="0">
                <a:latin typeface="Arial Nova Cond" panose="020B0506020202020204" pitchFamily="34" charset="0"/>
              </a:rPr>
              <a:t>na rýchly vývoj technológií - technologický vývoj vždy značne predstihuje vývoj právny</a:t>
            </a:r>
          </a:p>
          <a:p>
            <a:pPr>
              <a:buFont typeface="Wingdings" panose="05000000000000000000" pitchFamily="2" charset="2"/>
              <a:buChar char="§"/>
            </a:pPr>
            <a:r>
              <a:rPr lang="sk-SK" sz="1800" dirty="0">
                <a:latin typeface="Arial Nova Cond" panose="020B0506020202020204" pitchFamily="34" charset="0"/>
              </a:rPr>
              <a:t>dôsledkom je právna neistota a jej využitie zo strany rôznych subjektov </a:t>
            </a:r>
          </a:p>
          <a:p>
            <a:pPr>
              <a:buFont typeface="Wingdings" panose="05000000000000000000" pitchFamily="2" charset="2"/>
              <a:buChar char="§"/>
            </a:pPr>
            <a:r>
              <a:rPr lang="sk-SK" sz="1800" dirty="0">
                <a:latin typeface="Arial Nova Cond" panose="020B0506020202020204" pitchFamily="34" charset="0"/>
              </a:rPr>
              <a:t>z toho dôvodu je cieľom prijímanie tzv. </a:t>
            </a:r>
            <a:r>
              <a:rPr lang="sk-SK" sz="1800" b="1" dirty="0">
                <a:latin typeface="Arial Nova Cond" panose="020B0506020202020204" pitchFamily="34" charset="0"/>
              </a:rPr>
              <a:t>technologicky neutrálnej legislatívy </a:t>
            </a:r>
            <a:r>
              <a:rPr lang="sk-SK" sz="1800" dirty="0">
                <a:latin typeface="Arial Nova Cond" panose="020B0506020202020204" pitchFamily="34" charset="0"/>
              </a:rPr>
              <a:t>aplikovateľnej nielen na technológie existujúce v časti jej prijatia, ale aj akékoľvek iné neskôr používané technológie</a:t>
            </a:r>
          </a:p>
          <a:p>
            <a:pPr>
              <a:buFont typeface="Wingdings" panose="05000000000000000000" pitchFamily="2" charset="2"/>
              <a:buChar char="§"/>
            </a:pPr>
            <a:r>
              <a:rPr lang="sk-SK" sz="1800" dirty="0">
                <a:latin typeface="Arial Nova Cond" panose="020B0506020202020204" pitchFamily="34" charset="0"/>
              </a:rPr>
              <a:t>príkladom je právna úprava ochrany osobných údajov v GDPR: </a:t>
            </a:r>
          </a:p>
          <a:p>
            <a:pPr marL="457200" lvl="1" indent="0">
              <a:buNone/>
            </a:pPr>
            <a:r>
              <a:rPr lang="sk-SK" sz="1800" i="1" dirty="0">
                <a:latin typeface="Arial Nova Cond" panose="020B0506020202020204" pitchFamily="34" charset="0"/>
              </a:rPr>
              <a:t>„Osobnými údajmi sú údaje týkajúce sa identifikovanej fyzickej osoby alebo identifikovateľnej fyzickej osoby, ktorú možno identifikovať priamo alebo nepriamo, najmä na základe všeobecne použiteľného identifikátora, iného identifikátora, ako je napríklad meno, priezvisko, identifikačné číslo, lokalizačné údaje, alebo </a:t>
            </a:r>
            <a:r>
              <a:rPr lang="sk-SK" sz="1800" b="1" i="1" dirty="0">
                <a:latin typeface="Arial Nova Cond" panose="020B0506020202020204" pitchFamily="34" charset="0"/>
              </a:rPr>
              <a:t>online identifikátor</a:t>
            </a:r>
            <a:r>
              <a:rPr lang="sk-SK" sz="1800" i="1" dirty="0">
                <a:latin typeface="Arial Nova Cond" panose="020B0506020202020204" pitchFamily="34" charset="0"/>
              </a:rPr>
              <a:t>, alebo na základe jednej alebo viacerých charakteristík alebo znakov, ktoré tvoria jej fyzickú identitu, fyziologickú identitu, genetickú identitu, psychickú identitu, mentálnu identitu, ekonomickú identitu, kultúrnu identitu alebo sociálnu identitu.“</a:t>
            </a:r>
            <a:endParaRPr lang="sk-SK" sz="1800" b="1" i="1" dirty="0">
              <a:latin typeface="Arial Nova Cond" panose="020B0506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C486324-7959-DA23-891C-27C3BA14654D}"/>
              </a:ext>
            </a:extLst>
          </p:cNvPr>
          <p:cNvSpPr>
            <a:spLocks noGrp="1" noChangeArrowheads="1"/>
          </p:cNvSpPr>
          <p:nvPr>
            <p:ph type="title"/>
          </p:nvPr>
        </p:nvSpPr>
        <p:spPr>
          <a:xfrm>
            <a:off x="1985963" y="404814"/>
            <a:ext cx="8502650" cy="763587"/>
          </a:xfrm>
        </p:spPr>
        <p:txBody>
          <a:bodyPr rtlCol="0">
            <a:normAutofit fontScale="90000"/>
          </a:bodyPr>
          <a:lstStyle/>
          <a:p>
            <a:pPr fontAlgn="auto">
              <a:spcAft>
                <a:spcPts val="0"/>
              </a:spcAft>
              <a:defRPr/>
            </a:pPr>
            <a:br>
              <a:rPr lang="sk-SK" sz="3600" dirty="0">
                <a:latin typeface="Arial" pitchFamily="34" charset="0"/>
                <a:cs typeface="Times New Roman" pitchFamily="18" charset="0"/>
              </a:rPr>
            </a:br>
            <a:r>
              <a:rPr lang="sk-SK" sz="3600" b="1" dirty="0">
                <a:latin typeface="Arial Nova Cond" panose="020B0506020202020204" pitchFamily="34" charset="0"/>
              </a:rPr>
              <a:t>POVAHA PRÁVNEJ ÚPRAVY</a:t>
            </a:r>
            <a:endParaRPr lang="cs-CZ" sz="3600" dirty="0">
              <a:latin typeface="Arial" pitchFamily="34" charset="0"/>
              <a:cs typeface="Times New Roman" pitchFamily="18" charset="0"/>
            </a:endParaRPr>
          </a:p>
        </p:txBody>
      </p:sp>
      <p:sp>
        <p:nvSpPr>
          <p:cNvPr id="16387" name="Rectangle 3">
            <a:extLst>
              <a:ext uri="{FF2B5EF4-FFF2-40B4-BE49-F238E27FC236}">
                <a16:creationId xmlns:a16="http://schemas.microsoft.com/office/drawing/2014/main" id="{AF915FF8-166F-4693-305B-3493BD66B79A}"/>
              </a:ext>
            </a:extLst>
          </p:cNvPr>
          <p:cNvSpPr>
            <a:spLocks noGrp="1" noChangeArrowheads="1"/>
          </p:cNvSpPr>
          <p:nvPr>
            <p:ph idx="1"/>
          </p:nvPr>
        </p:nvSpPr>
        <p:spPr>
          <a:xfrm>
            <a:off x="1703389" y="1557338"/>
            <a:ext cx="8785225" cy="2640012"/>
          </a:xfrm>
        </p:spPr>
        <p:txBody>
          <a:bodyPr/>
          <a:lstStyle/>
          <a:p>
            <a:pPr algn="just"/>
            <a:r>
              <a:rPr lang="sk-SK" sz="2000" dirty="0">
                <a:latin typeface="Arial Nova Cond" panose="020B0506020202020204" pitchFamily="34" charset="0"/>
              </a:rPr>
              <a:t>právna úprava </a:t>
            </a:r>
            <a:r>
              <a:rPr lang="sk-SK" sz="2000" b="1" dirty="0">
                <a:latin typeface="Arial Nova Cond" panose="020B0506020202020204" pitchFamily="34" charset="0"/>
              </a:rPr>
              <a:t>nie je kodifikovaná</a:t>
            </a:r>
          </a:p>
          <a:p>
            <a:pPr algn="just"/>
            <a:r>
              <a:rPr lang="sk-SK" sz="2000" dirty="0">
                <a:latin typeface="Arial Nova Cond" panose="020B0506020202020204" pitchFamily="34" charset="0"/>
              </a:rPr>
              <a:t>aplikovateľná legislatíva je roztrúsená v množstve osobitných právnych predpisov z rôznych právnych oblastí zahŕňajúcich:</a:t>
            </a:r>
          </a:p>
          <a:p>
            <a:pPr marL="914400" lvl="1" indent="-457200" algn="just">
              <a:buFont typeface="+mj-lt"/>
              <a:buAutoNum type="alphaLcParenR"/>
            </a:pPr>
            <a:r>
              <a:rPr lang="sk-SK" sz="2000" dirty="0">
                <a:latin typeface="Arial Nova Cond" panose="020B0506020202020204" pitchFamily="34" charset="0"/>
              </a:rPr>
              <a:t>vnútroštátne právo</a:t>
            </a:r>
          </a:p>
          <a:p>
            <a:pPr marL="914400" lvl="1" indent="-457200" algn="just">
              <a:buFont typeface="+mj-lt"/>
              <a:buAutoNum type="alphaLcParenR"/>
            </a:pPr>
            <a:r>
              <a:rPr lang="sk-SK" sz="2000" dirty="0">
                <a:latin typeface="Arial Nova Cond" panose="020B0506020202020204" pitchFamily="34" charset="0"/>
              </a:rPr>
              <a:t>právo Európskej únie</a:t>
            </a:r>
          </a:p>
          <a:p>
            <a:pPr marL="914400" lvl="1" indent="-457200" algn="just">
              <a:buFont typeface="+mj-lt"/>
              <a:buAutoNum type="alphaLcParenR"/>
            </a:pPr>
            <a:r>
              <a:rPr lang="sk-SK" sz="2000" dirty="0">
                <a:latin typeface="Arial Nova Cond" panose="020B0506020202020204" pitchFamily="34" charset="0"/>
              </a:rPr>
              <a:t>medzinárodné právo</a:t>
            </a:r>
          </a:p>
          <a:p>
            <a:pPr fontAlgn="auto">
              <a:spcAft>
                <a:spcPts val="0"/>
              </a:spcAft>
              <a:defRPr/>
            </a:pPr>
            <a:endParaRPr lang="cs-CZ" b="1" dirty="0">
              <a:solidFill>
                <a:schemeClr val="tx1">
                  <a:lumMod val="50000"/>
                  <a:lumOff val="50000"/>
                </a:schemeClr>
              </a:solidFill>
              <a:latin typeface="Arial" pitchFamily="34" charset="0"/>
            </a:endParaRPr>
          </a:p>
        </p:txBody>
      </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DEC9292-8004-09C6-48A1-043879EC3055}"/>
              </a:ext>
            </a:extLst>
          </p:cNvPr>
          <p:cNvSpPr>
            <a:spLocks noGrp="1" noChangeArrowheads="1"/>
          </p:cNvSpPr>
          <p:nvPr>
            <p:ph type="title"/>
          </p:nvPr>
        </p:nvSpPr>
        <p:spPr/>
        <p:txBody>
          <a:bodyPr/>
          <a:lstStyle/>
          <a:p>
            <a:r>
              <a:rPr lang="sk-SK" sz="3200" b="1" dirty="0">
                <a:latin typeface="Arial Nova Cond" panose="020B0506020202020204" pitchFamily="34" charset="0"/>
              </a:rPr>
              <a:t>MEDZINÁRODNÁ PRÁVNA ÚPRAVA</a:t>
            </a:r>
            <a:endParaRPr lang="cs-CZ" altLang="sk-SK" sz="3200" dirty="0">
              <a:latin typeface="Arial" panose="020B0604020202020204" pitchFamily="34" charset="0"/>
            </a:endParaRPr>
          </a:p>
        </p:txBody>
      </p:sp>
      <p:sp>
        <p:nvSpPr>
          <p:cNvPr id="14339" name="Rectangle 3">
            <a:extLst>
              <a:ext uri="{FF2B5EF4-FFF2-40B4-BE49-F238E27FC236}">
                <a16:creationId xmlns:a16="http://schemas.microsoft.com/office/drawing/2014/main" id="{A33C3872-14C9-1F63-65F0-12E71E2071BA}"/>
              </a:ext>
            </a:extLst>
          </p:cNvPr>
          <p:cNvSpPr>
            <a:spLocks noGrp="1" noChangeArrowheads="1"/>
          </p:cNvSpPr>
          <p:nvPr>
            <p:ph idx="1"/>
          </p:nvPr>
        </p:nvSpPr>
        <p:spPr bwMode="auto">
          <a:xfrm>
            <a:off x="2152650" y="1844675"/>
            <a:ext cx="7886700" cy="4248150"/>
          </a:xfrm>
        </p:spPr>
        <p:txBody>
          <a:bodyPr wrap="square" numCol="1" anchor="t" anchorCtr="0" compatLnSpc="1">
            <a:prstTxWarp prst="textNoShape">
              <a:avLst/>
            </a:prstTxWarp>
          </a:bodyPr>
          <a:lstStyle/>
          <a:p>
            <a:pPr lvl="0" algn="just">
              <a:lnSpc>
                <a:spcPct val="100000"/>
              </a:lnSpc>
              <a:spcAft>
                <a:spcPts val="800"/>
              </a:spcAft>
              <a:buFont typeface="Wingdings" panose="05000000000000000000" pitchFamily="2" charset="2"/>
              <a:buChar char="§"/>
            </a:pPr>
            <a:r>
              <a:rPr lang="sk-SK" sz="1800" b="1" kern="100" dirty="0">
                <a:latin typeface="Arial Nova Cond" panose="020B0506020202020204" pitchFamily="34" charset="0"/>
                <a:ea typeface="Aptos" panose="020B0004020202020204" pitchFamily="34" charset="0"/>
                <a:cs typeface="Arial" panose="020B0604020202020204" pitchFamily="34" charset="0"/>
              </a:rPr>
              <a:t>Dohovor o počítačovej kriminalite </a:t>
            </a:r>
            <a:r>
              <a:rPr lang="sk-SK" sz="1800" i="1" kern="100" dirty="0">
                <a:latin typeface="Arial Nova Cond" panose="020B0506020202020204" pitchFamily="34" charset="0"/>
                <a:ea typeface="Aptos" panose="020B0004020202020204" pitchFamily="34" charset="0"/>
                <a:cs typeface="Arial" panose="020B0604020202020204" pitchFamily="34" charset="0"/>
              </a:rPr>
              <a:t>(Oznámenie Ministerstva zahraničných vecí SR č. 137/2008 Z. z.)</a:t>
            </a:r>
          </a:p>
          <a:p>
            <a:pPr lvl="1" algn="just">
              <a:lnSpc>
                <a:spcPct val="100000"/>
              </a:lnSpc>
            </a:pPr>
            <a:r>
              <a:rPr lang="sk-SK" sz="1800" dirty="0">
                <a:latin typeface="Arial Nova Cond" panose="020B0506020202020204" pitchFamily="34" charset="0"/>
                <a:ea typeface="Aptos" panose="020B0004020202020204" pitchFamily="34" charset="0"/>
                <a:cs typeface="Arial" panose="020B0604020202020204" pitchFamily="34" charset="0"/>
              </a:rPr>
              <a:t>Dodatkový protokol I. k Dohovoru o počítačovej kriminalite týkajúci sa trestnosti činov rasistickej a xenofóbnej povahy spáchaných prostredníctvom počítačových systémov</a:t>
            </a:r>
          </a:p>
          <a:p>
            <a:pPr lvl="1" algn="just">
              <a:lnSpc>
                <a:spcPct val="100000"/>
              </a:lnSpc>
            </a:pPr>
            <a:r>
              <a:rPr lang="sk-SK" sz="1800" dirty="0">
                <a:latin typeface="Arial Nova Cond" panose="020B0506020202020204" pitchFamily="34" charset="0"/>
                <a:ea typeface="Aptos" panose="020B0004020202020204" pitchFamily="34" charset="0"/>
                <a:cs typeface="Arial" panose="020B0604020202020204" pitchFamily="34" charset="0"/>
              </a:rPr>
              <a:t>Dodatkový protokol II. k Dohovoru o počítačovej kriminalite týkajúci sa posilnenej spolupráce a sprístupňovania elektronických dôkazov</a:t>
            </a:r>
          </a:p>
          <a:p>
            <a:pPr algn="just">
              <a:lnSpc>
                <a:spcPct val="100000"/>
              </a:lnSpc>
              <a:buFont typeface="Wingdings" panose="05000000000000000000" pitchFamily="2" charset="2"/>
              <a:buChar char="§"/>
            </a:pPr>
            <a:r>
              <a:rPr lang="sk-SK" sz="1800" dirty="0">
                <a:latin typeface="Arial Nova Cond" panose="020B0506020202020204" pitchFamily="34" charset="0"/>
              </a:rPr>
              <a:t>OECD </a:t>
            </a:r>
            <a:r>
              <a:rPr lang="sk-SK" sz="1800" dirty="0" err="1">
                <a:latin typeface="Arial Nova Cond" panose="020B0506020202020204" pitchFamily="34" charset="0"/>
              </a:rPr>
              <a:t>Guidelines</a:t>
            </a:r>
            <a:r>
              <a:rPr lang="sk-SK" sz="1800" dirty="0">
                <a:latin typeface="Arial Nova Cond" panose="020B0506020202020204" pitchFamily="34" charset="0"/>
              </a:rPr>
              <a:t> on </a:t>
            </a:r>
            <a:r>
              <a:rPr lang="sk-SK" sz="1800" dirty="0" err="1">
                <a:latin typeface="Arial Nova Cond" panose="020B0506020202020204" pitchFamily="34" charset="0"/>
              </a:rPr>
              <a:t>Electronic</a:t>
            </a:r>
            <a:r>
              <a:rPr lang="sk-SK" sz="1800" dirty="0">
                <a:latin typeface="Arial Nova Cond" panose="020B0506020202020204" pitchFamily="34" charset="0"/>
              </a:rPr>
              <a:t> </a:t>
            </a:r>
            <a:r>
              <a:rPr lang="sk-SK" sz="1800" dirty="0" err="1">
                <a:latin typeface="Arial Nova Cond" panose="020B0506020202020204" pitchFamily="34" charset="0"/>
              </a:rPr>
              <a:t>Commerce</a:t>
            </a:r>
            <a:endParaRPr lang="sk-SK" sz="1800" dirty="0">
              <a:latin typeface="Arial Nova Cond" panose="020B0506020202020204" pitchFamily="34" charset="0"/>
            </a:endParaRPr>
          </a:p>
          <a:p>
            <a:pPr algn="just">
              <a:lnSpc>
                <a:spcPct val="100000"/>
              </a:lnSpc>
              <a:buFont typeface="Wingdings" panose="05000000000000000000" pitchFamily="2" charset="2"/>
              <a:buChar char="§"/>
            </a:pPr>
            <a:r>
              <a:rPr lang="sk-SK" sz="1800" dirty="0">
                <a:latin typeface="Arial Nova Cond" panose="020B0506020202020204" pitchFamily="34" charset="0"/>
              </a:rPr>
              <a:t>UNCITRAL Model </a:t>
            </a:r>
            <a:r>
              <a:rPr lang="sk-SK" sz="1800" dirty="0" err="1">
                <a:latin typeface="Arial Nova Cond" panose="020B0506020202020204" pitchFamily="34" charset="0"/>
              </a:rPr>
              <a:t>Law</a:t>
            </a:r>
            <a:r>
              <a:rPr lang="sk-SK" sz="1800" dirty="0">
                <a:latin typeface="Arial Nova Cond" panose="020B0506020202020204" pitchFamily="34" charset="0"/>
              </a:rPr>
              <a:t> on E-</a:t>
            </a:r>
            <a:r>
              <a:rPr lang="sk-SK" sz="1800" dirty="0" err="1">
                <a:latin typeface="Arial Nova Cond" panose="020B0506020202020204" pitchFamily="34" charset="0"/>
              </a:rPr>
              <a:t>Commerce</a:t>
            </a:r>
            <a:endParaRPr lang="sk-SK" sz="1800" dirty="0">
              <a:latin typeface="Arial Nova Cond" panose="020B0506020202020204" pitchFamily="34" charset="0"/>
            </a:endParaRPr>
          </a:p>
          <a:p>
            <a:pPr algn="just">
              <a:lnSpc>
                <a:spcPct val="100000"/>
              </a:lnSpc>
              <a:buFont typeface="Wingdings" panose="05000000000000000000" pitchFamily="2" charset="2"/>
              <a:buChar char="§"/>
            </a:pPr>
            <a:r>
              <a:rPr lang="sk-SK" sz="1800" dirty="0">
                <a:latin typeface="Arial Nova Cond" panose="020B0506020202020204" pitchFamily="34" charset="0"/>
                <a:hlinkClick r:id="rId3">
                  <a:extLst>
                    <a:ext uri="{A12FA001-AC4F-418D-AE19-62706E023703}">
                      <ahyp:hlinkClr xmlns:ahyp="http://schemas.microsoft.com/office/drawing/2018/hyperlinkcolor" val="tx"/>
                    </a:ext>
                  </a:extLst>
                </a:hlinkClick>
              </a:rPr>
              <a:t>medzinárodné dohovory upravujúce ochranu duševného vlastníctva </a:t>
            </a:r>
            <a:endParaRPr lang="sk-SK" sz="1800" dirty="0">
              <a:latin typeface="Arial Nova Cond" panose="020B0506020202020204" pitchFamily="34" charset="0"/>
            </a:endParaRPr>
          </a:p>
          <a:p>
            <a:pPr>
              <a:lnSpc>
                <a:spcPct val="100000"/>
              </a:lnSpc>
              <a:buFont typeface="Wingdings" panose="05000000000000000000" pitchFamily="2" charset="2"/>
              <a:buChar char="§"/>
            </a:pPr>
            <a:r>
              <a:rPr lang="sk-SK" sz="1800" dirty="0">
                <a:latin typeface="Arial Nova Cond" panose="020B0506020202020204" pitchFamily="34" charset="0"/>
              </a:rPr>
              <a:t>a mnohé ďalšie ...</a:t>
            </a:r>
          </a:p>
        </p:txBody>
      </p:sp>
    </p:spTree>
    <p:extLst>
      <p:ext uri="{BB962C8B-B14F-4D97-AF65-F5344CB8AC3E}">
        <p14:creationId xmlns:p14="http://schemas.microsoft.com/office/powerpoint/2010/main" val="200630025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additive="base">
                                        <p:cTn id="15"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433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FAD11BE-3D27-37E2-8BB5-A7E7AC24D3BF}"/>
              </a:ext>
            </a:extLst>
          </p:cNvPr>
          <p:cNvSpPr>
            <a:spLocks noGrp="1" noChangeArrowheads="1"/>
          </p:cNvSpPr>
          <p:nvPr>
            <p:ph type="title"/>
          </p:nvPr>
        </p:nvSpPr>
        <p:spPr>
          <a:xfrm>
            <a:off x="1638300" y="585927"/>
            <a:ext cx="9028867" cy="1339658"/>
          </a:xfrm>
        </p:spPr>
        <p:txBody>
          <a:bodyPr/>
          <a:lstStyle/>
          <a:p>
            <a:r>
              <a:rPr lang="sk-SK" b="1" dirty="0">
                <a:latin typeface="Arial Nova Cond" panose="020B0506020202020204" pitchFamily="34" charset="0"/>
              </a:rPr>
              <a:t>PRÁVNA ÚPRAVA EÚ</a:t>
            </a:r>
            <a:endParaRPr lang="sk-SK" altLang="sk-SK" sz="4400" dirty="0">
              <a:latin typeface="Arial" panose="020B0604020202020204" pitchFamily="34" charset="0"/>
            </a:endParaRPr>
          </a:p>
        </p:txBody>
      </p:sp>
      <p:sp>
        <p:nvSpPr>
          <p:cNvPr id="21507" name="Rectangle 3">
            <a:extLst>
              <a:ext uri="{FF2B5EF4-FFF2-40B4-BE49-F238E27FC236}">
                <a16:creationId xmlns:a16="http://schemas.microsoft.com/office/drawing/2014/main" id="{D01A9137-BA4E-22EE-4F34-CC965FD51836}"/>
              </a:ext>
            </a:extLst>
          </p:cNvPr>
          <p:cNvSpPr>
            <a:spLocks noGrp="1" noChangeArrowheads="1"/>
          </p:cNvSpPr>
          <p:nvPr>
            <p:ph idx="1"/>
          </p:nvPr>
        </p:nvSpPr>
        <p:spPr bwMode="auto">
          <a:xfrm>
            <a:off x="1992314" y="1422401"/>
            <a:ext cx="8218487" cy="4197349"/>
          </a:xfrm>
        </p:spPr>
        <p:txBody>
          <a:bodyPr wrap="square" numCol="1" anchor="t" anchorCtr="0" compatLnSpc="1">
            <a:prstTxWarp prst="textNoShape">
              <a:avLst/>
            </a:prstTxWarp>
          </a:bodyPr>
          <a:lstStyle/>
          <a:p>
            <a:pPr algn="just">
              <a:lnSpc>
                <a:spcPct val="100000"/>
              </a:lnSpc>
              <a:buFont typeface="Wingdings" panose="05000000000000000000" pitchFamily="2" charset="2"/>
              <a:buChar char="§"/>
            </a:pPr>
            <a:r>
              <a:rPr lang="sk-SK" sz="1200" dirty="0">
                <a:latin typeface="Arial Nova Cond" panose="020B0506020202020204" pitchFamily="34" charset="0"/>
              </a:rPr>
              <a:t>Zmluva o Európskej únii, Zmluva o fungovaní Európskej únie a Charta základných práv EÚ</a:t>
            </a:r>
          </a:p>
          <a:p>
            <a:pPr algn="just">
              <a:lnSpc>
                <a:spcPct val="100000"/>
              </a:lnSpc>
              <a:buFont typeface="Wingdings" panose="05000000000000000000" pitchFamily="2" charset="2"/>
              <a:buChar char="§"/>
            </a:pPr>
            <a:r>
              <a:rPr lang="sk-SK" sz="1200" dirty="0">
                <a:latin typeface="Arial Nova Cond" panose="020B0506020202020204" pitchFamily="34" charset="0"/>
              </a:rPr>
              <a:t>Nariadenie Európskeho parlamentu a Rady (EÚ) 2015/2120 z 25. novembra 2015, ktorým sa ustanovujú opatrenia týkajúce sa prístupu k otvorenému internetu</a:t>
            </a:r>
          </a:p>
          <a:p>
            <a:pPr algn="just">
              <a:lnSpc>
                <a:spcPct val="100000"/>
              </a:lnSpc>
              <a:buFont typeface="Wingdings" panose="05000000000000000000" pitchFamily="2" charset="2"/>
              <a:buChar char="§"/>
            </a:pPr>
            <a:r>
              <a:rPr lang="sk-SK" sz="1200" dirty="0">
                <a:latin typeface="Arial Nova Cond" panose="020B0506020202020204" pitchFamily="34" charset="0"/>
              </a:rPr>
              <a:t>Nariadenie Európskeho parlamentu a Rady (EÚ) 2016/679 z 27. apríla 2016 o ochrane fyzických osôb pri spracúvaní osobných údajov a o voľnom pohybe takýchto údajov, ktorým sa zrušuje smernica 95/46/ES (všeobecné nariadenie o ochrane údajov) </a:t>
            </a:r>
          </a:p>
          <a:p>
            <a:pPr algn="just">
              <a:lnSpc>
                <a:spcPct val="100000"/>
              </a:lnSpc>
              <a:buFont typeface="Wingdings" panose="05000000000000000000" pitchFamily="2" charset="2"/>
              <a:buChar char="§"/>
            </a:pPr>
            <a:r>
              <a:rPr lang="sk-SK" sz="1200" dirty="0">
                <a:latin typeface="Arial Nova Cond" panose="020B0506020202020204" pitchFamily="34" charset="0"/>
              </a:rPr>
              <a:t>Nariadenie Európskeho parlamentu a Rady (EÚ) 910/2014 z 23. júla 2014 o elektronickej identifikácii a dôveryhodných službách pre elektronické transakcie na vnútornom trhu</a:t>
            </a:r>
          </a:p>
          <a:p>
            <a:pPr algn="just">
              <a:lnSpc>
                <a:spcPct val="100000"/>
              </a:lnSpc>
              <a:buFont typeface="Wingdings" panose="05000000000000000000" pitchFamily="2" charset="2"/>
              <a:buChar char="§"/>
            </a:pPr>
            <a:r>
              <a:rPr lang="sk-SK" sz="1200" dirty="0">
                <a:latin typeface="Arial Nova Cond" panose="020B0506020202020204" pitchFamily="34" charset="0"/>
              </a:rPr>
              <a:t>Nariadenie - Akt o digitálnych službách</a:t>
            </a:r>
          </a:p>
          <a:p>
            <a:pPr algn="just">
              <a:lnSpc>
                <a:spcPct val="100000"/>
              </a:lnSpc>
              <a:buFont typeface="Wingdings" panose="05000000000000000000" pitchFamily="2" charset="2"/>
              <a:buChar char="§"/>
            </a:pPr>
            <a:r>
              <a:rPr lang="sk-SK" sz="1200" dirty="0">
                <a:latin typeface="Arial Nova Cond" panose="020B0506020202020204" pitchFamily="34" charset="0"/>
              </a:rPr>
              <a:t>Nariadenie - Akt o digitálnych trhoch</a:t>
            </a:r>
          </a:p>
          <a:p>
            <a:pPr algn="just">
              <a:lnSpc>
                <a:spcPct val="100000"/>
              </a:lnSpc>
              <a:buFont typeface="Wingdings" panose="05000000000000000000" pitchFamily="2" charset="2"/>
              <a:buChar char="§"/>
            </a:pPr>
            <a:r>
              <a:rPr lang="sk-SK" sz="1200" dirty="0">
                <a:solidFill>
                  <a:srgbClr val="333333"/>
                </a:solidFill>
                <a:latin typeface="Arial Nova Cond" panose="020B0506020202020204" pitchFamily="34" charset="0"/>
              </a:rPr>
              <a:t>Smernica Európskeho parlamentu a Rady (EÚ) 2022/2555 zo 14. decembra 2022 o opatreniach na zabezpečenie vysokej spoločnej úrovne kybernetickej bezpečnosti v Únii, ktorou sa mení nariadenie (EÚ) č. 910/2014 a smernica (EÚ) 2018/1972 a zrušuje smernica (EÚ) 2016/1148 (smernica NIS 2) </a:t>
            </a:r>
            <a:endParaRPr lang="sk-SK" sz="1200" dirty="0">
              <a:latin typeface="Arial Nova Cond" panose="020B0506020202020204" pitchFamily="34" charset="0"/>
            </a:endParaRPr>
          </a:p>
          <a:p>
            <a:pPr algn="just">
              <a:lnSpc>
                <a:spcPct val="100000"/>
              </a:lnSpc>
              <a:buFont typeface="Wingdings" panose="05000000000000000000" pitchFamily="2" charset="2"/>
              <a:buChar char="§"/>
            </a:pPr>
            <a:r>
              <a:rPr lang="sk-SK" sz="1200" dirty="0">
                <a:latin typeface="Arial Nova Cond" panose="020B0506020202020204" pitchFamily="34" charset="0"/>
              </a:rPr>
              <a:t>Smernica Európskeho parlamentu a Rady 2000/31/ES o niektorých právnych aspektoch elektronického obchodu </a:t>
            </a:r>
          </a:p>
          <a:p>
            <a:pPr algn="just">
              <a:lnSpc>
                <a:spcPct val="100000"/>
              </a:lnSpc>
              <a:buFont typeface="Wingdings" panose="05000000000000000000" pitchFamily="2" charset="2"/>
              <a:buChar char="§"/>
            </a:pPr>
            <a:r>
              <a:rPr lang="sk-SK" sz="1200" dirty="0">
                <a:latin typeface="Arial Nova Cond" panose="020B0506020202020204" pitchFamily="34" charset="0"/>
              </a:rPr>
              <a:t>judikatúra Súdneho dvora</a:t>
            </a:r>
          </a:p>
          <a:p>
            <a:pPr algn="just">
              <a:lnSpc>
                <a:spcPct val="100000"/>
              </a:lnSpc>
              <a:buFont typeface="Wingdings" panose="05000000000000000000" pitchFamily="2" charset="2"/>
              <a:buChar char="§"/>
            </a:pPr>
            <a:r>
              <a:rPr lang="sk-SK" sz="1200" dirty="0">
                <a:latin typeface="Arial Nova Cond" panose="020B0506020202020204" pitchFamily="34" charset="0"/>
              </a:rPr>
              <a:t>a mnohé ďalšie...</a:t>
            </a:r>
          </a:p>
          <a:p>
            <a:pPr>
              <a:buFontTx/>
              <a:buNone/>
            </a:pPr>
            <a:endParaRPr lang="sk-SK" altLang="sk-SK" sz="1400" i="1" dirty="0">
              <a:latin typeface="Arial" panose="020B0604020202020204" pitchFamily="34" charset="0"/>
            </a:endParaRPr>
          </a:p>
        </p:txBody>
      </p:sp>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C8CE2C6-330E-D241-0C56-8FE9FC906A08}"/>
              </a:ext>
            </a:extLst>
          </p:cNvPr>
          <p:cNvSpPr>
            <a:spLocks noGrp="1" noChangeArrowheads="1"/>
          </p:cNvSpPr>
          <p:nvPr>
            <p:ph type="title"/>
          </p:nvPr>
        </p:nvSpPr>
        <p:spPr/>
        <p:txBody>
          <a:bodyPr/>
          <a:lstStyle/>
          <a:p>
            <a:r>
              <a:rPr lang="sk-SK" sz="3600" b="1" dirty="0">
                <a:latin typeface="Arial Nova Cond" panose="020B0506020202020204" pitchFamily="34" charset="0"/>
              </a:rPr>
              <a:t>VNÚTROŠTÁTNA PRÁVNA ÚPRAVA</a:t>
            </a:r>
            <a:endParaRPr lang="sk-SK" altLang="sk-SK" sz="3600" dirty="0">
              <a:latin typeface="Arial" panose="020B0604020202020204" pitchFamily="34" charset="0"/>
            </a:endParaRPr>
          </a:p>
        </p:txBody>
      </p:sp>
      <p:sp>
        <p:nvSpPr>
          <p:cNvPr id="23555" name="Rectangle 3">
            <a:extLst>
              <a:ext uri="{FF2B5EF4-FFF2-40B4-BE49-F238E27FC236}">
                <a16:creationId xmlns:a16="http://schemas.microsoft.com/office/drawing/2014/main" id="{814FDEB2-4CA8-1320-1A13-7FB8859A7D3F}"/>
              </a:ext>
            </a:extLst>
          </p:cNvPr>
          <p:cNvSpPr>
            <a:spLocks noGrp="1" noChangeArrowheads="1"/>
          </p:cNvSpPr>
          <p:nvPr>
            <p:ph idx="1"/>
          </p:nvPr>
        </p:nvSpPr>
        <p:spPr bwMode="auto">
          <a:xfrm>
            <a:off x="2152650" y="1690689"/>
            <a:ext cx="7886700" cy="4351337"/>
          </a:xfrm>
        </p:spPr>
        <p:txBody>
          <a:bodyPr wrap="square" numCol="1" anchor="t" anchorCtr="0" compatLnSpc="1">
            <a:prstTxWarp prst="textNoShape">
              <a:avLst/>
            </a:prstTxWarp>
          </a:bodyPr>
          <a:lstStyle/>
          <a:p>
            <a:endParaRPr lang="sk-SK" altLang="sk-SK" sz="1600" dirty="0">
              <a:latin typeface="Arial" panose="020B0604020202020204" pitchFamily="34" charset="0"/>
            </a:endParaRPr>
          </a:p>
          <a:p>
            <a:pPr algn="just">
              <a:lnSpc>
                <a:spcPct val="100000"/>
              </a:lnSpc>
              <a:buFont typeface="Wingdings" panose="05000000000000000000" pitchFamily="2" charset="2"/>
              <a:buChar char="§"/>
            </a:pPr>
            <a:r>
              <a:rPr lang="sk-SK" sz="1600" dirty="0">
                <a:latin typeface="Arial Nova Cond" panose="020B0506020202020204" pitchFamily="34" charset="0"/>
              </a:rPr>
              <a:t>zákon č. 22/2004 Z. z. o elektronickom obchode</a:t>
            </a:r>
          </a:p>
          <a:p>
            <a:pPr algn="just">
              <a:lnSpc>
                <a:spcPct val="100000"/>
              </a:lnSpc>
              <a:buFont typeface="Wingdings" panose="05000000000000000000" pitchFamily="2" charset="2"/>
              <a:buChar char="§"/>
            </a:pPr>
            <a:r>
              <a:rPr lang="sk-SK" sz="1600" dirty="0">
                <a:latin typeface="Arial Nova Cond" panose="020B0506020202020204" pitchFamily="34" charset="0"/>
              </a:rPr>
              <a:t>zákon č. 452/2021 Z. z. o elektronických komunikáciách</a:t>
            </a:r>
          </a:p>
          <a:p>
            <a:pPr algn="just">
              <a:lnSpc>
                <a:spcPct val="100000"/>
              </a:lnSpc>
              <a:buFont typeface="Wingdings" panose="05000000000000000000" pitchFamily="2" charset="2"/>
              <a:buChar char="§"/>
            </a:pPr>
            <a:r>
              <a:rPr lang="sk-SK" sz="1600" dirty="0">
                <a:latin typeface="Arial Nova Cond" panose="020B0506020202020204" pitchFamily="34" charset="0"/>
              </a:rPr>
              <a:t>zákon č. 262/2016 Z. z. o dôveryhodných službách pre elektronické transakcie na vnútornom trhu</a:t>
            </a:r>
          </a:p>
          <a:p>
            <a:pPr algn="just">
              <a:lnSpc>
                <a:spcPct val="100000"/>
              </a:lnSpc>
              <a:buFont typeface="Wingdings" panose="05000000000000000000" pitchFamily="2" charset="2"/>
              <a:buChar char="§"/>
            </a:pPr>
            <a:r>
              <a:rPr lang="sk-SK" sz="1600" dirty="0">
                <a:latin typeface="Arial Nova Cond" panose="020B0506020202020204" pitchFamily="34" charset="0"/>
              </a:rPr>
              <a:t>zákon č. 18/2018 Z. z. o ochrane osobných údajov</a:t>
            </a:r>
          </a:p>
          <a:p>
            <a:pPr algn="just">
              <a:lnSpc>
                <a:spcPct val="100000"/>
              </a:lnSpc>
              <a:buFont typeface="Wingdings" panose="05000000000000000000" pitchFamily="2" charset="2"/>
              <a:buChar char="§"/>
            </a:pPr>
            <a:r>
              <a:rPr lang="sk-SK" sz="1600" dirty="0">
                <a:latin typeface="Arial Nova Cond" panose="020B0506020202020204" pitchFamily="34" charset="0"/>
              </a:rPr>
              <a:t>zákon č. 69/2018 Z. z. o kybernetickej bezpečnosti</a:t>
            </a:r>
          </a:p>
          <a:p>
            <a:pPr algn="just">
              <a:lnSpc>
                <a:spcPct val="100000"/>
              </a:lnSpc>
              <a:buFont typeface="Wingdings" panose="05000000000000000000" pitchFamily="2" charset="2"/>
              <a:buChar char="§"/>
            </a:pPr>
            <a:r>
              <a:rPr lang="sk-SK" sz="1600" dirty="0">
                <a:latin typeface="Arial Nova Cond" panose="020B0506020202020204" pitchFamily="34" charset="0"/>
              </a:rPr>
              <a:t>zákon č. 95/2019 Z. z. o informačných technológiách vo verejnej správe</a:t>
            </a:r>
          </a:p>
          <a:p>
            <a:pPr algn="just">
              <a:lnSpc>
                <a:spcPct val="100000"/>
              </a:lnSpc>
              <a:buFont typeface="Wingdings" panose="05000000000000000000" pitchFamily="2" charset="2"/>
              <a:buChar char="§"/>
            </a:pPr>
            <a:r>
              <a:rPr lang="sk-SK" sz="1600" dirty="0">
                <a:latin typeface="Arial Nova Cond" panose="020B0506020202020204" pitchFamily="34" charset="0"/>
              </a:rPr>
              <a:t>zákon č. 305/2013 Z. z. o elektronickej podobe výkonu pôsobnosti orgánov verejnej moci (zákon o e-</a:t>
            </a:r>
            <a:r>
              <a:rPr lang="sk-SK" sz="1600" dirty="0" err="1">
                <a:latin typeface="Arial Nova Cond" panose="020B0506020202020204" pitchFamily="34" charset="0"/>
              </a:rPr>
              <a:t>Governmente</a:t>
            </a:r>
            <a:r>
              <a:rPr lang="sk-SK" sz="1600" dirty="0">
                <a:latin typeface="Arial Nova Cond" panose="020B0506020202020204" pitchFamily="34" charset="0"/>
              </a:rPr>
              <a:t>)</a:t>
            </a:r>
          </a:p>
          <a:p>
            <a:pPr algn="just">
              <a:lnSpc>
                <a:spcPct val="100000"/>
              </a:lnSpc>
              <a:buFont typeface="Wingdings" panose="05000000000000000000" pitchFamily="2" charset="2"/>
              <a:buChar char="§"/>
            </a:pPr>
            <a:r>
              <a:rPr lang="sk-SK" sz="1600" dirty="0">
                <a:latin typeface="Arial Nova Cond" panose="020B0506020202020204" pitchFamily="34" charset="0"/>
              </a:rPr>
              <a:t>a mnohé ďalšie...</a:t>
            </a:r>
          </a:p>
        </p:txBody>
      </p:sp>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E7D2B60-2B7F-E0AA-72AB-B2D358CFDB56}"/>
              </a:ext>
            </a:extLst>
          </p:cNvPr>
          <p:cNvSpPr>
            <a:spLocks noGrp="1" noChangeArrowheads="1"/>
          </p:cNvSpPr>
          <p:nvPr>
            <p:ph type="title"/>
          </p:nvPr>
        </p:nvSpPr>
        <p:spPr>
          <a:xfrm>
            <a:off x="2209800" y="514350"/>
            <a:ext cx="7772400" cy="857250"/>
          </a:xfrm>
        </p:spPr>
        <p:txBody>
          <a:bodyPr/>
          <a:lstStyle/>
          <a:p>
            <a:r>
              <a:rPr lang="sk-SK" sz="3600" b="1" dirty="0">
                <a:latin typeface="Arial Nova Cond" panose="020B0506020202020204" pitchFamily="34" charset="0"/>
              </a:rPr>
              <a:t>VZŤAH K INÝM PRÁVNYM ODVETVIAM</a:t>
            </a:r>
            <a:endParaRPr lang="cs-CZ" altLang="sk-SK" sz="3600" dirty="0">
              <a:latin typeface="Arial" panose="020B0604020202020204" pitchFamily="34" charset="0"/>
            </a:endParaRPr>
          </a:p>
        </p:txBody>
      </p:sp>
      <p:sp>
        <p:nvSpPr>
          <p:cNvPr id="15363" name="Rectangle 3">
            <a:extLst>
              <a:ext uri="{FF2B5EF4-FFF2-40B4-BE49-F238E27FC236}">
                <a16:creationId xmlns:a16="http://schemas.microsoft.com/office/drawing/2014/main" id="{1EFA738C-D321-BD08-DE6A-D947F6E52A23}"/>
              </a:ext>
            </a:extLst>
          </p:cNvPr>
          <p:cNvSpPr>
            <a:spLocks noGrp="1" noChangeArrowheads="1"/>
          </p:cNvSpPr>
          <p:nvPr>
            <p:ph idx="1"/>
          </p:nvPr>
        </p:nvSpPr>
        <p:spPr bwMode="auto">
          <a:xfrm>
            <a:off x="2209800" y="1371600"/>
            <a:ext cx="7772400" cy="4724400"/>
          </a:xfrm>
        </p:spPr>
        <p:txBody>
          <a:bodyPr wrap="square" numCol="1" anchor="t" anchorCtr="0" compatLnSpc="1">
            <a:prstTxWarp prst="textNoShape">
              <a:avLst/>
            </a:prstTxWarp>
          </a:bodyPr>
          <a:lstStyle/>
          <a:p>
            <a:pPr marL="0" indent="0" algn="just">
              <a:buNone/>
            </a:pPr>
            <a:r>
              <a:rPr lang="sk-SK" sz="1600" b="1" dirty="0">
                <a:latin typeface="Arial Nova Cond" panose="020B0506020202020204" pitchFamily="34" charset="0"/>
              </a:rPr>
              <a:t>a) ústavné právo</a:t>
            </a:r>
          </a:p>
          <a:p>
            <a:pPr lvl="1" algn="just"/>
            <a:r>
              <a:rPr lang="sk-SK" sz="1600" dirty="0">
                <a:latin typeface="Arial Nova Cond" panose="020B0506020202020204" pitchFamily="34" charset="0"/>
              </a:rPr>
              <a:t>ochrana základných práv, napr. právo na súkromie, právo na ochranu osobných údajov, sloboda prejavu a právo na informácie, vlastnícke právo, vrátane ochrany duševného vlastníctva, sloboda podnikania, ...</a:t>
            </a:r>
          </a:p>
          <a:p>
            <a:pPr marL="0" indent="0" algn="just">
              <a:buNone/>
            </a:pPr>
            <a:r>
              <a:rPr lang="sk-SK" sz="1600" b="1" dirty="0">
                <a:latin typeface="Arial Nova Cond" panose="020B0506020202020204" pitchFamily="34" charset="0"/>
              </a:rPr>
              <a:t>b) právo hospodárskej súťaže</a:t>
            </a:r>
          </a:p>
          <a:p>
            <a:pPr marL="0" indent="0" algn="just">
              <a:buNone/>
            </a:pPr>
            <a:r>
              <a:rPr lang="sk-SK" sz="1600" b="1" dirty="0">
                <a:latin typeface="Arial Nova Cond" panose="020B0506020202020204" pitchFamily="34" charset="0"/>
              </a:rPr>
              <a:t>c) správne / administratívne právo</a:t>
            </a:r>
          </a:p>
          <a:p>
            <a:pPr marL="0" indent="0" algn="just">
              <a:buNone/>
            </a:pPr>
            <a:r>
              <a:rPr lang="sk-SK" sz="1600" b="1" dirty="0">
                <a:latin typeface="Arial Nova Cond" panose="020B0506020202020204" pitchFamily="34" charset="0"/>
              </a:rPr>
              <a:t>d) obchodné právo</a:t>
            </a:r>
          </a:p>
          <a:p>
            <a:pPr lvl="1" algn="just"/>
            <a:r>
              <a:rPr lang="sk-SK" sz="1600" dirty="0">
                <a:latin typeface="Arial Nova Cond" panose="020B0506020202020204" pitchFamily="34" charset="0"/>
              </a:rPr>
              <a:t>elektronický obchod</a:t>
            </a:r>
          </a:p>
          <a:p>
            <a:pPr lvl="1" algn="just"/>
            <a:r>
              <a:rPr lang="sk-SK" sz="1600" dirty="0">
                <a:latin typeface="Arial Nova Cond" panose="020B0506020202020204" pitchFamily="34" charset="0"/>
              </a:rPr>
              <a:t>uzatváranie elektronických zmlúv medzi podnikateľmi</a:t>
            </a:r>
          </a:p>
          <a:p>
            <a:pPr lvl="1" algn="just"/>
            <a:r>
              <a:rPr lang="sk-SK" sz="1600" dirty="0">
                <a:latin typeface="Arial Nova Cond" panose="020B0506020202020204" pitchFamily="34" charset="0"/>
              </a:rPr>
              <a:t>poskytovanie služieb prostredníctvom digitálnych platforiem, najmä </a:t>
            </a:r>
            <a:r>
              <a:rPr lang="sk-SK" sz="1600" dirty="0" err="1">
                <a:latin typeface="Arial Nova Cond" panose="020B0506020202020204" pitchFamily="34" charset="0"/>
              </a:rPr>
              <a:t>kolaboratívnych</a:t>
            </a:r>
            <a:endParaRPr lang="sk-SK" sz="1600" dirty="0">
              <a:latin typeface="Arial Nova Cond" panose="020B0506020202020204" pitchFamily="34" charset="0"/>
            </a:endParaRPr>
          </a:p>
          <a:p>
            <a:pPr marL="0" indent="0" algn="just">
              <a:buNone/>
            </a:pPr>
            <a:r>
              <a:rPr lang="sk-SK" sz="1600" dirty="0">
                <a:latin typeface="Arial Nova Cond" panose="020B0506020202020204" pitchFamily="34" charset="0"/>
              </a:rPr>
              <a:t>e) </a:t>
            </a:r>
            <a:r>
              <a:rPr lang="sk-SK" sz="1600" b="1" dirty="0">
                <a:latin typeface="Arial Nova Cond" panose="020B0506020202020204" pitchFamily="34" charset="0"/>
              </a:rPr>
              <a:t>občianske právo</a:t>
            </a:r>
          </a:p>
          <a:p>
            <a:pPr lvl="1" algn="just"/>
            <a:r>
              <a:rPr lang="sk-SK" sz="1600" dirty="0">
                <a:latin typeface="Arial Nova Cond" panose="020B0506020202020204" pitchFamily="34" charset="0"/>
              </a:rPr>
              <a:t>právne úkony (elektronický podpis)</a:t>
            </a:r>
          </a:p>
          <a:p>
            <a:pPr lvl="1" algn="just"/>
            <a:r>
              <a:rPr lang="sk-SK" sz="1600" dirty="0">
                <a:latin typeface="Arial Nova Cond" panose="020B0506020202020204" pitchFamily="34" charset="0"/>
              </a:rPr>
              <a:t>ochrana osobnosti fyzickej osoby</a:t>
            </a:r>
          </a:p>
          <a:p>
            <a:pPr lvl="1" algn="just"/>
            <a:r>
              <a:rPr lang="sk-SK" sz="1600" dirty="0">
                <a:latin typeface="Arial Nova Cond" panose="020B0506020202020204" pitchFamily="34" charset="0"/>
              </a:rPr>
              <a:t>ochrana spotrebiteľa / ochrana osobných údajov / ochrana duševného vlastníctva</a:t>
            </a:r>
          </a:p>
          <a:p>
            <a:pPr>
              <a:buFontTx/>
              <a:buNone/>
            </a:pPr>
            <a:endParaRPr lang="cs-CZ" altLang="sk-SK" sz="2800" dirty="0">
              <a:latin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calcmode="lin" valueType="num">
                                      <p:cBhvr additive="base">
                                        <p:cTn id="1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 calcmode="lin" valueType="num">
                                      <p:cBhvr additive="base">
                                        <p:cTn id="2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 calcmode="lin" valueType="num">
                                      <p:cBhvr additive="base">
                                        <p:cTn id="2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 calcmode="lin" valueType="num">
                                      <p:cBhvr additive="base">
                                        <p:cTn id="3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363">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363">
                                            <p:txEl>
                                              <p:pRg st="5" end="5"/>
                                            </p:txEl>
                                          </p:spTgt>
                                        </p:tgtEl>
                                        <p:attrNameLst>
                                          <p:attrName>style.visibility</p:attrName>
                                        </p:attrNameLst>
                                      </p:cBhvr>
                                      <p:to>
                                        <p:strVal val="visible"/>
                                      </p:to>
                                    </p:set>
                                    <p:anim calcmode="lin" valueType="num">
                                      <p:cBhvr additive="base">
                                        <p:cTn id="39"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363">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363">
                                            <p:txEl>
                                              <p:pRg st="7" end="7"/>
                                            </p:txEl>
                                          </p:spTgt>
                                        </p:tgtEl>
                                        <p:attrNameLst>
                                          <p:attrName>style.visibility</p:attrName>
                                        </p:attrNameLst>
                                      </p:cBhvr>
                                      <p:to>
                                        <p:strVal val="visible"/>
                                      </p:to>
                                    </p:set>
                                    <p:anim calcmode="lin" valueType="num">
                                      <p:cBhvr additive="base">
                                        <p:cTn id="47"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5363">
                                            <p:txEl>
                                              <p:pRg st="8" end="8"/>
                                            </p:txEl>
                                          </p:spTgt>
                                        </p:tgtEl>
                                        <p:attrNameLst>
                                          <p:attrName>style.visibility</p:attrName>
                                        </p:attrNameLst>
                                      </p:cBhvr>
                                      <p:to>
                                        <p:strVal val="visible"/>
                                      </p:to>
                                    </p:set>
                                    <p:anim calcmode="lin" valueType="num">
                                      <p:cBhvr additive="base">
                                        <p:cTn id="53"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5363">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5363">
                                            <p:txEl>
                                              <p:pRg st="9" end="9"/>
                                            </p:txEl>
                                          </p:spTgt>
                                        </p:tgtEl>
                                        <p:attrNameLst>
                                          <p:attrName>style.visibility</p:attrName>
                                        </p:attrNameLst>
                                      </p:cBhvr>
                                      <p:to>
                                        <p:strVal val="visible"/>
                                      </p:to>
                                    </p:set>
                                    <p:anim calcmode="lin" valueType="num">
                                      <p:cBhvr additive="base">
                                        <p:cTn id="57" dur="500" fill="hold"/>
                                        <p:tgtEl>
                                          <p:spTgt spid="15363">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5363">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5363">
                                            <p:txEl>
                                              <p:pRg st="10" end="10"/>
                                            </p:txEl>
                                          </p:spTgt>
                                        </p:tgtEl>
                                        <p:attrNameLst>
                                          <p:attrName>style.visibility</p:attrName>
                                        </p:attrNameLst>
                                      </p:cBhvr>
                                      <p:to>
                                        <p:strVal val="visible"/>
                                      </p:to>
                                    </p:set>
                                    <p:anim calcmode="lin" valueType="num">
                                      <p:cBhvr additive="base">
                                        <p:cTn id="61" dur="500" fill="hold"/>
                                        <p:tgtEl>
                                          <p:spTgt spid="1536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363">
                                            <p:txEl>
                                              <p:pRg st="10" end="10"/>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5363">
                                            <p:txEl>
                                              <p:pRg st="11" end="11"/>
                                            </p:txEl>
                                          </p:spTgt>
                                        </p:tgtEl>
                                        <p:attrNameLst>
                                          <p:attrName>style.visibility</p:attrName>
                                        </p:attrNameLst>
                                      </p:cBhvr>
                                      <p:to>
                                        <p:strVal val="visible"/>
                                      </p:to>
                                    </p:set>
                                    <p:anim calcmode="lin" valueType="num">
                                      <p:cBhvr additive="base">
                                        <p:cTn id="65" dur="500" fill="hold"/>
                                        <p:tgtEl>
                                          <p:spTgt spid="15363">
                                            <p:txEl>
                                              <p:pRg st="11" end="11"/>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536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C32FCA-7267-151C-B80A-6EFA205F6B47}"/>
              </a:ext>
            </a:extLst>
          </p:cNvPr>
          <p:cNvSpPr>
            <a:spLocks noGrp="1" noChangeArrowheads="1"/>
          </p:cNvSpPr>
          <p:nvPr>
            <p:ph type="title"/>
          </p:nvPr>
        </p:nvSpPr>
        <p:spPr>
          <a:xfrm>
            <a:off x="2171700" y="585927"/>
            <a:ext cx="8495467" cy="1339658"/>
          </a:xfrm>
        </p:spPr>
        <p:txBody>
          <a:bodyPr/>
          <a:lstStyle/>
          <a:p>
            <a:r>
              <a:rPr lang="sk-SK" sz="4000" b="1" dirty="0">
                <a:latin typeface="Arial Nova Cond" panose="020B0506020202020204" pitchFamily="34" charset="0"/>
              </a:rPr>
              <a:t>VZŤAH K INÝM PRÁVNYM ODVETVIAM</a:t>
            </a:r>
            <a:endParaRPr lang="cs-CZ" altLang="sk-SK" sz="4000" dirty="0">
              <a:latin typeface="Arial" panose="020B0604020202020204" pitchFamily="34" charset="0"/>
            </a:endParaRPr>
          </a:p>
        </p:txBody>
      </p:sp>
      <p:sp>
        <p:nvSpPr>
          <p:cNvPr id="25603" name="Rectangle 3">
            <a:extLst>
              <a:ext uri="{FF2B5EF4-FFF2-40B4-BE49-F238E27FC236}">
                <a16:creationId xmlns:a16="http://schemas.microsoft.com/office/drawing/2014/main" id="{A74B4C4D-AD96-457B-E2D3-F59F906D3032}"/>
              </a:ext>
            </a:extLst>
          </p:cNvPr>
          <p:cNvSpPr>
            <a:spLocks noGrp="1" noChangeArrowheads="1"/>
          </p:cNvSpPr>
          <p:nvPr>
            <p:ph idx="1"/>
          </p:nvPr>
        </p:nvSpPr>
        <p:spPr bwMode="auto">
          <a:xfrm>
            <a:off x="2063750" y="2060575"/>
            <a:ext cx="8147050" cy="4065588"/>
          </a:xfrm>
        </p:spPr>
        <p:txBody>
          <a:bodyPr wrap="square" numCol="1" anchor="t" anchorCtr="0" compatLnSpc="1">
            <a:prstTxWarp prst="textNoShape">
              <a:avLst/>
            </a:prstTxWarp>
          </a:bodyPr>
          <a:lstStyle/>
          <a:p>
            <a:pPr marL="0" indent="0" algn="just">
              <a:buNone/>
            </a:pPr>
            <a:r>
              <a:rPr lang="sk-SK" sz="1600" b="1" dirty="0">
                <a:latin typeface="Arial Nova Cond" panose="020B0506020202020204" pitchFamily="34" charset="0"/>
              </a:rPr>
              <a:t>e) trestné právo</a:t>
            </a:r>
          </a:p>
          <a:p>
            <a:pPr lvl="1" algn="just"/>
            <a:r>
              <a:rPr lang="sk-SK" sz="1600" dirty="0">
                <a:latin typeface="Arial Nova Cond" panose="020B0506020202020204" pitchFamily="34" charset="0"/>
              </a:rPr>
              <a:t>kybernetická kriminalita / </a:t>
            </a:r>
            <a:r>
              <a:rPr lang="sk-SK" sz="1600" dirty="0" err="1">
                <a:latin typeface="Arial Nova Cond" panose="020B0506020202020204" pitchFamily="34" charset="0"/>
              </a:rPr>
              <a:t>cybercrime</a:t>
            </a:r>
            <a:endParaRPr lang="sk-SK" sz="1600" dirty="0">
              <a:latin typeface="Arial Nova Cond" panose="020B0506020202020204" pitchFamily="34" charset="0"/>
            </a:endParaRPr>
          </a:p>
          <a:p>
            <a:pPr lvl="1" algn="just"/>
            <a:r>
              <a:rPr lang="sk-SK" sz="1600" dirty="0">
                <a:latin typeface="Arial Nova Cond" panose="020B0506020202020204" pitchFamily="34" charset="0"/>
              </a:rPr>
              <a:t>osobitné počítačové trestné činy, napríklad:</a:t>
            </a:r>
          </a:p>
          <a:p>
            <a:pPr lvl="2" algn="just">
              <a:buFont typeface="Wingdings" panose="05000000000000000000" pitchFamily="2" charset="2"/>
              <a:buChar char="§"/>
            </a:pPr>
            <a:r>
              <a:rPr lang="sk-SK" sz="1600" dirty="0">
                <a:latin typeface="Arial Nova Cond" panose="020B0506020202020204" pitchFamily="34" charset="0"/>
              </a:rPr>
              <a:t>TČ neoprávneného prístupu do počítačového systému (§ 247)</a:t>
            </a:r>
          </a:p>
          <a:p>
            <a:pPr lvl="2" algn="just">
              <a:buFont typeface="Wingdings" panose="05000000000000000000" pitchFamily="2" charset="2"/>
              <a:buChar char="§"/>
            </a:pPr>
            <a:r>
              <a:rPr lang="sk-SK" sz="1600" dirty="0">
                <a:latin typeface="Arial Nova Cond" panose="020B0506020202020204" pitchFamily="34" charset="0"/>
              </a:rPr>
              <a:t>TČ neoprávneného zásahu do počítačového systému (§ 247a)</a:t>
            </a:r>
          </a:p>
          <a:p>
            <a:pPr lvl="2" algn="just">
              <a:buFont typeface="Wingdings" panose="05000000000000000000" pitchFamily="2" charset="2"/>
              <a:buChar char="§"/>
            </a:pPr>
            <a:r>
              <a:rPr lang="sk-SK" sz="1600" dirty="0">
                <a:latin typeface="Arial Nova Cond" panose="020B0506020202020204" pitchFamily="34" charset="0"/>
              </a:rPr>
              <a:t>TČ neoprávneného zásahu do počítačového údaja (§ 247 b)</a:t>
            </a:r>
          </a:p>
          <a:p>
            <a:pPr lvl="2" algn="just">
              <a:buFont typeface="Wingdings" panose="05000000000000000000" pitchFamily="2" charset="2"/>
              <a:buChar char="§"/>
            </a:pPr>
            <a:r>
              <a:rPr lang="sk-SK" sz="1600" dirty="0">
                <a:latin typeface="Arial Nova Cond" panose="020B0506020202020204" pitchFamily="34" charset="0"/>
              </a:rPr>
              <a:t>TČ neoprávneného zachytávania počítačových údajov (§ 247c)</a:t>
            </a:r>
          </a:p>
          <a:p>
            <a:pPr lvl="2" algn="just">
              <a:buFont typeface="Wingdings" panose="05000000000000000000" pitchFamily="2" charset="2"/>
              <a:buChar char="§"/>
            </a:pPr>
            <a:r>
              <a:rPr lang="sk-SK" sz="1600" dirty="0">
                <a:latin typeface="Arial Nova Cond" panose="020B0506020202020204" pitchFamily="34" charset="0"/>
              </a:rPr>
              <a:t>TČ výroby a držby prístupového zariadenia, hesla do počítačového systému alebo iných údajov (§ 247d)</a:t>
            </a:r>
          </a:p>
          <a:p>
            <a:pPr lvl="1" algn="just"/>
            <a:r>
              <a:rPr lang="sk-SK" sz="1600" dirty="0">
                <a:latin typeface="Arial Nova Cond" panose="020B0506020202020204" pitchFamily="34" charset="0"/>
              </a:rPr>
              <a:t>ďalšie relevantné TČ:</a:t>
            </a:r>
          </a:p>
          <a:p>
            <a:pPr lvl="2" algn="just">
              <a:buFont typeface="Wingdings" panose="05000000000000000000" pitchFamily="2" charset="2"/>
              <a:buChar char="§"/>
            </a:pPr>
            <a:r>
              <a:rPr lang="sk-SK" sz="1600" dirty="0">
                <a:latin typeface="Arial Nova Cond" panose="020B0506020202020204" pitchFamily="34" charset="0"/>
              </a:rPr>
              <a:t>TČ porušovania autorského práva (§ 283)</a:t>
            </a:r>
          </a:p>
          <a:p>
            <a:pPr lvl="2" algn="just">
              <a:buFont typeface="Wingdings" panose="05000000000000000000" pitchFamily="2" charset="2"/>
              <a:buChar char="§"/>
            </a:pPr>
            <a:r>
              <a:rPr lang="sk-SK" sz="1600" dirty="0">
                <a:latin typeface="Arial Nova Cond" panose="020B0506020202020204" pitchFamily="34" charset="0"/>
              </a:rPr>
              <a:t>TČ neoprávneného nakladania s osobnými údajmi (§ 374)</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 calcmode="lin" valueType="num">
                                      <p:cBhvr additive="base">
                                        <p:cTn id="17"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60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 calcmode="lin" valueType="num">
                                      <p:cBhvr additive="base">
                                        <p:cTn id="21"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60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5603">
                                            <p:txEl>
                                              <p:pRg st="4" end="4"/>
                                            </p:txEl>
                                          </p:spTgt>
                                        </p:tgtEl>
                                        <p:attrNameLst>
                                          <p:attrName>style.visibility</p:attrName>
                                        </p:attrNameLst>
                                      </p:cBhvr>
                                      <p:to>
                                        <p:strVal val="visible"/>
                                      </p:to>
                                    </p:set>
                                    <p:anim calcmode="lin" valueType="num">
                                      <p:cBhvr additive="base">
                                        <p:cTn id="29"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60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603">
                                            <p:txEl>
                                              <p:pRg st="5" end="5"/>
                                            </p:txEl>
                                          </p:spTgt>
                                        </p:tgtEl>
                                        <p:attrNameLst>
                                          <p:attrName>style.visibility</p:attrName>
                                        </p:attrNameLst>
                                      </p:cBhvr>
                                      <p:to>
                                        <p:strVal val="visible"/>
                                      </p:to>
                                    </p:set>
                                    <p:anim calcmode="lin" valueType="num">
                                      <p:cBhvr additive="base">
                                        <p:cTn id="33"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560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603">
                                            <p:txEl>
                                              <p:pRg st="7" end="7"/>
                                            </p:txEl>
                                          </p:spTgt>
                                        </p:tgtEl>
                                        <p:attrNameLst>
                                          <p:attrName>style.visibility</p:attrName>
                                        </p:attrNameLst>
                                      </p:cBhvr>
                                      <p:to>
                                        <p:strVal val="visible"/>
                                      </p:to>
                                    </p:set>
                                    <p:anim calcmode="lin" valueType="num">
                                      <p:cBhvr additive="base">
                                        <p:cTn id="41" dur="500" fill="hold"/>
                                        <p:tgtEl>
                                          <p:spTgt spid="2560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560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5603">
                                            <p:txEl>
                                              <p:pRg st="8" end="8"/>
                                            </p:txEl>
                                          </p:spTgt>
                                        </p:tgtEl>
                                        <p:attrNameLst>
                                          <p:attrName>style.visibility</p:attrName>
                                        </p:attrNameLst>
                                      </p:cBhvr>
                                      <p:to>
                                        <p:strVal val="visible"/>
                                      </p:to>
                                    </p:set>
                                    <p:anim calcmode="lin" valueType="num">
                                      <p:cBhvr additive="base">
                                        <p:cTn id="45" dur="500" fill="hold"/>
                                        <p:tgtEl>
                                          <p:spTgt spid="2560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560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5603">
                                            <p:txEl>
                                              <p:pRg st="9" end="9"/>
                                            </p:txEl>
                                          </p:spTgt>
                                        </p:tgtEl>
                                        <p:attrNameLst>
                                          <p:attrName>style.visibility</p:attrName>
                                        </p:attrNameLst>
                                      </p:cBhvr>
                                      <p:to>
                                        <p:strVal val="visible"/>
                                      </p:to>
                                    </p:set>
                                    <p:anim calcmode="lin" valueType="num">
                                      <p:cBhvr additive="base">
                                        <p:cTn id="49" dur="500" fill="hold"/>
                                        <p:tgtEl>
                                          <p:spTgt spid="2560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3">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5603">
                                            <p:txEl>
                                              <p:pRg st="10" end="10"/>
                                            </p:txEl>
                                          </p:spTgt>
                                        </p:tgtEl>
                                        <p:attrNameLst>
                                          <p:attrName>style.visibility</p:attrName>
                                        </p:attrNameLst>
                                      </p:cBhvr>
                                      <p:to>
                                        <p:strVal val="visible"/>
                                      </p:to>
                                    </p:set>
                                    <p:anim calcmode="lin" valueType="num">
                                      <p:cBhvr additive="base">
                                        <p:cTn id="53" dur="500" fill="hold"/>
                                        <p:tgtEl>
                                          <p:spTgt spid="25603">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560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5913F-A975-46EE-AD1F-585D8F37072D}">
  <ds:schemaRefs>
    <ds:schemaRef ds:uri="8579d8c0-f4a4-46e1-afa1-8fb8e6f3aea2"/>
    <ds:schemaRef ds:uri="http://purl.org/dc/dcmitype/"/>
    <ds:schemaRef ds:uri="e43f6a51-8160-47b7-9684-358882b461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B41969-9735-457F-A876-1BB3F0C41F05}"/>
</file>

<file path=customXml/itemProps3.xml><?xml version="1.0" encoding="utf-8"?>
<ds:datastoreItem xmlns:ds="http://schemas.openxmlformats.org/officeDocument/2006/customXml" ds:itemID="{F56288D3-8BF6-4EDF-B4BA-5D87CC794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TotalTime>
  <Words>2024</Words>
  <Application>Microsoft Office PowerPoint</Application>
  <PresentationFormat>Širokouhlá</PresentationFormat>
  <Paragraphs>180</Paragraphs>
  <Slides>26</Slides>
  <Notes>23</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26</vt:i4>
      </vt:variant>
    </vt:vector>
  </HeadingPairs>
  <TitlesOfParts>
    <vt:vector size="32" baseType="lpstr">
      <vt:lpstr>Arial</vt:lpstr>
      <vt:lpstr>Arial Nova Cond</vt:lpstr>
      <vt:lpstr>Calibri</vt:lpstr>
      <vt:lpstr>Calibri Light</vt:lpstr>
      <vt:lpstr>Wingdings</vt:lpstr>
      <vt:lpstr>Motív balíka Office</vt:lpstr>
      <vt:lpstr>ÚVOD DO PRÁVA INFORMAČNÝCH A KOMUNIKAČNÝCH TECHNOLÓGIÍ</vt:lpstr>
      <vt:lpstr>PRÁVO INFORMAČNÝCH  A KOMUNIKAČNÝCH TECHNOLÓGIÍ</vt:lpstr>
      <vt:lpstr>POVAHA PRÁVNEJ ÚPRAVY</vt:lpstr>
      <vt:lpstr> POVAHA PRÁVNEJ ÚPRAVY</vt:lpstr>
      <vt:lpstr>MEDZINÁRODNÁ PRÁVNA ÚPRAVA</vt:lpstr>
      <vt:lpstr>PRÁVNA ÚPRAVA EÚ</vt:lpstr>
      <vt:lpstr>VNÚTROŠTÁTNA PRÁVNA ÚPRAVA</vt:lpstr>
      <vt:lpstr>VZŤAH K INÝM PRÁVNYM ODVETVIAM</vt:lpstr>
      <vt:lpstr>VZŤAH K INÝM PRÁVNYM ODVETVIAM</vt:lpstr>
      <vt:lpstr>JEDNOTNÝ DIGITÁLNY TRH EÚ</vt:lpstr>
      <vt:lpstr>STRATÉGIA PRE JEDNOTNÝ DIGITÁLNY TRH (2015)</vt:lpstr>
      <vt:lpstr>STRATÉGIA PRE JEDNOTNÝ DIGITÁLNY TRH (2015)</vt:lpstr>
      <vt:lpstr>STRATÉGIA PRE JEDNOTNÝ DIGITÁLNY TRH (2015)</vt:lpstr>
      <vt:lpstr>STRATÉGIA PRE JEDNOTNÝ DIGITÁLNY TRH (2015)</vt:lpstr>
      <vt:lpstr>STRATÉGIA PRE JEDNOTNÝ DIGITÁLNY TRH (2015)</vt:lpstr>
      <vt:lpstr>STRATÉGIA PRE JEDNOTNÝ DIGITÁLNY TRH (2015)</vt:lpstr>
      <vt:lpstr>STRATÉGIA PRE JEDNOTNÝ DIGITÁLNY TRH (2015)</vt:lpstr>
      <vt:lpstr>NOVÁ PRIEMYSELNÁ STRATÉGIA (2020)</vt:lpstr>
      <vt:lpstr>NOVÁ PRIEMYSELNÁ STRATÉGIA (2020)</vt:lpstr>
      <vt:lpstr>NOVÁ PRIEMYSELNÁ STRATÉGIA (2020)</vt:lpstr>
      <vt:lpstr>NOVÁ PRIEMYSELNÁ STRATÉGIA (2020)</vt:lpstr>
      <vt:lpstr>NOVÁ PRIEMYSELNÁ STRATÉGIA (2020)</vt:lpstr>
      <vt:lpstr>NOVÁ PRIEMYSELNÁ STRATÉGIA (2020)</vt:lpstr>
      <vt:lpstr>NOVÁ PRIEMYSELNÁ STRATÉGIA (2020)</vt:lpstr>
      <vt:lpstr>VNÚTROŠTÁTNY PLÁN DIGITÁLNEJ DEKÁDY SR</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Simona Rudohradská</cp:lastModifiedBy>
  <cp:revision>18</cp:revision>
  <dcterms:created xsi:type="dcterms:W3CDTF">2025-03-26T10:23:24Z</dcterms:created>
  <dcterms:modified xsi:type="dcterms:W3CDTF">2026-01-05T10:20:27Z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y fmtid="{D5CDD505-2E9C-101B-9397-08002B2CF9AE}" pid="4" name="Order">
    <vt:r8>161200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